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4" r:id="rId2"/>
    <p:sldId id="1277" r:id="rId3"/>
    <p:sldId id="1278" r:id="rId4"/>
    <p:sldId id="1283" r:id="rId5"/>
    <p:sldId id="1284" r:id="rId6"/>
    <p:sldId id="1285" r:id="rId7"/>
    <p:sldId id="1279" r:id="rId8"/>
    <p:sldId id="1280" r:id="rId9"/>
    <p:sldId id="1281" r:id="rId10"/>
    <p:sldId id="1286" r:id="rId11"/>
    <p:sldId id="1262" r:id="rId12"/>
    <p:sldId id="1263" r:id="rId13"/>
    <p:sldId id="1282" r:id="rId14"/>
    <p:sldId id="1287" r:id="rId15"/>
    <p:sldId id="1288" r:id="rId16"/>
    <p:sldId id="1289" r:id="rId17"/>
    <p:sldId id="1290" r:id="rId18"/>
    <p:sldId id="1291" r:id="rId19"/>
    <p:sldId id="1292" r:id="rId20"/>
    <p:sldId id="1293" r:id="rId21"/>
    <p:sldId id="1294" r:id="rId22"/>
    <p:sldId id="1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8"/>
    <p:restoredTop sz="92097"/>
  </p:normalViewPr>
  <p:slideViewPr>
    <p:cSldViewPr snapToGrid="0" snapToObjects="1">
      <p:cViewPr varScale="1">
        <p:scale>
          <a:sx n="95" d="100"/>
          <a:sy n="95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fny-lang.github.io/dafn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a-c.com/html/get-frama-c.html" TargetMode="External"/><Relationship Id="rId2" Type="http://schemas.openxmlformats.org/officeDocument/2006/relationships/hyperlink" Target="https://allan-blanchard.fr/publis/frama-c-wp-tutorial-en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8/254311-the-dogged-pursuit-of-bug-free-c-programs/full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395039/in-dafny-how-can-i-fix-the-value-does-not-satisfy-the-subset-constraints-of-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visage-project.eu/wp-content/uploads/2015/05/sorting-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E94-9BB2-5E46-BD59-701BD92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tutorials (for various levels of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364-F0AB-044F-8556-A7E329B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https://dafny-lang.github.io/dafny/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69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go through many </a:t>
            </a:r>
            <a:r>
              <a:rPr lang="en-US" dirty="0" err="1"/>
              <a:t>Dafny</a:t>
            </a:r>
            <a:r>
              <a:rPr lang="en-US" dirty="0"/>
              <a:t>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these folders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 err="1"/>
              <a:t>Gcd</a:t>
            </a:r>
            <a:endParaRPr lang="en-US" dirty="0"/>
          </a:p>
          <a:p>
            <a:pPr lvl="1"/>
            <a:r>
              <a:rPr lang="en-US" dirty="0"/>
              <a:t>Fib</a:t>
            </a:r>
          </a:p>
          <a:p>
            <a:pPr lvl="1"/>
            <a:r>
              <a:rPr lang="en-US" dirty="0" err="1"/>
              <a:t>Sumarray</a:t>
            </a:r>
            <a:endParaRPr lang="en-US" dirty="0"/>
          </a:p>
          <a:p>
            <a:pPr lvl="1"/>
            <a:r>
              <a:rPr lang="en-US" dirty="0" err="1"/>
              <a:t>maxarray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Binsrch</a:t>
            </a:r>
            <a:endParaRPr lang="en-US" dirty="0"/>
          </a:p>
          <a:p>
            <a:r>
              <a:rPr lang="en-US" dirty="0"/>
              <a:t>The _fill file is the basic template</a:t>
            </a:r>
          </a:p>
          <a:p>
            <a:r>
              <a:rPr lang="en-US" dirty="0"/>
              <a:t>The _filled files provide what extra I had to do</a:t>
            </a:r>
          </a:p>
        </p:txBody>
      </p:sp>
    </p:spTree>
    <p:extLst>
      <p:ext uri="{BB962C8B-B14F-4D97-AF65-F5344CB8AC3E}">
        <p14:creationId xmlns:p14="http://schemas.microsoft.com/office/powerpoint/2010/main" val="38311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specify power recursively</a:t>
            </a:r>
          </a:p>
          <a:p>
            <a:pPr lvl="1"/>
            <a:r>
              <a:rPr lang="en-US" dirty="0"/>
              <a:t>Specs in most cases are functional programs</a:t>
            </a:r>
          </a:p>
          <a:p>
            <a:pPr lvl="2"/>
            <a:r>
              <a:rPr lang="en-US" dirty="0"/>
              <a:t>How else to mathematically specify imperative programs?</a:t>
            </a:r>
          </a:p>
          <a:p>
            <a:pPr lvl="1"/>
            <a:r>
              <a:rPr lang="en-US" dirty="0"/>
              <a:t>These functional programs employ well-founded recursion</a:t>
            </a:r>
          </a:p>
          <a:p>
            <a:pPr lvl="2"/>
            <a:r>
              <a:rPr lang="en-US" dirty="0"/>
              <a:t>According to Fixed-Point (or fixpoint) theory, such functions are </a:t>
            </a:r>
          </a:p>
          <a:p>
            <a:pPr lvl="3"/>
            <a:r>
              <a:rPr lang="en-US" dirty="0"/>
              <a:t>Uniquely defined</a:t>
            </a:r>
          </a:p>
          <a:p>
            <a:r>
              <a:rPr lang="en-US" dirty="0"/>
              <a:t>Had to state the obvious invariant</a:t>
            </a:r>
          </a:p>
          <a:p>
            <a:r>
              <a:rPr lang="en-US" dirty="0"/>
              <a:t>Had to specify the termination condition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is a total-correctness verifier (recall from Gordon’s slides)</a:t>
            </a:r>
          </a:p>
          <a:p>
            <a:r>
              <a:rPr lang="en-US" dirty="0"/>
              <a:t>It all worked out w/o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307738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pertaining to ‘a’ and ‘b’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bound ‘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seems unable to infer variable ranges from </a:t>
            </a:r>
          </a:p>
          <a:p>
            <a:pPr lvl="2"/>
            <a:r>
              <a:rPr lang="en-US" dirty="0"/>
              <a:t>their declared types</a:t>
            </a:r>
          </a:p>
          <a:p>
            <a:pPr lvl="2"/>
            <a:r>
              <a:rPr lang="en-US" dirty="0"/>
              <a:t>‘requires’ clauses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377819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gcd</a:t>
            </a:r>
            <a:r>
              <a:rPr lang="en-US" dirty="0"/>
              <a:t>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</a:t>
            </a:r>
            <a:r>
              <a:rPr lang="en-US" dirty="0" err="1"/>
              <a:t>gcd</a:t>
            </a:r>
            <a:r>
              <a:rPr lang="en-US" dirty="0"/>
              <a:t> being maintained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give additional variable-range help</a:t>
            </a:r>
          </a:p>
          <a:p>
            <a:pPr lvl="1"/>
            <a:r>
              <a:rPr lang="en-US" dirty="0"/>
              <a:t>It could be done in one of many ways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20627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Rustain_filled</a:t>
            </a:r>
            <a:r>
              <a:rPr lang="en-US" dirty="0"/>
              <a:t> (multiplication)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both while loops</a:t>
            </a:r>
          </a:p>
          <a:p>
            <a:r>
              <a:rPr lang="en-US" dirty="0"/>
              <a:t>Termination for both whiles</a:t>
            </a:r>
          </a:p>
          <a:p>
            <a:r>
              <a:rPr lang="en-US" dirty="0"/>
              <a:t>In dafny3, an invariant x != 0 helps deal with nonlinear items</a:t>
            </a:r>
          </a:p>
          <a:p>
            <a:r>
              <a:rPr lang="en-US" dirty="0"/>
              <a:t>In dafny1, nonlinear theories tended to bother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/>
              <a:t>In dafny2, we avoided nonlinearity</a:t>
            </a:r>
          </a:p>
        </p:txBody>
      </p:sp>
    </p:spTree>
    <p:extLst>
      <p:ext uri="{BB962C8B-B14F-4D97-AF65-F5344CB8AC3E}">
        <p14:creationId xmlns:p14="http://schemas.microsoft.com/office/powerpoint/2010/main" val="200921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Maxarray</a:t>
            </a:r>
            <a:r>
              <a:rPr lang="en-US" dirty="0"/>
              <a:t> _filled (</a:t>
            </a:r>
            <a:r>
              <a:rPr lang="en-US" dirty="0" err="1"/>
              <a:t>maxarr</a:t>
            </a:r>
            <a:r>
              <a:rPr lang="en-US" dirty="0"/>
              <a:t> and </a:t>
            </a:r>
            <a:r>
              <a:rPr lang="en-US" dirty="0" err="1"/>
              <a:t>maxarrine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written using quantification</a:t>
            </a:r>
          </a:p>
          <a:p>
            <a:r>
              <a:rPr lang="en-US" dirty="0"/>
              <a:t>Obvious invariant for loop</a:t>
            </a:r>
          </a:p>
          <a:p>
            <a:r>
              <a:rPr lang="en-US" dirty="0"/>
              <a:t>Had to help loop index var also with range invariant</a:t>
            </a:r>
          </a:p>
          <a:p>
            <a:r>
              <a:rPr lang="en-US" dirty="0"/>
              <a:t>Termination – guessed by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Maxarrinte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 check for 0-length avoided</a:t>
            </a:r>
          </a:p>
          <a:p>
            <a:pPr lvl="1"/>
            <a:r>
              <a:rPr lang="en-US" dirty="0"/>
              <a:t>Invariant suitably modified</a:t>
            </a:r>
          </a:p>
        </p:txBody>
      </p:sp>
    </p:spTree>
    <p:extLst>
      <p:ext uri="{BB962C8B-B14F-4D97-AF65-F5344CB8AC3E}">
        <p14:creationId xmlns:p14="http://schemas.microsoft.com/office/powerpoint/2010/main" val="301588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sumarr</a:t>
            </a:r>
            <a:r>
              <a:rPr lang="en-US" dirty="0"/>
              <a:t> _filled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summation recursively specified</a:t>
            </a:r>
          </a:p>
          <a:p>
            <a:pPr lvl="1"/>
            <a:r>
              <a:rPr lang="en-US" dirty="0"/>
              <a:t>Recursion made decreasing in </a:t>
            </a:r>
            <a:r>
              <a:rPr lang="en-US" dirty="0" err="1"/>
              <a:t>func</a:t>
            </a:r>
            <a:r>
              <a:rPr lang="en-US" dirty="0"/>
              <a:t> spec also by summing from highest</a:t>
            </a:r>
          </a:p>
          <a:p>
            <a:r>
              <a:rPr lang="en-US" dirty="0"/>
              <a:t>Obvious invariant for while loop</a:t>
            </a:r>
          </a:p>
          <a:p>
            <a:r>
              <a:rPr lang="en-US" dirty="0"/>
              <a:t>Help loop index with invariant</a:t>
            </a:r>
          </a:p>
          <a:p>
            <a:r>
              <a:rPr lang="en-US" dirty="0"/>
              <a:t>Invariant decorations given </a:t>
            </a:r>
          </a:p>
          <a:p>
            <a:pPr lvl="1"/>
            <a:r>
              <a:rPr lang="en-US" dirty="0"/>
              <a:t>Code must be written to match invariant</a:t>
            </a:r>
          </a:p>
          <a:p>
            <a:pPr lvl="1"/>
            <a:r>
              <a:rPr lang="en-US" dirty="0"/>
              <a:t>This was the recommended style in many books on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r>
              <a:rPr lang="en-US" dirty="0"/>
              <a:t>Plus I plan to also include Frama-C</a:t>
            </a:r>
          </a:p>
          <a:p>
            <a:pPr lvl="1"/>
            <a:r>
              <a:rPr lang="en-US" dirty="0">
                <a:hlinkClick r:id="rId2"/>
              </a:rPr>
              <a:t>https://allan-blanchard.fr/publis/frama-c-wp-tutorial-en.pdf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could get the GUI going on a local Linux machine</a:t>
            </a:r>
          </a:p>
          <a:p>
            <a:pPr lvl="2"/>
            <a:r>
              <a:rPr lang="en-US" dirty="0"/>
              <a:t>Install on </a:t>
            </a:r>
            <a:r>
              <a:rPr lang="en-US" dirty="0" err="1"/>
              <a:t>Virtualbox</a:t>
            </a:r>
            <a:r>
              <a:rPr lang="en-US" dirty="0"/>
              <a:t> failed on my mac.. </a:t>
            </a:r>
          </a:p>
          <a:p>
            <a:pPr lvl="3"/>
            <a:r>
              <a:rPr lang="en-US" dirty="0"/>
              <a:t>It might work for you</a:t>
            </a:r>
          </a:p>
          <a:p>
            <a:pPr lvl="2"/>
            <a:r>
              <a:rPr lang="en-US" dirty="0">
                <a:hlinkClick r:id="rId3"/>
              </a:rPr>
              <a:t>https://frama-c.com/html/get-frama-c.html</a:t>
            </a:r>
            <a:r>
              <a:rPr lang="en-US" dirty="0"/>
              <a:t> provides scripts</a:t>
            </a:r>
          </a:p>
          <a:p>
            <a:pPr lvl="3"/>
            <a:r>
              <a:rPr lang="en-US" dirty="0"/>
              <a:t>There is also a docker that one can connect to</a:t>
            </a:r>
          </a:p>
          <a:p>
            <a:pPr lvl="3"/>
            <a:r>
              <a:rPr lang="en-US" dirty="0"/>
              <a:t>Path is in Lec17/</a:t>
            </a:r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in Lec16/</a:t>
            </a:r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expsquaring</a:t>
            </a:r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via squaring does not terminate</a:t>
            </a:r>
          </a:p>
          <a:p>
            <a:pPr lvl="1"/>
            <a:r>
              <a:rPr lang="en-US" dirty="0"/>
              <a:t>Nonlinear theory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Remarks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23"/>
            <a:ext cx="10515600" cy="519355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Dafny</a:t>
            </a:r>
            <a:r>
              <a:rPr lang="en-US" dirty="0"/>
              <a:t> is a great teaching tool</a:t>
            </a:r>
          </a:p>
          <a:p>
            <a:pPr lvl="1"/>
            <a:r>
              <a:rPr lang="en-US" dirty="0"/>
              <a:t>I’m told it is finding heightened use within Amazon </a:t>
            </a:r>
          </a:p>
          <a:p>
            <a:pPr lvl="2"/>
            <a:r>
              <a:rPr lang="en-US" dirty="0"/>
              <a:t>Where Dr. K. </a:t>
            </a:r>
            <a:r>
              <a:rPr lang="en-US" dirty="0" err="1"/>
              <a:t>Rustan</a:t>
            </a:r>
            <a:r>
              <a:rPr lang="en-US" dirty="0"/>
              <a:t> M. </a:t>
            </a:r>
            <a:r>
              <a:rPr lang="en-US" dirty="0" err="1"/>
              <a:t>Leino</a:t>
            </a:r>
            <a:r>
              <a:rPr lang="en-US" dirty="0"/>
              <a:t> now works</a:t>
            </a:r>
          </a:p>
          <a:p>
            <a:pPr lvl="3"/>
            <a:r>
              <a:rPr lang="en-US" dirty="0"/>
              <a:t>Very passionate about </a:t>
            </a:r>
            <a:r>
              <a:rPr lang="en-US" dirty="0" err="1"/>
              <a:t>Dafny</a:t>
            </a:r>
            <a:r>
              <a:rPr lang="en-US" dirty="0"/>
              <a:t> and very helpful contribution to an academic teaching tool!!</a:t>
            </a:r>
          </a:p>
          <a:p>
            <a:r>
              <a:rPr lang="en-US" dirty="0"/>
              <a:t>It generates executable files</a:t>
            </a:r>
          </a:p>
          <a:p>
            <a:r>
              <a:rPr lang="en-US" dirty="0"/>
              <a:t>The spirit of assertions can be carried into ordinary programming	</a:t>
            </a:r>
          </a:p>
          <a:p>
            <a:pPr lvl="1"/>
            <a:r>
              <a:rPr lang="en-US" dirty="0"/>
              <a:t>Hoare’s “Assert Early, Assert Often” maxim</a:t>
            </a:r>
          </a:p>
          <a:p>
            <a:pPr lvl="1"/>
            <a:r>
              <a:rPr lang="en-US" dirty="0"/>
              <a:t>Decorating a program with known invariants (offered with sufficient calibration of level of trust in them) can be like gold, when maintaining code</a:t>
            </a:r>
          </a:p>
          <a:p>
            <a:r>
              <a:rPr lang="en-US" dirty="0"/>
              <a:t>Crucial for safety-critical codes</a:t>
            </a:r>
          </a:p>
          <a:p>
            <a:pPr lvl="1"/>
            <a:r>
              <a:rPr lang="en-US" dirty="0"/>
              <a:t>E.g. codes released into libraries</a:t>
            </a:r>
          </a:p>
          <a:p>
            <a:pPr lvl="1"/>
            <a:r>
              <a:rPr lang="en-US" dirty="0"/>
              <a:t>Then get to know the tool innards</a:t>
            </a:r>
          </a:p>
          <a:p>
            <a:pPr lvl="1"/>
            <a:r>
              <a:rPr lang="en-US" dirty="0"/>
              <a:t>And prove lemmas, and verify the theorems with manual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2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Remarks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23"/>
            <a:ext cx="10515600" cy="5193551"/>
          </a:xfrm>
        </p:spPr>
        <p:txBody>
          <a:bodyPr>
            <a:normAutofit/>
          </a:bodyPr>
          <a:lstStyle/>
          <a:p>
            <a:r>
              <a:rPr lang="en-US" dirty="0" err="1"/>
              <a:t>Verifast</a:t>
            </a:r>
            <a:r>
              <a:rPr lang="en-US" dirty="0"/>
              <a:t> is a young tool</a:t>
            </a:r>
          </a:p>
          <a:p>
            <a:pPr lvl="1"/>
            <a:r>
              <a:rPr lang="en-US" dirty="0"/>
              <a:t>Will experience on Thu</a:t>
            </a:r>
          </a:p>
          <a:p>
            <a:pPr lvl="1"/>
            <a:r>
              <a:rPr lang="en-US" dirty="0"/>
              <a:t>Written for Java and C</a:t>
            </a:r>
          </a:p>
          <a:p>
            <a:pPr lvl="2"/>
            <a:r>
              <a:rPr lang="en-US" dirty="0"/>
              <a:t>Their semantics matter </a:t>
            </a:r>
            <a:r>
              <a:rPr lang="en-US" dirty="0" err="1"/>
              <a:t>wrt</a:t>
            </a:r>
            <a:r>
              <a:rPr lang="en-US" dirty="0"/>
              <a:t> verification (good and bad)</a:t>
            </a:r>
          </a:p>
          <a:p>
            <a:pPr lvl="3"/>
            <a:r>
              <a:rPr lang="en-US" dirty="0" err="1"/>
              <a:t>Dafny</a:t>
            </a:r>
            <a:r>
              <a:rPr lang="en-US" dirty="0"/>
              <a:t> avoids that and hence is an ideal teaching tool</a:t>
            </a:r>
          </a:p>
          <a:p>
            <a:r>
              <a:rPr lang="en-US" dirty="0"/>
              <a:t>Frama-C is more mature</a:t>
            </a:r>
          </a:p>
          <a:p>
            <a:pPr lvl="1"/>
            <a:r>
              <a:rPr lang="en-US" dirty="0"/>
              <a:t>Verifies modulo C-semantics (good and bad)</a:t>
            </a:r>
          </a:p>
          <a:p>
            <a:r>
              <a:rPr lang="en-US" dirty="0"/>
              <a:t>Both include separation logic</a:t>
            </a:r>
          </a:p>
          <a:p>
            <a:r>
              <a:rPr lang="en-US" dirty="0"/>
              <a:t>Frama-C’s plug-ins are a fantastic idea</a:t>
            </a:r>
          </a:p>
          <a:p>
            <a:pPr lvl="1"/>
            <a:r>
              <a:rPr lang="en-US" dirty="0"/>
              <a:t>Read about Frama-C at </a:t>
            </a:r>
            <a:r>
              <a:rPr lang="en-US" dirty="0">
                <a:hlinkClick r:id="rId2"/>
              </a:rPr>
              <a:t>https://cacm.acm.org/magazines/2021/8/254311-the-dogged-pursuit-of-bug-free-c-programs/fulltext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From the </a:t>
            </a:r>
            <a:r>
              <a:rPr lang="en-US" sz="1600" dirty="0" err="1"/>
              <a:t>Dafny</a:t>
            </a:r>
            <a:r>
              <a:rPr lang="en-US" sz="1600" dirty="0"/>
              <a:t> Tutorial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dafny</a:t>
            </a:r>
            <a:r>
              <a:rPr lang="en-US" sz="1600" dirty="0"/>
              <a:t>-lang/</a:t>
            </a:r>
            <a:r>
              <a:rPr lang="en-US" sz="1600" dirty="0" err="1"/>
              <a:t>dafny</a:t>
            </a:r>
            <a:r>
              <a:rPr lang="en-US" sz="1600" dirty="0"/>
              <a:t>/blob/master/docs/</a:t>
            </a:r>
            <a:r>
              <a:rPr lang="en-US" sz="1600" dirty="0" err="1"/>
              <a:t>OnlineTutorial</a:t>
            </a:r>
            <a:r>
              <a:rPr lang="en-US" sz="1600" dirty="0"/>
              <a:t>/</a:t>
            </a:r>
            <a:r>
              <a:rPr lang="en-US" sz="1600" dirty="0" err="1"/>
              <a:t>guide.md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43205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Dafny</a:t>
            </a:r>
            <a:r>
              <a:rPr lang="en-US" dirty="0"/>
              <a:t> lifts the burden of writing bug-free </a:t>
            </a:r>
            <a:r>
              <a:rPr lang="en-US" i="1" dirty="0"/>
              <a:t>code</a:t>
            </a:r>
            <a:r>
              <a:rPr lang="en-US" dirty="0"/>
              <a:t> into that of writing bug-free </a:t>
            </a:r>
            <a:r>
              <a:rPr lang="en-US" i="1" dirty="0"/>
              <a:t>annotations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(… and of course understanding the prover’s limitation…)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(when it comes to nonlinear arithmetic)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https://stackoverflow.com/questions/50395039/in-dafny-how-can-i-fix-the-value-does-not-satisfy-the-subset-constraints-of-n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More Tips from </a:t>
            </a:r>
            <a:r>
              <a:rPr lang="en-US" sz="1600" dirty="0" err="1"/>
              <a:t>Rustan</a:t>
            </a:r>
            <a:r>
              <a:rPr lang="en-US" sz="1600" dirty="0"/>
              <a:t> </a:t>
            </a:r>
            <a:r>
              <a:rPr lang="en-US" sz="1600" dirty="0" err="1"/>
              <a:t>wrt</a:t>
            </a:r>
            <a:r>
              <a:rPr lang="en-US" sz="1600" dirty="0"/>
              <a:t> nonlinear arithmetic (the said files are in this directory)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52453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 Ganesh,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Nice to hear from you and to hear you’re using </a:t>
            </a:r>
            <a:r>
              <a:rPr lang="en-US" dirty="0" err="1"/>
              <a:t>Dafny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Your problem uses non-linear arithmetic, which can be a sore spot for the verifier. When dealing with non-linear arithmetic, it is usual that the verifier doesn’t do everything automatically and you instead have to supply some of the proofs yourself.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your particular example, I, too, am surprised. I don’t have any explanation that I can offer, other than to say again that the verifier is weak when it comes to non-linear arithmetic. I tried some variations of your program and found that dafny3.dfy (enclosed) happens to work with both Y+Y and 2*Y. But why it works with both variations and your programs don’t, I can’t tell.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Are you by chance using </a:t>
            </a:r>
            <a:r>
              <a:rPr lang="en-US" dirty="0" err="1"/>
              <a:t>Dafny</a:t>
            </a:r>
            <a:r>
              <a:rPr lang="en-US" dirty="0"/>
              <a:t> in teaching or are planning to do so? I have written a textbook on verification that uses </a:t>
            </a:r>
            <a:r>
              <a:rPr lang="en-US" dirty="0" err="1"/>
              <a:t>Dafny</a:t>
            </a:r>
            <a:r>
              <a:rPr lang="en-US" dirty="0"/>
              <a:t>. The textbook is in draft form, but several colleagues at universities have used the draft version. If you’re interested, I can send you a hardcopy of the draft book. If so, please send me a good mailing address for it.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 wishes,</a:t>
            </a:r>
          </a:p>
          <a:p>
            <a:r>
              <a:rPr lang="en-US" dirty="0"/>
              <a:t>  </a:t>
            </a:r>
            <a:r>
              <a:rPr lang="en-US" dirty="0" err="1"/>
              <a:t>Rustan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verification is crucial (the only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in </a:t>
            </a:r>
            <a:r>
              <a:rPr lang="en-US" dirty="0" err="1"/>
              <a:t>Timsort</a:t>
            </a:r>
            <a:r>
              <a:rPr lang="en-US" dirty="0"/>
              <a:t> found and verified</a:t>
            </a:r>
          </a:p>
          <a:p>
            <a:pPr lvl="1"/>
            <a:r>
              <a:rPr lang="en-US" dirty="0">
                <a:hlinkClick r:id="rId2"/>
              </a:rPr>
              <a:t>http://envisage-project.eu/wp-content/uploads/2015/05/sorting-final.pdf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very easily the case that any algorithm that looks like </a:t>
            </a:r>
            <a:r>
              <a:rPr lang="en-US" dirty="0" err="1"/>
              <a:t>Timsort</a:t>
            </a:r>
            <a:r>
              <a:rPr lang="en-US" dirty="0"/>
              <a:t> (combinatorial complexity of cases) has, by definition, bugs!</a:t>
            </a:r>
          </a:p>
          <a:p>
            <a:endParaRPr lang="en-US" dirty="0"/>
          </a:p>
          <a:p>
            <a:r>
              <a:rPr lang="en-US" dirty="0"/>
              <a:t>Testing, fuzzing, and </a:t>
            </a:r>
            <a:r>
              <a:rPr lang="en-US" dirty="0" err="1"/>
              <a:t>symb</a:t>
            </a:r>
            <a:r>
              <a:rPr lang="en-US" dirty="0"/>
              <a:t> execution CANNOT hit many (most?) these in practice</a:t>
            </a:r>
          </a:p>
        </p:txBody>
      </p:sp>
    </p:spTree>
    <p:extLst>
      <p:ext uri="{BB962C8B-B14F-4D97-AF65-F5344CB8AC3E}">
        <p14:creationId xmlns:p14="http://schemas.microsoft.com/office/powerpoint/2010/main" val="336314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“small model hypothesis” isn’t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444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Evidence of hardness (from their CAV’15 paper)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46A8-1AD1-664E-BA87-FC1B299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44674"/>
            <a:ext cx="1125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C74A-B6A9-3B4C-8B26-0E1613EA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092450"/>
            <a:ext cx="759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method being verified – can have multiple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 descr="Chart, text&#10;&#10;Description automatically generated with medium confidence">
            <a:extLst>
              <a:ext uri="{FF2B5EF4-FFF2-40B4-BE49-F238E27FC236}">
                <a16:creationId xmlns:a16="http://schemas.microsoft.com/office/drawing/2014/main" id="{A8E5A197-1EF6-AF4D-8BF5-60CEBAEA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178050"/>
            <a:ext cx="10985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Annotated with pre/post in equivalent ways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20A632-D17C-4B43-AB79-7A33BF4D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0"/>
            <a:ext cx="11341100" cy="28321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82B40EF-A88B-9142-B8F3-2083017F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7350"/>
            <a:ext cx="1090930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B86E-3AB9-A84B-BCB7-E37402F5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6140450"/>
            <a:ext cx="41148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B1B095-BE03-3246-86D6-243EED0F56D1}"/>
              </a:ext>
            </a:extLst>
          </p:cNvPr>
          <p:cNvSpPr txBox="1"/>
          <p:nvPr/>
        </p:nvSpPr>
        <p:spPr>
          <a:xfrm>
            <a:off x="9901238" y="61404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8832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15703</TotalTime>
  <Words>1113</Words>
  <Application>Microsoft Macintosh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CS 5/6110, Software Correctness Analysis, Spring 2022</vt:lpstr>
      <vt:lpstr>A study of two popular Hoare-logic Verifiers</vt:lpstr>
      <vt:lpstr>From the Dafny Tutorial https://github.com/dafny-lang/dafny/blob/master/docs/OnlineTutorial/guide.md</vt:lpstr>
      <vt:lpstr>More Tips from Rustan wrt nonlinear arithmetic (the said files are in this directory)</vt:lpstr>
      <vt:lpstr>Where verification is crucial (the only way)</vt:lpstr>
      <vt:lpstr>The “small model hypothesis” isn’t always true</vt:lpstr>
      <vt:lpstr> A Dafny Annotation</vt:lpstr>
      <vt:lpstr> A Dafny method being verified – can have multiple returns</vt:lpstr>
      <vt:lpstr> Annotated with pre/post in equivalent ways</vt:lpstr>
      <vt:lpstr>Dafny tutorials (for various levels of reading)</vt:lpstr>
      <vt:lpstr>Dafny Exercises:  Lin search </vt:lpstr>
      <vt:lpstr>Dafny Exercises:  </vt:lpstr>
      <vt:lpstr>Will go through many Dafny exercises </vt:lpstr>
      <vt:lpstr>Power _filled</vt:lpstr>
      <vt:lpstr>Fib _filled</vt:lpstr>
      <vt:lpstr>gcd _filled</vt:lpstr>
      <vt:lpstr>Rustain_filled (multiplication)</vt:lpstr>
      <vt:lpstr>Maxarray _filled (maxarr and maxarrine)</vt:lpstr>
      <vt:lpstr>sumarr _filled  </vt:lpstr>
      <vt:lpstr>expsquaring   </vt:lpstr>
      <vt:lpstr>Concluding Remarks (1)</vt:lpstr>
      <vt:lpstr>Concluding Remarks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696</cp:revision>
  <cp:lastPrinted>2020-01-02T17:56:37Z</cp:lastPrinted>
  <dcterms:created xsi:type="dcterms:W3CDTF">2017-08-23T19:27:01Z</dcterms:created>
  <dcterms:modified xsi:type="dcterms:W3CDTF">2022-03-15T19:00:42Z</dcterms:modified>
</cp:coreProperties>
</file>