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14" r:id="rId2"/>
    <p:sldId id="982" r:id="rId3"/>
    <p:sldId id="1036" r:id="rId4"/>
    <p:sldId id="1332" r:id="rId5"/>
    <p:sldId id="1282" r:id="rId6"/>
    <p:sldId id="1305" r:id="rId7"/>
    <p:sldId id="1325" r:id="rId8"/>
    <p:sldId id="1326" r:id="rId9"/>
    <p:sldId id="1329" r:id="rId10"/>
    <p:sldId id="1330" r:id="rId11"/>
    <p:sldId id="1327" r:id="rId12"/>
    <p:sldId id="1328" r:id="rId13"/>
    <p:sldId id="1331" r:id="rId14"/>
    <p:sldId id="1306" r:id="rId15"/>
    <p:sldId id="1307" r:id="rId16"/>
    <p:sldId id="1308" r:id="rId17"/>
    <p:sldId id="1309" r:id="rId18"/>
    <p:sldId id="1310" r:id="rId19"/>
    <p:sldId id="1311" r:id="rId20"/>
    <p:sldId id="1312" r:id="rId21"/>
    <p:sldId id="1313" r:id="rId22"/>
    <p:sldId id="1314" r:id="rId23"/>
    <p:sldId id="1315" r:id="rId24"/>
    <p:sldId id="1316" r:id="rId25"/>
    <p:sldId id="1317" r:id="rId26"/>
    <p:sldId id="1318" r:id="rId27"/>
    <p:sldId id="1319" r:id="rId28"/>
    <p:sldId id="1320" r:id="rId29"/>
    <p:sldId id="1321" r:id="rId30"/>
    <p:sldId id="1322" r:id="rId31"/>
    <p:sldId id="1324" r:id="rId32"/>
    <p:sldId id="132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F97"/>
    <a:srgbClr val="0432FF"/>
    <a:srgbClr val="945200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05"/>
    <p:restoredTop sz="92505"/>
  </p:normalViewPr>
  <p:slideViewPr>
    <p:cSldViewPr snapToGrid="0" snapToObjects="1">
      <p:cViewPr varScale="1">
        <p:scale>
          <a:sx n="79" d="100"/>
          <a:sy n="79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SS | epsilon </a:t>
            </a:r>
          </a:p>
          <a:p>
            <a:pPr lvl="1"/>
            <a:endParaRPr lang="en-US" dirty="0"/>
          </a:p>
          <a:p>
            <a:r>
              <a:rPr lang="en-US" dirty="0"/>
              <a:t>L_S = {a} L_S {b} L_S  U  {b} L_S {a} L_S  U {e}  U  L_S L_S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4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SS | epsilon </a:t>
            </a:r>
          </a:p>
          <a:p>
            <a:pPr lvl="1"/>
            <a:endParaRPr lang="en-US" dirty="0"/>
          </a:p>
          <a:p>
            <a:r>
              <a:rPr lang="en-US" dirty="0"/>
              <a:t>L_S = {a} L_S {b} L_S  U  {b} L_S {a} L_S  U {e}  U  L_S L_S</a:t>
            </a:r>
          </a:p>
          <a:p>
            <a:endParaRPr lang="en-US" dirty="0"/>
          </a:p>
          <a:p>
            <a:r>
              <a:rPr lang="en-US" dirty="0"/>
              <a:t>Are there 2 fixpoints? Which is found using iteration using {} as the bottom (going up)?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 discuss the system</a:t>
            </a:r>
          </a:p>
          <a:p>
            <a:pPr lvl="1"/>
            <a:r>
              <a:rPr lang="en-US" dirty="0"/>
              <a:t>S -&gt; epsilon | ( W S</a:t>
            </a:r>
          </a:p>
          <a:p>
            <a:pPr lvl="1"/>
            <a:r>
              <a:rPr lang="en-US" dirty="0"/>
              <a:t>W -&gt; ( W W | )</a:t>
            </a:r>
          </a:p>
          <a:p>
            <a:pPr lvl="1"/>
            <a:endParaRPr lang="en-US" dirty="0"/>
          </a:p>
          <a:p>
            <a:r>
              <a:rPr lang="en-US" dirty="0"/>
              <a:t>Solve</a:t>
            </a:r>
          </a:p>
          <a:p>
            <a:r>
              <a:rPr lang="en-US" dirty="0"/>
              <a:t>(L_S, L_W) = </a:t>
            </a:r>
            <a:r>
              <a:rPr lang="en-US" dirty="0">
                <a:solidFill>
                  <a:srgbClr val="0F4F97"/>
                </a:solidFill>
              </a:rPr>
              <a:t>(</a:t>
            </a:r>
            <a:r>
              <a:rPr lang="en-US" dirty="0"/>
              <a:t>   {e} U {(} L_W L_S   ,   {(} L_W  L_W   U  {)}  </a:t>
            </a:r>
            <a:r>
              <a:rPr lang="en-US" dirty="0">
                <a:solidFill>
                  <a:srgbClr val="0F4F97"/>
                </a:solidFill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2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 discuss the system</a:t>
            </a:r>
          </a:p>
          <a:p>
            <a:pPr lvl="1"/>
            <a:r>
              <a:rPr lang="en-US" dirty="0"/>
              <a:t>S -&gt; epsilon | ( W S</a:t>
            </a:r>
          </a:p>
          <a:p>
            <a:pPr lvl="1"/>
            <a:r>
              <a:rPr lang="en-US" dirty="0"/>
              <a:t>W -&gt; ( W W | )</a:t>
            </a:r>
          </a:p>
          <a:p>
            <a:pPr lvl="1"/>
            <a:endParaRPr lang="en-US" dirty="0"/>
          </a:p>
          <a:p>
            <a:r>
              <a:rPr lang="en-US" dirty="0"/>
              <a:t>Solve</a:t>
            </a:r>
          </a:p>
          <a:p>
            <a:r>
              <a:rPr lang="en-US" dirty="0"/>
              <a:t>(L_S, L_W) = </a:t>
            </a:r>
            <a:r>
              <a:rPr lang="en-US" dirty="0">
                <a:solidFill>
                  <a:srgbClr val="0F4F97"/>
                </a:solidFill>
              </a:rPr>
              <a:t>(</a:t>
            </a:r>
            <a:r>
              <a:rPr lang="en-US" dirty="0"/>
              <a:t>   {e} U {(} L_W L_S   ,   {(} L_W  L_W   U  {)}  </a:t>
            </a:r>
            <a:r>
              <a:rPr lang="en-US" dirty="0">
                <a:solidFill>
                  <a:srgbClr val="0F4F97"/>
                </a:solidFill>
              </a:rPr>
              <a:t>)</a:t>
            </a:r>
          </a:p>
          <a:p>
            <a:endParaRPr lang="en-US" dirty="0">
              <a:solidFill>
                <a:srgbClr val="0F4F97"/>
              </a:solidFill>
            </a:endParaRPr>
          </a:p>
          <a:p>
            <a:r>
              <a:rPr lang="en-US" dirty="0">
                <a:solidFill>
                  <a:srgbClr val="0F4F97"/>
                </a:solidFill>
              </a:rPr>
              <a:t>What fixpoint obtained by iterating up from ({} , {})  ?</a:t>
            </a:r>
          </a:p>
          <a:p>
            <a:r>
              <a:rPr lang="en-US" dirty="0">
                <a:solidFill>
                  <a:srgbClr val="0F4F97"/>
                </a:solidFill>
              </a:rPr>
              <a:t>What is the lattice ordering?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7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CTL Model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77C0-4B50-6E46-B798-4AA4CC85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fixpoints exist and are unique when Tau is</a:t>
            </a:r>
          </a:p>
          <a:p>
            <a:pPr lvl="1"/>
            <a:r>
              <a:rPr lang="en-US" dirty="0"/>
              <a:t>Monotonic</a:t>
            </a:r>
          </a:p>
          <a:p>
            <a:pPr lvl="1"/>
            <a:r>
              <a:rPr lang="en-US" dirty="0"/>
              <a:t>Continuous</a:t>
            </a:r>
          </a:p>
          <a:p>
            <a:pPr lvl="1"/>
            <a:endParaRPr lang="en-US" dirty="0"/>
          </a:p>
          <a:p>
            <a:r>
              <a:rPr lang="en-US" dirty="0"/>
              <a:t>For infinite lattices</a:t>
            </a:r>
          </a:p>
          <a:p>
            <a:pPr lvl="1"/>
            <a:r>
              <a:rPr lang="en-US" dirty="0"/>
              <a:t>Continuity implies Monotonicity</a:t>
            </a:r>
          </a:p>
          <a:p>
            <a:pPr lvl="1"/>
            <a:endParaRPr lang="en-US" dirty="0"/>
          </a:p>
          <a:p>
            <a:r>
              <a:rPr lang="en-US" dirty="0"/>
              <a:t>For finite lattices</a:t>
            </a:r>
          </a:p>
          <a:p>
            <a:pPr lvl="1"/>
            <a:r>
              <a:rPr lang="en-US" dirty="0"/>
              <a:t>Monotonicity implies Continuity</a:t>
            </a:r>
          </a:p>
        </p:txBody>
      </p:sp>
    </p:spTree>
    <p:extLst>
      <p:ext uri="{BB962C8B-B14F-4D97-AF65-F5344CB8AC3E}">
        <p14:creationId xmlns:p14="http://schemas.microsoft.com/office/powerpoint/2010/main" val="31826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State-Space Travel via BDDs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77C0-4B50-6E46-B798-4AA4CC85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BDDs to represent </a:t>
            </a:r>
            <a:r>
              <a:rPr lang="en-US" dirty="0" err="1"/>
              <a:t>Kripke</a:t>
            </a:r>
            <a:r>
              <a:rPr lang="en-US" dirty="0"/>
              <a:t> Structure</a:t>
            </a:r>
          </a:p>
          <a:p>
            <a:r>
              <a:rPr lang="en-US" dirty="0"/>
              <a:t>We will model Transition Relations using BDDs</a:t>
            </a:r>
          </a:p>
          <a:p>
            <a:r>
              <a:rPr lang="en-US" dirty="0"/>
              <a:t>Use Boolean operations to obtain the set of reachable states</a:t>
            </a:r>
          </a:p>
        </p:txBody>
      </p:sp>
    </p:spTree>
    <p:extLst>
      <p:ext uri="{BB962C8B-B14F-4D97-AF65-F5344CB8AC3E}">
        <p14:creationId xmlns:p14="http://schemas.microsoft.com/office/powerpoint/2010/main" val="1502877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State Transition Systems via BDDs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8A9DA75-C3C4-CE43-B6F7-B5EC9176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43372"/>
            <a:ext cx="6936305" cy="1624877"/>
          </a:xfrm>
          <a:prstGeom prst="rect">
            <a:avLst/>
          </a:prstGeom>
        </p:spPr>
      </p:pic>
      <p:pic>
        <p:nvPicPr>
          <p:cNvPr id="9" name="Picture 8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EC2F0BF8-7155-F94F-9200-3B0B97CF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39" y="3082775"/>
            <a:ext cx="10242446" cy="32744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ABBA84-8B9D-9546-B4E7-060F5C5A1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180" y="1115124"/>
            <a:ext cx="4453177" cy="10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48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set of reachable states defined by “P”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EE9BE25-27A6-604F-9B8D-E358A988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082800"/>
            <a:ext cx="11709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4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This can be computed via fixpoint iteration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ED77C9B-A6C9-944E-A28C-5408CFFF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84300"/>
            <a:ext cx="9753600" cy="408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87F6B7-E123-5142-B83B-A2913466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692774"/>
            <a:ext cx="7569200" cy="800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E22926-0328-7A4E-A443-2F9C858BDEAB}"/>
              </a:ext>
            </a:extLst>
          </p:cNvPr>
          <p:cNvSpPr txBox="1"/>
          <p:nvPr/>
        </p:nvSpPr>
        <p:spPr>
          <a:xfrm>
            <a:off x="9203961" y="589113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7695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This can be computed via fixpoint iteration</a:t>
            </a: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B1A69948-BBB9-C149-BF7C-0CC4879A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111250"/>
            <a:ext cx="119126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2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5469-74F9-AD43-9AD4-038AEE67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CD4B8-662E-1049-A3C6-BF9F9804C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625" y="3536155"/>
            <a:ext cx="9810750" cy="1175693"/>
          </a:xfrm>
        </p:spPr>
        <p:txBody>
          <a:bodyPr>
            <a:normAutofit/>
          </a:bodyPr>
          <a:lstStyle/>
          <a:p>
            <a:r>
              <a:rPr lang="en-US" dirty="0"/>
              <a:t>Least Fixpoint of Functionals</a:t>
            </a:r>
          </a:p>
          <a:p>
            <a:r>
              <a:rPr lang="en-US" dirty="0"/>
              <a:t>Fixpoint Theory to Explain Context-Free Grammars</a:t>
            </a:r>
          </a:p>
          <a:p>
            <a:r>
              <a:rPr lang="en-US" dirty="0"/>
              <a:t>Fixpoint Theory for Computational Tree Logic</a:t>
            </a:r>
          </a:p>
        </p:txBody>
      </p:sp>
    </p:spTree>
    <p:extLst>
      <p:ext uri="{BB962C8B-B14F-4D97-AF65-F5344CB8AC3E}">
        <p14:creationId xmlns:p14="http://schemas.microsoft.com/office/powerpoint/2010/main" val="204434496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This can be computed via fixpoint iteration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940D7A2-D082-7A45-9463-84A72E753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22450"/>
            <a:ext cx="120396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72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Forward </a:t>
            </a:r>
            <a:r>
              <a:rPr lang="en-US" sz="1800" dirty="0" err="1"/>
              <a:t>Reahability</a:t>
            </a:r>
            <a:r>
              <a:rPr lang="en-US" sz="1800" dirty="0"/>
              <a:t> via the BDD tool called “BED”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6BDA0-A54B-1D4A-8DDD-DADD2DC05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511" y="0"/>
            <a:ext cx="5673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66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dirty="0"/>
              <a:t>Forward </a:t>
            </a:r>
            <a:r>
              <a:rPr lang="en-US" sz="1800" dirty="0" err="1"/>
              <a:t>Reahability</a:t>
            </a:r>
            <a:r>
              <a:rPr lang="en-US" sz="1800" dirty="0"/>
              <a:t> via the BDD tool called “BED”: another example</a:t>
            </a:r>
          </a:p>
        </p:txBody>
      </p:sp>
      <p:pic>
        <p:nvPicPr>
          <p:cNvPr id="4" name="Picture 3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81F9DFD8-BFC9-924B-8093-C949E85F6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585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2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082140C-AE53-964D-A9DC-74CDEE5BC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66" y="69850"/>
            <a:ext cx="96901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11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CD58E74-B4D3-7140-BB70-BACDA19DE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462" y="164892"/>
            <a:ext cx="8597900" cy="4673600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93E80A84-52EE-804A-BEDC-E4F4F7B6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616" y="4838492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5F8EBAE-F836-734C-B93D-862F373F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66" y="0"/>
            <a:ext cx="4051300" cy="7620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A1951E8-8C52-2948-90E1-B6F6080EF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700" y="762000"/>
            <a:ext cx="98933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13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5F8EBAE-F836-734C-B93D-862F373F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66" y="0"/>
            <a:ext cx="4051300" cy="76200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613F078-5CF6-9549-AEDA-A2506396E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435" y="787946"/>
            <a:ext cx="8971030" cy="528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5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5F8EBAE-F836-734C-B93D-862F373F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66" y="0"/>
            <a:ext cx="4051300" cy="7620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CBA76BE-9EAE-8747-83DE-CF544234A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2089150"/>
            <a:ext cx="105283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17D3AAF-7228-CC4F-91BD-8C9DF120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320" y="140792"/>
            <a:ext cx="7188200" cy="11430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94F6183-E668-4448-9A4F-3E02B8930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50" y="1165902"/>
            <a:ext cx="73279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55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17D3AAF-7228-CC4F-91BD-8C9DF120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320" y="140792"/>
            <a:ext cx="7188200" cy="11430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EBB7001-58D2-BB4F-8017-D3F8092C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63" y="1395302"/>
            <a:ext cx="9525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2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5469-74F9-AD43-9AD4-038AEE67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167192"/>
            <a:ext cx="2295939" cy="6223669"/>
          </a:xfrm>
        </p:spPr>
        <p:txBody>
          <a:bodyPr>
            <a:normAutofit/>
          </a:bodyPr>
          <a:lstStyle/>
          <a:p>
            <a:r>
              <a:rPr lang="en-US" dirty="0"/>
              <a:t>Where we are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38F60CD-60E2-144B-81A6-4F3FA89D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444" y="298450"/>
            <a:ext cx="7805355" cy="543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7714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17D3AAF-7228-CC4F-91BD-8C9DF120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330" y="0"/>
            <a:ext cx="7188200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60CB4D-8286-904A-BFE2-3AD87111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055" y="1143000"/>
            <a:ext cx="3873500" cy="622300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103184C1-0023-3741-8EDB-B7EB4FC99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04" y="1616438"/>
            <a:ext cx="9855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38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Fixpoint theory is everywhere in CS</a:t>
            </a:r>
          </a:p>
          <a:p>
            <a:pPr lvl="1"/>
            <a:r>
              <a:rPr lang="en-US" dirty="0"/>
              <a:t>Static analysis</a:t>
            </a:r>
          </a:p>
          <a:p>
            <a:pPr lvl="1"/>
            <a:r>
              <a:rPr lang="en-US" dirty="0"/>
              <a:t>Recursive program analysis</a:t>
            </a:r>
          </a:p>
          <a:p>
            <a:pPr lvl="1"/>
            <a:r>
              <a:rPr lang="en-US" dirty="0"/>
              <a:t>CFG explanation </a:t>
            </a:r>
          </a:p>
          <a:p>
            <a:pPr lvl="1"/>
            <a:r>
              <a:rPr lang="en-US" dirty="0"/>
              <a:t>CTL model-checking</a:t>
            </a:r>
          </a:p>
          <a:p>
            <a:r>
              <a:rPr lang="en-US" dirty="0"/>
              <a:t>Finding lattices and monotonic + continuous functionals is key</a:t>
            </a:r>
          </a:p>
          <a:p>
            <a:r>
              <a:rPr lang="en-US" dirty="0"/>
              <a:t>Once set up this way, we usually go after the least fixpoint</a:t>
            </a:r>
          </a:p>
          <a:p>
            <a:r>
              <a:rPr lang="en-US" dirty="0"/>
              <a:t>Greatest fixpoints also “make sense” </a:t>
            </a:r>
          </a:p>
          <a:p>
            <a:pPr lvl="1"/>
            <a:r>
              <a:rPr lang="en-US" dirty="0"/>
              <a:t>But sometimes they are useless </a:t>
            </a:r>
          </a:p>
          <a:p>
            <a:pPr lvl="1"/>
            <a:r>
              <a:rPr lang="en-US" dirty="0"/>
              <a:t>as in the CFG example 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SS | epsilon</a:t>
            </a:r>
          </a:p>
        </p:txBody>
      </p:sp>
    </p:spTree>
    <p:extLst>
      <p:ext uri="{BB962C8B-B14F-4D97-AF65-F5344CB8AC3E}">
        <p14:creationId xmlns:p14="http://schemas.microsoft.com/office/powerpoint/2010/main" val="652029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5029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F434-D305-904D-A40C-ABD9F796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non-monotonicity (FP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B7F6-BA5A-1D4D-A4C4-D3E9B32FC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39"/>
            <a:ext cx="10515600" cy="618286"/>
          </a:xfrm>
        </p:spPr>
        <p:txBody>
          <a:bodyPr/>
          <a:lstStyle/>
          <a:p>
            <a:r>
              <a:rPr lang="en-US" dirty="0"/>
              <a:t>This example was discussed last class – here are the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9D0E2-6F44-C049-85C7-98572BB28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41072"/>
            <a:ext cx="5834741" cy="4376056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BD94B1F-C7DD-CC4A-B2F2-16158E4B6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9" y="2041071"/>
            <a:ext cx="5834742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26C0-23E2-F14D-8605-D3A28485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1438021" cy="51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 : This pertains to the quiz … ask if I should show you how to get “Tau”…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88AB08F-8DB9-354D-971D-B7FC8607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518"/>
            <a:ext cx="12192000" cy="1705970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165979BC-E799-0D48-B617-C0F5DBB36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6" y="2027286"/>
            <a:ext cx="10167848" cy="158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4B177A-A849-D74F-B82F-BF36CF921F7D}"/>
              </a:ext>
            </a:extLst>
          </p:cNvPr>
          <p:cNvSpPr txBox="1"/>
          <p:nvPr/>
        </p:nvSpPr>
        <p:spPr>
          <a:xfrm>
            <a:off x="1398494" y="3579057"/>
            <a:ext cx="101678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f3 corresponds to  </a:t>
            </a:r>
            <a:r>
              <a:rPr lang="en-US" dirty="0" err="1"/>
              <a:t>lim_i</a:t>
            </a:r>
            <a:r>
              <a:rPr lang="en-US" dirty="0"/>
              <a:t> { </a:t>
            </a:r>
            <a:r>
              <a:rPr lang="en-US" dirty="0" err="1"/>
              <a:t>Tau^i</a:t>
            </a:r>
            <a:r>
              <a:rPr lang="en-US" dirty="0"/>
              <a:t> [ </a:t>
            </a:r>
            <a:r>
              <a:rPr lang="en-US" dirty="0" err="1"/>
              <a:t>Bottom_fn</a:t>
            </a:r>
            <a:r>
              <a:rPr lang="en-US" dirty="0"/>
              <a:t> ] }</a:t>
            </a:r>
          </a:p>
          <a:p>
            <a:endParaRPr lang="en-US" dirty="0"/>
          </a:p>
          <a:p>
            <a:r>
              <a:rPr lang="en-US" dirty="0"/>
              <a:t>Where Tau for “F” above is:  </a:t>
            </a:r>
            <a:r>
              <a:rPr lang="en-US" dirty="0">
                <a:solidFill>
                  <a:srgbClr val="0F4F97"/>
                </a:solidFill>
              </a:rPr>
              <a:t>…fill this…  </a:t>
            </a:r>
            <a:r>
              <a:rPr lang="en-US" dirty="0"/>
              <a:t>and is called </a:t>
            </a:r>
          </a:p>
          <a:p>
            <a:r>
              <a:rPr lang="en-US" dirty="0"/>
              <a:t>the “functional underlying the recursive definition (in Manna’s book)</a:t>
            </a:r>
          </a:p>
          <a:p>
            <a:endParaRPr lang="en-US" dirty="0"/>
          </a:p>
          <a:p>
            <a:r>
              <a:rPr lang="en-US" dirty="0"/>
              <a:t>In Chapter 18 of Book-3, it is called the “pre” function (e.g. </a:t>
            </a:r>
            <a:r>
              <a:rPr lang="en-US" dirty="0" err="1"/>
              <a:t>PreFact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 on</a:t>
            </a:r>
          </a:p>
          <a:p>
            <a:r>
              <a:rPr lang="en-US" dirty="0"/>
              <a:t> which the Y combinator is applied.</a:t>
            </a:r>
          </a:p>
          <a:p>
            <a:endParaRPr lang="en-US" dirty="0"/>
          </a:p>
          <a:p>
            <a:r>
              <a:rPr lang="en-US" dirty="0"/>
              <a:t>Applying the Y combinator gives the same effect as computing the limit of this chain of functions</a:t>
            </a:r>
          </a:p>
          <a:p>
            <a:endParaRPr lang="en-US" dirty="0"/>
          </a:p>
          <a:p>
            <a:r>
              <a:rPr lang="en-US" dirty="0"/>
              <a:t>What does Tau^1[Bottom] correspond to? What about Tau^2 ? Tau^3 ? </a:t>
            </a:r>
            <a:r>
              <a:rPr lang="en-US" dirty="0">
                <a:solidFill>
                  <a:srgbClr val="0F4F97"/>
                </a:solidFill>
              </a:rPr>
              <a:t>…fill this…</a:t>
            </a:r>
          </a:p>
        </p:txBody>
      </p:sp>
    </p:spTree>
    <p:extLst>
      <p:ext uri="{BB962C8B-B14F-4D97-AF65-F5344CB8AC3E}">
        <p14:creationId xmlns:p14="http://schemas.microsoft.com/office/powerpoint/2010/main" val="10961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Uniqueness of Least Fixpoints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77C0-4B50-6E46-B798-4AA4CC85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fixpoints exist and are unique when Tau is</a:t>
            </a:r>
          </a:p>
          <a:p>
            <a:pPr lvl="1"/>
            <a:r>
              <a:rPr lang="en-US" dirty="0"/>
              <a:t>Monotonic</a:t>
            </a:r>
          </a:p>
          <a:p>
            <a:pPr lvl="1"/>
            <a:r>
              <a:rPr lang="en-US" dirty="0"/>
              <a:t>Continuous</a:t>
            </a:r>
          </a:p>
          <a:p>
            <a:pPr lvl="1"/>
            <a:endParaRPr lang="en-US" dirty="0"/>
          </a:p>
          <a:p>
            <a:r>
              <a:rPr lang="en-US" dirty="0"/>
              <a:t>For infinite lattices</a:t>
            </a:r>
          </a:p>
          <a:p>
            <a:pPr lvl="1"/>
            <a:r>
              <a:rPr lang="en-US" dirty="0"/>
              <a:t>Continuity implies Monotonicity</a:t>
            </a:r>
          </a:p>
          <a:p>
            <a:pPr lvl="1"/>
            <a:endParaRPr lang="en-US" dirty="0"/>
          </a:p>
          <a:p>
            <a:r>
              <a:rPr lang="en-US" dirty="0"/>
              <a:t>For finite lattices</a:t>
            </a:r>
          </a:p>
          <a:p>
            <a:pPr lvl="1"/>
            <a:r>
              <a:rPr lang="en-US" dirty="0"/>
              <a:t>Monotonicity implies Continuity</a:t>
            </a:r>
          </a:p>
        </p:txBody>
      </p:sp>
    </p:spTree>
    <p:extLst>
      <p:ext uri="{BB962C8B-B14F-4D97-AF65-F5344CB8AC3E}">
        <p14:creationId xmlns:p14="http://schemas.microsoft.com/office/powerpoint/2010/main" val="69659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SS | epsilon </a:t>
            </a:r>
          </a:p>
          <a:p>
            <a:pPr lvl="2"/>
            <a:r>
              <a:rPr lang="en-US" dirty="0"/>
              <a:t>Versus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epsilon </a:t>
            </a:r>
          </a:p>
          <a:p>
            <a:endParaRPr lang="en-US" dirty="0"/>
          </a:p>
          <a:p>
            <a:r>
              <a:rPr lang="en-US" dirty="0"/>
              <a:t>Then discuss the system</a:t>
            </a:r>
          </a:p>
          <a:p>
            <a:pPr lvl="1"/>
            <a:r>
              <a:rPr lang="en-US" dirty="0"/>
              <a:t>S -&gt; epsilon | ( W S</a:t>
            </a:r>
          </a:p>
          <a:p>
            <a:pPr lvl="1"/>
            <a:r>
              <a:rPr lang="en-US" dirty="0"/>
              <a:t>W -&gt; ( W W | 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8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epsilon  </a:t>
            </a:r>
          </a:p>
          <a:p>
            <a:pPr lvl="1"/>
            <a:r>
              <a:rPr lang="en-US" dirty="0"/>
              <a:t>Solve the recursive language equation</a:t>
            </a:r>
          </a:p>
          <a:p>
            <a:pPr lvl="1"/>
            <a:endParaRPr lang="en-US" dirty="0"/>
          </a:p>
          <a:p>
            <a:r>
              <a:rPr lang="en-US" dirty="0"/>
              <a:t>L_S = {a} L_S {b} L_S  U  {b} L_S {a} L_S  U {e}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1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epsilon  </a:t>
            </a:r>
          </a:p>
          <a:p>
            <a:pPr lvl="1"/>
            <a:r>
              <a:rPr lang="en-US" dirty="0"/>
              <a:t>Solve the recursive language equation</a:t>
            </a:r>
          </a:p>
          <a:p>
            <a:pPr lvl="1"/>
            <a:endParaRPr lang="en-US" dirty="0"/>
          </a:p>
          <a:p>
            <a:r>
              <a:rPr lang="en-US" dirty="0"/>
              <a:t>L_S = {a} L_S {b} L_S  U  {b} L_S {a} L_S  U {e}</a:t>
            </a:r>
          </a:p>
          <a:p>
            <a:endParaRPr lang="en-US" dirty="0"/>
          </a:p>
          <a:p>
            <a:r>
              <a:rPr lang="en-US" dirty="0"/>
              <a:t>What do we get when we iterate from L_S = {}  “upwards” 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3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15835</TotalTime>
  <Words>939</Words>
  <Application>Microsoft Macintosh PowerPoint</Application>
  <PresentationFormat>Widescreen</PresentationFormat>
  <Paragraphs>132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Trebuchet MS</vt:lpstr>
      <vt:lpstr>Office Theme</vt:lpstr>
      <vt:lpstr>CS 5/6110, Software Correctness Analysis, Spring 2021</vt:lpstr>
      <vt:lpstr>18</vt:lpstr>
      <vt:lpstr>Where we are</vt:lpstr>
      <vt:lpstr>Example of non-monotonicity (FP example)</vt:lpstr>
      <vt:lpstr>Recap : This pertains to the quiz … ask if I should show you how to get “Tau”…</vt:lpstr>
      <vt:lpstr>Uniqueness of Least Fixpoints</vt:lpstr>
      <vt:lpstr>Fixpoint Theory to Explain CFGs</vt:lpstr>
      <vt:lpstr>Fixpoint Theory to Explain CFGs</vt:lpstr>
      <vt:lpstr>Fixpoint Theory to Explain CFGs</vt:lpstr>
      <vt:lpstr>Fixpoint Theory to Explain CFGs</vt:lpstr>
      <vt:lpstr>Fixpoint Theory to Explain CFGs</vt:lpstr>
      <vt:lpstr>Fixpoint Theory to Explain CFGs</vt:lpstr>
      <vt:lpstr>Fixpoint Theory to Explain CFGs</vt:lpstr>
      <vt:lpstr>CTL Model Checking</vt:lpstr>
      <vt:lpstr>State-Space Travel via BDDs</vt:lpstr>
      <vt:lpstr>State Transition Systems via BDDs</vt:lpstr>
      <vt:lpstr>The set of reachable states defined by “P”</vt:lpstr>
      <vt:lpstr>This can be computed via fixpoint iteration</vt:lpstr>
      <vt:lpstr>This can be computed via fixpoint iteration</vt:lpstr>
      <vt:lpstr>This can be computed via fixpoint iteration</vt:lpstr>
      <vt:lpstr>Forward Reahability via the BDD tool called “BED”</vt:lpstr>
      <vt:lpstr>Forward Reahability via the BDD tool called “BED”: another example</vt:lpstr>
      <vt:lpstr>Now, for the CTL Logic, and Reachability using BDDs </vt:lpstr>
      <vt:lpstr>Now, for the CTL Logic, and Reachability using BDDs </vt:lpstr>
      <vt:lpstr>Now, for the CTL Logic, and Reachability using BDDs </vt:lpstr>
      <vt:lpstr>Now, for the CTL Logic, and Reachability using BDDs </vt:lpstr>
      <vt:lpstr>Now, for the CTL Logic, and Reachability using BDDs </vt:lpstr>
      <vt:lpstr>Now, for the CTL Logic, and Reachability using BDDs </vt:lpstr>
      <vt:lpstr>Now, for the CTL Logic, and Reachability using BDDs </vt:lpstr>
      <vt:lpstr>Now, for the CTL Logic, and Reachability using BDDs 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689</cp:revision>
  <cp:lastPrinted>2020-01-02T17:56:37Z</cp:lastPrinted>
  <dcterms:created xsi:type="dcterms:W3CDTF">2017-08-23T19:27:01Z</dcterms:created>
  <dcterms:modified xsi:type="dcterms:W3CDTF">2021-03-29T18:22:23Z</dcterms:modified>
</cp:coreProperties>
</file>