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4" r:id="rId2"/>
    <p:sldId id="982" r:id="rId3"/>
    <p:sldId id="1036" r:id="rId4"/>
    <p:sldId id="1282" r:id="rId5"/>
    <p:sldId id="1283" r:id="rId6"/>
    <p:sldId id="1285" r:id="rId7"/>
    <p:sldId id="1286" r:id="rId8"/>
    <p:sldId id="1287" r:id="rId9"/>
    <p:sldId id="1288" r:id="rId10"/>
    <p:sldId id="1289" r:id="rId11"/>
    <p:sldId id="1290" r:id="rId12"/>
    <p:sldId id="1291" r:id="rId13"/>
    <p:sldId id="1292" r:id="rId14"/>
    <p:sldId id="1293" r:id="rId15"/>
    <p:sldId id="1294" r:id="rId16"/>
    <p:sldId id="1295" r:id="rId17"/>
    <p:sldId id="1296" r:id="rId18"/>
    <p:sldId id="1297" r:id="rId19"/>
    <p:sldId id="1298" r:id="rId20"/>
    <p:sldId id="1302" r:id="rId21"/>
    <p:sldId id="1301" r:id="rId22"/>
    <p:sldId id="1300" r:id="rId23"/>
    <p:sldId id="1303" r:id="rId24"/>
    <p:sldId id="1304" r:id="rId25"/>
    <p:sldId id="1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3197"/>
  </p:normalViewPr>
  <p:slideViewPr>
    <p:cSldViewPr snapToGrid="0" snapToObjects="1">
      <p:cViewPr varScale="1">
        <p:scale>
          <a:sx n="107" d="100"/>
          <a:sy n="107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utah/Jov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functions act as per info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E6-6FE3-5343-9E63-DFF6C860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multiple arguments, there is a “natural extension” – useful for languages with the call-by-value semantics (“evaluate the arguments before applying the function body”)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E5D7C4-FEC2-DE49-BAB5-42F49403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9" y="3182237"/>
            <a:ext cx="6925733" cy="29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3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where Call By Value makes a diff.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E6-6FE3-5343-9E63-DFF6C860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 by value evaluation rule computes less than the least fixpoint – can terminate even when another computation rule can discover the answer – example from paper manna-fp-theory-1.pdf is below</a:t>
            </a:r>
          </a:p>
          <a:p>
            <a:r>
              <a:rPr lang="en-US" dirty="0"/>
              <a:t>Those other evaluation rules are </a:t>
            </a:r>
          </a:p>
          <a:p>
            <a:pPr lvl="1"/>
            <a:r>
              <a:rPr lang="en-US" dirty="0"/>
              <a:t>“normal order” evaluation rules: Example: </a:t>
            </a:r>
          </a:p>
          <a:p>
            <a:pPr lvl="1"/>
            <a:r>
              <a:rPr lang="en-US" dirty="0"/>
              <a:t>Leftmost Outermost </a:t>
            </a:r>
          </a:p>
          <a:p>
            <a:pPr lvl="1"/>
            <a:r>
              <a:rPr lang="en-US" dirty="0"/>
              <a:t>Popularly, these are known as </a:t>
            </a:r>
            <a:r>
              <a:rPr lang="en-US" dirty="0">
                <a:solidFill>
                  <a:srgbClr val="0432FF"/>
                </a:solidFill>
              </a:rPr>
              <a:t>Lazy Evaluation Order </a:t>
            </a:r>
          </a:p>
          <a:p>
            <a:r>
              <a:rPr lang="en-US" dirty="0"/>
              <a:t>See next slide for details!</a:t>
            </a:r>
          </a:p>
        </p:txBody>
      </p:sp>
    </p:spTree>
    <p:extLst>
      <p:ext uri="{BB962C8B-B14F-4D97-AF65-F5344CB8AC3E}">
        <p14:creationId xmlns:p14="http://schemas.microsoft.com/office/powerpoint/2010/main" val="12500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where Call By Value makes a diff.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35708EE-403A-9647-9604-2D579468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58" y="1152053"/>
            <a:ext cx="7490883" cy="49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D4A-BB50-F84A-BD0A-9E23F728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2489200" cy="5994400"/>
          </a:xfrm>
        </p:spPr>
        <p:txBody>
          <a:bodyPr>
            <a:normAutofit/>
          </a:bodyPr>
          <a:lstStyle/>
          <a:p>
            <a:r>
              <a:rPr lang="en-US" sz="2800" dirty="0"/>
              <a:t>We construct increasing chains of monotonic functions from the functional obtained from the body of a recursive definition. Such chains have unique least fixpoints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BCDECA-353A-EE4A-9CF6-4538126B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0"/>
            <a:ext cx="632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E591-9914-9142-8CB9-14852344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Derivation of Least Fixpoint of Functionals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68EA-8E08-2B46-9964-061381E1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monotonicity and continuity</a:t>
            </a:r>
          </a:p>
          <a:p>
            <a:r>
              <a:rPr lang="en-US" dirty="0"/>
              <a:t>For finite lattices, monotonicity implies continuity</a:t>
            </a:r>
          </a:p>
          <a:p>
            <a:r>
              <a:rPr lang="en-US" dirty="0"/>
              <a:t>For infinite lattices, it does not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So let’s first understand monotonicity and continuity thru more examples before we dive in!</a:t>
            </a:r>
          </a:p>
        </p:txBody>
      </p:sp>
    </p:spTree>
    <p:extLst>
      <p:ext uri="{BB962C8B-B14F-4D97-AF65-F5344CB8AC3E}">
        <p14:creationId xmlns:p14="http://schemas.microsoft.com/office/powerpoint/2010/main" val="426414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5C9E-80F9-8D41-AECF-A63722E6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Monotonicity ensures the absence of “composition surprises”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C272-B9C0-D948-B830-0D5A0A4E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the lattice ordering is reflective of the quality of an object</a:t>
            </a:r>
          </a:p>
          <a:p>
            <a:pPr lvl="1"/>
            <a:r>
              <a:rPr lang="en-US" dirty="0"/>
              <a:t>Example: a 5% tolerance resistor is better than a 10% tolerance resistor</a:t>
            </a:r>
          </a:p>
          <a:p>
            <a:endParaRPr lang="en-US" dirty="0"/>
          </a:p>
          <a:p>
            <a:r>
              <a:rPr lang="en-US" dirty="0"/>
              <a:t>Does it then mean that a circuit where we clip out a 10% resistor and solder-in a 5% resistor also improves?</a:t>
            </a:r>
          </a:p>
          <a:p>
            <a:endParaRPr lang="en-US" dirty="0"/>
          </a:p>
          <a:p>
            <a:r>
              <a:rPr lang="en-US" dirty="0"/>
              <a:t>Think of a circuit as a Lambda function and reason out …</a:t>
            </a:r>
          </a:p>
        </p:txBody>
      </p:sp>
    </p:spTree>
    <p:extLst>
      <p:ext uri="{BB962C8B-B14F-4D97-AF65-F5344CB8AC3E}">
        <p14:creationId xmlns:p14="http://schemas.microsoft.com/office/powerpoint/2010/main" val="272999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2009-55C8-5D4C-B817-9938DC1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ABD-A184-3B42-9F2B-8427705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Parcomp</a:t>
            </a:r>
            <a:r>
              <a:rPr lang="en-US" dirty="0"/>
              <a:t>(R1, R2) = R1R2 / (R1+R2)</a:t>
            </a:r>
          </a:p>
          <a:p>
            <a:endParaRPr lang="en-US" dirty="0"/>
          </a:p>
          <a:p>
            <a:r>
              <a:rPr lang="en-US" dirty="0"/>
              <a:t>Now we can ask: if R2’ [= R2’’ </a:t>
            </a:r>
          </a:p>
          <a:p>
            <a:endParaRPr lang="en-US" dirty="0"/>
          </a:p>
          <a:p>
            <a:pPr lvl="1"/>
            <a:r>
              <a:rPr lang="en-US" dirty="0"/>
              <a:t>Does this hold :   </a:t>
            </a:r>
            <a:r>
              <a:rPr lang="en-US" dirty="0" err="1"/>
              <a:t>Parcomp</a:t>
            </a:r>
            <a:r>
              <a:rPr lang="en-US" dirty="0"/>
              <a:t>(R, R’) [= </a:t>
            </a:r>
            <a:r>
              <a:rPr lang="en-US" dirty="0" err="1"/>
              <a:t>Parcomp</a:t>
            </a:r>
            <a:r>
              <a:rPr lang="en-US" dirty="0"/>
              <a:t>(R, R’’)   for any R?</a:t>
            </a:r>
          </a:p>
          <a:p>
            <a:pPr lvl="1"/>
            <a:endParaRPr lang="en-US" dirty="0"/>
          </a:p>
          <a:p>
            <a:r>
              <a:rPr lang="en-US" dirty="0"/>
              <a:t>If so, </a:t>
            </a:r>
            <a:r>
              <a:rPr lang="en-US" dirty="0" err="1"/>
              <a:t>Parcomp</a:t>
            </a:r>
            <a:r>
              <a:rPr lang="en-US" dirty="0"/>
              <a:t> is a monotonic map</a:t>
            </a:r>
          </a:p>
          <a:p>
            <a:endParaRPr lang="en-US" dirty="0"/>
          </a:p>
          <a:p>
            <a:r>
              <a:rPr lang="en-US" dirty="0"/>
              <a:t>With this property preserved, we can improve one resistor and the whole circuit as a result improves</a:t>
            </a:r>
          </a:p>
        </p:txBody>
      </p:sp>
    </p:spTree>
    <p:extLst>
      <p:ext uri="{BB962C8B-B14F-4D97-AF65-F5344CB8AC3E}">
        <p14:creationId xmlns:p14="http://schemas.microsoft.com/office/powerpoint/2010/main" val="57938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2009-55C8-5D4C-B817-9938DC1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Monotonicity is sometimes violated!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ABD-A184-3B42-9F2B-8427705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</a:t>
            </a:r>
            <a:r>
              <a:rPr lang="en-US" dirty="0" err="1"/>
              <a:t>Parcomp</a:t>
            </a:r>
            <a:r>
              <a:rPr lang="en-US" dirty="0"/>
              <a:t>, what if it is a floating-point program where you optimize ONE expression?</a:t>
            </a:r>
          </a:p>
          <a:p>
            <a:pPr lvl="1"/>
            <a:r>
              <a:rPr lang="en-US" dirty="0"/>
              <a:t>The accuracy of the whole program can reduce, sometimes</a:t>
            </a:r>
          </a:p>
          <a:p>
            <a:pPr lvl="1"/>
            <a:r>
              <a:rPr lang="en-US" dirty="0"/>
              <a:t>Example: the introduction of the fused-multiply-add by a compiler may improve local accuracy, but can lead to the overall computation’s accuracy reducing</a:t>
            </a:r>
          </a:p>
          <a:p>
            <a:endParaRPr lang="en-US" dirty="0"/>
          </a:p>
          <a:p>
            <a:r>
              <a:rPr lang="en-US" dirty="0"/>
              <a:t>What if it is a real-time system where we make ONE component faster?</a:t>
            </a:r>
          </a:p>
          <a:p>
            <a:pPr lvl="1"/>
            <a:r>
              <a:rPr lang="en-US" dirty="0"/>
              <a:t>By one module’s output arriving faster, the whole system may slow down</a:t>
            </a:r>
          </a:p>
          <a:p>
            <a:pPr lvl="1"/>
            <a:endParaRPr lang="en-US" dirty="0"/>
          </a:p>
          <a:p>
            <a:r>
              <a:rPr lang="en-US" dirty="0"/>
              <a:t>Thus, “local improvements” may not be a global improvement</a:t>
            </a:r>
          </a:p>
          <a:p>
            <a:pPr lvl="1"/>
            <a:r>
              <a:rPr lang="en-US" dirty="0"/>
              <a:t>Monotonicity is what ensure this – and hence, highly preferred </a:t>
            </a:r>
          </a:p>
        </p:txBody>
      </p:sp>
    </p:spTree>
    <p:extLst>
      <p:ext uri="{BB962C8B-B14F-4D97-AF65-F5344CB8AC3E}">
        <p14:creationId xmlns:p14="http://schemas.microsoft.com/office/powerpoint/2010/main" val="166212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884-007F-D74A-A475-540802AC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Continuity: “no limit-surprise”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ED43-5E59-2343-A5D6-38955939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functions (and functionals) are continuous</a:t>
            </a:r>
          </a:p>
          <a:p>
            <a:r>
              <a:rPr lang="en-US" dirty="0"/>
              <a:t>Lack of continuity evidenced by the following:</a:t>
            </a:r>
          </a:p>
          <a:p>
            <a:pPr lvl="1"/>
            <a:r>
              <a:rPr lang="en-US" dirty="0"/>
              <a:t>One requires an “infinite amount of information” before emitting a finite (small) piece of information</a:t>
            </a:r>
          </a:p>
          <a:p>
            <a:pPr lvl="1"/>
            <a:r>
              <a:rPr lang="en-US" dirty="0"/>
              <a:t>If this behavior occurs, the function is not continuous</a:t>
            </a:r>
          </a:p>
          <a:p>
            <a:pPr lvl="1"/>
            <a:endParaRPr lang="en-US" dirty="0"/>
          </a:p>
          <a:p>
            <a:r>
              <a:rPr lang="en-US" dirty="0"/>
              <a:t>Continuity is manifested by situations where “as you provide more input”, the ”output grows more”</a:t>
            </a:r>
          </a:p>
          <a:p>
            <a:endParaRPr lang="en-US" dirty="0"/>
          </a:p>
          <a:p>
            <a:r>
              <a:rPr lang="en-US" dirty="0"/>
              <a:t>The lack of continuity is also evident in situations where you ”need to solve the halting problem” before you can answer something</a:t>
            </a:r>
          </a:p>
        </p:txBody>
      </p:sp>
    </p:spTree>
    <p:extLst>
      <p:ext uri="{BB962C8B-B14F-4D97-AF65-F5344CB8AC3E}">
        <p14:creationId xmlns:p14="http://schemas.microsoft.com/office/powerpoint/2010/main" val="11078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6996-8896-2045-A4B4-DFB188FD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from actual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56D8-7ECF-5A43-8BE8-A5EBAEBB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02505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Think of stream-based computations</a:t>
            </a:r>
          </a:p>
          <a:p>
            <a:r>
              <a:rPr lang="en-US" dirty="0"/>
              <a:t>A computer node can often be viewed as a stream function</a:t>
            </a:r>
          </a:p>
          <a:p>
            <a:r>
              <a:rPr lang="en-US" dirty="0"/>
              <a:t>Let the node be a factorial node!</a:t>
            </a:r>
          </a:p>
          <a:p>
            <a:pPr lvl="1"/>
            <a:r>
              <a:rPr lang="en-US" dirty="0"/>
              <a:t>Initial input (at time t0) = bottom </a:t>
            </a:r>
            <a:r>
              <a:rPr lang="en-US" dirty="0">
                <a:sym typeface="Wingdings" pitchFamily="2" charset="2"/>
              </a:rPr>
              <a:t> output = bottom</a:t>
            </a:r>
            <a:endParaRPr lang="en-US" dirty="0"/>
          </a:p>
          <a:p>
            <a:pPr lvl="1"/>
            <a:r>
              <a:rPr lang="en-US" dirty="0"/>
              <a:t>Input at t1:  1, bottom </a:t>
            </a:r>
            <a:r>
              <a:rPr lang="en-US" dirty="0">
                <a:sym typeface="Wingdings" pitchFamily="2" charset="2"/>
              </a:rPr>
              <a:t> 1, bottom</a:t>
            </a:r>
            <a:endParaRPr lang="en-US" dirty="0"/>
          </a:p>
          <a:p>
            <a:pPr lvl="1"/>
            <a:r>
              <a:rPr lang="en-US" dirty="0"/>
              <a:t>Input at t2: 1,2,bottom </a:t>
            </a:r>
            <a:r>
              <a:rPr lang="en-US" dirty="0">
                <a:sym typeface="Wingdings" pitchFamily="2" charset="2"/>
              </a:rPr>
              <a:t> 1,2,bottom</a:t>
            </a:r>
          </a:p>
          <a:p>
            <a:pPr lvl="1"/>
            <a:r>
              <a:rPr lang="en-US" dirty="0">
                <a:sym typeface="Wingdings" pitchFamily="2" charset="2"/>
              </a:rPr>
              <a:t>Input at t3: 1,2,3, bottom  1,2,6,bottom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I.e. you are progressively providing more input to the node, the node computes more</a:t>
            </a:r>
          </a:p>
          <a:p>
            <a:r>
              <a:rPr lang="en-US" dirty="0"/>
              <a:t>Thus you have a stream-to-stream factorial function which is continuous</a:t>
            </a:r>
          </a:p>
          <a:p>
            <a:r>
              <a:rPr lang="en-US" dirty="0"/>
              <a:t>But in mathematics, you don’t need to do this: you can have a non-continuous and weird function</a:t>
            </a:r>
          </a:p>
          <a:p>
            <a:pPr lvl="1"/>
            <a:r>
              <a:rPr lang="en-US" dirty="0"/>
              <a:t>”I want all of Nat before I output anything”</a:t>
            </a:r>
          </a:p>
          <a:p>
            <a:r>
              <a:rPr lang="en-US" dirty="0"/>
              <a:t>In this sense, continuity is deeply tied to computability on actual machines</a:t>
            </a:r>
          </a:p>
          <a:p>
            <a:r>
              <a:rPr lang="en-US" dirty="0">
                <a:solidFill>
                  <a:srgbClr val="0432FF"/>
                </a:solidFill>
              </a:rPr>
              <a:t>These are things I learned from Prof. Eugene Stark when I took his programming semantics course during my PhD. These things must be written down somewhere… but these days, not too many people talk about it.</a:t>
            </a:r>
          </a:p>
          <a:p>
            <a:r>
              <a:rPr lang="en-US" dirty="0">
                <a:solidFill>
                  <a:srgbClr val="0432FF"/>
                </a:solidFill>
              </a:rPr>
              <a:t>I also learned these ideas from Prof. Prateek </a:t>
            </a:r>
            <a:r>
              <a:rPr lang="en-US" dirty="0" err="1">
                <a:solidFill>
                  <a:srgbClr val="0432FF"/>
                </a:solidFill>
              </a:rPr>
              <a:t>Misra</a:t>
            </a:r>
            <a:r>
              <a:rPr lang="en-US" dirty="0">
                <a:solidFill>
                  <a:srgbClr val="0432FF"/>
                </a:solidFill>
              </a:rPr>
              <a:t>, also an instructor during my PhD</a:t>
            </a:r>
          </a:p>
        </p:txBody>
      </p:sp>
    </p:spTree>
    <p:extLst>
      <p:ext uri="{BB962C8B-B14F-4D97-AF65-F5344CB8AC3E}">
        <p14:creationId xmlns:p14="http://schemas.microsoft.com/office/powerpoint/2010/main" val="1332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D4B8-662E-1049-A3C6-BF9F9804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25" y="3536155"/>
            <a:ext cx="9810750" cy="1175693"/>
          </a:xfrm>
        </p:spPr>
        <p:txBody>
          <a:bodyPr>
            <a:normAutofit/>
          </a:bodyPr>
          <a:lstStyle/>
          <a:p>
            <a:r>
              <a:rPr lang="en-US" dirty="0"/>
              <a:t>Least Fixpoint of Functions, Computational Rules</a:t>
            </a:r>
          </a:p>
          <a:p>
            <a:r>
              <a:rPr lang="en-US" dirty="0"/>
              <a:t>Monotonicity, Continuity</a:t>
            </a:r>
          </a:p>
          <a:p>
            <a:r>
              <a:rPr lang="en-US" dirty="0"/>
              <a:t>Y Combinators</a:t>
            </a:r>
          </a:p>
        </p:txBody>
      </p:sp>
    </p:spTree>
    <p:extLst>
      <p:ext uri="{BB962C8B-B14F-4D97-AF65-F5344CB8AC3E}">
        <p14:creationId xmlns:p14="http://schemas.microsoft.com/office/powerpoint/2010/main" val="20443449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613-76A6-824A-BE17-00FDC91D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non-monotonic </a:t>
            </a:r>
            <a:r>
              <a:rPr lang="en-US" dirty="0" err="1"/>
              <a:t>fn</a:t>
            </a:r>
            <a:r>
              <a:rPr lang="en-US" dirty="0"/>
              <a:t> from Manna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6C65AC1-07A8-184D-9457-720CD399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163320"/>
            <a:ext cx="9103783" cy="51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7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613-76A6-824A-BE17-00FDC91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1" y="127618"/>
            <a:ext cx="1988127" cy="430521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Defn</a:t>
            </a:r>
            <a:r>
              <a:rPr lang="en-US" sz="1800" dirty="0"/>
              <a:t> of continuity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6FDD289-1F2C-CB4F-9F43-06E78664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69" y="0"/>
            <a:ext cx="7389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6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613-76A6-824A-BE17-00FDC91D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non-continuous </a:t>
            </a:r>
            <a:r>
              <a:rPr lang="en-US" dirty="0" err="1"/>
              <a:t>fn</a:t>
            </a:r>
            <a:r>
              <a:rPr lang="en-US" dirty="0"/>
              <a:t> from Manna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579406-FA30-F642-AE3B-6EDA09C3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11277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E537-8BB2-0F49-8B4C-FECD0EB3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 (Kleene, 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8848-DBDE-6348-9F29-008C2B83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functions “tau” on lattices (or other structures such as CPOs) have a unique least fixpoint given by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tau^i</a:t>
            </a:r>
            <a:r>
              <a:rPr lang="en-US" dirty="0"/>
              <a:t> (bottom)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Derivation in class</a:t>
            </a:r>
          </a:p>
        </p:txBody>
      </p:sp>
    </p:spTree>
    <p:extLst>
      <p:ext uri="{BB962C8B-B14F-4D97-AF65-F5344CB8AC3E}">
        <p14:creationId xmlns:p14="http://schemas.microsoft.com/office/powerpoint/2010/main" val="269176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1DBF-7C8A-9345-9E55-562EBFF3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with 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5324-8004-EA4D-806A-DE93393F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compute least fixpoints also using “Y”</a:t>
            </a:r>
          </a:p>
          <a:p>
            <a:endParaRPr lang="en-US" dirty="0"/>
          </a:p>
          <a:p>
            <a:r>
              <a:rPr lang="en-US" dirty="0"/>
              <a:t>One can see that “YF” and “least fixpoint iteration” both behave similarly</a:t>
            </a:r>
          </a:p>
          <a:p>
            <a:endParaRPr lang="en-US" dirty="0"/>
          </a:p>
          <a:p>
            <a:r>
              <a:rPr lang="en-US" dirty="0"/>
              <a:t>Derivation in class</a:t>
            </a:r>
          </a:p>
        </p:txBody>
      </p:sp>
    </p:spTree>
    <p:extLst>
      <p:ext uri="{BB962C8B-B14F-4D97-AF65-F5344CB8AC3E}">
        <p14:creationId xmlns:p14="http://schemas.microsoft.com/office/powerpoint/2010/main" val="84655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2B1E-5E72-2A41-872C-A61F5FF5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using </a:t>
            </a:r>
            <a:r>
              <a:rPr lang="en-US" dirty="0" err="1"/>
              <a:t>Jupyter</a:t>
            </a:r>
            <a:r>
              <a:rPr lang="en-US" dirty="0"/>
              <a:t> (Jove)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77C0-4B50-6E46-B798-4AA4CC85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Chapter 18’s material from </a:t>
            </a:r>
            <a:r>
              <a:rPr lang="en-US" dirty="0">
                <a:hlinkClick r:id="rId2"/>
              </a:rPr>
              <a:t>https://github.com/ganeshutah/Jove.git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59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67192"/>
            <a:ext cx="2295939" cy="6223669"/>
          </a:xfrm>
        </p:spPr>
        <p:txBody>
          <a:bodyPr>
            <a:normAutofit/>
          </a:bodyPr>
          <a:lstStyle/>
          <a:p>
            <a:r>
              <a:rPr lang="en-US" dirty="0"/>
              <a:t>Where we are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467B69A-B768-7F42-902C-282341BC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11" y="1025134"/>
            <a:ext cx="895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417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f1, f2, and f3 are solutions for F below. We can arrive at f3 (the least fixpoint by iterating up from ”Bottom”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7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4917"/>
            <a:ext cx="12192000" cy="1900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1645920" y="4963886"/>
            <a:ext cx="8364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the “bottom” in f3 is the bottom value</a:t>
            </a:r>
          </a:p>
          <a:p>
            <a:endParaRPr lang="en-US" dirty="0"/>
          </a:p>
          <a:p>
            <a:r>
              <a:rPr lang="en-US" dirty="0"/>
              <a:t>For LFP, we have to substitute the bottom function in place of “F” and iterate </a:t>
            </a:r>
          </a:p>
        </p:txBody>
      </p:sp>
    </p:spTree>
    <p:extLst>
      <p:ext uri="{BB962C8B-B14F-4D97-AF65-F5344CB8AC3E}">
        <p14:creationId xmlns:p14="http://schemas.microsoft.com/office/powerpoint/2010/main" val="1096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438021" cy="417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f1, f2, and f3 are solutions for F below. We can arrive at f3 (the least fixpoint by iterating up from ”Bottom”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8AB08F-8DB9-354D-971D-B7FC8607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78"/>
            <a:ext cx="12192000" cy="170597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65979BC-E799-0D48-B617-C0F5DBB3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4917"/>
            <a:ext cx="12192000" cy="1900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B177A-A849-D74F-B82F-BF36CF921F7D}"/>
              </a:ext>
            </a:extLst>
          </p:cNvPr>
          <p:cNvSpPr txBox="1"/>
          <p:nvPr/>
        </p:nvSpPr>
        <p:spPr>
          <a:xfrm>
            <a:off x="733671" y="4414306"/>
            <a:ext cx="99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f3 would also be obtained if we solve for the recursion of “F” using the Y combinator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8D8A-06C8-FB46-AEC6-FB3D7D8C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85" y="4941115"/>
            <a:ext cx="8666480" cy="616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A7F25-07F7-1744-BB4F-56CBDA73F19D}"/>
              </a:ext>
            </a:extLst>
          </p:cNvPr>
          <p:cNvSpPr txBox="1"/>
          <p:nvPr/>
        </p:nvSpPr>
        <p:spPr>
          <a:xfrm>
            <a:off x="2434442" y="5876696"/>
            <a:ext cx="616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demo of the use of Y will be presented in later slides</a:t>
            </a:r>
          </a:p>
          <a:p>
            <a:r>
              <a:rPr lang="en-US" dirty="0"/>
              <a:t>plus using the Jove demo’s on the use of Y</a:t>
            </a:r>
          </a:p>
        </p:txBody>
      </p:sp>
    </p:spTree>
    <p:extLst>
      <p:ext uri="{BB962C8B-B14F-4D97-AF65-F5344CB8AC3E}">
        <p14:creationId xmlns:p14="http://schemas.microsoft.com/office/powerpoint/2010/main" val="5789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Partial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E6-6FE3-5343-9E63-DFF6C860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from manna-fp-theory-2.pdf</a:t>
            </a:r>
          </a:p>
          <a:p>
            <a:r>
              <a:rPr lang="en-US" dirty="0"/>
              <a:t>Manna uses “omega” instead of Bottom (for the undefined value) and Capital Omega for the undefined function</a:t>
            </a:r>
          </a:p>
          <a:p>
            <a:r>
              <a:rPr lang="en-US" dirty="0"/>
              <a:t>Manna calls second-order functions by the term “functional”</a:t>
            </a:r>
          </a:p>
        </p:txBody>
      </p:sp>
    </p:spTree>
    <p:extLst>
      <p:ext uri="{BB962C8B-B14F-4D97-AF65-F5344CB8AC3E}">
        <p14:creationId xmlns:p14="http://schemas.microsoft.com/office/powerpoint/2010/main" val="32212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Partial Functions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40741E8-B32A-4C46-991D-BFE1D864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365250"/>
            <a:ext cx="9994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Lattice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E6-6FE3-5343-9E63-DFF6C860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values are ordered in the information order is shown</a:t>
            </a:r>
          </a:p>
          <a:p>
            <a:r>
              <a:rPr lang="en-US" dirty="0"/>
              <a:t>How pairs of values are ordered is shown</a:t>
            </a:r>
          </a:p>
          <a:p>
            <a:r>
              <a:rPr lang="en-US" dirty="0"/>
              <a:t>No reflexive and transitive edges shown for clarity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B93680-561F-0549-9C1F-1E22FFCF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6" y="3489002"/>
            <a:ext cx="8466667" cy="26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AFF-51F7-6F46-8E81-AEEC501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functions act as per info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E6-6FE3-5343-9E63-DFF6C860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Monotonic functions “respect the information order ” of their arguments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8D1AE70-5ADA-CA41-BAFE-53A46436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517761"/>
            <a:ext cx="7721600" cy="36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15662</TotalTime>
  <Words>1104</Words>
  <Application>Microsoft Macintosh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Office Theme</vt:lpstr>
      <vt:lpstr>CS 5/6110, Software Correctness Analysis, Spring 2021</vt:lpstr>
      <vt:lpstr>16</vt:lpstr>
      <vt:lpstr>Where we are</vt:lpstr>
      <vt:lpstr> f1, f2, and f3 are solutions for F below. We can arrive at f3 (the least fixpoint by iterating up from ”Bottom”</vt:lpstr>
      <vt:lpstr> f1, f2, and f3 are solutions for F below. We can arrive at f3 (the least fixpoint by iterating up from ”Bottom”</vt:lpstr>
      <vt:lpstr>Modeling Partial Functions</vt:lpstr>
      <vt:lpstr>Modeling Partial Functions</vt:lpstr>
      <vt:lpstr>Lattice Ordering</vt:lpstr>
      <vt:lpstr>Monotonic functions act as per info order</vt:lpstr>
      <vt:lpstr>Monotonic functions act as per info order</vt:lpstr>
      <vt:lpstr>Example where Call By Value makes a diff.</vt:lpstr>
      <vt:lpstr>Example where Call By Value makes a diff.</vt:lpstr>
      <vt:lpstr>We construct increasing chains of monotonic functions from the functional obtained from the body of a recursive definition. Such chains have unique least fixpoints</vt:lpstr>
      <vt:lpstr>Derivation of Least Fixpoint of Functionals</vt:lpstr>
      <vt:lpstr>Monotonicity ensures the absence of “composition surprises”</vt:lpstr>
      <vt:lpstr>Example</vt:lpstr>
      <vt:lpstr>Monotonicity is sometimes violated!</vt:lpstr>
      <vt:lpstr>Continuity: “no limit-surprise”</vt:lpstr>
      <vt:lpstr>Example from actual computations</vt:lpstr>
      <vt:lpstr>Example of a non-monotonic fn from Manna</vt:lpstr>
      <vt:lpstr>Defn of continuity</vt:lpstr>
      <vt:lpstr>Example of a non-continuous fn from Manna</vt:lpstr>
      <vt:lpstr>Theorem (Kleene, Others)</vt:lpstr>
      <vt:lpstr>Relationship with Lambda Calculus</vt:lpstr>
      <vt:lpstr>Demo using Jupyter (Jove)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681</cp:revision>
  <cp:lastPrinted>2020-01-02T17:56:37Z</cp:lastPrinted>
  <dcterms:created xsi:type="dcterms:W3CDTF">2017-08-23T19:27:01Z</dcterms:created>
  <dcterms:modified xsi:type="dcterms:W3CDTF">2021-03-17T17:58:23Z</dcterms:modified>
</cp:coreProperties>
</file>