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8" r:id="rId4"/>
    <p:sldId id="262" r:id="rId5"/>
    <p:sldId id="267" r:id="rId6"/>
    <p:sldId id="266" r:id="rId7"/>
    <p:sldId id="269" r:id="rId8"/>
    <p:sldId id="270" r:id="rId9"/>
    <p:sldId id="25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24" autoAdjust="0"/>
    <p:restoredTop sz="94660"/>
  </p:normalViewPr>
  <p:slideViewPr>
    <p:cSldViewPr snapToGrid="0">
      <p:cViewPr varScale="1">
        <p:scale>
          <a:sx n="91" d="100"/>
          <a:sy n="91" d="100"/>
        </p:scale>
        <p:origin x="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E7EF2B0A-177D-4644-8EB0-1AB0C6E30BCB}"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238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spTree>
    <p:extLst>
      <p:ext uri="{BB962C8B-B14F-4D97-AF65-F5344CB8AC3E}">
        <p14:creationId xmlns:p14="http://schemas.microsoft.com/office/powerpoint/2010/main" val="428579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642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9969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spTree>
    <p:extLst>
      <p:ext uri="{BB962C8B-B14F-4D97-AF65-F5344CB8AC3E}">
        <p14:creationId xmlns:p14="http://schemas.microsoft.com/office/powerpoint/2010/main" val="3927074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369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67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023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91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spTree>
    <p:extLst>
      <p:ext uri="{BB962C8B-B14F-4D97-AF65-F5344CB8AC3E}">
        <p14:creationId xmlns:p14="http://schemas.microsoft.com/office/powerpoint/2010/main" val="414668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98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spTree>
    <p:extLst>
      <p:ext uri="{BB962C8B-B14F-4D97-AF65-F5344CB8AC3E}">
        <p14:creationId xmlns:p14="http://schemas.microsoft.com/office/powerpoint/2010/main" val="86108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12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906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spTree>
    <p:extLst>
      <p:ext uri="{BB962C8B-B14F-4D97-AF65-F5344CB8AC3E}">
        <p14:creationId xmlns:p14="http://schemas.microsoft.com/office/powerpoint/2010/main" val="201541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304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39F9A5C-6633-4E7B-83BF-6E2E072F12B1}" type="datetimeFigureOut">
              <a:rPr kumimoji="1" lang="ja-JP" altLang="en-US" smtClean="0"/>
              <a:t>2017/10/12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EF2B0A-177D-4644-8EB0-1AB0C6E30BCB}" type="slidenum">
              <a:rPr kumimoji="1" lang="ja-JP" altLang="en-US" smtClean="0"/>
              <a:t>‹#›</a:t>
            </a:fld>
            <a:endParaRPr kumimoji="1" lang="ja-JP" altLang="en-US"/>
          </a:p>
        </p:txBody>
      </p:sp>
    </p:spTree>
    <p:extLst>
      <p:ext uri="{BB962C8B-B14F-4D97-AF65-F5344CB8AC3E}">
        <p14:creationId xmlns:p14="http://schemas.microsoft.com/office/powerpoint/2010/main" val="311114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9F9A5C-6633-4E7B-83BF-6E2E072F12B1}" type="datetimeFigureOut">
              <a:rPr kumimoji="1" lang="ja-JP" altLang="en-US" smtClean="0"/>
              <a:t>2017/10/12</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EF2B0A-177D-4644-8EB0-1AB0C6E30BCB}" type="slidenum">
              <a:rPr kumimoji="1" lang="ja-JP" altLang="en-US" smtClean="0"/>
              <a:t>‹#›</a:t>
            </a:fld>
            <a:endParaRPr kumimoji="1" lang="ja-JP" altLang="en-US"/>
          </a:p>
        </p:txBody>
      </p:sp>
    </p:spTree>
    <p:extLst>
      <p:ext uri="{BB962C8B-B14F-4D97-AF65-F5344CB8AC3E}">
        <p14:creationId xmlns:p14="http://schemas.microsoft.com/office/powerpoint/2010/main" val="2451863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253311">
            <a:off x="6637575" y="1829417"/>
            <a:ext cx="3093261" cy="2305669"/>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271011">
            <a:off x="5467074" y="2310839"/>
            <a:ext cx="1471840" cy="1471840"/>
          </a:xfrm>
          <a:prstGeom prst="rect">
            <a:avLst/>
          </a:prstGeom>
        </p:spPr>
      </p:pic>
      <p:sp>
        <p:nvSpPr>
          <p:cNvPr id="3" name="サブタイトル 2"/>
          <p:cNvSpPr>
            <a:spLocks noGrp="1"/>
          </p:cNvSpPr>
          <p:nvPr>
            <p:ph type="subTitle" idx="1"/>
          </p:nvPr>
        </p:nvSpPr>
        <p:spPr>
          <a:xfrm>
            <a:off x="10343576" y="4552336"/>
            <a:ext cx="1848424" cy="2318630"/>
          </a:xfrm>
        </p:spPr>
        <p:txBody>
          <a:bodyPr>
            <a:normAutofit fontScale="92500"/>
          </a:bodyPr>
          <a:lstStyle/>
          <a:p>
            <a:r>
              <a:rPr lang="en-US" altLang="ja-JP" dirty="0" smtClean="0">
                <a:latin typeface="HGP創英角ｺﾞｼｯｸUB" panose="020B0900000000000000" pitchFamily="50" charset="-128"/>
                <a:ea typeface="HGP創英角ｺﾞｼｯｸUB" panose="020B0900000000000000" pitchFamily="50" charset="-128"/>
              </a:rPr>
              <a:t>GT3</a:t>
            </a:r>
            <a:r>
              <a:rPr lang="ja-JP" altLang="en-US" dirty="0" smtClean="0">
                <a:latin typeface="HGP創英角ｺﾞｼｯｸUB" panose="020B0900000000000000" pitchFamily="50" charset="-128"/>
                <a:ea typeface="HGP創英角ｺﾞｼｯｸUB" panose="020B0900000000000000" pitchFamily="50" charset="-128"/>
              </a:rPr>
              <a:t>　　</a:t>
            </a:r>
            <a:endParaRPr lang="en-US" altLang="ja-JP" dirty="0" smtClean="0">
              <a:latin typeface="HGP創英角ｺﾞｼｯｸUB" panose="020B0900000000000000" pitchFamily="50" charset="-128"/>
              <a:ea typeface="HGP創英角ｺﾞｼｯｸUB" panose="020B0900000000000000" pitchFamily="50" charset="-128"/>
            </a:endParaRPr>
          </a:p>
          <a:p>
            <a:r>
              <a:rPr kumimoji="1" lang="en-US" altLang="ja-JP" dirty="0" smtClean="0">
                <a:latin typeface="HGP創英角ｺﾞｼｯｸUB" panose="020B0900000000000000" pitchFamily="50" charset="-128"/>
                <a:ea typeface="HGP創英角ｺﾞｼｯｸUB" panose="020B0900000000000000" pitchFamily="50" charset="-128"/>
              </a:rPr>
              <a:t> 10</a:t>
            </a:r>
            <a:r>
              <a:rPr kumimoji="1" lang="ja-JP" altLang="en-US" dirty="0" smtClean="0">
                <a:latin typeface="HGP創英角ｺﾞｼｯｸUB" panose="020B0900000000000000" pitchFamily="50" charset="-128"/>
                <a:ea typeface="HGP創英角ｺﾞｼｯｸUB" panose="020B0900000000000000" pitchFamily="50" charset="-128"/>
              </a:rPr>
              <a:t>　當眞康裕</a:t>
            </a:r>
            <a:endParaRPr lang="en-US" altLang="ja-JP" dirty="0">
              <a:latin typeface="HGP創英角ｺﾞｼｯｸUB" panose="020B0900000000000000" pitchFamily="50" charset="-128"/>
              <a:ea typeface="HGP創英角ｺﾞｼｯｸUB" panose="020B0900000000000000" pitchFamily="50" charset="-128"/>
            </a:endParaRPr>
          </a:p>
          <a:p>
            <a:r>
              <a:rPr kumimoji="1" lang="en-US" altLang="ja-JP" dirty="0" smtClean="0">
                <a:latin typeface="HGP創英角ｺﾞｼｯｸUB" panose="020B0900000000000000" pitchFamily="50" charset="-128"/>
                <a:ea typeface="HGP創英角ｺﾞｼｯｸUB" panose="020B0900000000000000" pitchFamily="50" charset="-128"/>
              </a:rPr>
              <a:t>15</a:t>
            </a:r>
            <a:r>
              <a:rPr kumimoji="1" lang="ja-JP" altLang="en-US" dirty="0" smtClean="0">
                <a:latin typeface="HGP創英角ｺﾞｼｯｸUB" panose="020B0900000000000000" pitchFamily="50" charset="-128"/>
                <a:ea typeface="HGP創英角ｺﾞｼｯｸUB" panose="020B0900000000000000" pitchFamily="50" charset="-128"/>
              </a:rPr>
              <a:t>　服部直樹</a:t>
            </a:r>
            <a:endParaRPr lang="en-US" altLang="ja-JP" dirty="0">
              <a:latin typeface="HGP創英角ｺﾞｼｯｸUB" panose="020B0900000000000000" pitchFamily="50" charset="-128"/>
              <a:ea typeface="HGP創英角ｺﾞｼｯｸUB" panose="020B0900000000000000" pitchFamily="50" charset="-128"/>
            </a:endParaRPr>
          </a:p>
          <a:p>
            <a:r>
              <a:rPr lang="en-US" altLang="ja-JP" dirty="0" smtClean="0">
                <a:latin typeface="HGP創英角ｺﾞｼｯｸUB" panose="020B0900000000000000" pitchFamily="50" charset="-128"/>
                <a:ea typeface="HGP創英角ｺﾞｼｯｸUB" panose="020B0900000000000000" pitchFamily="50" charset="-128"/>
              </a:rPr>
              <a:t>16</a:t>
            </a:r>
            <a:r>
              <a:rPr lang="ja-JP" altLang="en-US" dirty="0" smtClean="0">
                <a:latin typeface="HGP創英角ｺﾞｼｯｸUB" panose="020B0900000000000000" pitchFamily="50" charset="-128"/>
                <a:ea typeface="HGP創英角ｺﾞｼｯｸUB" panose="020B0900000000000000" pitchFamily="50" charset="-128"/>
              </a:rPr>
              <a:t>　古市優成</a:t>
            </a:r>
            <a:endParaRPr lang="en-US" altLang="ja-JP" dirty="0" smtClean="0">
              <a:latin typeface="HGP創英角ｺﾞｼｯｸUB" panose="020B0900000000000000" pitchFamily="50" charset="-128"/>
              <a:ea typeface="HGP創英角ｺﾞｼｯｸUB" panose="020B0900000000000000" pitchFamily="50" charset="-128"/>
            </a:endParaRPr>
          </a:p>
          <a:p>
            <a:r>
              <a:rPr kumimoji="1" lang="en-US" altLang="ja-JP" dirty="0" smtClean="0">
                <a:latin typeface="HGP創英角ｺﾞｼｯｸUB" panose="020B0900000000000000" pitchFamily="50" charset="-128"/>
                <a:ea typeface="HGP創英角ｺﾞｼｯｸUB" panose="020B0900000000000000" pitchFamily="50" charset="-128"/>
              </a:rPr>
              <a:t>17</a:t>
            </a:r>
            <a:r>
              <a:rPr kumimoji="1" lang="ja-JP" altLang="en-US" dirty="0" smtClean="0">
                <a:latin typeface="HGP創英角ｺﾞｼｯｸUB" panose="020B0900000000000000" pitchFamily="50" charset="-128"/>
                <a:ea typeface="HGP創英角ｺﾞｼｯｸUB" panose="020B0900000000000000" pitchFamily="50" charset="-128"/>
              </a:rPr>
              <a:t>　森　雅晴</a:t>
            </a:r>
            <a:endParaRPr kumimoji="1" lang="en-US" altLang="ja-JP" dirty="0" smtClean="0">
              <a:latin typeface="HGP創英角ｺﾞｼｯｸUB" panose="020B0900000000000000" pitchFamily="50" charset="-128"/>
              <a:ea typeface="HGP創英角ｺﾞｼｯｸUB" panose="020B0900000000000000" pitchFamily="50" charset="-128"/>
            </a:endParaRPr>
          </a:p>
          <a:p>
            <a:endParaRPr kumimoji="1" lang="en-US" altLang="ja-JP" dirty="0" smtClean="0"/>
          </a:p>
          <a:p>
            <a:endParaRPr kumimoji="1" lang="en-US" altLang="ja-JP" dirty="0" smtClean="0"/>
          </a:p>
          <a:p>
            <a:endParaRPr lang="en-US" altLang="ja-JP" dirty="0" smtClean="0"/>
          </a:p>
          <a:p>
            <a:endParaRPr kumimoji="1" lang="ja-JP" altLang="en-US" dirty="0"/>
          </a:p>
        </p:txBody>
      </p: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9864" y="2418160"/>
            <a:ext cx="417324" cy="397115"/>
          </a:xfrm>
          <a:prstGeom prst="rect">
            <a:avLst/>
          </a:prstGeom>
        </p:spPr>
      </p:pic>
      <p:sp>
        <p:nvSpPr>
          <p:cNvPr id="6" name="テキスト ボックス 5"/>
          <p:cNvSpPr txBox="1"/>
          <p:nvPr/>
        </p:nvSpPr>
        <p:spPr>
          <a:xfrm>
            <a:off x="3770977" y="3613803"/>
            <a:ext cx="5147425" cy="584775"/>
          </a:xfrm>
          <a:prstGeom prst="rect">
            <a:avLst/>
          </a:prstGeom>
          <a:noFill/>
        </p:spPr>
        <p:txBody>
          <a:bodyPr wrap="square" rtlCol="0">
            <a:spAutoFit/>
          </a:bodyPr>
          <a:lstStyle/>
          <a:p>
            <a:r>
              <a:rPr lang="en-US" altLang="ja-JP" sz="3200" dirty="0" smtClean="0"/>
              <a:t>~</a:t>
            </a:r>
            <a:r>
              <a:rPr lang="ja-JP" altLang="en-US" sz="3200" dirty="0" smtClean="0"/>
              <a:t>第六天魔王と聖女</a:t>
            </a:r>
            <a:r>
              <a:rPr kumimoji="1" lang="ja-JP" altLang="en-US" sz="3200" dirty="0" smtClean="0"/>
              <a:t>の戦い</a:t>
            </a:r>
            <a:r>
              <a:rPr kumimoji="1" lang="en-US" altLang="ja-JP" sz="3200" dirty="0" smtClean="0"/>
              <a:t>~</a:t>
            </a:r>
            <a:endParaRPr kumimoji="1" lang="ja-JP" altLang="en-US" sz="3200" dirty="0"/>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8894" y="2337289"/>
            <a:ext cx="84100" cy="70013"/>
          </a:xfrm>
          <a:prstGeom prst="rect">
            <a:avLst/>
          </a:prstGeom>
        </p:spPr>
      </p:pic>
      <p:sp>
        <p:nvSpPr>
          <p:cNvPr id="15" name="タイトル 1"/>
          <p:cNvSpPr txBox="1">
            <a:spLocks/>
          </p:cNvSpPr>
          <p:nvPr/>
        </p:nvSpPr>
        <p:spPr>
          <a:xfrm>
            <a:off x="3222296" y="1561787"/>
            <a:ext cx="5063377" cy="834657"/>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kumimoji="1" sz="5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6000" dirty="0">
              <a:latin typeface="HGP創英角ｺﾞｼｯｸUB" panose="020B0900000000000000" pitchFamily="50" charset="-128"/>
              <a:ea typeface="HGP創英角ｺﾞｼｯｸUB" panose="020B0900000000000000" pitchFamily="50" charset="-128"/>
            </a:endParaRPr>
          </a:p>
        </p:txBody>
      </p:sp>
      <p:sp>
        <p:nvSpPr>
          <p:cNvPr id="21" name="正方形/長方形 20"/>
          <p:cNvSpPr/>
          <p:nvPr/>
        </p:nvSpPr>
        <p:spPr>
          <a:xfrm>
            <a:off x="3402664" y="2321323"/>
            <a:ext cx="5884049" cy="1323439"/>
          </a:xfrm>
          <a:prstGeom prst="rect">
            <a:avLst/>
          </a:prstGeom>
        </p:spPr>
        <p:txBody>
          <a:bodyPr wrap="square">
            <a:spAutoFit/>
          </a:bodyPr>
          <a:lstStyle/>
          <a:p>
            <a:r>
              <a:rPr lang="en-US" altLang="ja-JP" sz="8000" dirty="0" smtClean="0">
                <a:latin typeface="HGP創英角ｺﾞｼｯｸUB" panose="020B0900000000000000" pitchFamily="50" charset="-128"/>
                <a:ea typeface="HGP創英角ｺﾞｼｯｸUB" panose="020B0900000000000000" pitchFamily="50" charset="-128"/>
              </a:rPr>
              <a:t>Bomb</a:t>
            </a:r>
            <a:r>
              <a:rPr lang="ja-JP" altLang="en-US" sz="8000" dirty="0" smtClean="0">
                <a:latin typeface="HGP創英角ｺﾞｼｯｸUB" panose="020B0900000000000000" pitchFamily="50" charset="-128"/>
                <a:ea typeface="HGP創英角ｺﾞｼｯｸUB" panose="020B0900000000000000" pitchFamily="50" charset="-128"/>
              </a:rPr>
              <a:t>　</a:t>
            </a:r>
            <a:r>
              <a:rPr lang="en-US" altLang="ja-JP" sz="8000" dirty="0" smtClean="0">
                <a:solidFill>
                  <a:srgbClr val="212121"/>
                </a:solidFill>
                <a:latin typeface="HGP創英角ｺﾞｼｯｸUB" panose="020B0900000000000000" pitchFamily="50" charset="-128"/>
                <a:ea typeface="HGP創英角ｺﾞｼｯｸUB" panose="020B0900000000000000" pitchFamily="50" charset="-128"/>
              </a:rPr>
              <a:t>Crash</a:t>
            </a:r>
            <a:endParaRPr lang="ja-JP" altLang="en-US" sz="8000" dirty="0">
              <a:latin typeface="HGP創英角ｺﾞｼｯｸUB" panose="020B0900000000000000" pitchFamily="50" charset="-128"/>
              <a:ea typeface="HGP創英角ｺﾞｼｯｸUB" panose="020B0900000000000000" pitchFamily="50" charset="-128"/>
            </a:endParaRPr>
          </a:p>
        </p:txBody>
      </p:sp>
      <p:sp>
        <p:nvSpPr>
          <p:cNvPr id="23" name="テキスト ボックス 22"/>
          <p:cNvSpPr txBox="1"/>
          <p:nvPr/>
        </p:nvSpPr>
        <p:spPr>
          <a:xfrm>
            <a:off x="4379922" y="1894940"/>
            <a:ext cx="4274253" cy="523220"/>
          </a:xfrm>
          <a:prstGeom prst="rect">
            <a:avLst/>
          </a:prstGeom>
          <a:noFill/>
        </p:spPr>
        <p:txBody>
          <a:bodyPr wrap="square" rtlCol="0">
            <a:spAutoFit/>
          </a:bodyPr>
          <a:lstStyle/>
          <a:p>
            <a:r>
              <a:rPr kumimoji="1" lang="ja-JP" altLang="en-US" sz="2800" dirty="0" smtClean="0">
                <a:latin typeface="HGP創英角ｺﾞｼｯｸUB" panose="020B0900000000000000" pitchFamily="50" charset="-128"/>
                <a:ea typeface="HGP創英角ｺﾞｼｯｸUB" panose="020B0900000000000000" pitchFamily="50" charset="-128"/>
              </a:rPr>
              <a:t>ボン</a:t>
            </a:r>
            <a:r>
              <a:rPr kumimoji="1" lang="ja-JP" altLang="en-US" sz="2800" dirty="0" smtClean="0">
                <a:solidFill>
                  <a:srgbClr val="FF0000"/>
                </a:solidFill>
                <a:latin typeface="HGP創英角ｺﾞｼｯｸUB" panose="020B0900000000000000" pitchFamily="50" charset="-128"/>
                <a:ea typeface="HGP創英角ｺﾞｼｯｸUB" panose="020B0900000000000000" pitchFamily="50" charset="-128"/>
              </a:rPr>
              <a:t>　</a:t>
            </a:r>
            <a:r>
              <a:rPr kumimoji="1" lang="ja-JP" altLang="en-US" sz="2800" dirty="0" smtClean="0">
                <a:latin typeface="HGP創英角ｺﾞｼｯｸUB" panose="020B0900000000000000" pitchFamily="50" charset="-128"/>
                <a:ea typeface="HGP創英角ｺﾞｼｯｸUB" panose="020B0900000000000000" pitchFamily="50" charset="-128"/>
              </a:rPr>
              <a:t>　　　　　　　　　　　クラ</a:t>
            </a:r>
            <a:endParaRPr kumimoji="1" lang="ja-JP" altLang="en-US" sz="2800" dirty="0">
              <a:latin typeface="HGP創英角ｺﾞｼｯｸUB" panose="020B0900000000000000" pitchFamily="50" charset="-128"/>
              <a:ea typeface="HGP創英角ｺﾞｼｯｸUB" panose="020B0900000000000000" pitchFamily="50" charset="-128"/>
            </a:endParaRPr>
          </a:p>
        </p:txBody>
      </p:sp>
      <p:sp>
        <p:nvSpPr>
          <p:cNvPr id="27" name="テキスト ボックス 26"/>
          <p:cNvSpPr txBox="1"/>
          <p:nvPr/>
        </p:nvSpPr>
        <p:spPr>
          <a:xfrm>
            <a:off x="0" y="6975193"/>
            <a:ext cx="3955955" cy="1200329"/>
          </a:xfrm>
          <a:prstGeom prst="rect">
            <a:avLst/>
          </a:prstGeom>
          <a:noFill/>
        </p:spPr>
        <p:txBody>
          <a:bodyPr wrap="square" rtlCol="0">
            <a:spAutoFit/>
          </a:bodyPr>
          <a:lstStyle/>
          <a:p>
            <a:r>
              <a:rPr kumimoji="1" lang="ja-JP" altLang="en-US" dirty="0" smtClean="0"/>
              <a:t>プラットフォーム　　</a:t>
            </a:r>
            <a:r>
              <a:rPr kumimoji="1" lang="en-US" altLang="ja-JP" dirty="0" smtClean="0"/>
              <a:t>Windows</a:t>
            </a:r>
          </a:p>
          <a:p>
            <a:r>
              <a:rPr lang="ja-JP" altLang="en-US" dirty="0" smtClean="0"/>
              <a:t>対象年齢　　　　　　</a:t>
            </a:r>
            <a:r>
              <a:rPr lang="en-US" altLang="ja-JP" dirty="0" smtClean="0"/>
              <a:t>16</a:t>
            </a:r>
            <a:r>
              <a:rPr lang="ja-JP" altLang="en-US" dirty="0" smtClean="0"/>
              <a:t>歳以上</a:t>
            </a:r>
            <a:r>
              <a:rPr lang="en-US" altLang="ja-JP" dirty="0" smtClean="0"/>
              <a:t>18</a:t>
            </a:r>
            <a:r>
              <a:rPr lang="ja-JP" altLang="en-US" dirty="0" smtClean="0"/>
              <a:t>歳未満</a:t>
            </a:r>
            <a:endParaRPr lang="en-US" altLang="ja-JP" dirty="0" smtClean="0"/>
          </a:p>
          <a:p>
            <a:r>
              <a:rPr lang="ja-JP" altLang="en-US" dirty="0" smtClean="0"/>
              <a:t>プレイ人数　　　　　</a:t>
            </a:r>
            <a:r>
              <a:rPr lang="en-US" altLang="ja-JP" dirty="0" smtClean="0"/>
              <a:t>1~2</a:t>
            </a:r>
            <a:r>
              <a:rPr lang="ja-JP" altLang="en-US" dirty="0" smtClean="0"/>
              <a:t>人</a:t>
            </a:r>
            <a:endParaRPr lang="en-US" altLang="ja-JP" dirty="0" smtClean="0"/>
          </a:p>
          <a:p>
            <a:r>
              <a:rPr lang="ja-JP" altLang="en-US" dirty="0" smtClean="0"/>
              <a:t>ジャン</a:t>
            </a:r>
            <a:r>
              <a:rPr lang="ja-JP" altLang="en-US" dirty="0"/>
              <a:t>ル</a:t>
            </a:r>
            <a:r>
              <a:rPr lang="ja-JP" altLang="en-US" dirty="0" smtClean="0"/>
              <a:t>　　　　　　アクション</a:t>
            </a:r>
            <a:endParaRPr lang="en-US" altLang="ja-JP" dirty="0" smtClean="0"/>
          </a:p>
        </p:txBody>
      </p:sp>
    </p:spTree>
    <p:extLst>
      <p:ext uri="{BB962C8B-B14F-4D97-AF65-F5344CB8AC3E}">
        <p14:creationId xmlns:p14="http://schemas.microsoft.com/office/powerpoint/2010/main" val="338613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403 -0.01481 L 0.00403 -0.01458 C 0.00612 -0.01643 0.00859 -0.01829 0.01093 -0.01967 C 0.01276 -0.02083 0.01445 -0.02129 0.0164 -0.02222 C 0.01718 -0.02268 0.01809 -0.02315 0.01888 -0.02338 C 0.02473 -0.025 0.022 -0.02407 0.02708 -0.02569 C 0.03554 -0.02546 0.04427 -0.02569 0.05273 -0.02454 C 0.05455 -0.0243 0.05807 -0.02222 0.05807 -0.02199 C 0.06015 -0.01342 0.05729 -0.02407 0.06171 -0.01481 C 0.0651 -0.00787 0.05937 -0.01435 0.06523 -0.00879 C 0.07278 -0.01227 0.06354 -0.00741 0.06966 -0.0125 C 0.07057 -0.01319 0.07148 -0.01319 0.07239 -0.01366 C 0.07317 -0.01435 0.07408 -0.01551 0.075 -0.0162 C 0.07578 -0.01667 0.07682 -0.01667 0.0776 -0.01736 C 0.07864 -0.01805 0.07929 -0.01921 0.08033 -0.01967 C 0.08203 -0.02083 0.08567 -0.02222 0.08567 -0.02199 C 0.09231 -0.02176 0.09869 -0.02153 0.1052 -0.02106 C 0.10638 -0.02083 0.10768 -0.0206 0.10872 -0.01967 C 0.11862 -0.01296 0.10156 -0.02129 0.11315 -0.0162 C 0.11497 -0.00903 0.11276 -0.01551 0.11666 -0.00995 C 0.11757 -0.00903 0.11783 -0.00764 0.11862 -0.00648 C 0.12096 -0.00231 0.12213 -0.00393 0.12382 0.00324 C 0.12604 0.01204 0.12343 0.00116 0.12565 0.01181 C 0.12591 0.01296 0.12643 0.01412 0.12656 0.01551 C 0.12864 0.02824 0.12643 0.01829 0.12825 0.02639 C 0.12942 0.04236 0.12825 0.03542 0.13098 0.04699 C 0.13125 0.04815 0.13112 0.04977 0.13177 0.0507 L 0.13372 0.05301 L 0.13541 0.06042 C 0.13567 0.06158 0.13645 0.06273 0.13645 0.06412 L 0.13645 0.06898 L 0.13645 0.06921 L 0.13645 0.06898 " pathEditMode="relative" rAng="0" ptsTypes="AAAAAAAAAAAAAAAAAAAAAAAAAAAAAAAAA">
                                      <p:cBhvr>
                                        <p:cTn id="6" dur="4000" fill="hold"/>
                                        <p:tgtEl>
                                          <p:spTgt spid="5"/>
                                        </p:tgtEl>
                                        <p:attrNameLst>
                                          <p:attrName>ppt_x</p:attrName>
                                          <p:attrName>ppt_y</p:attrName>
                                        </p:attrNameLst>
                                      </p:cBhvr>
                                      <p:rCtr x="6615" y="3657"/>
                                    </p:animMotion>
                                  </p:childTnLst>
                                </p:cTn>
                              </p:par>
                            </p:childTnLst>
                          </p:cTn>
                        </p:par>
                        <p:par>
                          <p:cTn id="7" fill="hold">
                            <p:stCondLst>
                              <p:cond delay="400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4000"/>
                            </p:stCondLst>
                            <p:childTnLst>
                              <p:par>
                                <p:cTn id="13" presetID="1" presetClass="entr" presetSubtype="0" fill="hold" nodeType="afterEffect">
                                  <p:stCondLst>
                                    <p:cond delay="100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xit" presetSubtype="0" fill="hold" nodeType="withEffect">
                                  <p:stCondLst>
                                    <p:cond delay="10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79102" y="1000368"/>
            <a:ext cx="3676920" cy="699184"/>
          </a:xfrm>
        </p:spPr>
        <p:txBody>
          <a:bodyPr>
            <a:noAutofit/>
          </a:bodyPr>
          <a:lstStyle/>
          <a:p>
            <a:r>
              <a:rPr lang="ja-JP" altLang="en-US" sz="5400" dirty="0">
                <a:latin typeface="HGS創英角ﾎﾟｯﾌﾟ体" panose="040B0A00000000000000" pitchFamily="50" charset="-128"/>
                <a:ea typeface="HGS創英角ﾎﾟｯﾌﾟ体" panose="040B0A00000000000000" pitchFamily="50" charset="-128"/>
              </a:rPr>
              <a:t>世界</a:t>
            </a:r>
            <a:r>
              <a:rPr lang="ja-JP" altLang="en-US" sz="5400" dirty="0" smtClean="0">
                <a:latin typeface="HGS創英角ﾎﾟｯﾌﾟ体" panose="040B0A00000000000000" pitchFamily="50" charset="-128"/>
                <a:ea typeface="HGS創英角ﾎﾟｯﾌﾟ体" panose="040B0A00000000000000" pitchFamily="50" charset="-128"/>
              </a:rPr>
              <a:t>観</a:t>
            </a:r>
            <a:r>
              <a:rPr lang="ja-JP" altLang="en-US" sz="5400" dirty="0">
                <a:latin typeface="HGS創英角ﾎﾟｯﾌﾟ体" panose="040B0A00000000000000" pitchFamily="50" charset="-128"/>
                <a:ea typeface="HGS創英角ﾎﾟｯﾌﾟ体" panose="040B0A00000000000000" pitchFamily="50" charset="-128"/>
              </a:rPr>
              <a:t>設定</a:t>
            </a:r>
            <a:endParaRPr kumimoji="1" lang="ja-JP" altLang="en-US" sz="5400" dirty="0">
              <a:latin typeface="HGS創英角ﾎﾟｯﾌﾟ体" panose="040B0A00000000000000" pitchFamily="50" charset="-128"/>
              <a:ea typeface="HGS創英角ﾎﾟｯﾌﾟ体" panose="040B0A00000000000000" pitchFamily="50" charset="-128"/>
            </a:endParaRPr>
          </a:p>
        </p:txBody>
      </p:sp>
      <p:sp>
        <p:nvSpPr>
          <p:cNvPr id="3" name="コンテンツ プレースホルダー 2"/>
          <p:cNvSpPr>
            <a:spLocks noGrp="1"/>
          </p:cNvSpPr>
          <p:nvPr>
            <p:ph idx="1"/>
          </p:nvPr>
        </p:nvSpPr>
        <p:spPr>
          <a:xfrm>
            <a:off x="865464" y="3223551"/>
            <a:ext cx="10547911" cy="1739148"/>
          </a:xfrm>
        </p:spPr>
        <p:txBody>
          <a:bodyPr>
            <a:normAutofit fontScale="92500"/>
          </a:bodyPr>
          <a:lstStyle/>
          <a:p>
            <a:pPr marL="0" indent="0">
              <a:buNone/>
            </a:pPr>
            <a:r>
              <a:rPr lang="ja-JP" altLang="en-US" sz="2000" dirty="0" smtClean="0">
                <a:solidFill>
                  <a:schemeClr val="tx1"/>
                </a:solidFill>
                <a:latin typeface="+mn-ea"/>
              </a:rPr>
              <a:t>ゲームが大好きな人間がある日、次元を超えて敵に攻撃できる</a:t>
            </a:r>
            <a:r>
              <a:rPr lang="ja-JP" altLang="en-US" sz="2000" dirty="0" smtClean="0">
                <a:solidFill>
                  <a:srgbClr val="FF0000"/>
                </a:solidFill>
                <a:latin typeface="+mn-ea"/>
              </a:rPr>
              <a:t>次元爆弾</a:t>
            </a:r>
            <a:r>
              <a:rPr lang="ja-JP" altLang="en-US" sz="2000" dirty="0" smtClean="0">
                <a:solidFill>
                  <a:schemeClr val="tx1"/>
                </a:solidFill>
                <a:latin typeface="+mn-ea"/>
              </a:rPr>
              <a:t>を開発してしまい、</a:t>
            </a:r>
            <a:endParaRPr lang="en-US" altLang="ja-JP" sz="2000" dirty="0" smtClean="0">
              <a:solidFill>
                <a:schemeClr val="tx1"/>
              </a:solidFill>
              <a:latin typeface="+mn-ea"/>
            </a:endParaRPr>
          </a:p>
          <a:p>
            <a:pPr marL="0" indent="0">
              <a:buNone/>
            </a:pPr>
            <a:r>
              <a:rPr lang="ja-JP" altLang="en-US" sz="2000" dirty="0" smtClean="0">
                <a:solidFill>
                  <a:schemeClr val="tx1"/>
                </a:solidFill>
                <a:latin typeface="+mn-ea"/>
              </a:rPr>
              <a:t>趣味であるスロットを使って、改変させたい歴史に</a:t>
            </a:r>
            <a:r>
              <a:rPr lang="ja-JP" altLang="en-US" sz="2000" dirty="0" smtClean="0">
                <a:solidFill>
                  <a:srgbClr val="FF0000"/>
                </a:solidFill>
                <a:latin typeface="+mn-ea"/>
              </a:rPr>
              <a:t>次元爆弾</a:t>
            </a:r>
            <a:r>
              <a:rPr lang="ja-JP" altLang="en-US" sz="2000" dirty="0" smtClean="0">
                <a:solidFill>
                  <a:schemeClr val="tx1"/>
                </a:solidFill>
                <a:latin typeface="+mn-ea"/>
              </a:rPr>
              <a:t>を落としたらどうなるか考えつきました。</a:t>
            </a:r>
            <a:endParaRPr lang="en-US" altLang="ja-JP" sz="2000" dirty="0" smtClean="0">
              <a:solidFill>
                <a:schemeClr val="tx1"/>
              </a:solidFill>
              <a:latin typeface="+mn-ea"/>
            </a:endParaRPr>
          </a:p>
          <a:p>
            <a:pPr marL="0" indent="0">
              <a:buNone/>
            </a:pPr>
            <a:r>
              <a:rPr lang="ja-JP" altLang="en-US" sz="2000" dirty="0" smtClean="0">
                <a:solidFill>
                  <a:schemeClr val="tx1"/>
                </a:solidFill>
                <a:latin typeface="+mn-ea"/>
              </a:rPr>
              <a:t>試しに</a:t>
            </a:r>
            <a:r>
              <a:rPr lang="ja-JP" altLang="en-US" sz="2000" dirty="0" smtClean="0">
                <a:solidFill>
                  <a:srgbClr val="FF0000"/>
                </a:solidFill>
                <a:latin typeface="+mn-ea"/>
              </a:rPr>
              <a:t>次元爆弾</a:t>
            </a:r>
            <a:r>
              <a:rPr lang="ja-JP" altLang="en-US" sz="2000" dirty="0" smtClean="0">
                <a:solidFill>
                  <a:schemeClr val="tx1"/>
                </a:solidFill>
                <a:latin typeface="+mn-ea"/>
              </a:rPr>
              <a:t>を適当の時代に</a:t>
            </a:r>
            <a:r>
              <a:rPr lang="en-US" altLang="ja-JP" sz="2000" dirty="0" smtClean="0">
                <a:solidFill>
                  <a:schemeClr val="tx1"/>
                </a:solidFill>
                <a:latin typeface="+mn-ea"/>
              </a:rPr>
              <a:t>1</a:t>
            </a:r>
            <a:r>
              <a:rPr lang="ja-JP" altLang="en-US" sz="2000" dirty="0" smtClean="0">
                <a:solidFill>
                  <a:schemeClr val="tx1"/>
                </a:solidFill>
                <a:latin typeface="+mn-ea"/>
              </a:rPr>
              <a:t>個落としてみると、歴史を変えるほどの力があることを知り、</a:t>
            </a:r>
            <a:endParaRPr lang="en-US" altLang="ja-JP" sz="2000" dirty="0" smtClean="0">
              <a:solidFill>
                <a:schemeClr val="tx1"/>
              </a:solidFill>
              <a:latin typeface="+mn-ea"/>
            </a:endParaRPr>
          </a:p>
          <a:p>
            <a:pPr marL="0" indent="0">
              <a:buNone/>
            </a:pPr>
            <a:r>
              <a:rPr lang="ja-JP" altLang="en-US" sz="2000" dirty="0" smtClean="0">
                <a:solidFill>
                  <a:schemeClr val="tx1"/>
                </a:solidFill>
                <a:latin typeface="+mn-ea"/>
              </a:rPr>
              <a:t>もしかしたら好きな歴史上の人物の過去を変えたら新しい世界ができるかもしれないと考えつきました。</a:t>
            </a:r>
            <a:endParaRPr lang="en-US" altLang="ja-JP" sz="2600" dirty="0" smtClean="0">
              <a:latin typeface="+mn-ea"/>
            </a:endParaRP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2635920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71605" y="1047404"/>
            <a:ext cx="3401289" cy="814646"/>
          </a:xfrm>
        </p:spPr>
        <p:txBody>
          <a:bodyPr>
            <a:normAutofit fontScale="90000"/>
          </a:bodyPr>
          <a:lstStyle/>
          <a:p>
            <a:r>
              <a:rPr kumimoji="1" lang="ja-JP" altLang="en-US" sz="6000" dirty="0" smtClean="0"/>
              <a:t>コンセプト</a:t>
            </a:r>
            <a:endParaRPr kumimoji="1" lang="ja-JP" altLang="en-US" sz="6000" dirty="0"/>
          </a:p>
        </p:txBody>
      </p:sp>
      <p:sp>
        <p:nvSpPr>
          <p:cNvPr id="3" name="コンテンツ プレースホルダー 2"/>
          <p:cNvSpPr>
            <a:spLocks noGrp="1"/>
          </p:cNvSpPr>
          <p:nvPr>
            <p:ph idx="1"/>
          </p:nvPr>
        </p:nvSpPr>
        <p:spPr>
          <a:xfrm>
            <a:off x="2450177" y="3321703"/>
            <a:ext cx="7225838" cy="726595"/>
          </a:xfrm>
        </p:spPr>
        <p:txBody>
          <a:bodyPr>
            <a:normAutofit fontScale="85000" lnSpcReduction="10000"/>
          </a:bodyPr>
          <a:lstStyle/>
          <a:p>
            <a:r>
              <a:rPr kumimoji="1" lang="ja-JP" altLang="en-US" sz="4400" dirty="0" smtClean="0"/>
              <a:t>スロットの楽しさを感じてもらいたい</a:t>
            </a:r>
            <a:endParaRPr kumimoji="1" lang="ja-JP" altLang="en-US" sz="4400" dirty="0"/>
          </a:p>
        </p:txBody>
      </p:sp>
    </p:spTree>
    <p:extLst>
      <p:ext uri="{BB962C8B-B14F-4D97-AF65-F5344CB8AC3E}">
        <p14:creationId xmlns:p14="http://schemas.microsoft.com/office/powerpoint/2010/main" val="102896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9120" y="694208"/>
            <a:ext cx="4765798" cy="840383"/>
          </a:xfrm>
        </p:spPr>
        <p:txBody>
          <a:bodyPr>
            <a:noAutofit/>
          </a:bodyPr>
          <a:lstStyle/>
          <a:p>
            <a:r>
              <a:rPr kumimoji="1" lang="ja-JP" altLang="en-US" sz="6000" dirty="0" smtClean="0">
                <a:latin typeface="HGP創英角ｺﾞｼｯｸUB" panose="020B0900000000000000" pitchFamily="50" charset="-128"/>
                <a:ea typeface="HGP創英角ｺﾞｼｯｸUB" panose="020B0900000000000000" pitchFamily="50" charset="-128"/>
              </a:rPr>
              <a:t>ゲーム内環境</a:t>
            </a:r>
            <a:endParaRPr kumimoji="1" lang="ja-JP" altLang="en-US" sz="6000" dirty="0">
              <a:latin typeface="HGP創英角ｺﾞｼｯｸUB" panose="020B0900000000000000" pitchFamily="50" charset="-128"/>
              <a:ea typeface="HGP創英角ｺﾞｼｯｸUB" panose="020B0900000000000000" pitchFamily="50" charset="-128"/>
            </a:endParaRPr>
          </a:p>
        </p:txBody>
      </p:sp>
      <p:sp>
        <p:nvSpPr>
          <p:cNvPr id="7" name="テキスト ボックス 6"/>
          <p:cNvSpPr txBox="1"/>
          <p:nvPr/>
        </p:nvSpPr>
        <p:spPr>
          <a:xfrm>
            <a:off x="6234546" y="3232864"/>
            <a:ext cx="5265237" cy="3108543"/>
          </a:xfrm>
          <a:prstGeom prst="rect">
            <a:avLst/>
          </a:prstGeom>
          <a:noFill/>
        </p:spPr>
        <p:txBody>
          <a:bodyPr wrap="square" rtlCol="0">
            <a:spAutoFit/>
          </a:bodyPr>
          <a:lstStyle/>
          <a:p>
            <a:r>
              <a:rPr lang="ja-JP" altLang="en-US" sz="1600" dirty="0" smtClean="0">
                <a:latin typeface="+mn-ea"/>
              </a:rPr>
              <a:t>・</a:t>
            </a:r>
            <a:r>
              <a:rPr lang="ja-JP" altLang="en-US" dirty="0" smtClean="0">
                <a:latin typeface="+mj-ea"/>
                <a:ea typeface="+mj-ea"/>
              </a:rPr>
              <a:t>プレイヤ－</a:t>
            </a:r>
            <a:r>
              <a:rPr lang="en-US" altLang="ja-JP" dirty="0" smtClean="0">
                <a:latin typeface="+mj-ea"/>
                <a:ea typeface="+mj-ea"/>
              </a:rPr>
              <a:t>VSCPU</a:t>
            </a:r>
            <a:r>
              <a:rPr lang="ja-JP" altLang="en-US" dirty="0" smtClean="0">
                <a:latin typeface="+mj-ea"/>
                <a:ea typeface="+mj-ea"/>
              </a:rPr>
              <a:t>の勝負</a:t>
            </a:r>
            <a:endParaRPr lang="en-US" altLang="ja-JP" dirty="0" smtClean="0">
              <a:latin typeface="+mj-ea"/>
              <a:ea typeface="+mj-ea"/>
            </a:endParaRPr>
          </a:p>
          <a:p>
            <a:r>
              <a:rPr lang="ja-JP" altLang="en-US" dirty="0" smtClean="0">
                <a:latin typeface="+mj-ea"/>
                <a:ea typeface="+mj-ea"/>
              </a:rPr>
              <a:t>・プレイヤー</a:t>
            </a:r>
            <a:r>
              <a:rPr lang="en-US" altLang="ja-JP" dirty="0" smtClean="0">
                <a:latin typeface="+mj-ea"/>
                <a:ea typeface="+mj-ea"/>
              </a:rPr>
              <a:t>VS</a:t>
            </a:r>
            <a:r>
              <a:rPr lang="ja-JP" altLang="en-US" dirty="0" smtClean="0">
                <a:latin typeface="+mj-ea"/>
                <a:ea typeface="+mj-ea"/>
              </a:rPr>
              <a:t>プレイヤーの勝負</a:t>
            </a:r>
            <a:endParaRPr lang="en-US" altLang="ja-JP" dirty="0">
              <a:latin typeface="+mj-ea"/>
              <a:ea typeface="+mj-ea"/>
            </a:endParaRPr>
          </a:p>
          <a:p>
            <a:endParaRPr lang="en-US" altLang="ja-JP" dirty="0">
              <a:latin typeface="+mj-ea"/>
              <a:ea typeface="+mj-ea"/>
            </a:endParaRPr>
          </a:p>
          <a:p>
            <a:r>
              <a:rPr lang="ja-JP" altLang="en-US" dirty="0" smtClean="0">
                <a:latin typeface="+mj-ea"/>
                <a:ea typeface="+mj-ea"/>
              </a:rPr>
              <a:t>・戦いはリアルタイムで進んで行く</a:t>
            </a:r>
            <a:endParaRPr lang="en-US" altLang="ja-JP" dirty="0" smtClean="0">
              <a:latin typeface="+mj-ea"/>
              <a:ea typeface="+mj-ea"/>
            </a:endParaRPr>
          </a:p>
          <a:p>
            <a:endParaRPr lang="en-US" altLang="ja-JP" dirty="0" smtClean="0">
              <a:latin typeface="+mj-ea"/>
              <a:ea typeface="+mj-ea"/>
            </a:endParaRPr>
          </a:p>
          <a:p>
            <a:r>
              <a:rPr lang="ja-JP" altLang="en-US" dirty="0" smtClean="0">
                <a:latin typeface="+mj-ea"/>
                <a:ea typeface="+mj-ea"/>
              </a:rPr>
              <a:t>・次元爆弾は自分で落とす位置を決めることができる</a:t>
            </a:r>
            <a:endParaRPr lang="en-US" altLang="ja-JP" dirty="0">
              <a:latin typeface="+mj-ea"/>
              <a:ea typeface="+mj-ea"/>
            </a:endParaRPr>
          </a:p>
          <a:p>
            <a:endParaRPr lang="en-US" altLang="ja-JP" dirty="0" smtClean="0">
              <a:latin typeface="+mj-ea"/>
              <a:ea typeface="+mj-ea"/>
            </a:endParaRPr>
          </a:p>
          <a:p>
            <a:r>
              <a:rPr lang="ja-JP" altLang="en-US" dirty="0" smtClean="0">
                <a:latin typeface="+mj-ea"/>
                <a:ea typeface="+mj-ea"/>
              </a:rPr>
              <a:t>・勝敗条件はどちらかの体力が無くなったら</a:t>
            </a:r>
            <a:endParaRPr lang="en-US" altLang="ja-JP" dirty="0">
              <a:latin typeface="+mj-ea"/>
              <a:ea typeface="+mj-ea"/>
            </a:endParaRPr>
          </a:p>
          <a:p>
            <a:endParaRPr lang="en-US" altLang="ja-JP" dirty="0" smtClean="0">
              <a:latin typeface="+mj-ea"/>
              <a:ea typeface="+mj-ea"/>
            </a:endParaRPr>
          </a:p>
          <a:p>
            <a:r>
              <a:rPr lang="ja-JP" altLang="en-US" dirty="0" smtClean="0">
                <a:latin typeface="+mj-ea"/>
                <a:ea typeface="+mj-ea"/>
              </a:rPr>
              <a:t>・勝った方の改変された歴史を見ることが出来る</a:t>
            </a:r>
            <a:endParaRPr lang="en-US" altLang="ja-JP" dirty="0" smtClean="0">
              <a:latin typeface="+mj-ea"/>
              <a:ea typeface="+mj-ea"/>
            </a:endParaRPr>
          </a:p>
          <a:p>
            <a:endParaRPr lang="en-US" altLang="ja-JP" sz="1600" dirty="0">
              <a:latin typeface="+mn-ea"/>
            </a:endParaRP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94356">
            <a:off x="1344245" y="3709239"/>
            <a:ext cx="1121687" cy="1562441"/>
          </a:xfrm>
          <a:prstGeom prst="rect">
            <a:avLst/>
          </a:prstGeom>
          <a:scene3d>
            <a:camera prst="orthographicFront">
              <a:rot lat="1241572" lon="4558564" rev="15981389"/>
            </a:camera>
            <a:lightRig rig="threePt" dir="t"/>
          </a:scene3d>
        </p:spPr>
      </p:pic>
      <p:grpSp>
        <p:nvGrpSpPr>
          <p:cNvPr id="71" name="グループ化 70"/>
          <p:cNvGrpSpPr/>
          <p:nvPr/>
        </p:nvGrpSpPr>
        <p:grpSpPr>
          <a:xfrm>
            <a:off x="2177854" y="4552950"/>
            <a:ext cx="374109" cy="121288"/>
            <a:chOff x="1033988" y="7727166"/>
            <a:chExt cx="1427327" cy="329338"/>
          </a:xfrm>
        </p:grpSpPr>
        <p:sp>
          <p:nvSpPr>
            <p:cNvPr id="72" name="楕円 71"/>
            <p:cNvSpPr/>
            <p:nvPr/>
          </p:nvSpPr>
          <p:spPr>
            <a:xfrm>
              <a:off x="1254191" y="7727166"/>
              <a:ext cx="555888" cy="329338"/>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3" name="テキスト ボックス 72"/>
            <p:cNvSpPr txBox="1"/>
            <p:nvPr/>
          </p:nvSpPr>
          <p:spPr>
            <a:xfrm>
              <a:off x="1033988" y="7763929"/>
              <a:ext cx="1427327" cy="265200"/>
            </a:xfrm>
            <a:prstGeom prst="rect">
              <a:avLst/>
            </a:prstGeom>
            <a:noFill/>
          </p:spPr>
          <p:txBody>
            <a:bodyPr wrap="square" rtlCol="0">
              <a:spAutoFit/>
            </a:bodyPr>
            <a:lstStyle/>
            <a:p>
              <a:r>
                <a:rPr kumimoji="1" lang="ja-JP" altLang="en-US" sz="200" dirty="0" smtClean="0">
                  <a:latin typeface="HGS創英角ﾎﾟｯﾌﾟ体" panose="040B0A00000000000000" pitchFamily="50" charset="-128"/>
                  <a:ea typeface="HGS創英角ﾎﾟｯﾌﾟ体" panose="040B0A00000000000000" pitchFamily="50" charset="-128"/>
                </a:rPr>
                <a:t>ジャンヌ</a:t>
              </a:r>
              <a:endParaRPr kumimoji="1" lang="ja-JP" altLang="en-US" sz="200" dirty="0">
                <a:latin typeface="HGS創英角ﾎﾟｯﾌﾟ体" panose="040B0A00000000000000" pitchFamily="50" charset="-128"/>
                <a:ea typeface="HGS創英角ﾎﾟｯﾌﾟ体" panose="040B0A00000000000000" pitchFamily="50" charset="-128"/>
              </a:endParaRPr>
            </a:p>
          </p:txBody>
        </p:sp>
      </p:grpSp>
      <p:grpSp>
        <p:nvGrpSpPr>
          <p:cNvPr id="133" name="グループ化 132"/>
          <p:cNvGrpSpPr/>
          <p:nvPr/>
        </p:nvGrpSpPr>
        <p:grpSpPr>
          <a:xfrm>
            <a:off x="1341037" y="4840630"/>
            <a:ext cx="653560" cy="463182"/>
            <a:chOff x="1754892" y="3067793"/>
            <a:chExt cx="133468" cy="221659"/>
          </a:xfrm>
        </p:grpSpPr>
        <p:sp>
          <p:nvSpPr>
            <p:cNvPr id="134" name="楕円 133"/>
            <p:cNvSpPr/>
            <p:nvPr/>
          </p:nvSpPr>
          <p:spPr>
            <a:xfrm>
              <a:off x="1765538" y="3067793"/>
              <a:ext cx="120438" cy="221659"/>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5" name="テキスト ボックス 134"/>
            <p:cNvSpPr txBox="1"/>
            <p:nvPr/>
          </p:nvSpPr>
          <p:spPr>
            <a:xfrm>
              <a:off x="1754892" y="3127027"/>
              <a:ext cx="133468" cy="106227"/>
            </a:xfrm>
            <a:prstGeom prst="rect">
              <a:avLst/>
            </a:prstGeom>
            <a:noFill/>
          </p:spPr>
          <p:txBody>
            <a:bodyPr wrap="square" rtlCol="0">
              <a:spAutoFit/>
            </a:bodyPr>
            <a:lstStyle/>
            <a:p>
              <a:pPr algn="r"/>
              <a:r>
                <a:rPr kumimoji="1" lang="ja-JP" altLang="en-US" sz="900" dirty="0" smtClean="0">
                  <a:latin typeface="HGS創英角ﾎﾟｯﾌﾟ体" panose="040B0A00000000000000" pitchFamily="50" charset="-128"/>
                  <a:ea typeface="HGS創英角ﾎﾟｯﾌﾟ体" panose="040B0A00000000000000" pitchFamily="50" charset="-128"/>
                </a:rPr>
                <a:t>ジャンヌ</a:t>
              </a:r>
              <a:endParaRPr kumimoji="1" lang="ja-JP" altLang="en-US" sz="900" dirty="0">
                <a:latin typeface="HGS創英角ﾎﾟｯﾌﾟ体" panose="040B0A00000000000000" pitchFamily="50" charset="-128"/>
                <a:ea typeface="HGS創英角ﾎﾟｯﾌﾟ体" panose="040B0A00000000000000" pitchFamily="50" charset="-128"/>
              </a:endParaRPr>
            </a:p>
          </p:txBody>
        </p:sp>
      </p:grpSp>
      <p:sp>
        <p:nvSpPr>
          <p:cNvPr id="136" name="楕円 135"/>
          <p:cNvSpPr/>
          <p:nvPr/>
        </p:nvSpPr>
        <p:spPr>
          <a:xfrm>
            <a:off x="4147949" y="4913793"/>
            <a:ext cx="710016" cy="352792"/>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rPr>
              <a:t>信長</a:t>
            </a:r>
            <a:endParaRPr kumimoji="1" lang="ja-JP" altLang="en-US" sz="1100" dirty="0">
              <a:solidFill>
                <a:schemeClr val="tx1"/>
              </a:solidFill>
            </a:endParaRPr>
          </a:p>
        </p:txBody>
      </p:sp>
      <p:grpSp>
        <p:nvGrpSpPr>
          <p:cNvPr id="9" name="グループ化 8"/>
          <p:cNvGrpSpPr/>
          <p:nvPr/>
        </p:nvGrpSpPr>
        <p:grpSpPr>
          <a:xfrm>
            <a:off x="-922481" y="1114399"/>
            <a:ext cx="8889388" cy="4883056"/>
            <a:chOff x="928508" y="1332487"/>
            <a:chExt cx="4245257" cy="2028307"/>
          </a:xfrm>
        </p:grpSpPr>
        <p:pic>
          <p:nvPicPr>
            <p:cNvPr id="160" name="図 1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508" y="1332487"/>
              <a:ext cx="4245257" cy="2028307"/>
            </a:xfrm>
            <a:prstGeom prst="rect">
              <a:avLst/>
            </a:prstGeom>
            <a:scene3d>
              <a:camera prst="orthographicFront">
                <a:rot lat="21118659" lon="16494715" rev="5457082"/>
              </a:camera>
              <a:lightRig rig="threePt" dir="t"/>
            </a:scene3d>
          </p:spPr>
        </p:pic>
        <p:sp>
          <p:nvSpPr>
            <p:cNvPr id="176" name="フレーム 175"/>
            <p:cNvSpPr/>
            <p:nvPr/>
          </p:nvSpPr>
          <p:spPr>
            <a:xfrm rot="669468">
              <a:off x="3694492" y="2339469"/>
              <a:ext cx="345133" cy="122882"/>
            </a:xfrm>
            <a:prstGeom prst="frame">
              <a:avLst/>
            </a:prstGeom>
            <a:solidFill>
              <a:srgbClr val="FF0000"/>
            </a:solidFill>
            <a:ln>
              <a:solidFill>
                <a:srgbClr val="FF0000"/>
              </a:solidFill>
            </a:ln>
            <a:scene3d>
              <a:camera prst="orthographicFront">
                <a:rot lat="18543193" lon="4412255" rev="1820472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464401">
              <a:off x="3794813" y="2178106"/>
              <a:ext cx="225324" cy="154162"/>
            </a:xfrm>
            <a:prstGeom prst="rect">
              <a:avLst/>
            </a:prstGeom>
            <a:scene3d>
              <a:camera prst="orthographicFront">
                <a:rot lat="2938413" lon="920391" rev="401524"/>
              </a:camera>
              <a:lightRig rig="threePt" dir="t"/>
            </a:scene3d>
          </p:spPr>
        </p:pic>
        <p:pic>
          <p:nvPicPr>
            <p:cNvPr id="159" name="図 1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5634" y="2172126"/>
              <a:ext cx="213640" cy="213569"/>
            </a:xfrm>
            <a:prstGeom prst="rect">
              <a:avLst/>
            </a:prstGeom>
          </p:spPr>
        </p:pic>
      </p:grpSp>
      <p:grpSp>
        <p:nvGrpSpPr>
          <p:cNvPr id="3" name="グループ化 2"/>
          <p:cNvGrpSpPr/>
          <p:nvPr/>
        </p:nvGrpSpPr>
        <p:grpSpPr>
          <a:xfrm>
            <a:off x="967714" y="5444026"/>
            <a:ext cx="1463350" cy="224398"/>
            <a:chOff x="1097042" y="5459103"/>
            <a:chExt cx="1463350" cy="224398"/>
          </a:xfrm>
        </p:grpSpPr>
        <p:grpSp>
          <p:nvGrpSpPr>
            <p:cNvPr id="27" name="グループ化 26"/>
            <p:cNvGrpSpPr/>
            <p:nvPr/>
          </p:nvGrpSpPr>
          <p:grpSpPr>
            <a:xfrm>
              <a:off x="1097042" y="5459103"/>
              <a:ext cx="874608" cy="218288"/>
              <a:chOff x="1383368" y="3286308"/>
              <a:chExt cx="1987845" cy="581103"/>
            </a:xfrm>
          </p:grpSpPr>
          <p:pic>
            <p:nvPicPr>
              <p:cNvPr id="28" name="図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3368" y="3291906"/>
                <a:ext cx="575505" cy="575505"/>
              </a:xfrm>
              <a:prstGeom prst="rect">
                <a:avLst/>
              </a:prstGeom>
            </p:spPr>
          </p:pic>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0418" y="3286308"/>
                <a:ext cx="575505" cy="575505"/>
              </a:xfrm>
              <a:prstGeom prst="rect">
                <a:avLst/>
              </a:prstGeom>
            </p:spPr>
          </p:pic>
          <p:pic>
            <p:nvPicPr>
              <p:cNvPr id="30" name="図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5708" y="3286308"/>
                <a:ext cx="575505" cy="575505"/>
              </a:xfrm>
              <a:prstGeom prst="rect">
                <a:avLst/>
              </a:prstGeom>
            </p:spPr>
          </p:pic>
        </p:grpSp>
        <p:pic>
          <p:nvPicPr>
            <p:cNvPr id="31" name="図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7264" y="5467316"/>
              <a:ext cx="253210" cy="216185"/>
            </a:xfrm>
            <a:prstGeom prst="rect">
              <a:avLst/>
            </a:prstGeom>
          </p:spPr>
        </p:pic>
        <p:pic>
          <p:nvPicPr>
            <p:cNvPr id="32" name="図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7182" y="5467316"/>
              <a:ext cx="253210" cy="216185"/>
            </a:xfrm>
            <a:prstGeom prst="rect">
              <a:avLst/>
            </a:prstGeom>
          </p:spPr>
        </p:pic>
      </p:grpSp>
      <p:grpSp>
        <p:nvGrpSpPr>
          <p:cNvPr id="34" name="グループ化 33"/>
          <p:cNvGrpSpPr/>
          <p:nvPr/>
        </p:nvGrpSpPr>
        <p:grpSpPr>
          <a:xfrm>
            <a:off x="3721593" y="5455607"/>
            <a:ext cx="1463350" cy="224398"/>
            <a:chOff x="1097042" y="5459103"/>
            <a:chExt cx="1463350" cy="224398"/>
          </a:xfrm>
        </p:grpSpPr>
        <p:grpSp>
          <p:nvGrpSpPr>
            <p:cNvPr id="35" name="グループ化 34"/>
            <p:cNvGrpSpPr/>
            <p:nvPr/>
          </p:nvGrpSpPr>
          <p:grpSpPr>
            <a:xfrm>
              <a:off x="1097042" y="5459103"/>
              <a:ext cx="874608" cy="218288"/>
              <a:chOff x="1383368" y="3286308"/>
              <a:chExt cx="1987845" cy="581103"/>
            </a:xfrm>
          </p:grpSpPr>
          <p:pic>
            <p:nvPicPr>
              <p:cNvPr id="39" name="図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3368" y="3291906"/>
                <a:ext cx="575505" cy="575505"/>
              </a:xfrm>
              <a:prstGeom prst="rect">
                <a:avLst/>
              </a:prstGeom>
            </p:spPr>
          </p:pic>
          <p:pic>
            <p:nvPicPr>
              <p:cNvPr id="40" name="図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0418" y="3286308"/>
                <a:ext cx="575505" cy="575505"/>
              </a:xfrm>
              <a:prstGeom prst="rect">
                <a:avLst/>
              </a:prstGeom>
            </p:spPr>
          </p:pic>
          <p:pic>
            <p:nvPicPr>
              <p:cNvPr id="41" name="図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5708" y="3286308"/>
                <a:ext cx="575505" cy="575505"/>
              </a:xfrm>
              <a:prstGeom prst="rect">
                <a:avLst/>
              </a:prstGeom>
            </p:spPr>
          </p:pic>
        </p:grpSp>
        <p:pic>
          <p:nvPicPr>
            <p:cNvPr id="36" name="図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7264" y="5467316"/>
              <a:ext cx="253210" cy="216185"/>
            </a:xfrm>
            <a:prstGeom prst="rect">
              <a:avLst/>
            </a:prstGeom>
          </p:spPr>
        </p:pic>
        <p:pic>
          <p:nvPicPr>
            <p:cNvPr id="38" name="図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7182" y="5467316"/>
              <a:ext cx="253210" cy="216185"/>
            </a:xfrm>
            <a:prstGeom prst="rect">
              <a:avLst/>
            </a:prstGeom>
          </p:spPr>
        </p:pic>
      </p:grpSp>
    </p:spTree>
    <p:extLst>
      <p:ext uri="{BB962C8B-B14F-4D97-AF65-F5344CB8AC3E}">
        <p14:creationId xmlns:p14="http://schemas.microsoft.com/office/powerpoint/2010/main" val="1862878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753226" y="3481735"/>
            <a:ext cx="6266615" cy="2198292"/>
          </a:xfrm>
        </p:spPr>
        <p:txBody>
          <a:bodyPr>
            <a:normAutofit/>
          </a:bodyPr>
          <a:lstStyle/>
          <a:p>
            <a:r>
              <a:rPr lang="ja-JP" altLang="en-US" sz="2000" dirty="0" smtClean="0">
                <a:latin typeface="+mj-ea"/>
                <a:ea typeface="+mj-ea"/>
              </a:rPr>
              <a:t>絵柄</a:t>
            </a:r>
            <a:r>
              <a:rPr lang="ja-JP" altLang="en-US" sz="2000" dirty="0">
                <a:latin typeface="+mj-ea"/>
                <a:ea typeface="+mj-ea"/>
              </a:rPr>
              <a:t>によって獲得</a:t>
            </a:r>
            <a:r>
              <a:rPr lang="ja-JP" altLang="en-US" sz="2000" dirty="0" smtClean="0">
                <a:latin typeface="+mj-ea"/>
                <a:ea typeface="+mj-ea"/>
              </a:rPr>
              <a:t>出来る能力が違う</a:t>
            </a:r>
            <a:endParaRPr lang="en-US" altLang="ja-JP" sz="2000" dirty="0" smtClean="0">
              <a:latin typeface="+mj-ea"/>
              <a:ea typeface="+mj-ea"/>
            </a:endParaRPr>
          </a:p>
          <a:p>
            <a:r>
              <a:rPr lang="en-US" altLang="ja-JP" sz="2000" dirty="0">
                <a:latin typeface="+mj-ea"/>
                <a:ea typeface="+mj-ea"/>
              </a:rPr>
              <a:t>BONUS</a:t>
            </a:r>
            <a:r>
              <a:rPr lang="ja-JP" altLang="en-US" sz="2000" dirty="0">
                <a:latin typeface="+mj-ea"/>
                <a:ea typeface="+mj-ea"/>
              </a:rPr>
              <a:t>は</a:t>
            </a:r>
            <a:r>
              <a:rPr lang="en-US" altLang="ja-JP" sz="2000" dirty="0">
                <a:latin typeface="+mj-ea"/>
                <a:ea typeface="+mj-ea"/>
              </a:rPr>
              <a:t>BIGBONUS</a:t>
            </a:r>
            <a:r>
              <a:rPr lang="ja-JP" altLang="en-US" sz="2000" dirty="0">
                <a:latin typeface="+mj-ea"/>
                <a:ea typeface="+mj-ea"/>
              </a:rPr>
              <a:t>と</a:t>
            </a:r>
            <a:r>
              <a:rPr lang="en-US" altLang="ja-JP" sz="2000" dirty="0">
                <a:latin typeface="+mj-ea"/>
                <a:ea typeface="+mj-ea"/>
              </a:rPr>
              <a:t>REGBONUS</a:t>
            </a:r>
            <a:r>
              <a:rPr lang="ja-JP" altLang="en-US" sz="2000" dirty="0">
                <a:latin typeface="+mj-ea"/>
                <a:ea typeface="+mj-ea"/>
              </a:rPr>
              <a:t>の</a:t>
            </a:r>
            <a:r>
              <a:rPr lang="en-US" altLang="ja-JP" sz="2000" dirty="0">
                <a:latin typeface="+mj-ea"/>
                <a:ea typeface="+mj-ea"/>
              </a:rPr>
              <a:t>2</a:t>
            </a:r>
            <a:r>
              <a:rPr lang="ja-JP" altLang="en-US" sz="2000" dirty="0">
                <a:latin typeface="+mj-ea"/>
                <a:ea typeface="+mj-ea"/>
              </a:rPr>
              <a:t>種類</a:t>
            </a:r>
            <a:r>
              <a:rPr lang="ja-JP" altLang="en-US" sz="2000" dirty="0" smtClean="0">
                <a:latin typeface="+mj-ea"/>
                <a:ea typeface="+mj-ea"/>
              </a:rPr>
              <a:t>ある</a:t>
            </a:r>
            <a:endParaRPr lang="en-US" altLang="ja-JP" sz="2000" dirty="0" smtClean="0">
              <a:latin typeface="+mj-ea"/>
              <a:ea typeface="+mj-ea"/>
            </a:endParaRPr>
          </a:p>
          <a:p>
            <a:r>
              <a:rPr lang="en-US" altLang="ja-JP" sz="2000" dirty="0" smtClean="0">
                <a:latin typeface="+mj-ea"/>
                <a:ea typeface="+mj-ea"/>
              </a:rPr>
              <a:t>BONUS</a:t>
            </a:r>
            <a:r>
              <a:rPr lang="ja-JP" altLang="en-US" sz="2000" dirty="0" smtClean="0">
                <a:latin typeface="+mj-ea"/>
                <a:ea typeface="+mj-ea"/>
              </a:rPr>
              <a:t>が当たるときは画面上の</a:t>
            </a:r>
            <a:r>
              <a:rPr lang="en-US" altLang="ja-JP" sz="2000" dirty="0" smtClean="0">
                <a:latin typeface="+mj-ea"/>
                <a:ea typeface="+mj-ea"/>
              </a:rPr>
              <a:t>BONUS</a:t>
            </a:r>
            <a:r>
              <a:rPr lang="ja-JP" altLang="en-US" sz="2000" dirty="0" smtClean="0">
                <a:latin typeface="+mj-ea"/>
                <a:ea typeface="+mj-ea"/>
              </a:rPr>
              <a:t>の色が変わる</a:t>
            </a:r>
            <a:endParaRPr lang="en-US" altLang="ja-JP" sz="2000" dirty="0">
              <a:latin typeface="+mj-ea"/>
              <a:ea typeface="+mj-ea"/>
            </a:endParaRPr>
          </a:p>
          <a:p>
            <a:r>
              <a:rPr lang="en-US" altLang="ja-JP" sz="2000" dirty="0" smtClean="0">
                <a:latin typeface="+mj-ea"/>
                <a:ea typeface="+mj-ea"/>
              </a:rPr>
              <a:t>BONUS</a:t>
            </a:r>
            <a:r>
              <a:rPr lang="ja-JP" altLang="en-US" sz="2000" dirty="0" smtClean="0">
                <a:latin typeface="+mj-ea"/>
                <a:ea typeface="+mj-ea"/>
              </a:rPr>
              <a:t>が当たったら特殊能力が発動する</a:t>
            </a:r>
            <a:endParaRPr lang="en-US" altLang="ja-JP" sz="2000" dirty="0">
              <a:latin typeface="+mj-ea"/>
              <a:ea typeface="+mj-ea"/>
            </a:endParaRPr>
          </a:p>
          <a:p>
            <a:r>
              <a:rPr lang="en-US" altLang="ja-JP" sz="2000" dirty="0" smtClean="0">
                <a:latin typeface="+mj-ea"/>
                <a:ea typeface="+mj-ea"/>
              </a:rPr>
              <a:t>BONUS</a:t>
            </a:r>
            <a:r>
              <a:rPr lang="ja-JP" altLang="en-US" sz="2000" dirty="0" smtClean="0">
                <a:latin typeface="+mj-ea"/>
                <a:ea typeface="+mj-ea"/>
              </a:rPr>
              <a:t>が終了すると元の状態に戻る</a:t>
            </a:r>
            <a:endParaRPr kumimoji="1" lang="en-US" altLang="ja-JP" dirty="0" smtClean="0">
              <a:latin typeface="+mj-ea"/>
              <a:ea typeface="+mj-ea"/>
            </a:endParaRPr>
          </a:p>
        </p:txBody>
      </p:sp>
      <p:sp>
        <p:nvSpPr>
          <p:cNvPr id="31" name="爆発 1 30"/>
          <p:cNvSpPr/>
          <p:nvPr/>
        </p:nvSpPr>
        <p:spPr>
          <a:xfrm>
            <a:off x="5440702" y="649749"/>
            <a:ext cx="2435628" cy="76361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solidFill>
                  <a:schemeClr val="tx1"/>
                </a:solidFill>
              </a:rPr>
              <a:t>BONUS</a:t>
            </a:r>
            <a:endParaRPr kumimoji="1" lang="ja-JP" altLang="en-US" sz="1400" dirty="0">
              <a:solidFill>
                <a:schemeClr val="tx1"/>
              </a:solidFill>
            </a:endParaRPr>
          </a:p>
        </p:txBody>
      </p:sp>
      <p:sp>
        <p:nvSpPr>
          <p:cNvPr id="22" name="爆発 1 21"/>
          <p:cNvSpPr/>
          <p:nvPr/>
        </p:nvSpPr>
        <p:spPr>
          <a:xfrm>
            <a:off x="5365814" y="641860"/>
            <a:ext cx="2697711" cy="793437"/>
          </a:xfrm>
          <a:prstGeom prst="irregularSeal1">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BONUS</a:t>
            </a:r>
            <a:endParaRPr kumimoji="1" lang="ja-JP" altLang="en-US" sz="1400" dirty="0"/>
          </a:p>
        </p:txBody>
      </p:sp>
      <p:grpSp>
        <p:nvGrpSpPr>
          <p:cNvPr id="34" name="グループ化 33"/>
          <p:cNvGrpSpPr/>
          <p:nvPr/>
        </p:nvGrpSpPr>
        <p:grpSpPr>
          <a:xfrm>
            <a:off x="2538197" y="1413273"/>
            <a:ext cx="7572226" cy="2060659"/>
            <a:chOff x="2261730" y="2879949"/>
            <a:chExt cx="7572226" cy="2060659"/>
          </a:xfrm>
        </p:grpSpPr>
        <p:grpSp>
          <p:nvGrpSpPr>
            <p:cNvPr id="23" name="グループ化 22"/>
            <p:cNvGrpSpPr/>
            <p:nvPr/>
          </p:nvGrpSpPr>
          <p:grpSpPr>
            <a:xfrm>
              <a:off x="2261730" y="2879949"/>
              <a:ext cx="7572226" cy="2060659"/>
              <a:chOff x="1219732" y="4886282"/>
              <a:chExt cx="4309305" cy="1780473"/>
            </a:xfrm>
          </p:grpSpPr>
          <p:grpSp>
            <p:nvGrpSpPr>
              <p:cNvPr id="24" name="グループ化 23"/>
              <p:cNvGrpSpPr/>
              <p:nvPr/>
            </p:nvGrpSpPr>
            <p:grpSpPr>
              <a:xfrm>
                <a:off x="1584890" y="4886282"/>
                <a:ext cx="3944147" cy="1780473"/>
                <a:chOff x="3638156" y="4437756"/>
                <a:chExt cx="2411466" cy="2411466"/>
              </a:xfrm>
            </p:grpSpPr>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156" y="4437756"/>
                  <a:ext cx="2411466" cy="2411466"/>
                </a:xfrm>
                <a:prstGeom prst="rect">
                  <a:avLst/>
                </a:prstGeom>
              </p:spPr>
            </p:pic>
            <p:sp>
              <p:nvSpPr>
                <p:cNvPr id="30" name="楕円 29"/>
                <p:cNvSpPr/>
                <p:nvPr/>
              </p:nvSpPr>
              <p:spPr>
                <a:xfrm>
                  <a:off x="5540396" y="5809296"/>
                  <a:ext cx="184421" cy="41467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5" name="図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19732" y="5677616"/>
                <a:ext cx="894157" cy="670618"/>
              </a:xfrm>
              <a:prstGeom prst="rect">
                <a:avLst/>
              </a:prstGeom>
            </p:spPr>
          </p:pic>
        </p:grpSp>
        <p:sp>
          <p:nvSpPr>
            <p:cNvPr id="32" name="楕円 31"/>
            <p:cNvSpPr/>
            <p:nvPr/>
          </p:nvSpPr>
          <p:spPr>
            <a:xfrm>
              <a:off x="6175629" y="4051969"/>
              <a:ext cx="530028" cy="3543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3904080" y="4051969"/>
              <a:ext cx="530028" cy="3543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爆発 2 1"/>
          <p:cNvSpPr/>
          <p:nvPr/>
        </p:nvSpPr>
        <p:spPr>
          <a:xfrm>
            <a:off x="10069975" y="804670"/>
            <a:ext cx="581891" cy="1912541"/>
          </a:xfrm>
          <a:prstGeom prst="irregularSeal2">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エフェクト</a:t>
            </a:r>
            <a:endParaRPr kumimoji="1" lang="ja-JP" altLang="en-US" sz="1000" dirty="0">
              <a:solidFill>
                <a:schemeClr val="tx1"/>
              </a:solidFill>
            </a:endParaRPr>
          </a:p>
        </p:txBody>
      </p:sp>
      <p:sp>
        <p:nvSpPr>
          <p:cNvPr id="16" name="爆発 2 15"/>
          <p:cNvSpPr/>
          <p:nvPr/>
        </p:nvSpPr>
        <p:spPr>
          <a:xfrm>
            <a:off x="2696133" y="672748"/>
            <a:ext cx="581891" cy="1912541"/>
          </a:xfrm>
          <a:prstGeom prst="irregularSeal2">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エフェクト</a:t>
            </a:r>
            <a:endParaRPr kumimoji="1" lang="ja-JP" altLang="en-US" sz="1000" dirty="0">
              <a:solidFill>
                <a:schemeClr val="tx1"/>
              </a:solidFill>
            </a:endParaRPr>
          </a:p>
        </p:txBody>
      </p:sp>
    </p:spTree>
    <p:extLst>
      <p:ext uri="{BB962C8B-B14F-4D97-AF65-F5344CB8AC3E}">
        <p14:creationId xmlns:p14="http://schemas.microsoft.com/office/powerpoint/2010/main" val="67981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5865929" y="1721901"/>
            <a:ext cx="1822622" cy="457673"/>
            <a:chOff x="1394764" y="1130530"/>
            <a:chExt cx="2335029" cy="662196"/>
          </a:xfrm>
        </p:grpSpPr>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4764" y="1130531"/>
              <a:ext cx="750069" cy="662195"/>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7244" y="1130530"/>
              <a:ext cx="750069" cy="66219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9724" y="1130530"/>
              <a:ext cx="750069" cy="662195"/>
            </a:xfrm>
            <a:prstGeom prst="rect">
              <a:avLst/>
            </a:prstGeom>
          </p:spPr>
        </p:pic>
      </p:grpSp>
      <p:sp>
        <p:nvSpPr>
          <p:cNvPr id="10" name="テキスト ボックス 9"/>
          <p:cNvSpPr txBox="1"/>
          <p:nvPr/>
        </p:nvSpPr>
        <p:spPr>
          <a:xfrm>
            <a:off x="8202257" y="1721901"/>
            <a:ext cx="2305030" cy="369332"/>
          </a:xfrm>
          <a:prstGeom prst="rect">
            <a:avLst/>
          </a:prstGeom>
          <a:noFill/>
        </p:spPr>
        <p:txBody>
          <a:bodyPr wrap="square" rtlCol="0">
            <a:spAutoFit/>
          </a:bodyPr>
          <a:lstStyle/>
          <a:p>
            <a:r>
              <a:rPr kumimoji="1" lang="ja-JP" altLang="en-US" dirty="0" smtClean="0">
                <a:latin typeface="+mj-ea"/>
                <a:ea typeface="+mj-ea"/>
              </a:rPr>
              <a:t>どこかにワープ出来る</a:t>
            </a:r>
            <a:endParaRPr kumimoji="1" lang="ja-JP" altLang="en-US" dirty="0">
              <a:latin typeface="+mj-ea"/>
              <a:ea typeface="+mj-ea"/>
            </a:endParaRPr>
          </a:p>
        </p:txBody>
      </p:sp>
      <p:sp>
        <p:nvSpPr>
          <p:cNvPr id="28" name="テキスト ボックス 27"/>
          <p:cNvSpPr txBox="1"/>
          <p:nvPr/>
        </p:nvSpPr>
        <p:spPr>
          <a:xfrm>
            <a:off x="3535744" y="2507120"/>
            <a:ext cx="1460205" cy="369332"/>
          </a:xfrm>
          <a:prstGeom prst="rect">
            <a:avLst/>
          </a:prstGeom>
          <a:noFill/>
        </p:spPr>
        <p:txBody>
          <a:bodyPr wrap="square" rtlCol="0">
            <a:spAutoFit/>
          </a:bodyPr>
          <a:lstStyle/>
          <a:p>
            <a:r>
              <a:rPr kumimoji="1" lang="ja-JP" altLang="en-US" dirty="0" smtClean="0">
                <a:latin typeface="+mj-ea"/>
                <a:ea typeface="+mj-ea"/>
              </a:rPr>
              <a:t>次元爆弾</a:t>
            </a:r>
            <a:r>
              <a:rPr lang="en-US" altLang="ja-JP" dirty="0">
                <a:latin typeface="+mj-ea"/>
                <a:ea typeface="+mj-ea"/>
              </a:rPr>
              <a:t>3</a:t>
            </a:r>
            <a:r>
              <a:rPr kumimoji="1" lang="ja-JP" altLang="en-US" dirty="0" smtClean="0">
                <a:latin typeface="+mj-ea"/>
                <a:ea typeface="+mj-ea"/>
              </a:rPr>
              <a:t>個</a:t>
            </a:r>
            <a:endParaRPr kumimoji="1" lang="ja-JP" altLang="en-US" dirty="0">
              <a:latin typeface="+mj-ea"/>
              <a:ea typeface="+mj-ea"/>
            </a:endParaRPr>
          </a:p>
        </p:txBody>
      </p:sp>
      <p:sp>
        <p:nvSpPr>
          <p:cNvPr id="29" name="テキスト ボックス 28"/>
          <p:cNvSpPr txBox="1"/>
          <p:nvPr/>
        </p:nvSpPr>
        <p:spPr>
          <a:xfrm>
            <a:off x="8293697" y="2501335"/>
            <a:ext cx="3094739" cy="369332"/>
          </a:xfrm>
          <a:prstGeom prst="rect">
            <a:avLst/>
          </a:prstGeom>
          <a:noFill/>
        </p:spPr>
        <p:txBody>
          <a:bodyPr wrap="square" rtlCol="0">
            <a:spAutoFit/>
          </a:bodyPr>
          <a:lstStyle/>
          <a:p>
            <a:r>
              <a:rPr lang="ja-JP" altLang="en-US" dirty="0" smtClean="0">
                <a:latin typeface="+mj-ea"/>
                <a:ea typeface="+mj-ea"/>
              </a:rPr>
              <a:t>ステージのどこかが</a:t>
            </a:r>
            <a:r>
              <a:rPr lang="en-US" altLang="ja-JP" dirty="0" smtClean="0">
                <a:latin typeface="+mj-ea"/>
                <a:ea typeface="+mj-ea"/>
              </a:rPr>
              <a:t>5</a:t>
            </a:r>
            <a:r>
              <a:rPr lang="ja-JP" altLang="en-US" dirty="0" smtClean="0">
                <a:latin typeface="+mj-ea"/>
                <a:ea typeface="+mj-ea"/>
              </a:rPr>
              <a:t>秒間光る</a:t>
            </a:r>
            <a:endParaRPr kumimoji="1" lang="ja-JP" altLang="en-US" dirty="0">
              <a:latin typeface="+mj-ea"/>
              <a:ea typeface="+mj-ea"/>
            </a:endParaRPr>
          </a:p>
        </p:txBody>
      </p:sp>
      <p:sp>
        <p:nvSpPr>
          <p:cNvPr id="31" name="テキスト ボックス 30"/>
          <p:cNvSpPr txBox="1"/>
          <p:nvPr/>
        </p:nvSpPr>
        <p:spPr>
          <a:xfrm>
            <a:off x="3604344" y="3255214"/>
            <a:ext cx="1507014" cy="369332"/>
          </a:xfrm>
          <a:prstGeom prst="rect">
            <a:avLst/>
          </a:prstGeom>
          <a:noFill/>
        </p:spPr>
        <p:txBody>
          <a:bodyPr wrap="square" rtlCol="0">
            <a:spAutoFit/>
          </a:bodyPr>
          <a:lstStyle/>
          <a:p>
            <a:r>
              <a:rPr lang="ja-JP" altLang="en-US" dirty="0" smtClean="0">
                <a:latin typeface="+mj-ea"/>
                <a:ea typeface="+mj-ea"/>
              </a:rPr>
              <a:t>耐久</a:t>
            </a:r>
            <a:r>
              <a:rPr lang="ja-JP" altLang="en-US" dirty="0">
                <a:latin typeface="+mj-ea"/>
                <a:ea typeface="+mj-ea"/>
              </a:rPr>
              <a:t>力</a:t>
            </a:r>
            <a:r>
              <a:rPr kumimoji="1" lang="en-US" altLang="ja-JP" dirty="0" smtClean="0">
                <a:latin typeface="+mj-ea"/>
                <a:ea typeface="+mj-ea"/>
              </a:rPr>
              <a:t>1</a:t>
            </a:r>
            <a:r>
              <a:rPr kumimoji="1" lang="ja-JP" altLang="en-US" dirty="0" smtClean="0">
                <a:latin typeface="+mj-ea"/>
                <a:ea typeface="+mj-ea"/>
              </a:rPr>
              <a:t>回復</a:t>
            </a:r>
            <a:endParaRPr kumimoji="1" lang="ja-JP" altLang="en-US" dirty="0">
              <a:latin typeface="+mj-ea"/>
              <a:ea typeface="+mj-ea"/>
            </a:endParaRPr>
          </a:p>
        </p:txBody>
      </p:sp>
      <p:grpSp>
        <p:nvGrpSpPr>
          <p:cNvPr id="33" name="グループ化 32"/>
          <p:cNvGrpSpPr/>
          <p:nvPr/>
        </p:nvGrpSpPr>
        <p:grpSpPr>
          <a:xfrm>
            <a:off x="5909897" y="2247800"/>
            <a:ext cx="2001226" cy="769441"/>
            <a:chOff x="1402431" y="2166479"/>
            <a:chExt cx="2621647" cy="1115698"/>
          </a:xfrm>
        </p:grpSpPr>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2431" y="2534108"/>
              <a:ext cx="669032" cy="484034"/>
            </a:xfrm>
            <a:prstGeom prst="rect">
              <a:avLst/>
            </a:prstGeom>
          </p:spPr>
        </p:pic>
        <p:sp>
          <p:nvSpPr>
            <p:cNvPr id="32" name="テキスト ボックス 31"/>
            <p:cNvSpPr txBox="1"/>
            <p:nvPr/>
          </p:nvSpPr>
          <p:spPr>
            <a:xfrm>
              <a:off x="2229223" y="2166479"/>
              <a:ext cx="1794855" cy="1115698"/>
            </a:xfrm>
            <a:prstGeom prst="rect">
              <a:avLst/>
            </a:prstGeom>
            <a:noFill/>
          </p:spPr>
          <p:txBody>
            <a:bodyPr wrap="square" rtlCol="0">
              <a:spAutoFit/>
            </a:bodyPr>
            <a:lstStyle/>
            <a:p>
              <a:r>
                <a:rPr lang="en-US" altLang="ja-JP" sz="4400" dirty="0" smtClean="0">
                  <a:latin typeface="HGS創英角ﾎﾟｯﾌﾟ体" panose="040B0A00000000000000" pitchFamily="50" charset="-128"/>
                  <a:ea typeface="HGS創英角ﾎﾟｯﾌﾟ体" panose="040B0A00000000000000" pitchFamily="50" charset="-128"/>
                </a:rPr>
                <a:t>-  -</a:t>
              </a:r>
              <a:endParaRPr kumimoji="1" lang="ja-JP" altLang="en-US" sz="4400" dirty="0">
                <a:latin typeface="HGS創英角ﾎﾟｯﾌﾟ体" panose="040B0A00000000000000" pitchFamily="50" charset="-128"/>
                <a:ea typeface="HGS創英角ﾎﾟｯﾌﾟ体" panose="040B0A00000000000000" pitchFamily="50" charset="-128"/>
              </a:endParaRPr>
            </a:p>
          </p:txBody>
        </p:sp>
      </p:grpSp>
      <p:grpSp>
        <p:nvGrpSpPr>
          <p:cNvPr id="5" name="グループ化 4"/>
          <p:cNvGrpSpPr/>
          <p:nvPr/>
        </p:nvGrpSpPr>
        <p:grpSpPr>
          <a:xfrm>
            <a:off x="5730808" y="3230301"/>
            <a:ext cx="2344491" cy="394245"/>
            <a:chOff x="1479933" y="5459076"/>
            <a:chExt cx="2344491" cy="394245"/>
          </a:xfrm>
        </p:grpSpPr>
        <p:pic>
          <p:nvPicPr>
            <p:cNvPr id="34" name="図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9933" y="5541557"/>
              <a:ext cx="611837" cy="311764"/>
            </a:xfrm>
            <a:prstGeom prst="rect">
              <a:avLst/>
            </a:prstGeom>
          </p:spPr>
        </p:pic>
        <p:pic>
          <p:nvPicPr>
            <p:cNvPr id="35" name="図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733" y="5529436"/>
              <a:ext cx="611837" cy="311764"/>
            </a:xfrm>
            <a:prstGeom prst="rect">
              <a:avLst/>
            </a:prstGeom>
          </p:spPr>
        </p:pic>
        <p:grpSp>
          <p:nvGrpSpPr>
            <p:cNvPr id="38" name="グループ化 37"/>
            <p:cNvGrpSpPr/>
            <p:nvPr/>
          </p:nvGrpSpPr>
          <p:grpSpPr>
            <a:xfrm>
              <a:off x="2893399" y="5459076"/>
              <a:ext cx="931025" cy="370192"/>
              <a:chOff x="4854634" y="4464286"/>
              <a:chExt cx="931025" cy="370192"/>
            </a:xfrm>
          </p:grpSpPr>
          <p:sp>
            <p:nvSpPr>
              <p:cNvPr id="37" name="正方形/長方形 36"/>
              <p:cNvSpPr/>
              <p:nvPr/>
            </p:nvSpPr>
            <p:spPr>
              <a:xfrm>
                <a:off x="4854634" y="4482278"/>
                <a:ext cx="931025" cy="3522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994114" y="4464286"/>
                <a:ext cx="688282" cy="369332"/>
              </a:xfrm>
              <a:prstGeom prst="rect">
                <a:avLst/>
              </a:prstGeom>
              <a:noFill/>
              <a:ln>
                <a:solidFill>
                  <a:schemeClr val="bg1"/>
                </a:solidFill>
              </a:ln>
            </p:spPr>
            <p:txBody>
              <a:bodyPr wrap="square" rtlCol="0">
                <a:spAutoFit/>
              </a:bodyPr>
              <a:lstStyle/>
              <a:p>
                <a:r>
                  <a:rPr kumimoji="1" lang="en-US" altLang="ja-JP" dirty="0" smtClean="0">
                    <a:solidFill>
                      <a:schemeClr val="bg1"/>
                    </a:solidFill>
                  </a:rPr>
                  <a:t>BAR</a:t>
                </a:r>
                <a:endParaRPr kumimoji="1" lang="ja-JP" altLang="en-US" dirty="0">
                  <a:solidFill>
                    <a:schemeClr val="bg1"/>
                  </a:solidFill>
                </a:endParaRPr>
              </a:p>
            </p:txBody>
          </p:sp>
        </p:grpSp>
      </p:grpSp>
      <p:sp>
        <p:nvSpPr>
          <p:cNvPr id="2" name="テキスト ボックス 1"/>
          <p:cNvSpPr txBox="1"/>
          <p:nvPr/>
        </p:nvSpPr>
        <p:spPr>
          <a:xfrm>
            <a:off x="3245909" y="5154679"/>
            <a:ext cx="5047788" cy="646331"/>
          </a:xfrm>
          <a:prstGeom prst="rect">
            <a:avLst/>
          </a:prstGeom>
          <a:noFill/>
        </p:spPr>
        <p:txBody>
          <a:bodyPr wrap="square" rtlCol="0">
            <a:spAutoFit/>
          </a:bodyPr>
          <a:lstStyle/>
          <a:p>
            <a:r>
              <a:rPr lang="en-US" altLang="ja-JP" dirty="0" smtClean="0">
                <a:latin typeface="+mj-ea"/>
                <a:ea typeface="+mj-ea"/>
              </a:rPr>
              <a:t>BIG</a:t>
            </a:r>
            <a:r>
              <a:rPr kumimoji="1" lang="en-US" altLang="ja-JP" dirty="0" smtClean="0">
                <a:latin typeface="+mj-ea"/>
                <a:ea typeface="+mj-ea"/>
              </a:rPr>
              <a:t>BONUS</a:t>
            </a:r>
          </a:p>
          <a:p>
            <a:r>
              <a:rPr lang="ja-JP" altLang="en-US" dirty="0" smtClean="0">
                <a:latin typeface="+mj-ea"/>
                <a:ea typeface="+mj-ea"/>
              </a:rPr>
              <a:t>　　　　</a:t>
            </a:r>
            <a:r>
              <a:rPr lang="en-US" altLang="ja-JP" dirty="0">
                <a:latin typeface="+mj-ea"/>
                <a:ea typeface="+mj-ea"/>
              </a:rPr>
              <a:t>3</a:t>
            </a:r>
            <a:r>
              <a:rPr lang="en-US" altLang="ja-JP" dirty="0" smtClean="0">
                <a:latin typeface="+mj-ea"/>
                <a:ea typeface="+mj-ea"/>
              </a:rPr>
              <a:t>0</a:t>
            </a:r>
            <a:r>
              <a:rPr lang="ja-JP" altLang="en-US" dirty="0" smtClean="0">
                <a:latin typeface="+mj-ea"/>
                <a:ea typeface="+mj-ea"/>
              </a:rPr>
              <a:t>秒間無敵状態</a:t>
            </a:r>
            <a:r>
              <a:rPr lang="en-US" altLang="ja-JP" dirty="0" smtClean="0">
                <a:latin typeface="+mj-ea"/>
                <a:ea typeface="+mj-ea"/>
              </a:rPr>
              <a:t>+30</a:t>
            </a:r>
            <a:r>
              <a:rPr lang="ja-JP" altLang="en-US" dirty="0" smtClean="0">
                <a:latin typeface="+mj-ea"/>
                <a:ea typeface="+mj-ea"/>
              </a:rPr>
              <a:t>秒間爆弾打ちたい放題</a:t>
            </a:r>
            <a:endParaRPr lang="en-US" altLang="ja-JP" dirty="0" smtClean="0">
              <a:latin typeface="+mj-ea"/>
              <a:ea typeface="+mj-ea"/>
            </a:endParaRPr>
          </a:p>
        </p:txBody>
      </p:sp>
      <p:sp>
        <p:nvSpPr>
          <p:cNvPr id="48" name="テキスト ボックス 47"/>
          <p:cNvSpPr txBox="1"/>
          <p:nvPr/>
        </p:nvSpPr>
        <p:spPr>
          <a:xfrm>
            <a:off x="8264601" y="3133377"/>
            <a:ext cx="3152929" cy="646331"/>
          </a:xfrm>
          <a:prstGeom prst="rect">
            <a:avLst/>
          </a:prstGeom>
          <a:noFill/>
        </p:spPr>
        <p:txBody>
          <a:bodyPr wrap="square" rtlCol="0">
            <a:spAutoFit/>
          </a:bodyPr>
          <a:lstStyle/>
          <a:p>
            <a:r>
              <a:rPr lang="en-US" altLang="ja-JP" dirty="0" smtClean="0">
                <a:latin typeface="+mj-ea"/>
                <a:ea typeface="+mj-ea"/>
              </a:rPr>
              <a:t>REG</a:t>
            </a:r>
            <a:r>
              <a:rPr kumimoji="1" lang="en-US" altLang="ja-JP" dirty="0" smtClean="0">
                <a:latin typeface="+mj-ea"/>
                <a:ea typeface="+mj-ea"/>
              </a:rPr>
              <a:t>BONUS</a:t>
            </a:r>
          </a:p>
          <a:p>
            <a:r>
              <a:rPr kumimoji="1" lang="ja-JP" altLang="en-US" dirty="0" smtClean="0">
                <a:latin typeface="+mj-ea"/>
                <a:ea typeface="+mj-ea"/>
              </a:rPr>
              <a:t>　　　　</a:t>
            </a:r>
            <a:r>
              <a:rPr kumimoji="1" lang="en-US" altLang="ja-JP" dirty="0" smtClean="0">
                <a:latin typeface="+mj-ea"/>
                <a:ea typeface="+mj-ea"/>
              </a:rPr>
              <a:t>8</a:t>
            </a:r>
            <a:r>
              <a:rPr kumimoji="1" lang="ja-JP" altLang="en-US" dirty="0" smtClean="0">
                <a:latin typeface="+mj-ea"/>
                <a:ea typeface="+mj-ea"/>
              </a:rPr>
              <a:t>マス爆発範囲を増やす</a:t>
            </a:r>
            <a:endParaRPr kumimoji="1" lang="en-US" altLang="ja-JP" dirty="0" smtClean="0">
              <a:latin typeface="+mj-ea"/>
              <a:ea typeface="+mj-ea"/>
            </a:endParaRPr>
          </a:p>
        </p:txBody>
      </p:sp>
      <p:pic>
        <p:nvPicPr>
          <p:cNvPr id="27" name="図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5082" y="3850135"/>
            <a:ext cx="3141220" cy="1264712"/>
          </a:xfrm>
          <a:prstGeom prst="rect">
            <a:avLst/>
          </a:prstGeom>
        </p:spPr>
      </p:pic>
      <p:sp>
        <p:nvSpPr>
          <p:cNvPr id="56" name="テキスト ボックス 55"/>
          <p:cNvSpPr txBox="1"/>
          <p:nvPr/>
        </p:nvSpPr>
        <p:spPr>
          <a:xfrm>
            <a:off x="3245909" y="1675254"/>
            <a:ext cx="2404196" cy="369332"/>
          </a:xfrm>
          <a:prstGeom prst="rect">
            <a:avLst/>
          </a:prstGeom>
          <a:noFill/>
        </p:spPr>
        <p:txBody>
          <a:bodyPr wrap="square" rtlCol="0">
            <a:spAutoFit/>
          </a:bodyPr>
          <a:lstStyle/>
          <a:p>
            <a:r>
              <a:rPr lang="ja-JP" altLang="en-US" dirty="0" smtClean="0">
                <a:latin typeface="+mj-ea"/>
                <a:ea typeface="+mj-ea"/>
              </a:rPr>
              <a:t>自分が</a:t>
            </a:r>
            <a:r>
              <a:rPr lang="en-US" altLang="ja-JP" dirty="0" smtClean="0">
                <a:latin typeface="+mj-ea"/>
                <a:ea typeface="+mj-ea"/>
              </a:rPr>
              <a:t>5</a:t>
            </a:r>
            <a:r>
              <a:rPr lang="ja-JP" altLang="en-US" dirty="0" smtClean="0">
                <a:latin typeface="+mj-ea"/>
                <a:ea typeface="+mj-ea"/>
              </a:rPr>
              <a:t>秒間動けない</a:t>
            </a:r>
            <a:endParaRPr kumimoji="1" lang="ja-JP" altLang="en-US" dirty="0">
              <a:latin typeface="+mj-ea"/>
              <a:ea typeface="+mj-ea"/>
            </a:endParaRPr>
          </a:p>
        </p:txBody>
      </p:sp>
      <p:grpSp>
        <p:nvGrpSpPr>
          <p:cNvPr id="19" name="グループ化 18"/>
          <p:cNvGrpSpPr/>
          <p:nvPr/>
        </p:nvGrpSpPr>
        <p:grpSpPr>
          <a:xfrm>
            <a:off x="1355093" y="2504383"/>
            <a:ext cx="2016120" cy="512858"/>
            <a:chOff x="1378678" y="2405773"/>
            <a:chExt cx="2016120" cy="512858"/>
          </a:xfrm>
        </p:grpSpPr>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8678" y="2405773"/>
              <a:ext cx="632056" cy="512752"/>
            </a:xfrm>
            <a:prstGeom prst="rect">
              <a:avLst/>
            </a:prstGeom>
          </p:spPr>
        </p:pic>
        <p:pic>
          <p:nvPicPr>
            <p:cNvPr id="63" name="図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0718" y="2405879"/>
              <a:ext cx="632056" cy="512752"/>
            </a:xfrm>
            <a:prstGeom prst="rect">
              <a:avLst/>
            </a:prstGeom>
          </p:spPr>
        </p:pic>
        <p:pic>
          <p:nvPicPr>
            <p:cNvPr id="64" name="図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62742" y="2405879"/>
              <a:ext cx="632056" cy="512752"/>
            </a:xfrm>
            <a:prstGeom prst="rect">
              <a:avLst/>
            </a:prstGeom>
          </p:spPr>
        </p:pic>
      </p:grpSp>
      <p:grpSp>
        <p:nvGrpSpPr>
          <p:cNvPr id="22" name="グループ化 21"/>
          <p:cNvGrpSpPr/>
          <p:nvPr/>
        </p:nvGrpSpPr>
        <p:grpSpPr>
          <a:xfrm>
            <a:off x="1432100" y="3255214"/>
            <a:ext cx="1891097" cy="412856"/>
            <a:chOff x="1383368" y="3286308"/>
            <a:chExt cx="1987845" cy="581103"/>
          </a:xfrm>
        </p:grpSpPr>
        <p:pic>
          <p:nvPicPr>
            <p:cNvPr id="20" name="図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83368" y="3291906"/>
              <a:ext cx="575505" cy="575505"/>
            </a:xfrm>
            <a:prstGeom prst="rect">
              <a:avLst/>
            </a:prstGeom>
          </p:spPr>
        </p:pic>
        <p:pic>
          <p:nvPicPr>
            <p:cNvPr id="65" name="図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0418" y="3286308"/>
              <a:ext cx="575505" cy="575505"/>
            </a:xfrm>
            <a:prstGeom prst="rect">
              <a:avLst/>
            </a:prstGeom>
          </p:spPr>
        </p:pic>
        <p:pic>
          <p:nvPicPr>
            <p:cNvPr id="66" name="図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5708" y="3286308"/>
              <a:ext cx="575505" cy="575505"/>
            </a:xfrm>
            <a:prstGeom prst="rect">
              <a:avLst/>
            </a:prstGeom>
          </p:spPr>
        </p:pic>
      </p:grpSp>
      <p:grpSp>
        <p:nvGrpSpPr>
          <p:cNvPr id="69" name="グループ化 68"/>
          <p:cNvGrpSpPr/>
          <p:nvPr/>
        </p:nvGrpSpPr>
        <p:grpSpPr>
          <a:xfrm>
            <a:off x="1413134" y="1608743"/>
            <a:ext cx="1744632" cy="502551"/>
            <a:chOff x="6167618" y="1482684"/>
            <a:chExt cx="1744632" cy="502551"/>
          </a:xfrm>
        </p:grpSpPr>
        <p:grpSp>
          <p:nvGrpSpPr>
            <p:cNvPr id="23" name="グループ化 22"/>
            <p:cNvGrpSpPr/>
            <p:nvPr/>
          </p:nvGrpSpPr>
          <p:grpSpPr>
            <a:xfrm>
              <a:off x="6167618" y="1482684"/>
              <a:ext cx="1152400" cy="502354"/>
              <a:chOff x="5847972" y="1490532"/>
              <a:chExt cx="1152400" cy="502354"/>
            </a:xfrm>
          </p:grpSpPr>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4901" y="1516650"/>
                <a:ext cx="585471" cy="457672"/>
              </a:xfrm>
              <a:prstGeom prst="rect">
                <a:avLst/>
              </a:prstGeom>
            </p:spPr>
          </p:pic>
          <p:pic>
            <p:nvPicPr>
              <p:cNvPr id="67" name="図 6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47972" y="1490532"/>
                <a:ext cx="619238" cy="502354"/>
              </a:xfrm>
              <a:prstGeom prst="rect">
                <a:avLst/>
              </a:prstGeom>
            </p:spPr>
          </p:pic>
        </p:grpSp>
        <p:pic>
          <p:nvPicPr>
            <p:cNvPr id="68" name="図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64755" y="1576356"/>
              <a:ext cx="547495" cy="408879"/>
            </a:xfrm>
            <a:prstGeom prst="rect">
              <a:avLst/>
            </a:prstGeom>
          </p:spPr>
        </p:pic>
      </p:grpSp>
    </p:spTree>
    <p:extLst>
      <p:ext uri="{BB962C8B-B14F-4D97-AF65-F5344CB8AC3E}">
        <p14:creationId xmlns:p14="http://schemas.microsoft.com/office/powerpoint/2010/main" val="419687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7241627" y="3314314"/>
            <a:ext cx="2270235" cy="1770780"/>
          </a:xfrm>
          <a:prstGeom prst="rect">
            <a:avLst/>
          </a:prstGeom>
          <a:scene3d>
            <a:camera prst="orthographicFront">
              <a:rot lat="0" lon="0" rev="10800000"/>
            </a:camera>
            <a:lightRig rig="threePt" dir="t"/>
          </a:scene3d>
          <a:sp3d>
            <a:bevelT w="0"/>
          </a:sp3d>
        </p:spPr>
      </p:pic>
      <p:pic>
        <p:nvPicPr>
          <p:cNvPr id="7" name="コンテンツ プレースホルダー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80804" y="2501188"/>
            <a:ext cx="3018423" cy="3018423"/>
          </a:xfrm>
        </p:spPr>
      </p:pic>
      <p:grpSp>
        <p:nvGrpSpPr>
          <p:cNvPr id="2" name="グループ化 1"/>
          <p:cNvGrpSpPr/>
          <p:nvPr/>
        </p:nvGrpSpPr>
        <p:grpSpPr>
          <a:xfrm>
            <a:off x="1514003" y="2091559"/>
            <a:ext cx="3499432" cy="3837685"/>
            <a:chOff x="1611420" y="2551719"/>
            <a:chExt cx="3012640" cy="2601943"/>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752" y="3124050"/>
              <a:ext cx="1868308" cy="145728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11420" y="2551719"/>
              <a:ext cx="2757106" cy="2601943"/>
            </a:xfrm>
            <a:prstGeom prst="rect">
              <a:avLst/>
            </a:prstGeom>
          </p:spPr>
        </p:pic>
      </p:grpSp>
    </p:spTree>
    <p:extLst>
      <p:ext uri="{BB962C8B-B14F-4D97-AF65-F5344CB8AC3E}">
        <p14:creationId xmlns:p14="http://schemas.microsoft.com/office/powerpoint/2010/main" val="3934458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グループ化 24"/>
          <p:cNvGrpSpPr/>
          <p:nvPr/>
        </p:nvGrpSpPr>
        <p:grpSpPr>
          <a:xfrm>
            <a:off x="792829" y="802495"/>
            <a:ext cx="5078766" cy="5205766"/>
            <a:chOff x="792829" y="802495"/>
            <a:chExt cx="5078766" cy="5205766"/>
          </a:xfrm>
        </p:grpSpPr>
        <p:sp>
          <p:nvSpPr>
            <p:cNvPr id="4" name="テキスト ボックス 3"/>
            <p:cNvSpPr txBox="1"/>
            <p:nvPr/>
          </p:nvSpPr>
          <p:spPr>
            <a:xfrm>
              <a:off x="792829" y="1017895"/>
              <a:ext cx="1476375" cy="584775"/>
            </a:xfrm>
            <a:prstGeom prst="rect">
              <a:avLst/>
            </a:prstGeom>
            <a:noFill/>
          </p:spPr>
          <p:txBody>
            <a:bodyPr wrap="square" rtlCol="0">
              <a:spAutoFit/>
            </a:bodyPr>
            <a:lstStyle/>
            <a:p>
              <a:r>
                <a:rPr kumimoji="1" lang="en-US" altLang="ja-JP" sz="3200" dirty="0" smtClean="0">
                  <a:solidFill>
                    <a:srgbClr val="FF0000"/>
                  </a:solidFill>
                </a:rPr>
                <a:t>1P</a:t>
              </a:r>
              <a:r>
                <a:rPr kumimoji="1" lang="ja-JP" altLang="en-US" sz="3200" dirty="0" smtClean="0"/>
                <a:t>画面</a:t>
              </a:r>
              <a:endParaRPr kumimoji="1" lang="ja-JP" altLang="en-US" sz="3200" dirty="0"/>
            </a:p>
          </p:txBody>
        </p:sp>
        <p:sp>
          <p:nvSpPr>
            <p:cNvPr id="3" name="正方形/長方形 2"/>
            <p:cNvSpPr/>
            <p:nvPr/>
          </p:nvSpPr>
          <p:spPr>
            <a:xfrm>
              <a:off x="887135" y="1533278"/>
              <a:ext cx="4984460" cy="4158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114830" y="802495"/>
              <a:ext cx="4564362" cy="3047010"/>
            </a:xfrm>
            <a:prstGeom prst="rect">
              <a:avLst/>
            </a:prstGeom>
            <a:solidFill>
              <a:schemeClr val="tx1"/>
            </a:solidFill>
            <a:scene3d>
              <a:camera prst="orthographicFront">
                <a:rot lat="4500002"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グループ化 37"/>
            <p:cNvGrpSpPr/>
            <p:nvPr/>
          </p:nvGrpSpPr>
          <p:grpSpPr>
            <a:xfrm>
              <a:off x="1371765" y="993387"/>
              <a:ext cx="4035696" cy="2665227"/>
              <a:chOff x="1163447" y="1878695"/>
              <a:chExt cx="3682648" cy="3408690"/>
            </a:xfrm>
            <a:scene3d>
              <a:camera prst="orthographicFront">
                <a:rot lat="4500002" lon="0" rev="0"/>
              </a:camera>
              <a:lightRig rig="threePt" dir="t"/>
            </a:scene3d>
          </p:grpSpPr>
          <p:cxnSp>
            <p:nvCxnSpPr>
              <p:cNvPr id="39" name="直線コネクタ 38"/>
              <p:cNvCxnSpPr/>
              <p:nvPr/>
            </p:nvCxnSpPr>
            <p:spPr>
              <a:xfrm>
                <a:off x="1884465" y="1903127"/>
                <a:ext cx="28312" cy="3367974"/>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4109936" y="1878695"/>
                <a:ext cx="3752" cy="3392406"/>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2610276" y="1900628"/>
                <a:ext cx="28041" cy="3370473"/>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3360106" y="1891063"/>
                <a:ext cx="28041" cy="3380038"/>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V="1">
                <a:off x="1192525" y="2569188"/>
                <a:ext cx="3618997" cy="7114"/>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236119" y="3293768"/>
                <a:ext cx="3609976" cy="4732"/>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1172972" y="1881579"/>
                <a:ext cx="3658105" cy="7147"/>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1163447" y="1888937"/>
                <a:ext cx="49766" cy="3382164"/>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4805995" y="1878695"/>
                <a:ext cx="25082" cy="3408690"/>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1185335" y="3974544"/>
                <a:ext cx="3620660" cy="16831"/>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1213213" y="4707238"/>
                <a:ext cx="3592782" cy="0"/>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185335" y="5271101"/>
                <a:ext cx="3588088" cy="16284"/>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8" name="図 10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775" y="5195839"/>
              <a:ext cx="1255233" cy="812422"/>
            </a:xfrm>
            <a:prstGeom prst="rect">
              <a:avLst/>
            </a:prstGeom>
          </p:spPr>
        </p:pic>
        <p:grpSp>
          <p:nvGrpSpPr>
            <p:cNvPr id="19" name="グループ化 18"/>
            <p:cNvGrpSpPr/>
            <p:nvPr/>
          </p:nvGrpSpPr>
          <p:grpSpPr>
            <a:xfrm>
              <a:off x="940035" y="3982194"/>
              <a:ext cx="4382360" cy="1354055"/>
              <a:chOff x="917861" y="3635391"/>
              <a:chExt cx="4382360" cy="1354055"/>
            </a:xfrm>
          </p:grpSpPr>
          <p:grpSp>
            <p:nvGrpSpPr>
              <p:cNvPr id="113" name="グループ化 112"/>
              <p:cNvGrpSpPr/>
              <p:nvPr/>
            </p:nvGrpSpPr>
            <p:grpSpPr>
              <a:xfrm>
                <a:off x="917861" y="3635391"/>
                <a:ext cx="4382360" cy="1354055"/>
                <a:chOff x="975943" y="4886282"/>
                <a:chExt cx="4553091" cy="1780473"/>
              </a:xfrm>
            </p:grpSpPr>
            <p:grpSp>
              <p:nvGrpSpPr>
                <p:cNvPr id="116" name="グループ化 115"/>
                <p:cNvGrpSpPr/>
                <p:nvPr/>
              </p:nvGrpSpPr>
              <p:grpSpPr>
                <a:xfrm>
                  <a:off x="1584889" y="4886282"/>
                  <a:ext cx="3944145" cy="1780473"/>
                  <a:chOff x="3638156" y="4437757"/>
                  <a:chExt cx="2411465" cy="2411466"/>
                </a:xfrm>
              </p:grpSpPr>
              <p:pic>
                <p:nvPicPr>
                  <p:cNvPr id="118" name="図 1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156" y="4437757"/>
                    <a:ext cx="2411465" cy="2411466"/>
                  </a:xfrm>
                  <a:prstGeom prst="rect">
                    <a:avLst/>
                  </a:prstGeom>
                </p:spPr>
              </p:pic>
              <p:sp>
                <p:nvSpPr>
                  <p:cNvPr id="119" name="楕円 118"/>
                  <p:cNvSpPr/>
                  <p:nvPr/>
                </p:nvSpPr>
                <p:spPr>
                  <a:xfrm>
                    <a:off x="5520028" y="5868340"/>
                    <a:ext cx="184421" cy="41466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7" name="図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5943" y="5711995"/>
                  <a:ext cx="894157" cy="670618"/>
                </a:xfrm>
                <a:prstGeom prst="rect">
                  <a:avLst/>
                </a:prstGeom>
              </p:spPr>
            </p:pic>
          </p:grpSp>
          <p:sp>
            <p:nvSpPr>
              <p:cNvPr id="114" name="楕円 113"/>
              <p:cNvSpPr/>
              <p:nvPr/>
            </p:nvSpPr>
            <p:spPr>
              <a:xfrm>
                <a:off x="3311608" y="4465191"/>
                <a:ext cx="290325" cy="23283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p:cNvSpPr/>
              <p:nvPr/>
            </p:nvSpPr>
            <p:spPr>
              <a:xfrm>
                <a:off x="2079708" y="4478264"/>
                <a:ext cx="290325" cy="23283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テキスト ボックス 4"/>
            <p:cNvSpPr txBox="1"/>
            <p:nvPr/>
          </p:nvSpPr>
          <p:spPr>
            <a:xfrm>
              <a:off x="3599505" y="2962253"/>
              <a:ext cx="425209" cy="371598"/>
            </a:xfrm>
            <a:prstGeom prst="rect">
              <a:avLst/>
            </a:prstGeom>
            <a:noFill/>
          </p:spPr>
          <p:txBody>
            <a:bodyPr wrap="square" rtlCol="0">
              <a:spAutoFit/>
            </a:bodyPr>
            <a:lstStyle/>
            <a:p>
              <a:r>
                <a:rPr lang="en-US" altLang="ja-JP" dirty="0" smtClean="0">
                  <a:solidFill>
                    <a:srgbClr val="FF0000"/>
                  </a:solidFill>
                </a:rPr>
                <a:t>1P</a:t>
              </a:r>
              <a:endParaRPr kumimoji="1" lang="ja-JP" altLang="en-US" dirty="0">
                <a:solidFill>
                  <a:srgbClr val="FF0000"/>
                </a:solidFill>
              </a:endParaRPr>
            </a:p>
          </p:txBody>
        </p:sp>
        <p:grpSp>
          <p:nvGrpSpPr>
            <p:cNvPr id="6" name="グループ化 5"/>
            <p:cNvGrpSpPr/>
            <p:nvPr/>
          </p:nvGrpSpPr>
          <p:grpSpPr>
            <a:xfrm>
              <a:off x="3951396" y="3065522"/>
              <a:ext cx="1363960" cy="171433"/>
              <a:chOff x="1449346" y="4572043"/>
              <a:chExt cx="1363960" cy="171433"/>
            </a:xfrm>
          </p:grpSpPr>
          <p:pic>
            <p:nvPicPr>
              <p:cNvPr id="121" name="図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28826" y="4572043"/>
                <a:ext cx="221018" cy="165060"/>
              </a:xfrm>
              <a:prstGeom prst="rect">
                <a:avLst/>
              </a:prstGeom>
            </p:spPr>
          </p:pic>
          <p:pic>
            <p:nvPicPr>
              <p:cNvPr id="122" name="図 1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318566" y="4578416"/>
                <a:ext cx="221018" cy="165060"/>
              </a:xfrm>
              <a:prstGeom prst="rect">
                <a:avLst/>
              </a:prstGeom>
            </p:spPr>
          </p:pic>
          <p:pic>
            <p:nvPicPr>
              <p:cNvPr id="123" name="図 1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739086" y="4572043"/>
                <a:ext cx="221018" cy="165060"/>
              </a:xfrm>
              <a:prstGeom prst="rect">
                <a:avLst/>
              </a:prstGeom>
            </p:spPr>
          </p:pic>
          <p:pic>
            <p:nvPicPr>
              <p:cNvPr id="124" name="図 1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449346" y="4572043"/>
                <a:ext cx="221018" cy="165060"/>
              </a:xfrm>
              <a:prstGeom prst="rect">
                <a:avLst/>
              </a:prstGeom>
            </p:spPr>
          </p:pic>
          <p:pic>
            <p:nvPicPr>
              <p:cNvPr id="125" name="図 1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592288" y="4572578"/>
                <a:ext cx="221018" cy="165060"/>
              </a:xfrm>
              <a:prstGeom prst="rect">
                <a:avLst/>
              </a:prstGeom>
            </p:spPr>
          </p:pic>
        </p:grpSp>
        <p:sp>
          <p:nvSpPr>
            <p:cNvPr id="120" name="テキスト ボックス 119"/>
            <p:cNvSpPr txBox="1"/>
            <p:nvPr/>
          </p:nvSpPr>
          <p:spPr>
            <a:xfrm>
              <a:off x="1518914" y="5263697"/>
              <a:ext cx="425209" cy="322142"/>
            </a:xfrm>
            <a:prstGeom prst="rect">
              <a:avLst/>
            </a:prstGeom>
            <a:noFill/>
          </p:spPr>
          <p:txBody>
            <a:bodyPr wrap="square" rtlCol="0">
              <a:spAutoFit/>
            </a:bodyPr>
            <a:lstStyle/>
            <a:p>
              <a:r>
                <a:rPr lang="en-US" altLang="ja-JP" dirty="0">
                  <a:solidFill>
                    <a:srgbClr val="0070C0"/>
                  </a:solidFill>
                </a:rPr>
                <a:t>2</a:t>
              </a:r>
              <a:r>
                <a:rPr lang="en-US" altLang="ja-JP" dirty="0" smtClean="0">
                  <a:solidFill>
                    <a:srgbClr val="0070C0"/>
                  </a:solidFill>
                </a:rPr>
                <a:t>P</a:t>
              </a:r>
              <a:endParaRPr kumimoji="1" lang="ja-JP" altLang="en-US" dirty="0">
                <a:solidFill>
                  <a:srgbClr val="0070C0"/>
                </a:solidFill>
              </a:endParaRPr>
            </a:p>
          </p:txBody>
        </p:sp>
        <p:grpSp>
          <p:nvGrpSpPr>
            <p:cNvPr id="126" name="グループ化 125"/>
            <p:cNvGrpSpPr/>
            <p:nvPr/>
          </p:nvGrpSpPr>
          <p:grpSpPr>
            <a:xfrm>
              <a:off x="2159676" y="5376302"/>
              <a:ext cx="1085054" cy="148617"/>
              <a:chOff x="1739086" y="4572043"/>
              <a:chExt cx="1085054" cy="171433"/>
            </a:xfrm>
          </p:grpSpPr>
          <p:pic>
            <p:nvPicPr>
              <p:cNvPr id="127" name="図 1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28826" y="4572043"/>
                <a:ext cx="221018" cy="165060"/>
              </a:xfrm>
              <a:prstGeom prst="rect">
                <a:avLst/>
              </a:prstGeom>
            </p:spPr>
          </p:pic>
          <p:pic>
            <p:nvPicPr>
              <p:cNvPr id="128" name="図 1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318566" y="4578416"/>
                <a:ext cx="221018" cy="165060"/>
              </a:xfrm>
              <a:prstGeom prst="rect">
                <a:avLst/>
              </a:prstGeom>
            </p:spPr>
          </p:pic>
          <p:pic>
            <p:nvPicPr>
              <p:cNvPr id="129" name="図 1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739086" y="4572043"/>
                <a:ext cx="221018" cy="165060"/>
              </a:xfrm>
              <a:prstGeom prst="rect">
                <a:avLst/>
              </a:prstGeom>
            </p:spPr>
          </p:pic>
          <p:pic>
            <p:nvPicPr>
              <p:cNvPr id="131" name="図 1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603122" y="4572043"/>
                <a:ext cx="221018" cy="165060"/>
              </a:xfrm>
              <a:prstGeom prst="rect">
                <a:avLst/>
              </a:prstGeom>
            </p:spPr>
          </p:pic>
        </p:grpSp>
        <p:grpSp>
          <p:nvGrpSpPr>
            <p:cNvPr id="66" name="グループ化 65"/>
            <p:cNvGrpSpPr/>
            <p:nvPr/>
          </p:nvGrpSpPr>
          <p:grpSpPr>
            <a:xfrm>
              <a:off x="1360056" y="2615189"/>
              <a:ext cx="1749481" cy="1101534"/>
              <a:chOff x="7253017" y="1089526"/>
              <a:chExt cx="4148693" cy="3980523"/>
            </a:xfrm>
            <a:scene3d>
              <a:camera prst="orthographicFront">
                <a:rot lat="4200002" lon="0" rev="0"/>
              </a:camera>
              <a:lightRig rig="threePt" dir="t"/>
            </a:scene3d>
          </p:grpSpPr>
          <p:sp>
            <p:nvSpPr>
              <p:cNvPr id="67" name="正方形/長方形 66"/>
              <p:cNvSpPr/>
              <p:nvPr/>
            </p:nvSpPr>
            <p:spPr>
              <a:xfrm>
                <a:off x="7253017" y="1089526"/>
                <a:ext cx="4148693" cy="398052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p:cNvGrpSpPr/>
              <p:nvPr/>
            </p:nvGrpSpPr>
            <p:grpSpPr>
              <a:xfrm>
                <a:off x="7501948" y="1214227"/>
                <a:ext cx="3663374" cy="3658378"/>
                <a:chOff x="7501948" y="1214227"/>
                <a:chExt cx="3663374" cy="3658378"/>
              </a:xfrm>
            </p:grpSpPr>
            <p:cxnSp>
              <p:nvCxnSpPr>
                <p:cNvPr id="69" name="直線コネクタ 68"/>
                <p:cNvCxnSpPr/>
                <p:nvPr/>
              </p:nvCxnSpPr>
              <p:spPr>
                <a:xfrm>
                  <a:off x="8251307" y="1292300"/>
                  <a:ext cx="9093" cy="3574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10397715" y="1292300"/>
                  <a:ext cx="12928" cy="3574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8951809" y="1292300"/>
                  <a:ext cx="37953" cy="3574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9668353" y="1292300"/>
                  <a:ext cx="12819" cy="3574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7501948" y="1991845"/>
                  <a:ext cx="3650833" cy="7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7533784" y="2698864"/>
                  <a:ext cx="3602962" cy="19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7507217" y="1258460"/>
                  <a:ext cx="3658105" cy="5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7525392" y="1214227"/>
                  <a:ext cx="875" cy="3653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a:off x="11102751" y="1229884"/>
                  <a:ext cx="31471" cy="363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7539623" y="3424933"/>
                  <a:ext cx="3588088" cy="15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7549148" y="4147233"/>
                  <a:ext cx="3566527" cy="5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7507217" y="4867276"/>
                  <a:ext cx="3577359" cy="5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4" name="楕円 33"/>
            <p:cNvSpPr/>
            <p:nvPr/>
          </p:nvSpPr>
          <p:spPr>
            <a:xfrm>
              <a:off x="1548623" y="3262891"/>
              <a:ext cx="115015" cy="78744"/>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32" name="図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64401">
              <a:off x="4876574" y="1738152"/>
              <a:ext cx="387562" cy="353286"/>
            </a:xfrm>
            <a:prstGeom prst="rect">
              <a:avLst/>
            </a:prstGeom>
            <a:scene3d>
              <a:camera prst="orthographicFront">
                <a:rot lat="2938413" lon="920391" rev="401524"/>
              </a:camera>
              <a:lightRig rig="threePt" dir="t"/>
            </a:scene3d>
          </p:spPr>
        </p:pic>
        <p:pic>
          <p:nvPicPr>
            <p:cNvPr id="328" name="図 3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66706" y="1699680"/>
              <a:ext cx="306495" cy="408220"/>
            </a:xfrm>
            <a:prstGeom prst="rect">
              <a:avLst/>
            </a:prstGeom>
          </p:spPr>
        </p:pic>
        <p:sp>
          <p:nvSpPr>
            <p:cNvPr id="331" name="爆発 1 330"/>
            <p:cNvSpPr/>
            <p:nvPr/>
          </p:nvSpPr>
          <p:spPr>
            <a:xfrm rot="1337416">
              <a:off x="4589285" y="5251916"/>
              <a:ext cx="875832" cy="250294"/>
            </a:xfrm>
            <a:prstGeom prst="irregularSeal1">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smtClean="0"/>
                <a:t>BONUS</a:t>
              </a:r>
              <a:endParaRPr kumimoji="1" lang="ja-JP" altLang="en-US" sz="900" dirty="0"/>
            </a:p>
          </p:txBody>
        </p:sp>
        <p:sp>
          <p:nvSpPr>
            <p:cNvPr id="332" name="爆発 1 331"/>
            <p:cNvSpPr/>
            <p:nvPr/>
          </p:nvSpPr>
          <p:spPr>
            <a:xfrm>
              <a:off x="2560539" y="3491343"/>
              <a:ext cx="1850802" cy="448109"/>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solidFill>
                    <a:schemeClr val="tx1"/>
                  </a:solidFill>
                </a:rPr>
                <a:t>BONUS</a:t>
              </a:r>
              <a:endParaRPr kumimoji="1" lang="ja-JP" altLang="en-US" sz="1400" dirty="0">
                <a:solidFill>
                  <a:schemeClr val="tx1"/>
                </a:solidFill>
              </a:endParaRPr>
            </a:p>
          </p:txBody>
        </p:sp>
      </p:grpSp>
      <p:grpSp>
        <p:nvGrpSpPr>
          <p:cNvPr id="26" name="グループ化 25"/>
          <p:cNvGrpSpPr/>
          <p:nvPr/>
        </p:nvGrpSpPr>
        <p:grpSpPr>
          <a:xfrm>
            <a:off x="6145249" y="802495"/>
            <a:ext cx="5075949" cy="5205766"/>
            <a:chOff x="6147517" y="763079"/>
            <a:chExt cx="5075949" cy="5205766"/>
          </a:xfrm>
        </p:grpSpPr>
        <p:grpSp>
          <p:nvGrpSpPr>
            <p:cNvPr id="23" name="グループ化 22"/>
            <p:cNvGrpSpPr/>
            <p:nvPr/>
          </p:nvGrpSpPr>
          <p:grpSpPr>
            <a:xfrm>
              <a:off x="6147517" y="763079"/>
              <a:ext cx="5075949" cy="5205766"/>
              <a:chOff x="6147517" y="763079"/>
              <a:chExt cx="5075949" cy="5205766"/>
            </a:xfrm>
          </p:grpSpPr>
          <p:sp>
            <p:nvSpPr>
              <p:cNvPr id="111" name="テキスト ボックス 110"/>
              <p:cNvSpPr txBox="1"/>
              <p:nvPr/>
            </p:nvSpPr>
            <p:spPr>
              <a:xfrm>
                <a:off x="6147517" y="989797"/>
                <a:ext cx="1476375" cy="584775"/>
              </a:xfrm>
              <a:prstGeom prst="rect">
                <a:avLst/>
              </a:prstGeom>
              <a:noFill/>
            </p:spPr>
            <p:txBody>
              <a:bodyPr wrap="square" rtlCol="0">
                <a:spAutoFit/>
              </a:bodyPr>
              <a:lstStyle/>
              <a:p>
                <a:r>
                  <a:rPr lang="en-US" altLang="ja-JP" sz="3200" dirty="0">
                    <a:solidFill>
                      <a:srgbClr val="0070C0"/>
                    </a:solidFill>
                  </a:rPr>
                  <a:t>2</a:t>
                </a:r>
                <a:r>
                  <a:rPr kumimoji="1" lang="en-US" altLang="ja-JP" sz="3200" dirty="0" smtClean="0">
                    <a:solidFill>
                      <a:srgbClr val="0070C0"/>
                    </a:solidFill>
                  </a:rPr>
                  <a:t>P</a:t>
                </a:r>
                <a:r>
                  <a:rPr kumimoji="1" lang="ja-JP" altLang="en-US" sz="3200" dirty="0" smtClean="0"/>
                  <a:t>画面</a:t>
                </a:r>
                <a:endParaRPr kumimoji="1" lang="ja-JP" altLang="en-US" sz="3200" dirty="0"/>
              </a:p>
            </p:txBody>
          </p:sp>
          <p:sp>
            <p:nvSpPr>
              <p:cNvPr id="380" name="正方形/長方形 379"/>
              <p:cNvSpPr/>
              <p:nvPr/>
            </p:nvSpPr>
            <p:spPr>
              <a:xfrm>
                <a:off x="6239006" y="1493862"/>
                <a:ext cx="4984460" cy="4158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1" name="正方形/長方形 380"/>
              <p:cNvSpPr/>
              <p:nvPr/>
            </p:nvSpPr>
            <p:spPr>
              <a:xfrm>
                <a:off x="6466701" y="763079"/>
                <a:ext cx="4564362" cy="3047010"/>
              </a:xfrm>
              <a:prstGeom prst="rect">
                <a:avLst/>
              </a:prstGeom>
              <a:solidFill>
                <a:schemeClr val="tx1"/>
              </a:solidFill>
              <a:scene3d>
                <a:camera prst="orthographicFront">
                  <a:rot lat="4500002"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2" name="グループ化 381"/>
              <p:cNvGrpSpPr/>
              <p:nvPr/>
            </p:nvGrpSpPr>
            <p:grpSpPr>
              <a:xfrm>
                <a:off x="6723636" y="953971"/>
                <a:ext cx="4035696" cy="2665227"/>
                <a:chOff x="1163447" y="1878695"/>
                <a:chExt cx="3682648" cy="3408690"/>
              </a:xfrm>
              <a:scene3d>
                <a:camera prst="orthographicFront">
                  <a:rot lat="4500002" lon="0" rev="0"/>
                </a:camera>
                <a:lightRig rig="threePt" dir="t"/>
              </a:scene3d>
            </p:grpSpPr>
            <p:cxnSp>
              <p:nvCxnSpPr>
                <p:cNvPr id="383" name="直線コネクタ 382"/>
                <p:cNvCxnSpPr/>
                <p:nvPr/>
              </p:nvCxnSpPr>
              <p:spPr>
                <a:xfrm>
                  <a:off x="1884465" y="1903127"/>
                  <a:ext cx="28312" cy="3367974"/>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4" name="直線コネクタ 383"/>
                <p:cNvCxnSpPr/>
                <p:nvPr/>
              </p:nvCxnSpPr>
              <p:spPr>
                <a:xfrm flipH="1">
                  <a:off x="4109936" y="1878695"/>
                  <a:ext cx="3752" cy="3392406"/>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5" name="直線コネクタ 384"/>
                <p:cNvCxnSpPr/>
                <p:nvPr/>
              </p:nvCxnSpPr>
              <p:spPr>
                <a:xfrm>
                  <a:off x="2610276" y="1900628"/>
                  <a:ext cx="28041" cy="3370473"/>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6" name="直線コネクタ 385"/>
                <p:cNvCxnSpPr/>
                <p:nvPr/>
              </p:nvCxnSpPr>
              <p:spPr>
                <a:xfrm>
                  <a:off x="3360106" y="1891063"/>
                  <a:ext cx="28041" cy="3380038"/>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7" name="直線コネクタ 386"/>
                <p:cNvCxnSpPr/>
                <p:nvPr/>
              </p:nvCxnSpPr>
              <p:spPr>
                <a:xfrm flipV="1">
                  <a:off x="1192525" y="2569188"/>
                  <a:ext cx="3618997" cy="7114"/>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8" name="直線コネクタ 387"/>
                <p:cNvCxnSpPr/>
                <p:nvPr/>
              </p:nvCxnSpPr>
              <p:spPr>
                <a:xfrm>
                  <a:off x="1236119" y="3293768"/>
                  <a:ext cx="3609976" cy="4732"/>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9" name="直線コネクタ 388"/>
                <p:cNvCxnSpPr/>
                <p:nvPr/>
              </p:nvCxnSpPr>
              <p:spPr>
                <a:xfrm>
                  <a:off x="1172972" y="1881579"/>
                  <a:ext cx="3658105" cy="7147"/>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0" name="直線コネクタ 389"/>
                <p:cNvCxnSpPr/>
                <p:nvPr/>
              </p:nvCxnSpPr>
              <p:spPr>
                <a:xfrm>
                  <a:off x="1163447" y="1888937"/>
                  <a:ext cx="49766" cy="3382164"/>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直線コネクタ 390"/>
                <p:cNvCxnSpPr/>
                <p:nvPr/>
              </p:nvCxnSpPr>
              <p:spPr>
                <a:xfrm>
                  <a:off x="4805995" y="1878695"/>
                  <a:ext cx="25082" cy="3408690"/>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直線コネクタ 391"/>
                <p:cNvCxnSpPr/>
                <p:nvPr/>
              </p:nvCxnSpPr>
              <p:spPr>
                <a:xfrm flipV="1">
                  <a:off x="1185335" y="3974544"/>
                  <a:ext cx="3620660" cy="16831"/>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直線コネクタ 392"/>
                <p:cNvCxnSpPr/>
                <p:nvPr/>
              </p:nvCxnSpPr>
              <p:spPr>
                <a:xfrm>
                  <a:off x="1213213" y="4707238"/>
                  <a:ext cx="3592782" cy="0"/>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直線コネクタ 393"/>
                <p:cNvCxnSpPr/>
                <p:nvPr/>
              </p:nvCxnSpPr>
              <p:spPr>
                <a:xfrm>
                  <a:off x="1185335" y="5271101"/>
                  <a:ext cx="3588088" cy="16284"/>
                </a:xfrm>
                <a:prstGeom prst="line">
                  <a:avLst/>
                </a:prstGeom>
                <a:solidFill>
                  <a:schemeClr val="tx1"/>
                </a:solidFill>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95" name="図 3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646" y="5156423"/>
                <a:ext cx="1255233" cy="812422"/>
              </a:xfrm>
              <a:prstGeom prst="rect">
                <a:avLst/>
              </a:prstGeom>
            </p:spPr>
          </p:pic>
          <p:grpSp>
            <p:nvGrpSpPr>
              <p:cNvPr id="396" name="グループ化 395"/>
              <p:cNvGrpSpPr/>
              <p:nvPr/>
            </p:nvGrpSpPr>
            <p:grpSpPr>
              <a:xfrm>
                <a:off x="6291906" y="3942778"/>
                <a:ext cx="4382360" cy="1354055"/>
                <a:chOff x="917861" y="3635391"/>
                <a:chExt cx="4382360" cy="1354055"/>
              </a:xfrm>
            </p:grpSpPr>
            <p:grpSp>
              <p:nvGrpSpPr>
                <p:cNvPr id="397" name="グループ化 396"/>
                <p:cNvGrpSpPr/>
                <p:nvPr/>
              </p:nvGrpSpPr>
              <p:grpSpPr>
                <a:xfrm>
                  <a:off x="917861" y="3635391"/>
                  <a:ext cx="4382360" cy="1354055"/>
                  <a:chOff x="975943" y="4886282"/>
                  <a:chExt cx="4553091" cy="1780473"/>
                </a:xfrm>
              </p:grpSpPr>
              <p:grpSp>
                <p:nvGrpSpPr>
                  <p:cNvPr id="400" name="グループ化 399"/>
                  <p:cNvGrpSpPr/>
                  <p:nvPr/>
                </p:nvGrpSpPr>
                <p:grpSpPr>
                  <a:xfrm>
                    <a:off x="1584889" y="4886282"/>
                    <a:ext cx="3944145" cy="1780473"/>
                    <a:chOff x="3638156" y="4437757"/>
                    <a:chExt cx="2411465" cy="2411466"/>
                  </a:xfrm>
                </p:grpSpPr>
                <p:pic>
                  <p:nvPicPr>
                    <p:cNvPr id="402" name="図 4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156" y="4437757"/>
                      <a:ext cx="2411465" cy="2411466"/>
                    </a:xfrm>
                    <a:prstGeom prst="rect">
                      <a:avLst/>
                    </a:prstGeom>
                  </p:spPr>
                </p:pic>
                <p:sp>
                  <p:nvSpPr>
                    <p:cNvPr id="403" name="楕円 402"/>
                    <p:cNvSpPr/>
                    <p:nvPr/>
                  </p:nvSpPr>
                  <p:spPr>
                    <a:xfrm>
                      <a:off x="5520028" y="5868340"/>
                      <a:ext cx="184421" cy="41466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01" name="図 4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5943" y="5711995"/>
                    <a:ext cx="894157" cy="670618"/>
                  </a:xfrm>
                  <a:prstGeom prst="rect">
                    <a:avLst/>
                  </a:prstGeom>
                </p:spPr>
              </p:pic>
            </p:grpSp>
            <p:sp>
              <p:nvSpPr>
                <p:cNvPr id="398" name="楕円 397"/>
                <p:cNvSpPr/>
                <p:nvPr/>
              </p:nvSpPr>
              <p:spPr>
                <a:xfrm>
                  <a:off x="3311608" y="4465191"/>
                  <a:ext cx="290325" cy="23283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9" name="楕円 398"/>
                <p:cNvSpPr/>
                <p:nvPr/>
              </p:nvSpPr>
              <p:spPr>
                <a:xfrm>
                  <a:off x="2079708" y="4478264"/>
                  <a:ext cx="290325" cy="23283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4" name="テキスト ボックス 403"/>
              <p:cNvSpPr txBox="1"/>
              <p:nvPr/>
            </p:nvSpPr>
            <p:spPr>
              <a:xfrm>
                <a:off x="6828811" y="5223210"/>
                <a:ext cx="425209" cy="371598"/>
              </a:xfrm>
              <a:prstGeom prst="rect">
                <a:avLst/>
              </a:prstGeom>
              <a:noFill/>
            </p:spPr>
            <p:txBody>
              <a:bodyPr wrap="square" rtlCol="0">
                <a:spAutoFit/>
              </a:bodyPr>
              <a:lstStyle/>
              <a:p>
                <a:r>
                  <a:rPr lang="en-US" altLang="ja-JP" dirty="0" smtClean="0">
                    <a:solidFill>
                      <a:srgbClr val="FF0000"/>
                    </a:solidFill>
                  </a:rPr>
                  <a:t>1P</a:t>
                </a:r>
                <a:endParaRPr kumimoji="1" lang="ja-JP" altLang="en-US" dirty="0">
                  <a:solidFill>
                    <a:srgbClr val="FF0000"/>
                  </a:solidFill>
                </a:endParaRPr>
              </a:p>
            </p:txBody>
          </p:sp>
          <p:grpSp>
            <p:nvGrpSpPr>
              <p:cNvPr id="405" name="グループ化 404"/>
              <p:cNvGrpSpPr/>
              <p:nvPr/>
            </p:nvGrpSpPr>
            <p:grpSpPr>
              <a:xfrm>
                <a:off x="9593007" y="3026106"/>
                <a:ext cx="1074220" cy="171433"/>
                <a:chOff x="1739086" y="4572043"/>
                <a:chExt cx="1074220" cy="171433"/>
              </a:xfrm>
            </p:grpSpPr>
            <p:pic>
              <p:nvPicPr>
                <p:cNvPr id="406" name="図 4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28826" y="4572043"/>
                  <a:ext cx="221018" cy="165060"/>
                </a:xfrm>
                <a:prstGeom prst="rect">
                  <a:avLst/>
                </a:prstGeom>
              </p:spPr>
            </p:pic>
            <p:pic>
              <p:nvPicPr>
                <p:cNvPr id="407" name="図 4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318566" y="4578416"/>
                  <a:ext cx="221018" cy="165060"/>
                </a:xfrm>
                <a:prstGeom prst="rect">
                  <a:avLst/>
                </a:prstGeom>
              </p:spPr>
            </p:pic>
            <p:pic>
              <p:nvPicPr>
                <p:cNvPr id="408" name="図 4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739086" y="4572043"/>
                  <a:ext cx="221018" cy="165060"/>
                </a:xfrm>
                <a:prstGeom prst="rect">
                  <a:avLst/>
                </a:prstGeom>
              </p:spPr>
            </p:pic>
            <p:pic>
              <p:nvPicPr>
                <p:cNvPr id="410" name="図 4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592288" y="4572578"/>
                  <a:ext cx="221018" cy="165060"/>
                </a:xfrm>
                <a:prstGeom prst="rect">
                  <a:avLst/>
                </a:prstGeom>
              </p:spPr>
            </p:pic>
          </p:grpSp>
          <p:sp>
            <p:nvSpPr>
              <p:cNvPr id="411" name="テキスト ボックス 410"/>
              <p:cNvSpPr txBox="1"/>
              <p:nvPr/>
            </p:nvSpPr>
            <p:spPr>
              <a:xfrm>
                <a:off x="8897717" y="2984678"/>
                <a:ext cx="425209" cy="322142"/>
              </a:xfrm>
              <a:prstGeom prst="rect">
                <a:avLst/>
              </a:prstGeom>
              <a:noFill/>
            </p:spPr>
            <p:txBody>
              <a:bodyPr wrap="square" rtlCol="0">
                <a:spAutoFit/>
              </a:bodyPr>
              <a:lstStyle/>
              <a:p>
                <a:r>
                  <a:rPr lang="en-US" altLang="ja-JP" dirty="0">
                    <a:solidFill>
                      <a:srgbClr val="0070C0"/>
                    </a:solidFill>
                  </a:rPr>
                  <a:t>2</a:t>
                </a:r>
                <a:r>
                  <a:rPr lang="en-US" altLang="ja-JP" dirty="0" smtClean="0">
                    <a:solidFill>
                      <a:srgbClr val="0070C0"/>
                    </a:solidFill>
                  </a:rPr>
                  <a:t>P</a:t>
                </a:r>
                <a:endParaRPr kumimoji="1" lang="ja-JP" altLang="en-US" dirty="0">
                  <a:solidFill>
                    <a:srgbClr val="0070C0"/>
                  </a:solidFill>
                </a:endParaRPr>
              </a:p>
            </p:txBody>
          </p:sp>
          <p:grpSp>
            <p:nvGrpSpPr>
              <p:cNvPr id="412" name="グループ化 411"/>
              <p:cNvGrpSpPr/>
              <p:nvPr/>
            </p:nvGrpSpPr>
            <p:grpSpPr>
              <a:xfrm>
                <a:off x="7221807" y="5336886"/>
                <a:ext cx="1374794" cy="148617"/>
                <a:chOff x="1449346" y="4572043"/>
                <a:chExt cx="1374794" cy="171433"/>
              </a:xfrm>
            </p:grpSpPr>
            <p:pic>
              <p:nvPicPr>
                <p:cNvPr id="413" name="図 4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28826" y="4572043"/>
                  <a:ext cx="221018" cy="165060"/>
                </a:xfrm>
                <a:prstGeom prst="rect">
                  <a:avLst/>
                </a:prstGeom>
              </p:spPr>
            </p:pic>
            <p:pic>
              <p:nvPicPr>
                <p:cNvPr id="414" name="図 4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318566" y="4578416"/>
                  <a:ext cx="221018" cy="165060"/>
                </a:xfrm>
                <a:prstGeom prst="rect">
                  <a:avLst/>
                </a:prstGeom>
              </p:spPr>
            </p:pic>
            <p:pic>
              <p:nvPicPr>
                <p:cNvPr id="415" name="図 4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739086" y="4572043"/>
                  <a:ext cx="221018" cy="165060"/>
                </a:xfrm>
                <a:prstGeom prst="rect">
                  <a:avLst/>
                </a:prstGeom>
              </p:spPr>
            </p:pic>
            <p:pic>
              <p:nvPicPr>
                <p:cNvPr id="416" name="図 4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449346" y="4572043"/>
                  <a:ext cx="221018" cy="165060"/>
                </a:xfrm>
                <a:prstGeom prst="rect">
                  <a:avLst/>
                </a:prstGeom>
              </p:spPr>
            </p:pic>
            <p:pic>
              <p:nvPicPr>
                <p:cNvPr id="417" name="図 4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603122" y="4572043"/>
                  <a:ext cx="221018" cy="165060"/>
                </a:xfrm>
                <a:prstGeom prst="rect">
                  <a:avLst/>
                </a:prstGeom>
              </p:spPr>
            </p:pic>
          </p:grpSp>
          <p:grpSp>
            <p:nvGrpSpPr>
              <p:cNvPr id="418" name="グループ化 417"/>
              <p:cNvGrpSpPr/>
              <p:nvPr/>
            </p:nvGrpSpPr>
            <p:grpSpPr>
              <a:xfrm>
                <a:off x="6711927" y="2575773"/>
                <a:ext cx="1749481" cy="1101534"/>
                <a:chOff x="7253017" y="1089526"/>
                <a:chExt cx="4148693" cy="3980523"/>
              </a:xfrm>
              <a:scene3d>
                <a:camera prst="orthographicFront">
                  <a:rot lat="4200002" lon="0" rev="0"/>
                </a:camera>
                <a:lightRig rig="threePt" dir="t"/>
              </a:scene3d>
            </p:grpSpPr>
            <p:sp>
              <p:nvSpPr>
                <p:cNvPr id="419" name="正方形/長方形 418"/>
                <p:cNvSpPr/>
                <p:nvPr/>
              </p:nvSpPr>
              <p:spPr>
                <a:xfrm>
                  <a:off x="7253017" y="1089526"/>
                  <a:ext cx="4148693" cy="398052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20" name="グループ化 419"/>
                <p:cNvGrpSpPr/>
                <p:nvPr/>
              </p:nvGrpSpPr>
              <p:grpSpPr>
                <a:xfrm>
                  <a:off x="7501948" y="1214227"/>
                  <a:ext cx="3663374" cy="3658378"/>
                  <a:chOff x="7501948" y="1214227"/>
                  <a:chExt cx="3663374" cy="3658378"/>
                </a:xfrm>
              </p:grpSpPr>
              <p:cxnSp>
                <p:nvCxnSpPr>
                  <p:cNvPr id="421" name="直線コネクタ 420"/>
                  <p:cNvCxnSpPr/>
                  <p:nvPr/>
                </p:nvCxnSpPr>
                <p:spPr>
                  <a:xfrm>
                    <a:off x="8251307" y="1292300"/>
                    <a:ext cx="9093" cy="3574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線コネクタ 421"/>
                  <p:cNvCxnSpPr/>
                  <p:nvPr/>
                </p:nvCxnSpPr>
                <p:spPr>
                  <a:xfrm flipH="1">
                    <a:off x="10397715" y="1292300"/>
                    <a:ext cx="12928" cy="3574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線コネクタ 422"/>
                  <p:cNvCxnSpPr/>
                  <p:nvPr/>
                </p:nvCxnSpPr>
                <p:spPr>
                  <a:xfrm>
                    <a:off x="8951809" y="1292300"/>
                    <a:ext cx="37953" cy="3574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線コネクタ 423"/>
                  <p:cNvCxnSpPr/>
                  <p:nvPr/>
                </p:nvCxnSpPr>
                <p:spPr>
                  <a:xfrm>
                    <a:off x="9668353" y="1292300"/>
                    <a:ext cx="12819" cy="3574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線コネクタ 424"/>
                  <p:cNvCxnSpPr/>
                  <p:nvPr/>
                </p:nvCxnSpPr>
                <p:spPr>
                  <a:xfrm>
                    <a:off x="7501948" y="1991845"/>
                    <a:ext cx="3650833" cy="7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線コネクタ 425"/>
                  <p:cNvCxnSpPr/>
                  <p:nvPr/>
                </p:nvCxnSpPr>
                <p:spPr>
                  <a:xfrm>
                    <a:off x="7533784" y="2698864"/>
                    <a:ext cx="3602962" cy="19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線コネクタ 426"/>
                  <p:cNvCxnSpPr/>
                  <p:nvPr/>
                </p:nvCxnSpPr>
                <p:spPr>
                  <a:xfrm>
                    <a:off x="7507217" y="1258460"/>
                    <a:ext cx="3658105" cy="5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線コネクタ 427"/>
                  <p:cNvCxnSpPr/>
                  <p:nvPr/>
                </p:nvCxnSpPr>
                <p:spPr>
                  <a:xfrm flipH="1">
                    <a:off x="7525392" y="1214227"/>
                    <a:ext cx="875" cy="3653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直線コネクタ 428"/>
                  <p:cNvCxnSpPr/>
                  <p:nvPr/>
                </p:nvCxnSpPr>
                <p:spPr>
                  <a:xfrm flipH="1">
                    <a:off x="11102751" y="1229884"/>
                    <a:ext cx="31471" cy="363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線コネクタ 429"/>
                  <p:cNvCxnSpPr/>
                  <p:nvPr/>
                </p:nvCxnSpPr>
                <p:spPr>
                  <a:xfrm>
                    <a:off x="7539623" y="3424933"/>
                    <a:ext cx="3588088" cy="15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線コネクタ 430"/>
                  <p:cNvCxnSpPr/>
                  <p:nvPr/>
                </p:nvCxnSpPr>
                <p:spPr>
                  <a:xfrm>
                    <a:off x="7549148" y="4147233"/>
                    <a:ext cx="3566527" cy="5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線コネクタ 431"/>
                  <p:cNvCxnSpPr/>
                  <p:nvPr/>
                </p:nvCxnSpPr>
                <p:spPr>
                  <a:xfrm>
                    <a:off x="7507217" y="4867276"/>
                    <a:ext cx="3577359" cy="5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3" name="楕円 432"/>
              <p:cNvSpPr/>
              <p:nvPr/>
            </p:nvSpPr>
            <p:spPr>
              <a:xfrm>
                <a:off x="7531112" y="2929184"/>
                <a:ext cx="115015" cy="78744"/>
              </a:xfrm>
              <a:prstGeom prst="ellips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434" name="図 4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64401">
                <a:off x="10228445" y="1698736"/>
                <a:ext cx="387562" cy="353286"/>
              </a:xfrm>
              <a:prstGeom prst="rect">
                <a:avLst/>
              </a:prstGeom>
              <a:scene3d>
                <a:camera prst="orthographicFront">
                  <a:rot lat="2938413" lon="920391" rev="401524"/>
                </a:camera>
                <a:lightRig rig="threePt" dir="t"/>
              </a:scene3d>
            </p:spPr>
          </p:pic>
          <p:pic>
            <p:nvPicPr>
              <p:cNvPr id="435" name="図 4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81312" y="1651606"/>
                <a:ext cx="306495" cy="408220"/>
              </a:xfrm>
              <a:prstGeom prst="rect">
                <a:avLst/>
              </a:prstGeom>
            </p:spPr>
          </p:pic>
          <p:sp>
            <p:nvSpPr>
              <p:cNvPr id="436" name="爆発 1 435"/>
              <p:cNvSpPr/>
              <p:nvPr/>
            </p:nvSpPr>
            <p:spPr>
              <a:xfrm>
                <a:off x="7952578" y="3377666"/>
                <a:ext cx="1886173" cy="579398"/>
              </a:xfrm>
              <a:prstGeom prst="irregularSeal1">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BONUS</a:t>
                </a:r>
                <a:endParaRPr kumimoji="1" lang="ja-JP" altLang="en-US" sz="1400" dirty="0"/>
              </a:p>
            </p:txBody>
          </p:sp>
        </p:grpSp>
        <p:sp>
          <p:nvSpPr>
            <p:cNvPr id="437" name="爆発 1 436"/>
            <p:cNvSpPr/>
            <p:nvPr/>
          </p:nvSpPr>
          <p:spPr>
            <a:xfrm rot="1492945">
              <a:off x="10057207" y="5256718"/>
              <a:ext cx="907732" cy="268788"/>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smtClean="0">
                  <a:solidFill>
                    <a:schemeClr val="tx1"/>
                  </a:solidFill>
                </a:rPr>
                <a:t>BONUS</a:t>
              </a:r>
              <a:endParaRPr kumimoji="1" lang="ja-JP" altLang="en-US" sz="900" dirty="0">
                <a:solidFill>
                  <a:schemeClr val="tx1"/>
                </a:solidFill>
              </a:endParaRPr>
            </a:p>
          </p:txBody>
        </p:sp>
      </p:grpSp>
    </p:spTree>
    <p:extLst>
      <p:ext uri="{BB962C8B-B14F-4D97-AF65-F5344CB8AC3E}">
        <p14:creationId xmlns:p14="http://schemas.microsoft.com/office/powerpoint/2010/main" val="92896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359" y="2366299"/>
            <a:ext cx="5101876" cy="3395066"/>
          </a:xfrm>
          <a:prstGeom prst="rect">
            <a:avLst/>
          </a:prstGeom>
        </p:spPr>
      </p:pic>
      <p:sp>
        <p:nvSpPr>
          <p:cNvPr id="2" name="タイトル 1"/>
          <p:cNvSpPr>
            <a:spLocks noGrp="1"/>
          </p:cNvSpPr>
          <p:nvPr>
            <p:ph type="title"/>
          </p:nvPr>
        </p:nvSpPr>
        <p:spPr>
          <a:xfrm>
            <a:off x="4448152" y="956708"/>
            <a:ext cx="3191469" cy="834477"/>
          </a:xfrm>
        </p:spPr>
        <p:txBody>
          <a:bodyPr>
            <a:noAutofit/>
          </a:bodyPr>
          <a:lstStyle/>
          <a:p>
            <a:r>
              <a:rPr lang="ja-JP" altLang="en-US" sz="5400" dirty="0" smtClean="0">
                <a:latin typeface="HGS創英角ﾎﾟｯﾌﾟ体" panose="040B0A00000000000000" pitchFamily="50" charset="-128"/>
                <a:ea typeface="HGS創英角ﾎﾟｯﾌﾟ体" panose="040B0A00000000000000" pitchFamily="50" charset="-128"/>
              </a:rPr>
              <a:t>操作</a:t>
            </a:r>
            <a:r>
              <a:rPr lang="ja-JP" altLang="en-US" sz="5400" dirty="0">
                <a:latin typeface="HGS創英角ﾎﾟｯﾌﾟ体" panose="040B0A00000000000000" pitchFamily="50" charset="-128"/>
                <a:ea typeface="HGS創英角ﾎﾟｯﾌﾟ体" panose="040B0A00000000000000" pitchFamily="50" charset="-128"/>
              </a:rPr>
              <a:t>方法</a:t>
            </a:r>
            <a:endParaRPr kumimoji="1" lang="ja-JP" altLang="en-US" sz="5400" dirty="0">
              <a:latin typeface="HGS創英角ﾎﾟｯﾌﾟ体" panose="040B0A00000000000000" pitchFamily="50" charset="-128"/>
              <a:ea typeface="HGS創英角ﾎﾟｯﾌﾟ体" panose="040B0A00000000000000" pitchFamily="50" charset="-128"/>
            </a:endParaRPr>
          </a:p>
        </p:txBody>
      </p:sp>
      <p:sp>
        <p:nvSpPr>
          <p:cNvPr id="11" name="下矢印 10"/>
          <p:cNvSpPr/>
          <p:nvPr/>
        </p:nvSpPr>
        <p:spPr>
          <a:xfrm rot="4408396">
            <a:off x="6361668" y="2324865"/>
            <a:ext cx="319967" cy="9078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939548" y="2466005"/>
            <a:ext cx="1858201" cy="369332"/>
          </a:xfrm>
          <a:prstGeom prst="rect">
            <a:avLst/>
          </a:prstGeom>
        </p:spPr>
        <p:txBody>
          <a:bodyPr wrap="none">
            <a:spAutoFit/>
          </a:bodyPr>
          <a:lstStyle/>
          <a:p>
            <a:r>
              <a:rPr lang="ja-JP" altLang="en-US" dirty="0">
                <a:latin typeface="+mn-ea"/>
              </a:rPr>
              <a:t>十字キー　　移動</a:t>
            </a:r>
            <a:endParaRPr lang="en-US" altLang="ja-JP" dirty="0">
              <a:latin typeface="+mn-ea"/>
            </a:endParaRPr>
          </a:p>
        </p:txBody>
      </p:sp>
      <p:sp>
        <p:nvSpPr>
          <p:cNvPr id="15" name="下矢印 14"/>
          <p:cNvSpPr/>
          <p:nvPr/>
        </p:nvSpPr>
        <p:spPr>
          <a:xfrm rot="16200000">
            <a:off x="3628761" y="2613006"/>
            <a:ext cx="383759" cy="1280311"/>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レーム 15"/>
          <p:cNvSpPr/>
          <p:nvPr/>
        </p:nvSpPr>
        <p:spPr>
          <a:xfrm rot="431889">
            <a:off x="4484895" y="2888978"/>
            <a:ext cx="896597" cy="642855"/>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p:cNvSpPr/>
          <p:nvPr/>
        </p:nvSpPr>
        <p:spPr>
          <a:xfrm rot="431889">
            <a:off x="5553498" y="2806672"/>
            <a:ext cx="467290" cy="352844"/>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18"/>
          <p:cNvSpPr/>
          <p:nvPr/>
        </p:nvSpPr>
        <p:spPr>
          <a:xfrm>
            <a:off x="1517544" y="3061281"/>
            <a:ext cx="1679333" cy="646331"/>
          </a:xfrm>
          <a:prstGeom prst="rect">
            <a:avLst/>
          </a:prstGeom>
        </p:spPr>
        <p:txBody>
          <a:bodyPr wrap="square">
            <a:spAutoFit/>
          </a:bodyPr>
          <a:lstStyle/>
          <a:p>
            <a:r>
              <a:rPr lang="en-US" altLang="ja-JP" dirty="0" smtClean="0">
                <a:latin typeface="+mn-ea"/>
              </a:rPr>
              <a:t>R2</a:t>
            </a:r>
            <a:r>
              <a:rPr lang="ja-JP" altLang="en-US" dirty="0" smtClean="0">
                <a:latin typeface="+mn-ea"/>
              </a:rPr>
              <a:t>　　決定　　</a:t>
            </a:r>
            <a:endParaRPr lang="en-US" altLang="ja-JP" dirty="0" smtClean="0">
              <a:latin typeface="+mn-ea"/>
            </a:endParaRPr>
          </a:p>
          <a:p>
            <a:r>
              <a:rPr lang="ja-JP" altLang="en-US" dirty="0" smtClean="0">
                <a:latin typeface="+mn-ea"/>
              </a:rPr>
              <a:t>　　　爆弾投下</a:t>
            </a:r>
            <a:endParaRPr lang="en-US" altLang="ja-JP" dirty="0">
              <a:latin typeface="+mn-ea"/>
            </a:endParaRPr>
          </a:p>
        </p:txBody>
      </p:sp>
      <p:sp>
        <p:nvSpPr>
          <p:cNvPr id="10" name="フレーム 9"/>
          <p:cNvSpPr/>
          <p:nvPr/>
        </p:nvSpPr>
        <p:spPr>
          <a:xfrm rot="431889">
            <a:off x="3821798" y="3523986"/>
            <a:ext cx="869744" cy="891985"/>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下矢印 12"/>
          <p:cNvSpPr/>
          <p:nvPr/>
        </p:nvSpPr>
        <p:spPr>
          <a:xfrm rot="15175148">
            <a:off x="2941071" y="3818344"/>
            <a:ext cx="383759" cy="1280311"/>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070055" y="4771647"/>
            <a:ext cx="2597753" cy="369332"/>
          </a:xfrm>
          <a:prstGeom prst="rect">
            <a:avLst/>
          </a:prstGeom>
        </p:spPr>
        <p:txBody>
          <a:bodyPr wrap="square">
            <a:spAutoFit/>
          </a:bodyPr>
          <a:lstStyle/>
          <a:p>
            <a:r>
              <a:rPr lang="ja-JP" altLang="en-US" dirty="0" smtClean="0">
                <a:latin typeface="+mn-ea"/>
              </a:rPr>
              <a:t>スタートレバー　絵を回す　　</a:t>
            </a:r>
            <a:endParaRPr lang="en-US" altLang="ja-JP" dirty="0" smtClean="0">
              <a:latin typeface="+mn-ea"/>
            </a:endParaRPr>
          </a:p>
        </p:txBody>
      </p:sp>
      <p:sp>
        <p:nvSpPr>
          <p:cNvPr id="20" name="フレーム 19"/>
          <p:cNvSpPr/>
          <p:nvPr/>
        </p:nvSpPr>
        <p:spPr>
          <a:xfrm rot="431889">
            <a:off x="4956515" y="3873774"/>
            <a:ext cx="2306750" cy="538535"/>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下矢印 20"/>
          <p:cNvSpPr/>
          <p:nvPr/>
        </p:nvSpPr>
        <p:spPr>
          <a:xfrm rot="6013319">
            <a:off x="7842183" y="3914552"/>
            <a:ext cx="383759" cy="1280311"/>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8798029" y="4759107"/>
            <a:ext cx="2349457" cy="646331"/>
          </a:xfrm>
          <a:prstGeom prst="rect">
            <a:avLst/>
          </a:prstGeom>
        </p:spPr>
        <p:txBody>
          <a:bodyPr wrap="square">
            <a:spAutoFit/>
          </a:bodyPr>
          <a:lstStyle/>
          <a:p>
            <a:r>
              <a:rPr lang="ja-JP" altLang="en-US" dirty="0" smtClean="0">
                <a:latin typeface="+mn-ea"/>
              </a:rPr>
              <a:t>□　</a:t>
            </a:r>
            <a:r>
              <a:rPr lang="en-US" altLang="ja-JP" dirty="0" smtClean="0">
                <a:latin typeface="+mn-ea"/>
              </a:rPr>
              <a:t>×</a:t>
            </a:r>
            <a:r>
              <a:rPr lang="ja-JP" altLang="en-US" dirty="0" smtClean="0">
                <a:latin typeface="+mn-ea"/>
              </a:rPr>
              <a:t>　◯</a:t>
            </a:r>
            <a:endParaRPr lang="en-US" altLang="ja-JP" dirty="0" smtClean="0">
              <a:latin typeface="+mn-ea"/>
            </a:endParaRPr>
          </a:p>
          <a:p>
            <a:r>
              <a:rPr lang="ja-JP" altLang="en-US" dirty="0">
                <a:latin typeface="+mn-ea"/>
              </a:rPr>
              <a:t>回って</a:t>
            </a:r>
            <a:r>
              <a:rPr lang="ja-JP" altLang="en-US" dirty="0" smtClean="0">
                <a:latin typeface="+mn-ea"/>
              </a:rPr>
              <a:t>いる絵を止める</a:t>
            </a:r>
            <a:endParaRPr lang="en-US" altLang="ja-JP" dirty="0" smtClean="0">
              <a:latin typeface="+mn-ea"/>
            </a:endParaRPr>
          </a:p>
        </p:txBody>
      </p:sp>
    </p:spTree>
    <p:extLst>
      <p:ext uri="{BB962C8B-B14F-4D97-AF65-F5344CB8AC3E}">
        <p14:creationId xmlns:p14="http://schemas.microsoft.com/office/powerpoint/2010/main" val="3080144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7131</TotalTime>
  <Words>276</Words>
  <Application>Microsoft Office PowerPoint</Application>
  <PresentationFormat>ワイド画面</PresentationFormat>
  <Paragraphs>74</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HGP創英角ｺﾞｼｯｸUB</vt:lpstr>
      <vt:lpstr>HGS創英角ﾎﾟｯﾌﾟ体</vt:lpstr>
      <vt:lpstr>ＭＳ Ｐゴシック</vt:lpstr>
      <vt:lpstr>ＭＳ Ｐ明朝</vt:lpstr>
      <vt:lpstr>Arial</vt:lpstr>
      <vt:lpstr>Garamond</vt:lpstr>
      <vt:lpstr>オーガニック</vt:lpstr>
      <vt:lpstr>PowerPoint プレゼンテーション</vt:lpstr>
      <vt:lpstr>世界観設定</vt:lpstr>
      <vt:lpstr>コンセプト</vt:lpstr>
      <vt:lpstr>ゲーム内環境</vt:lpstr>
      <vt:lpstr>PowerPoint プレゼンテーション</vt:lpstr>
      <vt:lpstr>PowerPoint プレゼンテーション</vt:lpstr>
      <vt:lpstr>PowerPoint プレゼンテーション</vt:lpstr>
      <vt:lpstr>PowerPoint プレゼンテーション</vt:lpstr>
      <vt:lpstr>操作方法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當眞　康裕</dc:creator>
  <cp:lastModifiedBy>當眞　康裕</cp:lastModifiedBy>
  <cp:revision>223</cp:revision>
  <dcterms:created xsi:type="dcterms:W3CDTF">2017-09-21T01:54:30Z</dcterms:created>
  <dcterms:modified xsi:type="dcterms:W3CDTF">2017-10-12T07:25:52Z</dcterms:modified>
</cp:coreProperties>
</file>