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C99-C9D3-43FF-9EA4-E523E4481164}" type="datetimeFigureOut">
              <a:rPr lang="ru-RU" smtClean="0"/>
              <a:t>29.05.2017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E47FDAD-7C52-4AFD-986D-5927E171E3A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C99-C9D3-43FF-9EA4-E523E4481164}" type="datetimeFigureOut">
              <a:rPr lang="ru-RU" smtClean="0"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FDAD-7C52-4AFD-986D-5927E171E3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C99-C9D3-43FF-9EA4-E523E4481164}" type="datetimeFigureOut">
              <a:rPr lang="ru-RU" smtClean="0"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FDAD-7C52-4AFD-986D-5927E171E3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C99-C9D3-43FF-9EA4-E523E4481164}" type="datetimeFigureOut">
              <a:rPr lang="ru-RU" smtClean="0"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FDAD-7C52-4AFD-986D-5927E171E3A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C99-C9D3-43FF-9EA4-E523E4481164}" type="datetimeFigureOut">
              <a:rPr lang="ru-RU" smtClean="0"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E47FDAD-7C52-4AFD-986D-5927E171E3A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C99-C9D3-43FF-9EA4-E523E4481164}" type="datetimeFigureOut">
              <a:rPr lang="ru-RU" smtClean="0"/>
              <a:t>29.05.2017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FDAD-7C52-4AFD-986D-5927E171E3A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C99-C9D3-43FF-9EA4-E523E4481164}" type="datetimeFigureOut">
              <a:rPr lang="ru-RU" smtClean="0"/>
              <a:t>29.05.2017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FDAD-7C52-4AFD-986D-5927E171E3A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C99-C9D3-43FF-9EA4-E523E4481164}" type="datetimeFigureOut">
              <a:rPr lang="ru-RU" smtClean="0"/>
              <a:t>29.05.2017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FDAD-7C52-4AFD-986D-5927E171E3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C99-C9D3-43FF-9EA4-E523E4481164}" type="datetimeFigureOut">
              <a:rPr lang="ru-RU" smtClean="0"/>
              <a:t>29.05.2017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FDAD-7C52-4AFD-986D-5927E171E3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C99-C9D3-43FF-9EA4-E523E4481164}" type="datetimeFigureOut">
              <a:rPr lang="ru-RU" smtClean="0"/>
              <a:t>29.05.2017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FDAD-7C52-4AFD-986D-5927E171E3A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C99-C9D3-43FF-9EA4-E523E4481164}" type="datetimeFigureOut">
              <a:rPr lang="ru-RU" smtClean="0"/>
              <a:t>29.05.2017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E47FDAD-7C52-4AFD-986D-5927E171E3A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583EC99-C9D3-43FF-9EA4-E523E4481164}" type="datetimeFigureOut">
              <a:rPr lang="ru-RU" smtClean="0"/>
              <a:t>29.05.2017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E47FDAD-7C52-4AFD-986D-5927E171E3A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4077072"/>
            <a:ext cx="6408712" cy="2520280"/>
          </a:xfrm>
        </p:spPr>
        <p:txBody>
          <a:bodyPr>
            <a:normAutofit/>
          </a:bodyPr>
          <a:lstStyle/>
          <a:p>
            <a:r>
              <a:rPr lang="ru-RU" dirty="0" smtClean="0"/>
              <a:t>Студен Челябинского Государственного университета,</a:t>
            </a:r>
          </a:p>
          <a:p>
            <a:r>
              <a:rPr lang="ru-RU" dirty="0" smtClean="0"/>
              <a:t> Мельников Евгений Алексеевич, ФФ-304</a:t>
            </a:r>
          </a:p>
          <a:p>
            <a:r>
              <a:rPr lang="ru-RU" dirty="0" smtClean="0"/>
              <a:t>Научный руководитель: Зотов И.С.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8722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Управление автоматизированными системами по каналу связи </a:t>
            </a:r>
            <a:r>
              <a:rPr lang="en-US" dirty="0" smtClean="0"/>
              <a:t>GSM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6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14400" y="3284984"/>
            <a:ext cx="7772400" cy="2734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 smtClean="0"/>
              <a:t>  Спасибо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24130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>
                <a:hlinkClick r:id="rId2" action="ppaction://hlinksldjump"/>
              </a:rPr>
              <a:t>Введение</a:t>
            </a:r>
            <a:endParaRPr lang="ru-RU" dirty="0" smtClean="0"/>
          </a:p>
          <a:p>
            <a:r>
              <a:rPr lang="ru-RU" dirty="0" smtClean="0">
                <a:hlinkClick r:id="rId3" action="ppaction://hlinksldjump"/>
              </a:rPr>
              <a:t>Задачи</a:t>
            </a:r>
            <a:endParaRPr lang="ru-RU" dirty="0" smtClean="0"/>
          </a:p>
          <a:p>
            <a:r>
              <a:rPr lang="ru-RU" dirty="0" smtClean="0">
                <a:hlinkClick r:id="rId4" action="ppaction://hlinksldjump"/>
              </a:rPr>
              <a:t>Теоретическая часть</a:t>
            </a:r>
            <a:endParaRPr lang="ru-RU" dirty="0" smtClean="0"/>
          </a:p>
          <a:p>
            <a:r>
              <a:rPr lang="ru-RU" dirty="0" smtClean="0">
                <a:hlinkClick r:id="rId5" action="ppaction://hlinksldjump"/>
              </a:rPr>
              <a:t>Практическая часть</a:t>
            </a:r>
            <a:endParaRPr lang="ru-RU" dirty="0" smtClean="0"/>
          </a:p>
          <a:p>
            <a:r>
              <a:rPr lang="ru-RU" dirty="0" smtClean="0">
                <a:hlinkClick r:id="rId6" action="ppaction://hlinksldjump"/>
              </a:rPr>
              <a:t>Программная часть</a:t>
            </a:r>
            <a:endParaRPr lang="ru-RU" dirty="0" smtClean="0"/>
          </a:p>
          <a:p>
            <a:r>
              <a:rPr lang="ru-RU" dirty="0" smtClean="0">
                <a:hlinkClick r:id="rId7" action="ppaction://hlinksldjump"/>
              </a:rPr>
              <a:t>Заключение</a:t>
            </a:r>
            <a:endParaRPr lang="ru-RU" dirty="0" smtClean="0"/>
          </a:p>
          <a:p>
            <a:r>
              <a:rPr lang="ru-RU" dirty="0">
                <a:hlinkClick r:id="rId8" action="ppaction://hlinksldjump"/>
              </a:rPr>
              <a:t>Список используемой литературы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1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49335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/>
              <a:t>Канал связи </a:t>
            </a:r>
            <a:r>
              <a:rPr lang="en-US" sz="2800" dirty="0"/>
              <a:t>GSM </a:t>
            </a:r>
            <a:r>
              <a:rPr lang="ru-RU" sz="2800" dirty="0"/>
              <a:t>является одним из самых распространённых способов передачи информации, его покрытие в городах приближается к 80%, а по России – порядка 40%. Вышки, расположенные по всей территории РФ позволяют передавать данные устройствам на огромные расстояния и почти в любую точку земного шара.  На сегодняшний день этим каналом пользуется каждый второй житель нашей планеты, тем самым этот способ передачи данных будет существовать долгие годы и непрестанно развиваться. Так же к плюсам модуля можно отнести компактность, всего 24х24мм</a:t>
            </a:r>
            <a:r>
              <a:rPr lang="ru-RU" sz="2800" dirty="0" smtClean="0"/>
              <a:t>. Так же </a:t>
            </a:r>
            <a:r>
              <a:rPr lang="ru-RU" sz="2800" dirty="0"/>
              <a:t>л</a:t>
            </a:r>
            <a:r>
              <a:rPr lang="ru-RU" sz="2800" dirty="0" smtClean="0"/>
              <a:t>егкость управления при помощи </a:t>
            </a:r>
            <a:r>
              <a:rPr lang="en-US" sz="2800" dirty="0" smtClean="0"/>
              <a:t>AT </a:t>
            </a:r>
            <a:r>
              <a:rPr lang="ru-RU" sz="2800" dirty="0" smtClean="0"/>
              <a:t>команд передаваемых по </a:t>
            </a:r>
            <a:r>
              <a:rPr lang="en-US" sz="2800" dirty="0" smtClean="0"/>
              <a:t>UART.</a:t>
            </a:r>
            <a:endParaRPr lang="ru-RU" sz="2800" dirty="0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7488892" y="404664"/>
            <a:ext cx="115212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4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Основной задачей было разобраться в работе модуля, в частности в структуре </a:t>
            </a:r>
            <a:r>
              <a:rPr lang="en-US" dirty="0" smtClean="0"/>
              <a:t>AT </a:t>
            </a:r>
            <a:r>
              <a:rPr lang="ru-RU" dirty="0" smtClean="0"/>
              <a:t>команд, их функционале, а так же в </a:t>
            </a:r>
            <a:r>
              <a:rPr lang="ru-RU" dirty="0" err="1" smtClean="0"/>
              <a:t>схемотехнике</a:t>
            </a:r>
            <a:r>
              <a:rPr lang="ru-RU" dirty="0" smtClean="0"/>
              <a:t> модуля: его обвязке, каналам передачи команд.</a:t>
            </a:r>
          </a:p>
          <a:p>
            <a:pPr marL="0" indent="0">
              <a:buNone/>
            </a:pPr>
            <a:r>
              <a:rPr lang="ru-RU" dirty="0" smtClean="0"/>
              <a:t>Разработать библиотеку для отправки </a:t>
            </a:r>
            <a:r>
              <a:rPr lang="en-US" dirty="0" smtClean="0"/>
              <a:t>AT </a:t>
            </a:r>
            <a:r>
              <a:rPr lang="ru-RU" dirty="0" smtClean="0"/>
              <a:t>команд на модуль. Так же выполнить ее с минимальной привязкой к конкретному микроконтроллеру и с прозрачной структурой кода. </a:t>
            </a:r>
          </a:p>
          <a:p>
            <a:pPr marL="0" indent="0">
              <a:buNone/>
            </a:pPr>
            <a:r>
              <a:rPr lang="ru-RU" dirty="0" smtClean="0"/>
              <a:t>Произвести отладку и соответствующие тесты подтверждающие работоспособность.</a:t>
            </a:r>
            <a:endParaRPr lang="ru-RU" dirty="0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7488892" y="404664"/>
            <a:ext cx="115212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5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r>
              <a:rPr lang="ru-RU" dirty="0" smtClean="0"/>
              <a:t>Теоретическая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496944" cy="5544616"/>
          </a:xfrm>
        </p:spPr>
        <p:txBody>
          <a:bodyPr>
            <a:noAutofit/>
          </a:bodyPr>
          <a:lstStyle/>
          <a:p>
            <a:r>
              <a:rPr lang="ru-RU" sz="1600" dirty="0" smtClean="0"/>
              <a:t>Основными характеристиками являются</a:t>
            </a:r>
            <a:r>
              <a:rPr lang="ru-RU" sz="1600" b="1" dirty="0" smtClean="0"/>
              <a:t>:</a:t>
            </a:r>
            <a:endParaRPr lang="ru-RU" sz="1600" dirty="0" smtClean="0"/>
          </a:p>
          <a:p>
            <a:pPr lvl="0"/>
            <a:r>
              <a:rPr lang="ru-RU" sz="1600" dirty="0" smtClean="0"/>
              <a:t>Мульти </a:t>
            </a:r>
            <a:r>
              <a:rPr lang="ru-RU" sz="1600" dirty="0"/>
              <a:t>слот </a:t>
            </a:r>
            <a:r>
              <a:rPr lang="en-US" sz="1600" dirty="0"/>
              <a:t>GPRS </a:t>
            </a:r>
            <a:r>
              <a:rPr lang="ru-RU" sz="1600" dirty="0"/>
              <a:t>класса 10/8</a:t>
            </a:r>
          </a:p>
          <a:p>
            <a:pPr lvl="0"/>
            <a:r>
              <a:rPr lang="ru-RU" sz="1600" dirty="0"/>
              <a:t>Мобильную станцию </a:t>
            </a:r>
            <a:r>
              <a:rPr lang="en-US" sz="1600" dirty="0"/>
              <a:t>GPRS </a:t>
            </a:r>
            <a:r>
              <a:rPr lang="ru-RU" sz="1600" dirty="0"/>
              <a:t>класса </a:t>
            </a:r>
            <a:r>
              <a:rPr lang="en-US" sz="1600" dirty="0"/>
              <a:t>B</a:t>
            </a:r>
            <a:endParaRPr lang="ru-RU" sz="1600" dirty="0"/>
          </a:p>
          <a:p>
            <a:pPr lvl="0"/>
            <a:r>
              <a:rPr lang="ru-RU" sz="1600" dirty="0"/>
              <a:t>Совместимый с двумя </a:t>
            </a:r>
            <a:r>
              <a:rPr lang="en-US" sz="1600" dirty="0"/>
              <a:t>GSM</a:t>
            </a:r>
            <a:r>
              <a:rPr lang="ru-RU" sz="1600" dirty="0"/>
              <a:t> фазами: Класса 4(2 </a:t>
            </a:r>
            <a:r>
              <a:rPr lang="en-US" sz="1600" dirty="0"/>
              <a:t>W</a:t>
            </a:r>
            <a:r>
              <a:rPr lang="ru-RU" sz="1600" dirty="0"/>
              <a:t> @850/900</a:t>
            </a:r>
            <a:r>
              <a:rPr lang="en-US" sz="1600" dirty="0"/>
              <a:t>M</a:t>
            </a:r>
            <a:r>
              <a:rPr lang="ru-RU" sz="1600" dirty="0"/>
              <a:t>Гц), класса 1(1</a:t>
            </a:r>
            <a:r>
              <a:rPr lang="en-US" sz="1600" dirty="0"/>
              <a:t>W</a:t>
            </a:r>
            <a:r>
              <a:rPr lang="ru-RU" sz="1600" dirty="0"/>
              <a:t> @1800/1900</a:t>
            </a:r>
            <a:r>
              <a:rPr lang="en-US" sz="1600" dirty="0"/>
              <a:t>M</a:t>
            </a:r>
            <a:r>
              <a:rPr lang="ru-RU" sz="1600" dirty="0"/>
              <a:t>Гц)</a:t>
            </a:r>
          </a:p>
          <a:p>
            <a:pPr lvl="0"/>
            <a:r>
              <a:rPr lang="ru-RU" sz="1600" dirty="0"/>
              <a:t>Малыми размерами и весом порядка </a:t>
            </a:r>
            <a:r>
              <a:rPr lang="ru-RU" sz="1600" dirty="0" smtClean="0"/>
              <a:t>3.4гр.Малым </a:t>
            </a:r>
            <a:r>
              <a:rPr lang="ru-RU" sz="1600" dirty="0"/>
              <a:t>питающим напряжением в диапазоне 3.4 … 4.5</a:t>
            </a:r>
            <a:r>
              <a:rPr lang="en-US" sz="1600" dirty="0"/>
              <a:t>V</a:t>
            </a:r>
            <a:r>
              <a:rPr lang="ru-RU" sz="1600" dirty="0"/>
              <a:t> и током потребления, который в пиковых значениях может достигать 2А</a:t>
            </a:r>
          </a:p>
          <a:p>
            <a:pPr lvl="0"/>
            <a:r>
              <a:rPr lang="ru-RU" sz="1600" dirty="0"/>
              <a:t>Рабочей температурой от -30 до +80 градусов Цельсия</a:t>
            </a:r>
          </a:p>
          <a:p>
            <a:pPr lvl="0"/>
            <a:r>
              <a:rPr lang="ru-RU" sz="1600" dirty="0"/>
              <a:t>3-й группой и классом 1, для работы </a:t>
            </a:r>
            <a:r>
              <a:rPr lang="ru-RU" sz="1600" dirty="0" err="1" smtClean="0"/>
              <a:t>факса,поддержкой</a:t>
            </a:r>
            <a:r>
              <a:rPr lang="ru-RU" sz="1600" dirty="0" smtClean="0"/>
              <a:t> </a:t>
            </a:r>
            <a:r>
              <a:rPr lang="en-US" sz="1600" dirty="0"/>
              <a:t>USSD</a:t>
            </a:r>
            <a:r>
              <a:rPr lang="ru-RU" sz="1600" dirty="0"/>
              <a:t>, </a:t>
            </a:r>
            <a:r>
              <a:rPr lang="en-US" sz="1600" dirty="0"/>
              <a:t>PBCCH</a:t>
            </a:r>
            <a:r>
              <a:rPr lang="ru-RU" sz="1600" dirty="0"/>
              <a:t>,  PPP-</a:t>
            </a:r>
            <a:r>
              <a:rPr lang="ru-RU" sz="1600" dirty="0" err="1"/>
              <a:t>stack</a:t>
            </a:r>
            <a:r>
              <a:rPr lang="ru-RU" sz="1600" dirty="0"/>
              <a:t>, </a:t>
            </a:r>
            <a:r>
              <a:rPr lang="en-US" sz="1600" dirty="0"/>
              <a:t>UDP</a:t>
            </a:r>
            <a:r>
              <a:rPr lang="ru-RU" sz="1600" dirty="0"/>
              <a:t>, CSD поднятого до 14.4 </a:t>
            </a:r>
            <a:r>
              <a:rPr lang="en-US" sz="1600" dirty="0"/>
              <a:t>kbps</a:t>
            </a:r>
            <a:endParaRPr lang="ru-RU" sz="1600" dirty="0"/>
          </a:p>
          <a:p>
            <a:pPr lvl="0"/>
            <a:r>
              <a:rPr lang="ru-RU" sz="1600" dirty="0"/>
              <a:t>Поддержкой </a:t>
            </a:r>
            <a:r>
              <a:rPr lang="en-US" sz="1600" dirty="0"/>
              <a:t>PDU</a:t>
            </a:r>
            <a:r>
              <a:rPr lang="ru-RU" sz="1600" dirty="0"/>
              <a:t> и тестовой отправки для </a:t>
            </a:r>
            <a:r>
              <a:rPr lang="en-US" sz="1600" dirty="0"/>
              <a:t>SMS</a:t>
            </a:r>
            <a:r>
              <a:rPr lang="ru-RU" sz="1600" dirty="0"/>
              <a:t> и </a:t>
            </a:r>
            <a:r>
              <a:rPr lang="en-US" sz="1600" dirty="0"/>
              <a:t>GPRS</a:t>
            </a:r>
            <a:endParaRPr lang="ru-RU" sz="1600" dirty="0"/>
          </a:p>
          <a:p>
            <a:pPr lvl="0"/>
            <a:r>
              <a:rPr lang="ru-RU" sz="1600" dirty="0"/>
              <a:t>Поддержкой</a:t>
            </a:r>
            <a:r>
              <a:rPr lang="en-US" sz="1600" dirty="0"/>
              <a:t> Half rate(HR), Full rate(FR) </a:t>
            </a:r>
            <a:r>
              <a:rPr lang="ru-RU" sz="1600" dirty="0"/>
              <a:t>и</a:t>
            </a:r>
            <a:r>
              <a:rPr lang="en-US" sz="1600" dirty="0"/>
              <a:t> Enhanced Full rate(EFR) </a:t>
            </a:r>
            <a:r>
              <a:rPr lang="ru-RU" sz="1600" dirty="0"/>
              <a:t>для голосовых сообщений</a:t>
            </a:r>
          </a:p>
          <a:p>
            <a:pPr lvl="0"/>
            <a:r>
              <a:rPr lang="ru-RU" sz="1600" dirty="0"/>
              <a:t>Интерфейсы, такие как: </a:t>
            </a:r>
            <a:r>
              <a:rPr lang="en-US" sz="1600" dirty="0"/>
              <a:t>SPI</a:t>
            </a:r>
            <a:r>
              <a:rPr lang="ru-RU" sz="1600" dirty="0"/>
              <a:t>, </a:t>
            </a:r>
            <a:r>
              <a:rPr lang="en-US" sz="1600" dirty="0"/>
              <a:t>GPIO</a:t>
            </a:r>
            <a:r>
              <a:rPr lang="ru-RU" sz="1600" dirty="0"/>
              <a:t>, </a:t>
            </a:r>
            <a:r>
              <a:rPr lang="en-US" sz="1600" dirty="0"/>
              <a:t>PWM</a:t>
            </a:r>
            <a:r>
              <a:rPr lang="ru-RU" sz="1600" dirty="0"/>
              <a:t>, </a:t>
            </a:r>
            <a:r>
              <a:rPr lang="en-US" sz="1600" dirty="0"/>
              <a:t>ADC</a:t>
            </a:r>
            <a:r>
              <a:rPr lang="ru-RU" sz="1600" dirty="0"/>
              <a:t>, </a:t>
            </a:r>
            <a:r>
              <a:rPr lang="en-US" sz="1600" dirty="0"/>
              <a:t>I</a:t>
            </a:r>
            <a:r>
              <a:rPr lang="ru-RU" sz="1600" dirty="0"/>
              <a:t>2</a:t>
            </a:r>
            <a:r>
              <a:rPr lang="en-US" sz="1600" dirty="0"/>
              <a:t>C</a:t>
            </a:r>
            <a:r>
              <a:rPr lang="ru-RU" sz="1600" dirty="0"/>
              <a:t>, </a:t>
            </a:r>
            <a:r>
              <a:rPr lang="en-US" sz="1600" dirty="0"/>
              <a:t>Serial</a:t>
            </a:r>
            <a:r>
              <a:rPr lang="ru-RU" sz="1600" dirty="0"/>
              <a:t> и аналоговым аудио интерфейсом. Так же имеет </a:t>
            </a:r>
            <a:r>
              <a:rPr lang="en-US" sz="1600" dirty="0"/>
              <a:t>RTC backup</a:t>
            </a:r>
            <a:r>
              <a:rPr lang="ru-RU" sz="1600" dirty="0"/>
              <a:t>.</a:t>
            </a:r>
          </a:p>
          <a:p>
            <a:pPr lvl="0"/>
            <a:r>
              <a:rPr lang="ru-RU" sz="1600" dirty="0"/>
              <a:t>Командами для работы с </a:t>
            </a:r>
            <a:r>
              <a:rPr lang="en-US" sz="1600" dirty="0"/>
              <a:t>HTTP</a:t>
            </a:r>
            <a:r>
              <a:rPr lang="ru-RU" sz="1600" dirty="0"/>
              <a:t>, </a:t>
            </a:r>
            <a:r>
              <a:rPr lang="en-US" sz="1600" dirty="0"/>
              <a:t>FTP</a:t>
            </a:r>
            <a:r>
              <a:rPr lang="ru-RU" sz="1600" dirty="0"/>
              <a:t>, </a:t>
            </a:r>
            <a:r>
              <a:rPr lang="en-US" sz="1600" dirty="0"/>
              <a:t>Email</a:t>
            </a:r>
            <a:r>
              <a:rPr lang="ru-RU" sz="1600" dirty="0"/>
              <a:t>, </a:t>
            </a:r>
            <a:r>
              <a:rPr lang="en-US" sz="1600" dirty="0"/>
              <a:t>SSID</a:t>
            </a:r>
            <a:r>
              <a:rPr lang="ru-RU" sz="1600" dirty="0"/>
              <a:t>, </a:t>
            </a:r>
            <a:r>
              <a:rPr lang="en-US" sz="1600" dirty="0"/>
              <a:t>SMTP</a:t>
            </a:r>
            <a:r>
              <a:rPr lang="ru-RU" sz="1600" dirty="0"/>
              <a:t>, </a:t>
            </a:r>
            <a:r>
              <a:rPr lang="en-US" sz="1600" dirty="0"/>
              <a:t>SMS</a:t>
            </a:r>
            <a:r>
              <a:rPr lang="ru-RU" sz="1600" dirty="0"/>
              <a:t>.</a:t>
            </a:r>
          </a:p>
          <a:p>
            <a:pPr lvl="0"/>
            <a:r>
              <a:rPr lang="ru-RU" sz="1600" dirty="0"/>
              <a:t>Поддержку телефонной книги типов: </a:t>
            </a:r>
            <a:r>
              <a:rPr lang="en-US" sz="1600" dirty="0"/>
              <a:t>SM</a:t>
            </a:r>
            <a:r>
              <a:rPr lang="ru-RU" sz="1600" dirty="0"/>
              <a:t>, </a:t>
            </a:r>
            <a:r>
              <a:rPr lang="en-US" sz="1600" dirty="0"/>
              <a:t>FD</a:t>
            </a:r>
            <a:r>
              <a:rPr lang="ru-RU" sz="1600" dirty="0"/>
              <a:t>, </a:t>
            </a:r>
            <a:r>
              <a:rPr lang="en-US" sz="1600" dirty="0"/>
              <a:t>LD</a:t>
            </a:r>
            <a:r>
              <a:rPr lang="ru-RU" sz="1600" dirty="0"/>
              <a:t>, </a:t>
            </a:r>
            <a:r>
              <a:rPr lang="en-US" sz="1600" dirty="0"/>
              <a:t>RC</a:t>
            </a:r>
            <a:r>
              <a:rPr lang="ru-RU" sz="1600" dirty="0"/>
              <a:t>, </a:t>
            </a:r>
            <a:r>
              <a:rPr lang="en-US" sz="1600" dirty="0"/>
              <a:t>ON</a:t>
            </a:r>
            <a:r>
              <a:rPr lang="ru-RU" sz="1600" dirty="0"/>
              <a:t>, </a:t>
            </a:r>
            <a:r>
              <a:rPr lang="en-US" sz="1600" dirty="0"/>
              <a:t>MC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7488892" y="404664"/>
            <a:ext cx="115212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7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 практической части можно отнести </a:t>
            </a:r>
            <a:r>
              <a:rPr lang="ru-RU" dirty="0" err="1" smtClean="0"/>
              <a:t>схематехнику</a:t>
            </a:r>
            <a:r>
              <a:rPr lang="ru-RU" dirty="0" smtClean="0"/>
              <a:t> подключения модуля к отладочной плате, либо к компьютеру. </a:t>
            </a:r>
          </a:p>
          <a:p>
            <a:pPr marL="0" indent="0">
              <a:buNone/>
            </a:pPr>
            <a:r>
              <a:rPr lang="ru-RU" dirty="0" smtClean="0"/>
              <a:t>        В качестве отладочной платы я использовал 	</a:t>
            </a:r>
            <a:r>
              <a:rPr lang="en-US" dirty="0" smtClean="0"/>
              <a:t>STM32VLDISCOVERY</a:t>
            </a:r>
            <a:r>
              <a:rPr lang="ru-RU" dirty="0" smtClean="0"/>
              <a:t>, на базе 	  	микроконтроллера </a:t>
            </a:r>
            <a:r>
              <a:rPr lang="en-US" dirty="0" smtClean="0"/>
              <a:t>STM32F100T6RB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При подключении к компьютеру </a:t>
            </a:r>
            <a:r>
              <a:rPr lang="en-US" dirty="0" smtClean="0"/>
              <a:t>USB-&gt;TLL </a:t>
            </a:r>
            <a:r>
              <a:rPr lang="ru-RU" dirty="0" smtClean="0"/>
              <a:t>	переходник.</a:t>
            </a:r>
          </a:p>
          <a:p>
            <a:pPr marL="0" indent="0">
              <a:buNone/>
            </a:pPr>
            <a:r>
              <a:rPr lang="ru-RU" dirty="0" smtClean="0"/>
              <a:t>Так же изучение схем обвязки модуля </a:t>
            </a:r>
            <a:r>
              <a:rPr lang="en-US" dirty="0" smtClean="0"/>
              <a:t>SIM900</a:t>
            </a:r>
            <a:r>
              <a:rPr lang="ru-RU" dirty="0" smtClean="0"/>
              <a:t> и микроконтроллера </a:t>
            </a:r>
            <a:r>
              <a:rPr lang="en-US" dirty="0" smtClean="0"/>
              <a:t>STM32F100T6RB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7488892" y="404664"/>
            <a:ext cx="115212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5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Как было сказано ранее в программной части основной задачей стояло создание архитектуры, позволяющей использовать библиотеку в проектах разного масштаба и разработчиками разных уровней.</a:t>
            </a:r>
          </a:p>
          <a:p>
            <a:r>
              <a:rPr lang="ru-RU" dirty="0" smtClean="0"/>
              <a:t>Для этого был написан программный код с минимальной привязкой к железу, в частности использовался только обработчик прерывания </a:t>
            </a:r>
            <a:r>
              <a:rPr lang="en-US" dirty="0" smtClean="0"/>
              <a:t>UART</a:t>
            </a:r>
            <a:r>
              <a:rPr lang="ru-RU" dirty="0" smtClean="0"/>
              <a:t>, на получение данных. Задержки, как и все остальное, были выполнены программно.</a:t>
            </a:r>
          </a:p>
          <a:p>
            <a:r>
              <a:rPr lang="ru-RU" dirty="0" smtClean="0"/>
              <a:t>Для прозрачности кода были использованы только простые конструкции, знакомые даже далеким от языков программирования Си и С++.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7488892" y="404664"/>
            <a:ext cx="115212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3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Обновленная версия прошивки для модуля </a:t>
            </a:r>
            <a:r>
              <a:rPr lang="en-US" dirty="0"/>
              <a:t>SIM</a:t>
            </a:r>
            <a:r>
              <a:rPr lang="ru-RU" dirty="0"/>
              <a:t>900 позволила беспрепятственно использовать функции для работы с интернетом, в частности для </a:t>
            </a:r>
            <a:r>
              <a:rPr lang="en-US" dirty="0"/>
              <a:t>POST</a:t>
            </a:r>
            <a:r>
              <a:rPr lang="ru-RU" dirty="0"/>
              <a:t>\</a:t>
            </a:r>
            <a:r>
              <a:rPr lang="en-US" dirty="0"/>
              <a:t>GET</a:t>
            </a:r>
            <a:r>
              <a:rPr lang="ru-RU" dirty="0"/>
              <a:t> запросов </a:t>
            </a:r>
            <a:r>
              <a:rPr lang="en-US" dirty="0"/>
              <a:t>HTML </a:t>
            </a:r>
            <a:r>
              <a:rPr lang="ru-RU" dirty="0"/>
              <a:t>и </a:t>
            </a:r>
            <a:r>
              <a:rPr lang="en-US" dirty="0"/>
              <a:t>FTP</a:t>
            </a:r>
            <a:r>
              <a:rPr lang="ru-RU" dirty="0"/>
              <a:t>. </a:t>
            </a:r>
          </a:p>
          <a:p>
            <a:r>
              <a:rPr lang="ru-RU" dirty="0"/>
              <a:t>В данной работе мне удалось реализовать данные функции при работе с терминалом, так же в виде библиотеки на языке </a:t>
            </a:r>
            <a:r>
              <a:rPr lang="en-US" dirty="0"/>
              <a:t>C</a:t>
            </a:r>
            <a:r>
              <a:rPr lang="ru-RU" dirty="0"/>
              <a:t>++  и отладить ее на микроконтроллере </a:t>
            </a:r>
            <a:r>
              <a:rPr lang="en-US" dirty="0"/>
              <a:t>STM</a:t>
            </a:r>
            <a:r>
              <a:rPr lang="ru-RU" dirty="0"/>
              <a:t>32</a:t>
            </a:r>
            <a:r>
              <a:rPr lang="en-US" dirty="0"/>
              <a:t>F</a:t>
            </a:r>
            <a:r>
              <a:rPr lang="ru-RU" dirty="0"/>
              <a:t>100</a:t>
            </a:r>
            <a:r>
              <a:rPr lang="en-US" dirty="0"/>
              <a:t>T</a:t>
            </a:r>
            <a:r>
              <a:rPr lang="ru-RU" dirty="0"/>
              <a:t>6</a:t>
            </a:r>
            <a:r>
              <a:rPr lang="en-US" dirty="0"/>
              <a:t>RB</a:t>
            </a:r>
            <a:r>
              <a:rPr lang="ru-RU" dirty="0"/>
              <a:t>. Библиотека получила прозрачную структуру без привязки к конкретному микроконтроллеру, что поможет использовать ее в проектах различного масштаба и сложности, так же разработчикам разных профессиональных уровней.</a:t>
            </a:r>
          </a:p>
          <a:p>
            <a:endParaRPr lang="ru-RU" dirty="0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7488892" y="404664"/>
            <a:ext cx="115212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7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используемой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err="1"/>
              <a:t>Микушин</a:t>
            </a:r>
            <a:r>
              <a:rPr lang="ru-RU" dirty="0"/>
              <a:t> А.В., </a:t>
            </a:r>
            <a:r>
              <a:rPr lang="ru-RU" dirty="0" err="1"/>
              <a:t>Сажнев</a:t>
            </a:r>
            <a:r>
              <a:rPr lang="ru-RU" dirty="0"/>
              <a:t> А.М.,</a:t>
            </a:r>
            <a:r>
              <a:rPr lang="ru-RU" dirty="0" err="1"/>
              <a:t>Сединин</a:t>
            </a:r>
            <a:r>
              <a:rPr lang="ru-RU" dirty="0"/>
              <a:t> В.И.  Цифровые устройства и микропроцессоры – М.: «БХВ-Петербург, 2010</a:t>
            </a:r>
          </a:p>
          <a:p>
            <a:pPr lvl="0"/>
            <a:r>
              <a:rPr lang="ru-RU" dirty="0"/>
              <a:t>Роберт Мартин Чистый Код –М.: «Питер»,2016</a:t>
            </a:r>
          </a:p>
          <a:p>
            <a:pPr lvl="0"/>
            <a:r>
              <a:rPr lang="ru-RU" dirty="0" err="1"/>
              <a:t>Хоровиц</a:t>
            </a:r>
            <a:r>
              <a:rPr lang="ru-RU" dirty="0"/>
              <a:t> П.  Искусство </a:t>
            </a:r>
            <a:r>
              <a:rPr lang="ru-RU" dirty="0" err="1"/>
              <a:t>схемотехники</a:t>
            </a:r>
            <a:r>
              <a:rPr lang="ru-RU" dirty="0"/>
              <a:t> / П. </a:t>
            </a:r>
            <a:r>
              <a:rPr lang="ru-RU" dirty="0" err="1"/>
              <a:t>Хоровиц</a:t>
            </a:r>
            <a:r>
              <a:rPr lang="ru-RU" dirty="0"/>
              <a:t>, У. Хилл.(1 том)  - М.: Издательство «Мир»,1993.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7488892" y="404664"/>
            <a:ext cx="115212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2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146</TotalTime>
  <Words>647</Words>
  <Application>Microsoft Office PowerPoint</Application>
  <PresentationFormat>Экран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Справедливость</vt:lpstr>
      <vt:lpstr>Управление автоматизированными системами по каналу связи GSM</vt:lpstr>
      <vt:lpstr>Содержание:</vt:lpstr>
      <vt:lpstr>Введение</vt:lpstr>
      <vt:lpstr>Задачи</vt:lpstr>
      <vt:lpstr>Теоретическая часть</vt:lpstr>
      <vt:lpstr>Практическая часть</vt:lpstr>
      <vt:lpstr>Программная часть</vt:lpstr>
      <vt:lpstr>Заключение</vt:lpstr>
      <vt:lpstr>Список используемой литературы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автоматизированными системами по каналу связи GSM</dc:title>
  <dc:creator>Admin</dc:creator>
  <cp:lastModifiedBy>Admin</cp:lastModifiedBy>
  <cp:revision>7</cp:revision>
  <dcterms:created xsi:type="dcterms:W3CDTF">2017-05-28T18:54:42Z</dcterms:created>
  <dcterms:modified xsi:type="dcterms:W3CDTF">2017-05-28T21:58:37Z</dcterms:modified>
</cp:coreProperties>
</file>