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56" r:id="rId3"/>
    <p:sldId id="257" r:id="rId4"/>
    <p:sldId id="258" r:id="rId5"/>
    <p:sldId id="259" r:id="rId6"/>
    <p:sldId id="260" r:id="rId7"/>
    <p:sldId id="261" r:id="rId8"/>
    <p:sldId id="262" r:id="rId9"/>
    <p:sldId id="263" r:id="rId10"/>
    <p:sldId id="307" r:id="rId11"/>
    <p:sldId id="306" r:id="rId12"/>
    <p:sldId id="264" r:id="rId13"/>
    <p:sldId id="265" r:id="rId14"/>
    <p:sldId id="266" r:id="rId15"/>
    <p:sldId id="267" r:id="rId16"/>
    <p:sldId id="268" r:id="rId17"/>
    <p:sldId id="269" r:id="rId18"/>
    <p:sldId id="271" r:id="rId19"/>
    <p:sldId id="272" r:id="rId20"/>
    <p:sldId id="276" r:id="rId21"/>
    <p:sldId id="274" r:id="rId22"/>
    <p:sldId id="282" r:id="rId23"/>
    <p:sldId id="285" r:id="rId24"/>
    <p:sldId id="284"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316" r:id="rId38"/>
    <p:sldId id="308" r:id="rId39"/>
    <p:sldId id="309" r:id="rId40"/>
    <p:sldId id="310" r:id="rId41"/>
    <p:sldId id="312" r:id="rId42"/>
    <p:sldId id="298" r:id="rId43"/>
    <p:sldId id="299" r:id="rId44"/>
    <p:sldId id="300" r:id="rId45"/>
    <p:sldId id="301" r:id="rId46"/>
    <p:sldId id="302" r:id="rId47"/>
    <p:sldId id="303" r:id="rId48"/>
    <p:sldId id="304" r:id="rId49"/>
    <p:sldId id="305" r:id="rId50"/>
    <p:sldId id="31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38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6AFDD57-8020-40BF-8459-585033DBA227}" type="datetimeFigureOut">
              <a:rPr lang="en-US" smtClean="0"/>
              <a:t>6/1/2021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571F10A-32C1-4B97-B697-0ABB5C6E13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AFDD57-8020-40BF-8459-585033DBA227}"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1F10A-32C1-4B97-B697-0ABB5C6E13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AFDD57-8020-40BF-8459-585033DBA227}"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1F10A-32C1-4B97-B697-0ABB5C6E13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6AFDD57-8020-40BF-8459-585033DBA227}" type="datetimeFigureOut">
              <a:rPr lang="en-US" smtClean="0"/>
              <a:t>6/1/2021</a:t>
            </a:fld>
            <a:endParaRPr lang="en-US"/>
          </a:p>
        </p:txBody>
      </p:sp>
      <p:sp>
        <p:nvSpPr>
          <p:cNvPr id="9" name="Slide Number Placeholder 8"/>
          <p:cNvSpPr>
            <a:spLocks noGrp="1"/>
          </p:cNvSpPr>
          <p:nvPr>
            <p:ph type="sldNum" sz="quarter" idx="15"/>
          </p:nvPr>
        </p:nvSpPr>
        <p:spPr/>
        <p:txBody>
          <a:bodyPr rtlCol="0"/>
          <a:lstStyle/>
          <a:p>
            <a:fld id="{4571F10A-32C1-4B97-B697-0ABB5C6E134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6AFDD57-8020-40BF-8459-585033DBA227}" type="datetimeFigureOut">
              <a:rPr lang="en-US" smtClean="0"/>
              <a:t>6/1/2021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571F10A-32C1-4B97-B697-0ABB5C6E13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AFDD57-8020-40BF-8459-585033DBA227}"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1F10A-32C1-4B97-B697-0ABB5C6E134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AFDD57-8020-40BF-8459-585033DBA227}"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1F10A-32C1-4B97-B697-0ABB5C6E134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6AFDD57-8020-40BF-8459-585033DBA227}" type="datetimeFigureOut">
              <a:rPr lang="en-US" smtClean="0"/>
              <a:t>6/1/2021</a:t>
            </a:fld>
            <a:endParaRPr lang="en-US"/>
          </a:p>
        </p:txBody>
      </p:sp>
      <p:sp>
        <p:nvSpPr>
          <p:cNvPr id="7" name="Slide Number Placeholder 6"/>
          <p:cNvSpPr>
            <a:spLocks noGrp="1"/>
          </p:cNvSpPr>
          <p:nvPr>
            <p:ph type="sldNum" sz="quarter" idx="11"/>
          </p:nvPr>
        </p:nvSpPr>
        <p:spPr/>
        <p:txBody>
          <a:bodyPr rtlCol="0"/>
          <a:lstStyle/>
          <a:p>
            <a:fld id="{4571F10A-32C1-4B97-B697-0ABB5C6E134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FDD57-8020-40BF-8459-585033DBA227}"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1F10A-32C1-4B97-B697-0ABB5C6E13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6AFDD57-8020-40BF-8459-585033DBA227}" type="datetimeFigureOut">
              <a:rPr lang="en-US" smtClean="0"/>
              <a:t>6/1/2021</a:t>
            </a:fld>
            <a:endParaRPr lang="en-US"/>
          </a:p>
        </p:txBody>
      </p:sp>
      <p:sp>
        <p:nvSpPr>
          <p:cNvPr id="22" name="Slide Number Placeholder 21"/>
          <p:cNvSpPr>
            <a:spLocks noGrp="1"/>
          </p:cNvSpPr>
          <p:nvPr>
            <p:ph type="sldNum" sz="quarter" idx="15"/>
          </p:nvPr>
        </p:nvSpPr>
        <p:spPr/>
        <p:txBody>
          <a:bodyPr rtlCol="0"/>
          <a:lstStyle/>
          <a:p>
            <a:fld id="{4571F10A-32C1-4B97-B697-0ABB5C6E134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6AFDD57-8020-40BF-8459-585033DBA227}" type="datetimeFigureOut">
              <a:rPr lang="en-US" smtClean="0"/>
              <a:t>6/1/2021</a:t>
            </a:fld>
            <a:endParaRPr lang="en-US"/>
          </a:p>
        </p:txBody>
      </p:sp>
      <p:sp>
        <p:nvSpPr>
          <p:cNvPr id="18" name="Slide Number Placeholder 17"/>
          <p:cNvSpPr>
            <a:spLocks noGrp="1"/>
          </p:cNvSpPr>
          <p:nvPr>
            <p:ph type="sldNum" sz="quarter" idx="11"/>
          </p:nvPr>
        </p:nvSpPr>
        <p:spPr/>
        <p:txBody>
          <a:bodyPr rtlCol="0"/>
          <a:lstStyle/>
          <a:p>
            <a:fld id="{4571F10A-32C1-4B97-B697-0ABB5C6E134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6AFDD57-8020-40BF-8459-585033DBA227}" type="datetimeFigureOut">
              <a:rPr lang="en-US" smtClean="0"/>
              <a:t>6/1/2021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571F10A-32C1-4B97-B697-0ABB5C6E13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533400"/>
            <a:ext cx="7175351" cy="1793167"/>
          </a:xfrm>
        </p:spPr>
        <p:txBody>
          <a:bodyPr/>
          <a:lstStyle/>
          <a:p>
            <a:pPr marL="182880" indent="0" algn="ctr">
              <a:buNone/>
            </a:pPr>
            <a:r>
              <a:rPr lang="id-ID" sz="4800" smtClean="0">
                <a:latin typeface="Arial Black" pitchFamily="34" charset="0"/>
              </a:rPr>
              <a:t>Báo Cáo Đồ Án</a:t>
            </a:r>
            <a:br>
              <a:rPr lang="id-ID" sz="4800" smtClean="0">
                <a:latin typeface="Arial Black" pitchFamily="34" charset="0"/>
              </a:rPr>
            </a:br>
            <a:r>
              <a:rPr lang="id-ID" smtClean="0"/>
              <a:t/>
            </a:r>
            <a:br>
              <a:rPr lang="id-ID" smtClean="0"/>
            </a:br>
            <a:endParaRPr lang="en-US"/>
          </a:p>
        </p:txBody>
      </p:sp>
      <p:sp>
        <p:nvSpPr>
          <p:cNvPr id="4" name="Subtitle 3"/>
          <p:cNvSpPr>
            <a:spLocks noGrp="1"/>
          </p:cNvSpPr>
          <p:nvPr>
            <p:ph type="subTitle" idx="1"/>
          </p:nvPr>
        </p:nvSpPr>
        <p:spPr>
          <a:xfrm>
            <a:off x="1409700" y="2133600"/>
            <a:ext cx="8077200" cy="1119655"/>
          </a:xfrm>
        </p:spPr>
        <p:txBody>
          <a:bodyPr>
            <a:noAutofit/>
          </a:bodyPr>
          <a:lstStyle/>
          <a:p>
            <a:pPr algn="ctr"/>
            <a:r>
              <a:rPr lang="id-ID" sz="3600" b="1" smtClean="0"/>
              <a:t>Phần mềm </a:t>
            </a:r>
            <a:r>
              <a:rPr lang="id-ID" sz="3600" b="1" smtClean="0">
                <a:latin typeface="Times New Roman" pitchFamily="18" charset="0"/>
                <a:cs typeface="Times New Roman" pitchFamily="18" charset="0"/>
              </a:rPr>
              <a:t>Quản</a:t>
            </a:r>
            <a:r>
              <a:rPr lang="id-ID" sz="3600" b="1" smtClean="0"/>
              <a:t> lý Trung Tâm Gia Sư</a:t>
            </a:r>
            <a:endParaRPr lang="en-US" sz="3600" b="1"/>
          </a:p>
        </p:txBody>
      </p:sp>
      <p:sp>
        <p:nvSpPr>
          <p:cNvPr id="6" name="TextBox 5"/>
          <p:cNvSpPr txBox="1"/>
          <p:nvPr/>
        </p:nvSpPr>
        <p:spPr>
          <a:xfrm>
            <a:off x="1981200" y="3922477"/>
            <a:ext cx="6934200" cy="369332"/>
          </a:xfrm>
          <a:prstGeom prst="rect">
            <a:avLst/>
          </a:prstGeom>
          <a:noFill/>
        </p:spPr>
        <p:txBody>
          <a:bodyPr wrap="square" rtlCol="0">
            <a:spAutoFit/>
          </a:bodyPr>
          <a:lstStyle/>
          <a:p>
            <a:r>
              <a:rPr lang="id-ID" b="1" smtClean="0">
                <a:solidFill>
                  <a:srgbClr val="0070C0"/>
                </a:solidFill>
              </a:rPr>
              <a:t>Giáo viên hướng dẫn:                                  Nguyễn Thị Định</a:t>
            </a:r>
            <a:r>
              <a:rPr lang="id-ID" b="1" smtClean="0">
                <a:solidFill>
                  <a:schemeClr val="accent6"/>
                </a:solidFill>
              </a:rPr>
              <a:t>                     </a:t>
            </a:r>
            <a:endParaRPr lang="en-US" b="1">
              <a:solidFill>
                <a:schemeClr val="accent6"/>
              </a:solidFill>
            </a:endParaRPr>
          </a:p>
        </p:txBody>
      </p:sp>
    </p:spTree>
    <p:extLst>
      <p:ext uri="{BB962C8B-B14F-4D97-AF65-F5344CB8AC3E}">
        <p14:creationId xmlns:p14="http://schemas.microsoft.com/office/powerpoint/2010/main" val="725932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153400" cy="5943600"/>
          </a:xfrm>
        </p:spPr>
        <p:txBody>
          <a:bodyPr>
            <a:normAutofit/>
          </a:bodyPr>
          <a:lstStyle/>
          <a:p>
            <a:r>
              <a:rPr lang="id-ID" sz="2200" dirty="0" smtClean="0">
                <a:latin typeface="Times New Roman" pitchFamily="18" charset="0"/>
                <a:cs typeface="Times New Roman" pitchFamily="18" charset="0"/>
              </a:rPr>
              <a:t>Sơ đồ lớp mức phân tích:</a:t>
            </a:r>
            <a:endParaRPr lang="en-US" sz="22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381000" y="1143000"/>
            <a:ext cx="8077200" cy="5410200"/>
          </a:xfrm>
          <a:prstGeom prst="rect">
            <a:avLst/>
          </a:prstGeom>
        </p:spPr>
      </p:pic>
      <p:sp>
        <p:nvSpPr>
          <p:cNvPr id="4" name="Title 1"/>
          <p:cNvSpPr>
            <a:spLocks noGrp="1"/>
          </p:cNvSpPr>
          <p:nvPr>
            <p:ph type="title"/>
          </p:nvPr>
        </p:nvSpPr>
        <p:spPr>
          <a:xfrm>
            <a:off x="457200" y="274638"/>
            <a:ext cx="7467600" cy="487362"/>
          </a:xfrm>
        </p:spPr>
        <p:txBody>
          <a:bodyPr>
            <a:normAutofit fontScale="90000"/>
          </a:bodyPr>
          <a:lstStyle/>
          <a:p>
            <a:pPr marL="571500" indent="-571500">
              <a:buFont typeface="+mj-lt"/>
              <a:buAutoNum type="romanUcPeriod" startAt="3"/>
            </a:pPr>
            <a:r>
              <a:rPr lang="id-ID" dirty="0" smtClean="0"/>
              <a:t>Xây dựng sơ đồ lớp:</a:t>
            </a:r>
            <a:endParaRPr lang="en-US" dirty="0"/>
          </a:p>
        </p:txBody>
      </p:sp>
    </p:spTree>
    <p:extLst>
      <p:ext uri="{BB962C8B-B14F-4D97-AF65-F5344CB8AC3E}">
        <p14:creationId xmlns:p14="http://schemas.microsoft.com/office/powerpoint/2010/main" val="23548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5287" y="228600"/>
            <a:ext cx="7467600" cy="5483352"/>
          </a:xfrm>
        </p:spPr>
        <p:txBody>
          <a:bodyPr>
            <a:normAutofit/>
          </a:bodyPr>
          <a:lstStyle/>
          <a:p>
            <a:r>
              <a:rPr lang="id-ID" sz="2200" dirty="0" smtClean="0">
                <a:latin typeface="Times New Roman" pitchFamily="18" charset="0"/>
                <a:cs typeface="Times New Roman" pitchFamily="18" charset="0"/>
              </a:rPr>
              <a:t>Sơ đồ lớp mức thiết kế:</a:t>
            </a:r>
          </a:p>
          <a:p>
            <a:endParaRPr lang="en-US" sz="22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685800" y="762000"/>
            <a:ext cx="7848600" cy="5638800"/>
          </a:xfrm>
          <a:prstGeom prst="rect">
            <a:avLst/>
          </a:prstGeom>
        </p:spPr>
      </p:pic>
    </p:spTree>
    <p:extLst>
      <p:ext uri="{BB962C8B-B14F-4D97-AF65-F5344CB8AC3E}">
        <p14:creationId xmlns:p14="http://schemas.microsoft.com/office/powerpoint/2010/main" val="2354808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381000"/>
            <a:ext cx="7620000" cy="5105400"/>
          </a:xfrm>
        </p:spPr>
        <p:txBody>
          <a:bodyPr>
            <a:normAutofit/>
          </a:bodyPr>
          <a:lstStyle/>
          <a:p>
            <a:pPr marL="560070" indent="-514350">
              <a:buFont typeface="+mj-lt"/>
              <a:buAutoNum type="arabicPeriod" startAt="2"/>
            </a:pPr>
            <a:r>
              <a:rPr lang="id-ID" sz="2600" smtClean="0">
                <a:latin typeface="Times New Roman" pitchFamily="18" charset="0"/>
                <a:cs typeface="Times New Roman" pitchFamily="18" charset="0"/>
              </a:rPr>
              <a:t>Sơ đồ lớp mức thiết kế theo từng chức năng:</a:t>
            </a:r>
          </a:p>
          <a:p>
            <a:pPr>
              <a:buFont typeface="Arial" pitchFamily="34" charset="0"/>
              <a:buChar char="•"/>
            </a:pPr>
            <a:r>
              <a:rPr lang="en-US" b="1">
                <a:latin typeface="Times New Roman" pitchFamily="18" charset="0"/>
                <a:cs typeface="Times New Roman" pitchFamily="18" charset="0"/>
              </a:rPr>
              <a:t>Sơ đồ mức thiết kế Đăng Ký Gia </a:t>
            </a:r>
            <a:r>
              <a:rPr lang="en-US" b="1" smtClean="0">
                <a:latin typeface="Times New Roman" pitchFamily="18" charset="0"/>
                <a:cs typeface="Times New Roman" pitchFamily="18" charset="0"/>
              </a:rPr>
              <a:t>Sư</a:t>
            </a:r>
            <a:r>
              <a:rPr lang="id-ID" b="1" smtClean="0">
                <a:latin typeface="Times New Roman" pitchFamily="18" charset="0"/>
                <a:cs typeface="Times New Roman" pitchFamily="18" charset="0"/>
              </a:rPr>
              <a:t>:</a:t>
            </a:r>
          </a:p>
          <a:p>
            <a:pPr marL="45720" indent="0">
              <a:buNone/>
            </a:pPr>
            <a:endParaRPr lang="en-US">
              <a:latin typeface="Times New Roman" pitchFamily="18" charset="0"/>
              <a:cs typeface="Times New Roman" pitchFamily="18" charset="0"/>
            </a:endParaRPr>
          </a:p>
          <a:p>
            <a:pPr marL="45720" indent="0">
              <a:buNone/>
            </a:pPr>
            <a:endParaRPr lang="en-US" sz="2600"/>
          </a:p>
        </p:txBody>
      </p:sp>
      <p:pic>
        <p:nvPicPr>
          <p:cNvPr id="3074" name="Picture 2" descr="C:\Users\Finelaptop.vn\Desktop\ab713fd84b47be19e7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36" y="1606378"/>
            <a:ext cx="7880167"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685800"/>
            <a:ext cx="6400800" cy="3474720"/>
          </a:xfrm>
        </p:spPr>
        <p:txBody>
          <a:bodyPr/>
          <a:lstStyle/>
          <a:p>
            <a:pPr>
              <a:buFont typeface="Arial" pitchFamily="34" charset="0"/>
              <a:buChar char="•"/>
            </a:pPr>
            <a:r>
              <a:rPr lang="en-US" b="1">
                <a:latin typeface="Times New Roman" pitchFamily="18" charset="0"/>
                <a:cs typeface="Times New Roman" pitchFamily="18" charset="0"/>
              </a:rPr>
              <a:t>Sơ đồ mức thiết kế Đăng Ký Học </a:t>
            </a:r>
            <a:r>
              <a:rPr lang="en-US" b="1" smtClean="0">
                <a:latin typeface="Times New Roman" pitchFamily="18" charset="0"/>
                <a:cs typeface="Times New Roman" pitchFamily="18" charset="0"/>
              </a:rPr>
              <a:t>Viên</a:t>
            </a:r>
            <a:r>
              <a:rPr lang="id-ID" b="1" smtClean="0">
                <a:latin typeface="Times New Roman" pitchFamily="18" charset="0"/>
                <a:cs typeface="Times New Roman" pitchFamily="18" charset="0"/>
              </a:rPr>
              <a:t>:</a:t>
            </a:r>
          </a:p>
          <a:p>
            <a:pPr marL="45720" indent="0">
              <a:buNone/>
            </a:pPr>
            <a:endParaRPr lang="id-ID" b="1" smtClean="0">
              <a:latin typeface="Times New Roman" pitchFamily="18" charset="0"/>
              <a:cs typeface="Times New Roman" pitchFamily="18" charset="0"/>
            </a:endParaRPr>
          </a:p>
          <a:p>
            <a:pPr marL="45720" indent="0">
              <a:buNone/>
            </a:pPr>
            <a:endParaRPr lang="en-US">
              <a:latin typeface="Times New Roman" pitchFamily="18" charset="0"/>
              <a:cs typeface="Times New Roman" pitchFamily="18" charset="0"/>
            </a:endParaRPr>
          </a:p>
          <a:p>
            <a:pPr marL="45720" indent="0">
              <a:buNone/>
            </a:pPr>
            <a:endParaRPr lang="en-US"/>
          </a:p>
        </p:txBody>
      </p:sp>
      <p:pic>
        <p:nvPicPr>
          <p:cNvPr id="2050" name="Picture 2" descr="C:\Users\Finelaptop.vn\Desktop\549b3c4849d7bc89e5c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7800"/>
            <a:ext cx="8610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6400800" cy="3474720"/>
          </a:xfrm>
        </p:spPr>
        <p:txBody>
          <a:bodyPr/>
          <a:lstStyle/>
          <a:p>
            <a:pPr>
              <a:buFont typeface="Arial" pitchFamily="34" charset="0"/>
              <a:buChar char="•"/>
            </a:pPr>
            <a:r>
              <a:rPr lang="en-US" b="1">
                <a:latin typeface="Times New Roman" pitchFamily="18" charset="0"/>
                <a:cs typeface="Times New Roman" pitchFamily="18" charset="0"/>
              </a:rPr>
              <a:t>Sơ đồ mức thiết kế Quản Lý Gia </a:t>
            </a:r>
            <a:r>
              <a:rPr lang="en-US" b="1" smtClean="0">
                <a:latin typeface="Times New Roman" pitchFamily="18" charset="0"/>
                <a:cs typeface="Times New Roman" pitchFamily="18" charset="0"/>
              </a:rPr>
              <a:t>sư</a:t>
            </a:r>
            <a:r>
              <a:rPr lang="id-ID" b="1" smtClean="0">
                <a:latin typeface="Times New Roman" pitchFamily="18" charset="0"/>
                <a:cs typeface="Times New Roman" pitchFamily="18" charset="0"/>
              </a:rPr>
              <a:t>:</a:t>
            </a:r>
          </a:p>
          <a:p>
            <a:pPr marL="45720" indent="0">
              <a:buNone/>
            </a:pPr>
            <a:endParaRPr lang="en-US" b="1">
              <a:latin typeface="Times New Roman" pitchFamily="18" charset="0"/>
              <a:cs typeface="Times New Roman" pitchFamily="18" charset="0"/>
            </a:endParaRPr>
          </a:p>
          <a:p>
            <a:pPr marL="45720" indent="0">
              <a:buNone/>
            </a:pPr>
            <a:endParaRPr lang="en-US" b="1"/>
          </a:p>
        </p:txBody>
      </p:sp>
      <p:pic>
        <p:nvPicPr>
          <p:cNvPr id="4" name="Picture 3"/>
          <p:cNvPicPr/>
          <p:nvPr/>
        </p:nvPicPr>
        <p:blipFill>
          <a:blip r:embed="rId2"/>
          <a:stretch>
            <a:fillRect/>
          </a:stretch>
        </p:blipFill>
        <p:spPr>
          <a:xfrm>
            <a:off x="457200" y="1022032"/>
            <a:ext cx="7467600" cy="5150168"/>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09600"/>
            <a:ext cx="6400800" cy="3474720"/>
          </a:xfrm>
        </p:spPr>
        <p:txBody>
          <a:bodyPr/>
          <a:lstStyle/>
          <a:p>
            <a:pPr>
              <a:buFont typeface="Arial" pitchFamily="34" charset="0"/>
              <a:buChar char="•"/>
            </a:pPr>
            <a:r>
              <a:rPr lang="en-US" b="1" smtClean="0">
                <a:latin typeface="Times New Roman" pitchFamily="18" charset="0"/>
                <a:cs typeface="Times New Roman" pitchFamily="18" charset="0"/>
              </a:rPr>
              <a:t>Sơ đồ mức thiết kế Giới Thiệu Gia Sư</a:t>
            </a:r>
            <a:r>
              <a:rPr lang="id-ID" b="1" smtClean="0">
                <a:latin typeface="Times New Roman" pitchFamily="18" charset="0"/>
                <a:cs typeface="Times New Roman" pitchFamily="18" charset="0"/>
              </a:rPr>
              <a:t>:</a:t>
            </a:r>
          </a:p>
          <a:p>
            <a:pPr marL="45720" indent="0">
              <a:buNone/>
            </a:pPr>
            <a:endParaRPr lang="en-US" smtClean="0">
              <a:latin typeface="Times New Roman" pitchFamily="18" charset="0"/>
              <a:cs typeface="Times New Roman" pitchFamily="18" charset="0"/>
            </a:endParaRPr>
          </a:p>
          <a:p>
            <a:pPr>
              <a:buFont typeface="Arial" pitchFamily="34" charset="0"/>
              <a:buChar char="•"/>
            </a:pPr>
            <a:endParaRPr lang="en-US" b="1">
              <a:latin typeface="Times New Roman" pitchFamily="18" charset="0"/>
              <a:cs typeface="Times New Roman" pitchFamily="18" charset="0"/>
            </a:endParaRPr>
          </a:p>
        </p:txBody>
      </p:sp>
      <p:pic>
        <p:nvPicPr>
          <p:cNvPr id="1026" name="Picture 2" descr="C:\Users\Finelaptop.vn\Desktop\83aef02784b871e628a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6932896" cy="526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6400800" cy="3474720"/>
          </a:xfrm>
        </p:spPr>
        <p:txBody>
          <a:bodyPr/>
          <a:lstStyle/>
          <a:p>
            <a:pPr>
              <a:buFont typeface="Arial" pitchFamily="34" charset="0"/>
              <a:buChar char="•"/>
            </a:pPr>
            <a:r>
              <a:rPr lang="en-US" b="1">
                <a:latin typeface="Times New Roman" pitchFamily="18" charset="0"/>
                <a:cs typeface="Times New Roman" pitchFamily="18" charset="0"/>
              </a:rPr>
              <a:t>Sơ đồ mức thiết kế Giới Thiệu Lớp </a:t>
            </a:r>
            <a:r>
              <a:rPr lang="en-US" b="1" smtClean="0">
                <a:latin typeface="Times New Roman" pitchFamily="18" charset="0"/>
                <a:cs typeface="Times New Roman" pitchFamily="18" charset="0"/>
              </a:rPr>
              <a:t>Học</a:t>
            </a:r>
            <a:r>
              <a:rPr lang="id-ID" b="1" smtClean="0">
                <a:latin typeface="Times New Roman" pitchFamily="18" charset="0"/>
                <a:cs typeface="Times New Roman" pitchFamily="18" charset="0"/>
              </a:rPr>
              <a:t>:</a:t>
            </a:r>
          </a:p>
          <a:p>
            <a:pPr marL="45720" indent="0">
              <a:buNone/>
            </a:pPr>
            <a:endParaRPr lang="en-US" b="1">
              <a:latin typeface="Times New Roman" pitchFamily="18" charset="0"/>
              <a:cs typeface="Times New Roman" pitchFamily="18" charset="0"/>
            </a:endParaRPr>
          </a:p>
          <a:p>
            <a:pPr marL="45720" indent="0">
              <a:buNone/>
            </a:pPr>
            <a:endParaRPr lang="en-US" b="1">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990600" y="1219200"/>
            <a:ext cx="7315200" cy="5029200"/>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685800"/>
            <a:ext cx="6400800" cy="3474720"/>
          </a:xfrm>
        </p:spPr>
        <p:txBody>
          <a:bodyPr/>
          <a:lstStyle/>
          <a:p>
            <a:pPr>
              <a:buFont typeface="Arial" pitchFamily="34" charset="0"/>
              <a:buChar char="•"/>
            </a:pPr>
            <a:r>
              <a:rPr lang="en-US" b="1">
                <a:latin typeface="Times New Roman" pitchFamily="18" charset="0"/>
                <a:cs typeface="Times New Roman" pitchFamily="18" charset="0"/>
              </a:rPr>
              <a:t>Sơ đồ mức thiết kế Quản lý Học </a:t>
            </a:r>
            <a:r>
              <a:rPr lang="en-US" b="1" smtClean="0">
                <a:latin typeface="Times New Roman" pitchFamily="18" charset="0"/>
                <a:cs typeface="Times New Roman" pitchFamily="18" charset="0"/>
              </a:rPr>
              <a:t>Viên</a:t>
            </a:r>
            <a:r>
              <a:rPr lang="id-ID" b="1" smtClean="0">
                <a:latin typeface="Times New Roman" pitchFamily="18" charset="0"/>
                <a:cs typeface="Times New Roman" pitchFamily="18" charset="0"/>
              </a:rPr>
              <a:t>:</a:t>
            </a:r>
          </a:p>
          <a:p>
            <a:pPr marL="45720" indent="0">
              <a:buNone/>
            </a:pPr>
            <a:endParaRPr lang="id-ID" b="1" smtClean="0">
              <a:latin typeface="Times New Roman" pitchFamily="18" charset="0"/>
              <a:cs typeface="Times New Roman" pitchFamily="18" charset="0"/>
            </a:endParaRPr>
          </a:p>
          <a:p>
            <a:pPr marL="45720" indent="0">
              <a:buNone/>
            </a:pPr>
            <a:endParaRPr lang="en-US" b="1">
              <a:latin typeface="Times New Roman" pitchFamily="18" charset="0"/>
              <a:cs typeface="Times New Roman" pitchFamily="18" charset="0"/>
            </a:endParaRPr>
          </a:p>
          <a:p>
            <a:pPr>
              <a:buFont typeface="Arial" pitchFamily="34" charset="0"/>
              <a:buChar char="•"/>
            </a:pPr>
            <a:endParaRPr lang="en-US" b="1">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762000" y="1295400"/>
            <a:ext cx="7772400" cy="5410201"/>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6400800" cy="3474720"/>
          </a:xfrm>
        </p:spPr>
        <p:txBody>
          <a:bodyPr/>
          <a:lstStyle/>
          <a:p>
            <a:pPr>
              <a:buFont typeface="Arial" pitchFamily="34" charset="0"/>
              <a:buChar char="•"/>
            </a:pPr>
            <a:r>
              <a:rPr lang="en-US" b="1">
                <a:latin typeface="Times New Roman" pitchFamily="18" charset="0"/>
                <a:cs typeface="Times New Roman" pitchFamily="18" charset="0"/>
              </a:rPr>
              <a:t>Sơ đồ mức thiết kế lập Hợp </a:t>
            </a:r>
            <a:r>
              <a:rPr lang="en-US" b="1" smtClean="0">
                <a:latin typeface="Times New Roman" pitchFamily="18" charset="0"/>
                <a:cs typeface="Times New Roman" pitchFamily="18" charset="0"/>
              </a:rPr>
              <a:t>Đồng</a:t>
            </a:r>
            <a:r>
              <a:rPr lang="id-ID" b="1" smtClean="0">
                <a:latin typeface="Times New Roman" pitchFamily="18" charset="0"/>
                <a:cs typeface="Times New Roman" pitchFamily="18" charset="0"/>
              </a:rPr>
              <a:t>:</a:t>
            </a:r>
          </a:p>
          <a:p>
            <a:pPr marL="45720" indent="0">
              <a:buNone/>
            </a:pPr>
            <a:endParaRPr lang="id-ID" b="1" smtClean="0">
              <a:latin typeface="Times New Roman" pitchFamily="18" charset="0"/>
              <a:cs typeface="Times New Roman" pitchFamily="18" charset="0"/>
            </a:endParaRPr>
          </a:p>
          <a:p>
            <a:pPr marL="45720" indent="0">
              <a:buNone/>
            </a:pPr>
            <a:endParaRPr lang="en-US" b="1">
              <a:latin typeface="Times New Roman" pitchFamily="18" charset="0"/>
              <a:cs typeface="Times New Roman" pitchFamily="18" charset="0"/>
            </a:endParaRPr>
          </a:p>
          <a:p>
            <a:pPr>
              <a:buFont typeface="Arial" pitchFamily="34" charset="0"/>
              <a:buChar char="•"/>
            </a:pPr>
            <a:endParaRPr lang="en-US" b="1">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685800" y="893528"/>
            <a:ext cx="7086600" cy="5515293"/>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6248400"/>
          </a:xfrm>
        </p:spPr>
        <p:txBody>
          <a:bodyPr>
            <a:normAutofit/>
          </a:bodyPr>
          <a:lstStyle/>
          <a:p>
            <a:r>
              <a:rPr lang="en-US" sz="2200" b="1">
                <a:latin typeface="Times New Roman" pitchFamily="18" charset="0"/>
                <a:cs typeface="Times New Roman" pitchFamily="18" charset="0"/>
              </a:rPr>
              <a:t>Sơ đồ mức thiết kế Đăng Nhập Tài </a:t>
            </a:r>
            <a:r>
              <a:rPr lang="en-US" sz="2200" b="1" smtClean="0">
                <a:latin typeface="Times New Roman" pitchFamily="18" charset="0"/>
                <a:cs typeface="Times New Roman" pitchFamily="18" charset="0"/>
              </a:rPr>
              <a:t>Khoản</a:t>
            </a:r>
            <a:r>
              <a:rPr lang="id-ID" sz="2200" b="1" smtClean="0">
                <a:latin typeface="Times New Roman" pitchFamily="18" charset="0"/>
                <a:cs typeface="Times New Roman" pitchFamily="18" charset="0"/>
              </a:rPr>
              <a:t>:</a:t>
            </a:r>
          </a:p>
          <a:p>
            <a:pPr marL="0" indent="0">
              <a:buNone/>
            </a:pPr>
            <a:endParaRPr lang="en-US" sz="2200" b="1">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685800" y="1600200"/>
            <a:ext cx="7162800" cy="3810000"/>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782241370"/>
              </p:ext>
            </p:extLst>
          </p:nvPr>
        </p:nvGraphicFramePr>
        <p:xfrm>
          <a:off x="1981200" y="1981200"/>
          <a:ext cx="6629400" cy="3444638"/>
        </p:xfrm>
        <a:graphic>
          <a:graphicData uri="http://schemas.openxmlformats.org/drawingml/2006/table">
            <a:tbl>
              <a:tblPr firstRow="1" firstCol="1" bandRow="1"/>
              <a:tblGrid>
                <a:gridCol w="2359672"/>
                <a:gridCol w="2359672"/>
                <a:gridCol w="1910056"/>
              </a:tblGrid>
              <a:tr h="905018">
                <a:tc>
                  <a:txBody>
                    <a:bodyPr/>
                    <a:lstStyle/>
                    <a:p>
                      <a:pPr algn="ctr">
                        <a:lnSpc>
                          <a:spcPct val="150000"/>
                        </a:lnSpc>
                        <a:spcAft>
                          <a:spcPts val="0"/>
                        </a:spcAft>
                      </a:pPr>
                      <a:r>
                        <a:rPr lang="en-US" sz="1800" b="1" i="1" dirty="0">
                          <a:effectLst/>
                          <a:latin typeface="Times New Roman" pitchFamily="18" charset="0"/>
                          <a:ea typeface="Times New Roman"/>
                          <a:cs typeface="Times New Roman" pitchFamily="18" charset="0"/>
                        </a:rPr>
                        <a:t>MSSV</a:t>
                      </a:r>
                      <a:endParaRPr lang="en-US" sz="1800" b="1" dirty="0">
                        <a:effectLst/>
                        <a:latin typeface="Times New Roman" pitchFamily="18" charset="0"/>
                        <a:ea typeface="Times New Roman"/>
                        <a:cs typeface="Times New Roman" pitchFamily="18" charset="0"/>
                      </a:endParaRP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i="1">
                          <a:effectLst/>
                          <a:latin typeface="Times New Roman" pitchFamily="18" charset="0"/>
                          <a:ea typeface="Times New Roman"/>
                          <a:cs typeface="Times New Roman" pitchFamily="18" charset="0"/>
                        </a:rPr>
                        <a:t>Họ và tên</a:t>
                      </a:r>
                      <a:endParaRPr lang="en-US" sz="1800" b="1">
                        <a:effectLst/>
                        <a:latin typeface="Times New Roman" pitchFamily="18" charset="0"/>
                        <a:ea typeface="Times New Roman"/>
                        <a:cs typeface="Times New Roman" pitchFamily="18" charset="0"/>
                      </a:endParaRP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i="1">
                          <a:effectLst/>
                          <a:latin typeface="Times New Roman" pitchFamily="18" charset="0"/>
                          <a:ea typeface="Times New Roman"/>
                          <a:cs typeface="Times New Roman" pitchFamily="18" charset="0"/>
                        </a:rPr>
                        <a:t>Ghi chú </a:t>
                      </a:r>
                      <a:endParaRPr lang="en-US" sz="1800" b="1">
                        <a:effectLst/>
                        <a:latin typeface="Times New Roman" pitchFamily="18" charset="0"/>
                        <a:ea typeface="Times New Roman"/>
                        <a:cs typeface="Times New Roman" pitchFamily="18" charset="0"/>
                      </a:endParaRP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419">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2001180261</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Trương Công Hậu</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 </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363">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2001180448</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Nguyễn Tiến Gia Huy</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Nhóm Trưởng</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419">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2001181280</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Nguyễn Thanh Quang</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 </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7419">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2001180088</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Nguyễn Thành Nhân</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800">
                          <a:effectLst/>
                          <a:latin typeface="Times New Roman" pitchFamily="18" charset="0"/>
                          <a:ea typeface="Times New Roman"/>
                          <a:cs typeface="Times New Roman" pitchFamily="18" charset="0"/>
                        </a:rPr>
                        <a:t> </a:t>
                      </a:r>
                    </a:p>
                  </a:txBody>
                  <a:tcPr marL="62696" marR="62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2"/>
          <p:cNvSpPr>
            <a:spLocks noGrp="1" noChangeArrowheads="1"/>
          </p:cNvSpPr>
          <p:nvPr>
            <p:ph type="subTitle" idx="1"/>
          </p:nvPr>
        </p:nvSpPr>
        <p:spPr bwMode="auto">
          <a:xfrm>
            <a:off x="2819400" y="455712"/>
            <a:ext cx="3962400" cy="1200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74551" tIns="304704"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40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T</a:t>
            </a:r>
            <a:r>
              <a:rPr kumimoji="0" lang="id-ID" sz="40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hông</a:t>
            </a:r>
            <a:r>
              <a:rPr kumimoji="0" lang="id-ID" sz="4000" b="1" i="0" u="none" strike="noStrike" cap="none" normalizeH="0" smtClean="0">
                <a:ln>
                  <a:noFill/>
                </a:ln>
                <a:solidFill>
                  <a:schemeClr val="tx1"/>
                </a:solidFill>
                <a:effectLst/>
                <a:latin typeface="Calibri" pitchFamily="34" charset="0"/>
                <a:ea typeface="Times New Roman" pitchFamily="18" charset="0"/>
                <a:cs typeface="Times New Roman" pitchFamily="18" charset="0"/>
              </a:rPr>
              <a:t> tin nhóm</a:t>
            </a:r>
            <a:endParaRPr kumimoji="0" lang="en-US" sz="2000" b="1" i="0" u="none" strike="noStrike" cap="none" normalizeH="0" baseline="0" smtClean="0">
              <a:ln>
                <a:noFill/>
              </a:ln>
              <a:solidFill>
                <a:srgbClr val="345A8A"/>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20136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4873752"/>
          </a:xfrm>
        </p:spPr>
        <p:txBody>
          <a:bodyPr/>
          <a:lstStyle/>
          <a:p>
            <a:r>
              <a:rPr lang="en-US" sz="2200" b="1">
                <a:latin typeface="Times New Roman" pitchFamily="18" charset="0"/>
                <a:cs typeface="Times New Roman" pitchFamily="18" charset="0"/>
              </a:rPr>
              <a:t>Sơ đồ mức thiết kế Lập Lớp </a:t>
            </a:r>
            <a:r>
              <a:rPr lang="en-US" sz="2200" b="1" smtClean="0">
                <a:latin typeface="Times New Roman" pitchFamily="18" charset="0"/>
                <a:cs typeface="Times New Roman" pitchFamily="18" charset="0"/>
              </a:rPr>
              <a:t>Học</a:t>
            </a:r>
            <a:r>
              <a:rPr lang="id-ID" b="1" smtClean="0"/>
              <a:t>:</a:t>
            </a:r>
          </a:p>
          <a:p>
            <a:pPr marL="0" indent="0">
              <a:buNone/>
            </a:pPr>
            <a:endParaRPr lang="en-US" sz="2200" b="1">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609600" y="1143000"/>
            <a:ext cx="6858000" cy="4572000"/>
          </a:xfrm>
          <a:prstGeom prst="rect">
            <a:avLst/>
          </a:prstGeom>
        </p:spPr>
      </p:pic>
    </p:spTree>
    <p:extLst>
      <p:ext uri="{BB962C8B-B14F-4D97-AF65-F5344CB8AC3E}">
        <p14:creationId xmlns:p14="http://schemas.microsoft.com/office/powerpoint/2010/main" val="980091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467600" cy="1143000"/>
          </a:xfrm>
        </p:spPr>
        <p:txBody>
          <a:bodyPr>
            <a:normAutofit fontScale="90000"/>
          </a:bodyPr>
          <a:lstStyle/>
          <a:p>
            <a:pPr marL="571500" indent="-571500">
              <a:buFont typeface="+mj-lt"/>
              <a:buAutoNum type="romanUcPeriod" startAt="4"/>
            </a:pPr>
            <a:r>
              <a:rPr lang="id-ID" sz="3300" b="1">
                <a:latin typeface="Times New Roman" pitchFamily="18" charset="0"/>
                <a:cs typeface="Times New Roman" pitchFamily="18" charset="0"/>
              </a:rPr>
              <a:t>Xây dựng sơ đồ thành phần , sơ đồ tuần tự, sơ đồ hoạt động và Triển khai chi tiết</a:t>
            </a:r>
            <a:r>
              <a:rPr lang="id-ID" b="1"/>
              <a:t>.</a:t>
            </a:r>
            <a:br>
              <a:rPr lang="id-ID" b="1"/>
            </a:br>
            <a:endParaRPr lang="en-US" b="1"/>
          </a:p>
        </p:txBody>
      </p:sp>
      <p:sp>
        <p:nvSpPr>
          <p:cNvPr id="3" name="Content Placeholder 2"/>
          <p:cNvSpPr>
            <a:spLocks noGrp="1"/>
          </p:cNvSpPr>
          <p:nvPr>
            <p:ph sz="quarter" idx="1"/>
          </p:nvPr>
        </p:nvSpPr>
        <p:spPr>
          <a:xfrm>
            <a:off x="533400" y="1828800"/>
            <a:ext cx="7467600" cy="4873752"/>
          </a:xfrm>
        </p:spPr>
        <p:txBody>
          <a:bodyPr>
            <a:normAutofit/>
          </a:bodyPr>
          <a:lstStyle/>
          <a:p>
            <a:pPr marL="514350" indent="-514350">
              <a:buFont typeface="+mj-lt"/>
              <a:buAutoNum type="arabicPeriod"/>
            </a:pPr>
            <a:r>
              <a:rPr lang="id-ID" sz="2600" b="1" smtClean="0">
                <a:latin typeface="Times New Roman" pitchFamily="18" charset="0"/>
                <a:cs typeface="Times New Roman" pitchFamily="18" charset="0"/>
              </a:rPr>
              <a:t>Sơ đồ Hoạt động từng nghiệp vụ:</a:t>
            </a:r>
            <a:endParaRPr lang="en-US" sz="2600" b="1">
              <a:latin typeface="Times New Roman" pitchFamily="18" charset="0"/>
              <a:cs typeface="Times New Roman" pitchFamily="18" charset="0"/>
            </a:endParaRPr>
          </a:p>
        </p:txBody>
      </p:sp>
    </p:spTree>
    <p:extLst>
      <p:ext uri="{BB962C8B-B14F-4D97-AF65-F5344CB8AC3E}">
        <p14:creationId xmlns:p14="http://schemas.microsoft.com/office/powerpoint/2010/main" val="3795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077200" cy="6172200"/>
          </a:xfrm>
        </p:spPr>
        <p:txBody>
          <a:bodyPr>
            <a:normAutofit/>
          </a:bodyPr>
          <a:lstStyle/>
          <a:p>
            <a:r>
              <a:rPr lang="en-US" sz="2200" b="1">
                <a:latin typeface="Times New Roman" pitchFamily="18" charset="0"/>
                <a:cs typeface="Times New Roman" pitchFamily="18" charset="0"/>
              </a:rPr>
              <a:t>Sơ đồ hoạt động đăng ký </a:t>
            </a:r>
            <a:r>
              <a:rPr lang="en-US" sz="2200" b="1" smtClean="0">
                <a:latin typeface="Times New Roman" pitchFamily="18" charset="0"/>
                <a:cs typeface="Times New Roman" pitchFamily="18" charset="0"/>
              </a:rPr>
              <a:t>học</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5791200" cy="6019800"/>
          </a:xfrm>
          <a:prstGeom prst="rect">
            <a:avLst/>
          </a:prstGeom>
          <a:noFill/>
          <a:ln>
            <a:noFill/>
          </a:ln>
        </p:spPr>
      </p:pic>
    </p:spTree>
    <p:extLst>
      <p:ext uri="{BB962C8B-B14F-4D97-AF65-F5344CB8AC3E}">
        <p14:creationId xmlns:p14="http://schemas.microsoft.com/office/powerpoint/2010/main" val="98009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6019800"/>
          </a:xfrm>
        </p:spPr>
        <p:txBody>
          <a:bodyPr>
            <a:normAutofit/>
          </a:bodyPr>
          <a:lstStyle/>
          <a:p>
            <a:r>
              <a:rPr lang="en-US" sz="2000" b="1"/>
              <a:t>Sơ đồ hoạt động lập hợp </a:t>
            </a:r>
            <a:r>
              <a:rPr lang="en-US" sz="2000" b="1" smtClean="0"/>
              <a:t>đồng</a:t>
            </a:r>
            <a:r>
              <a:rPr lang="id-ID" sz="2000" b="1" smtClean="0"/>
              <a:t>:</a:t>
            </a:r>
          </a:p>
          <a:p>
            <a:pPr marL="0" indent="0">
              <a:buNone/>
            </a:pPr>
            <a:endParaRPr lang="en-US" sz="2000"/>
          </a:p>
          <a:p>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6248400" cy="57150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4873752"/>
          </a:xfrm>
        </p:spPr>
        <p:txBody>
          <a:bodyPr>
            <a:normAutofit/>
          </a:bodyPr>
          <a:lstStyle/>
          <a:p>
            <a:r>
              <a:rPr lang="en-US" sz="2200" b="1">
                <a:latin typeface="Times New Roman" pitchFamily="18" charset="0"/>
                <a:cs typeface="Times New Roman" pitchFamily="18" charset="0"/>
              </a:rPr>
              <a:t>Sơ đồ hoạt động nhận gia </a:t>
            </a:r>
            <a:r>
              <a:rPr lang="en-US" sz="2200" b="1" smtClean="0">
                <a:latin typeface="Times New Roman" pitchFamily="18" charset="0"/>
                <a:cs typeface="Times New Roman" pitchFamily="18" charset="0"/>
              </a:rPr>
              <a:t>sư</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3086" y="685800"/>
            <a:ext cx="5700714" cy="61722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4873752"/>
          </a:xfrm>
        </p:spPr>
        <p:txBody>
          <a:bodyPr>
            <a:normAutofit/>
          </a:bodyPr>
          <a:lstStyle/>
          <a:p>
            <a:r>
              <a:rPr lang="en-US" sz="2200" b="1">
                <a:latin typeface="Times New Roman" pitchFamily="18" charset="0"/>
                <a:cs typeface="Times New Roman" pitchFamily="18" charset="0"/>
              </a:rPr>
              <a:t>Sơ đồ hoạt động đăng ký </a:t>
            </a:r>
            <a:r>
              <a:rPr lang="en-US" sz="2200" b="1" smtClean="0">
                <a:latin typeface="Times New Roman" pitchFamily="18" charset="0"/>
                <a:cs typeface="Times New Roman" pitchFamily="18" charset="0"/>
              </a:rPr>
              <a:t>dạy</a:t>
            </a:r>
            <a:r>
              <a:rPr lang="id-ID" sz="2200" b="1" smtClean="0">
                <a:latin typeface="Times New Roman" pitchFamily="18" charset="0"/>
                <a:cs typeface="Times New Roman" pitchFamily="18" charset="0"/>
              </a:rPr>
              <a:t>:</a:t>
            </a:r>
          </a:p>
          <a:p>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38200"/>
            <a:ext cx="5486400" cy="58674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4873752"/>
          </a:xfrm>
        </p:spPr>
        <p:txBody>
          <a:bodyPr>
            <a:normAutofit/>
          </a:bodyPr>
          <a:lstStyle/>
          <a:p>
            <a:r>
              <a:rPr lang="en-US" sz="2200" b="1">
                <a:latin typeface="Times New Roman" pitchFamily="18" charset="0"/>
                <a:cs typeface="Times New Roman" pitchFamily="18" charset="0"/>
              </a:rPr>
              <a:t>Sơ đồ hoạt động nhận học </a:t>
            </a:r>
            <a:r>
              <a:rPr lang="en-US" sz="2200" b="1" smtClean="0">
                <a:latin typeface="Times New Roman" pitchFamily="18" charset="0"/>
                <a:cs typeface="Times New Roman" pitchFamily="18" charset="0"/>
              </a:rPr>
              <a:t>viên</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38200"/>
            <a:ext cx="5105400" cy="59436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4695"/>
            <a:ext cx="7467600" cy="4873752"/>
          </a:xfrm>
        </p:spPr>
        <p:txBody>
          <a:bodyPr>
            <a:normAutofit/>
          </a:bodyPr>
          <a:lstStyle/>
          <a:p>
            <a:pPr marL="514350" indent="-514350">
              <a:buFont typeface="+mj-lt"/>
              <a:buAutoNum type="arabicPeriod" startAt="2"/>
            </a:pPr>
            <a:r>
              <a:rPr lang="en-US" sz="2600" b="1">
                <a:latin typeface="Times New Roman" pitchFamily="18" charset="0"/>
                <a:cs typeface="Times New Roman" pitchFamily="18" charset="0"/>
              </a:rPr>
              <a:t>Dùng sơ đồ tương tác (gồm sơ đồ tuần tự và sơ đồ cộng tác</a:t>
            </a:r>
            <a:r>
              <a:rPr lang="en-US" sz="2600" b="1" smtClean="0">
                <a:latin typeface="Times New Roman" pitchFamily="18" charset="0"/>
                <a:cs typeface="Times New Roman" pitchFamily="18" charset="0"/>
              </a:rPr>
              <a:t>)</a:t>
            </a:r>
            <a:r>
              <a:rPr lang="id-ID" sz="2600" b="1" smtClean="0">
                <a:latin typeface="Times New Roman" pitchFamily="18" charset="0"/>
                <a:cs typeface="Times New Roman" pitchFamily="18" charset="0"/>
              </a:rPr>
              <a:t>:</a:t>
            </a:r>
          </a:p>
          <a:p>
            <a:r>
              <a:rPr lang="en-US" sz="2200">
                <a:latin typeface="Times New Roman" pitchFamily="18" charset="0"/>
                <a:cs typeface="Times New Roman" pitchFamily="18" charset="0"/>
              </a:rPr>
              <a:t>Sơ đồ tuần tự đăng ký </a:t>
            </a:r>
            <a:r>
              <a:rPr lang="en-US" sz="2200" smtClean="0">
                <a:latin typeface="Times New Roman" pitchFamily="18" charset="0"/>
                <a:cs typeface="Times New Roman" pitchFamily="18" charset="0"/>
              </a:rPr>
              <a:t>học</a:t>
            </a:r>
            <a:r>
              <a:rPr lang="id-ID" sz="2200"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96200" cy="48768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4873752"/>
          </a:xfrm>
        </p:spPr>
        <p:txBody>
          <a:bodyPr>
            <a:normAutofit/>
          </a:bodyPr>
          <a:lstStyle/>
          <a:p>
            <a:r>
              <a:rPr lang="en-US" sz="2200" b="1">
                <a:latin typeface="Times New Roman" pitchFamily="18" charset="0"/>
                <a:cs typeface="Times New Roman" pitchFamily="18" charset="0"/>
              </a:rPr>
              <a:t>Sơ đồ cộng tác đăng ký </a:t>
            </a:r>
            <a:r>
              <a:rPr lang="en-US" sz="2200" b="1" smtClean="0">
                <a:latin typeface="Times New Roman" pitchFamily="18" charset="0"/>
                <a:cs typeface="Times New Roman" pitchFamily="18" charset="0"/>
              </a:rPr>
              <a:t>học</a:t>
            </a:r>
            <a:r>
              <a:rPr lang="id-ID" sz="2200" b="1" smtClean="0">
                <a:latin typeface="Times New Roman" pitchFamily="18" charset="0"/>
                <a:cs typeface="Times New Roman" pitchFamily="18" charset="0"/>
              </a:rPr>
              <a:t>:</a:t>
            </a:r>
          </a:p>
          <a:p>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7924800" cy="51816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r>
              <a:rPr lang="en-US" sz="2200" b="1" smtClean="0">
                <a:latin typeface="Times New Roman" pitchFamily="18" charset="0"/>
                <a:cs typeface="Times New Roman" pitchFamily="18" charset="0"/>
              </a:rPr>
              <a:t>Sơ đồ tuần tự nhận gia sư</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772400" cy="51816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685800"/>
            <a:ext cx="6172200" cy="914400"/>
          </a:xfrm>
        </p:spPr>
        <p:txBody>
          <a:bodyPr/>
          <a:lstStyle/>
          <a:p>
            <a:r>
              <a:rPr lang="id-ID" b="1" smtClean="0">
                <a:latin typeface="Times New Roman" pitchFamily="18" charset="0"/>
                <a:cs typeface="Times New Roman" pitchFamily="18" charset="0"/>
              </a:rPr>
              <a:t>Nội dung chính</a:t>
            </a:r>
            <a:r>
              <a:rPr lang="id-ID" smtClean="0"/>
              <a:t>:</a:t>
            </a:r>
            <a:endParaRPr lang="en-US"/>
          </a:p>
        </p:txBody>
      </p:sp>
      <p:sp>
        <p:nvSpPr>
          <p:cNvPr id="3" name="Content Placeholder 2"/>
          <p:cNvSpPr>
            <a:spLocks noGrp="1"/>
          </p:cNvSpPr>
          <p:nvPr>
            <p:ph sz="quarter" idx="1"/>
          </p:nvPr>
        </p:nvSpPr>
        <p:spPr>
          <a:xfrm>
            <a:off x="990600" y="1905000"/>
            <a:ext cx="7162800" cy="4114800"/>
          </a:xfrm>
        </p:spPr>
        <p:txBody>
          <a:bodyPr>
            <a:normAutofit/>
          </a:bodyPr>
          <a:lstStyle/>
          <a:p>
            <a:pPr>
              <a:buFont typeface="Wingdings" pitchFamily="2" charset="2"/>
              <a:buChar char="q"/>
            </a:pPr>
            <a:r>
              <a:rPr lang="id-ID" smtClean="0"/>
              <a:t>Khảo sát nghiệp vụ, trình bày các quy trình.</a:t>
            </a:r>
          </a:p>
          <a:p>
            <a:pPr>
              <a:buFont typeface="Wingdings" pitchFamily="2" charset="2"/>
              <a:buChar char="q"/>
            </a:pPr>
            <a:r>
              <a:rPr lang="id-ID" smtClean="0"/>
              <a:t>Sơ đồ Use case hệ thống và Use case nghiệp vụ.</a:t>
            </a:r>
          </a:p>
          <a:p>
            <a:pPr>
              <a:buFont typeface="Wingdings" pitchFamily="2" charset="2"/>
              <a:buChar char="q"/>
            </a:pPr>
            <a:r>
              <a:rPr lang="id-ID" smtClean="0"/>
              <a:t>Xây dựng và triển khai chi tiết sơ đồ lớp</a:t>
            </a:r>
          </a:p>
          <a:p>
            <a:pPr>
              <a:buFont typeface="Wingdings" pitchFamily="2" charset="2"/>
              <a:buChar char="q"/>
            </a:pPr>
            <a:r>
              <a:rPr lang="id-ID" smtClean="0"/>
              <a:t>Xây dựng sơ đồ thành phần , sơ đồ tuần tự, sơ đồ hoạt động và Triển khai chi tiết.</a:t>
            </a:r>
          </a:p>
          <a:p>
            <a:pPr>
              <a:buFont typeface="Wingdings" pitchFamily="2" charset="2"/>
              <a:buChar char="q"/>
            </a:pPr>
            <a:r>
              <a:rPr lang="id-ID" smtClean="0"/>
              <a:t>Thiết kế giao diện.</a:t>
            </a:r>
            <a:endParaRPr lang="en-US"/>
          </a:p>
        </p:txBody>
      </p:sp>
    </p:spTree>
    <p:extLst>
      <p:ext uri="{BB962C8B-B14F-4D97-AF65-F5344CB8AC3E}">
        <p14:creationId xmlns:p14="http://schemas.microsoft.com/office/powerpoint/2010/main" val="64492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r>
              <a:rPr lang="en-US" sz="2200" b="1">
                <a:latin typeface="Times New Roman" pitchFamily="18" charset="0"/>
                <a:cs typeface="Times New Roman" pitchFamily="18" charset="0"/>
              </a:rPr>
              <a:t>Sơ đồ cộng tác nhận gia </a:t>
            </a:r>
            <a:r>
              <a:rPr lang="en-US" sz="2200" b="1" smtClean="0">
                <a:latin typeface="Times New Roman" pitchFamily="18" charset="0"/>
                <a:cs typeface="Times New Roman" pitchFamily="18" charset="0"/>
              </a:rPr>
              <a:t>sư</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21632" y="1066800"/>
            <a:ext cx="7760368" cy="5181600"/>
          </a:xfrm>
          <a:prstGeom prst="rect">
            <a:avLst/>
          </a:prstGeom>
          <a:noFill/>
          <a:ln>
            <a:noFill/>
          </a:ln>
        </p:spPr>
      </p:pic>
    </p:spTree>
    <p:extLst>
      <p:ext uri="{BB962C8B-B14F-4D97-AF65-F5344CB8AC3E}">
        <p14:creationId xmlns:p14="http://schemas.microsoft.com/office/powerpoint/2010/main" val="278746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r>
              <a:rPr lang="en-US" sz="2200" b="1">
                <a:latin typeface="Times New Roman" pitchFamily="18" charset="0"/>
                <a:cs typeface="Times New Roman" pitchFamily="18" charset="0"/>
              </a:rPr>
              <a:t>Sơ đồ tuần tự lập hợp </a:t>
            </a:r>
            <a:r>
              <a:rPr lang="en-US" sz="2200" b="1" smtClean="0">
                <a:latin typeface="Times New Roman" pitchFamily="18" charset="0"/>
                <a:cs typeface="Times New Roman" pitchFamily="18" charset="0"/>
              </a:rPr>
              <a:t>đồng</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696200" cy="54864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r>
              <a:rPr lang="en-US" sz="2200" b="1">
                <a:latin typeface="Times New Roman" pitchFamily="18" charset="0"/>
                <a:cs typeface="Times New Roman" pitchFamily="18" charset="0"/>
              </a:rPr>
              <a:t>Sơ đồ cộng tác lập hợp </a:t>
            </a:r>
            <a:r>
              <a:rPr lang="en-US" sz="2200" b="1" smtClean="0">
                <a:latin typeface="Times New Roman" pitchFamily="18" charset="0"/>
                <a:cs typeface="Times New Roman" pitchFamily="18" charset="0"/>
              </a:rPr>
              <a:t>đồng</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162800" cy="50292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4873752"/>
          </a:xfrm>
        </p:spPr>
        <p:txBody>
          <a:bodyPr>
            <a:normAutofit/>
          </a:bodyPr>
          <a:lstStyle/>
          <a:p>
            <a:r>
              <a:rPr lang="en-US" sz="2200" b="1" smtClean="0">
                <a:latin typeface="Times New Roman" pitchFamily="18" charset="0"/>
                <a:cs typeface="Times New Roman" pitchFamily="18" charset="0"/>
              </a:rPr>
              <a:t>Sơ đồ tuần tự đăng ký dạy</a:t>
            </a:r>
            <a:r>
              <a:rPr lang="id-ID" sz="2200" b="1" smtClean="0">
                <a:latin typeface="Times New Roman" pitchFamily="18" charset="0"/>
                <a:cs typeface="Times New Roman" pitchFamily="18" charset="0"/>
              </a:rPr>
              <a:t>:</a:t>
            </a:r>
          </a:p>
          <a:p>
            <a:pPr marL="0" indent="0">
              <a:buNone/>
            </a:pPr>
            <a:endParaRPr lang="id-ID" sz="2200" b="1" smtClean="0">
              <a:latin typeface="Times New Roman" pitchFamily="18" charset="0"/>
              <a:cs typeface="Times New Roman" pitchFamily="18" charset="0"/>
            </a:endParaRP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001000" cy="53340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r>
              <a:rPr lang="en-US" sz="2200" b="1" smtClean="0">
                <a:latin typeface="Times New Roman" pitchFamily="18" charset="0"/>
                <a:cs typeface="Times New Roman" pitchFamily="18" charset="0"/>
              </a:rPr>
              <a:t>.Sơ </a:t>
            </a:r>
            <a:r>
              <a:rPr lang="en-US" sz="2200" b="1">
                <a:latin typeface="Times New Roman" pitchFamily="18" charset="0"/>
                <a:cs typeface="Times New Roman" pitchFamily="18" charset="0"/>
              </a:rPr>
              <a:t>đồ cộng tác đăng ký </a:t>
            </a:r>
            <a:r>
              <a:rPr lang="en-US" sz="2200" b="1" smtClean="0">
                <a:latin typeface="Times New Roman" pitchFamily="18" charset="0"/>
                <a:cs typeface="Times New Roman" pitchFamily="18" charset="0"/>
              </a:rPr>
              <a:t>dạy</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7772400" cy="54864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r>
              <a:rPr lang="en-US" sz="2200" b="1">
                <a:latin typeface="Times New Roman" pitchFamily="18" charset="0"/>
                <a:cs typeface="Times New Roman" pitchFamily="18" charset="0"/>
              </a:rPr>
              <a:t>Sơ đồ tuần tự nhận học </a:t>
            </a:r>
            <a:r>
              <a:rPr lang="en-US" sz="2200" b="1" smtClean="0">
                <a:latin typeface="Times New Roman" pitchFamily="18" charset="0"/>
                <a:cs typeface="Times New Roman" pitchFamily="18" charset="0"/>
              </a:rPr>
              <a:t>viên</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772400" cy="51816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r>
              <a:rPr lang="en-US" sz="2200" b="1">
                <a:latin typeface="Times New Roman" pitchFamily="18" charset="0"/>
                <a:cs typeface="Times New Roman" pitchFamily="18" charset="0"/>
              </a:rPr>
              <a:t>Sơ đồ cộng tác nhận học </a:t>
            </a:r>
            <a:r>
              <a:rPr lang="en-US" sz="2200" b="1" smtClean="0">
                <a:latin typeface="Times New Roman" pitchFamily="18" charset="0"/>
                <a:cs typeface="Times New Roman" pitchFamily="18" charset="0"/>
              </a:rPr>
              <a:t>viên</a:t>
            </a:r>
            <a:r>
              <a:rPr lang="id-ID" sz="2200" b="1" smtClean="0">
                <a:latin typeface="Times New Roman" pitchFamily="18" charset="0"/>
                <a:cs typeface="Times New Roman" pitchFamily="18" charset="0"/>
              </a:rPr>
              <a:t>:</a:t>
            </a:r>
          </a:p>
          <a:p>
            <a:pPr marL="0" indent="0">
              <a:buNone/>
            </a:pPr>
            <a:endParaRPr lang="en-US" sz="220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391400" cy="5181599"/>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4873752"/>
          </a:xfrm>
        </p:spPr>
        <p:txBody>
          <a:bodyPr/>
          <a:lstStyle/>
          <a:p>
            <a:r>
              <a:rPr lang="id-ID" sz="2200" smtClean="0">
                <a:latin typeface="Times New Roman" pitchFamily="18" charset="0"/>
                <a:cs typeface="Times New Roman" pitchFamily="18" charset="0"/>
              </a:rPr>
              <a:t>Sơ đồ thành phần</a:t>
            </a:r>
            <a:r>
              <a:rPr lang="id-ID" smtClean="0"/>
              <a:t>:</a:t>
            </a:r>
          </a:p>
          <a:p>
            <a:pPr marL="0" indent="0">
              <a:buNone/>
            </a:pPr>
            <a:r>
              <a:rPr lang="id-ID" sz="2200" smtClean="0">
                <a:latin typeface="Times New Roman" pitchFamily="18" charset="0"/>
                <a:cs typeface="Times New Roman" pitchFamily="18" charset="0"/>
              </a:rPr>
              <a:t>Đăng ký dạy:</a:t>
            </a:r>
          </a:p>
          <a:p>
            <a:pPr marL="0" indent="0">
              <a:buNone/>
            </a:pPr>
            <a:endParaRPr lang="id-ID" sz="2200" smtClean="0">
              <a:latin typeface="Times New Roman" pitchFamily="18" charset="0"/>
              <a:cs typeface="Times New Roman" pitchFamily="18" charset="0"/>
            </a:endParaRPr>
          </a:p>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27030"/>
            <a:ext cx="5486400"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878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4873752"/>
          </a:xfrm>
        </p:spPr>
        <p:txBody>
          <a:bodyPr/>
          <a:lstStyle/>
          <a:p>
            <a:r>
              <a:rPr lang="id-ID" smtClean="0"/>
              <a:t>Đăng ký học:</a:t>
            </a:r>
          </a:p>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6781800" cy="3962400"/>
          </a:xfrm>
          <a:prstGeom prst="rect">
            <a:avLst/>
          </a:prstGeom>
          <a:noFill/>
          <a:ln>
            <a:noFill/>
          </a:ln>
        </p:spPr>
      </p:pic>
    </p:spTree>
    <p:extLst>
      <p:ext uri="{BB962C8B-B14F-4D97-AF65-F5344CB8AC3E}">
        <p14:creationId xmlns:p14="http://schemas.microsoft.com/office/powerpoint/2010/main" val="2354808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4873752"/>
          </a:xfrm>
        </p:spPr>
        <p:txBody>
          <a:bodyPr/>
          <a:lstStyle/>
          <a:p>
            <a:r>
              <a:rPr lang="id-ID" smtClean="0"/>
              <a:t>Nhận học viên:</a:t>
            </a:r>
          </a:p>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010400" cy="4343400"/>
          </a:xfrm>
          <a:prstGeom prst="rect">
            <a:avLst/>
          </a:prstGeom>
          <a:noFill/>
          <a:ln>
            <a:noFill/>
          </a:ln>
        </p:spPr>
      </p:pic>
    </p:spTree>
    <p:extLst>
      <p:ext uri="{BB962C8B-B14F-4D97-AF65-F5344CB8AC3E}">
        <p14:creationId xmlns:p14="http://schemas.microsoft.com/office/powerpoint/2010/main" val="235480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1342832"/>
          </a:xfrm>
        </p:spPr>
        <p:txBody>
          <a:bodyPr/>
          <a:lstStyle/>
          <a:p>
            <a:pPr marL="857250" indent="-857250" algn="l">
              <a:buFont typeface="+mj-lt"/>
              <a:buAutoNum type="romanUcPeriod"/>
            </a:pPr>
            <a:r>
              <a:rPr lang="id-ID" sz="4000" b="1" smtClean="0">
                <a:latin typeface="Times New Roman" pitchFamily="18" charset="0"/>
                <a:cs typeface="Times New Roman" pitchFamily="18" charset="0"/>
              </a:rPr>
              <a:t>Khảo sát nghiệp vụ, trình bày các quy trình</a:t>
            </a:r>
            <a:endParaRPr lang="en-US" sz="4000" b="1">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2057400"/>
            <a:ext cx="7772400" cy="4419600"/>
          </a:xfrm>
        </p:spPr>
        <p:txBody>
          <a:bodyPr>
            <a:normAutofit fontScale="92500" lnSpcReduction="10000"/>
          </a:bodyPr>
          <a:lstStyle/>
          <a:p>
            <a:pPr marL="502920" indent="-457200">
              <a:buFont typeface="+mj-lt"/>
              <a:buAutoNum type="arabicPeriod"/>
            </a:pPr>
            <a:r>
              <a:rPr lang="id-ID" sz="2800" b="1" smtClean="0">
                <a:latin typeface="Times New Roman" pitchFamily="18" charset="0"/>
                <a:cs typeface="Times New Roman" pitchFamily="18" charset="0"/>
              </a:rPr>
              <a:t>Khảo sát nghiệp vụ</a:t>
            </a:r>
          </a:p>
          <a:p>
            <a:pPr marL="502920" indent="-457200">
              <a:buFont typeface="+mj-lt"/>
              <a:buAutoNum type="alphaLcParenR"/>
            </a:pPr>
            <a:r>
              <a:rPr lang="id-ID" sz="2400" b="1" smtClean="0">
                <a:latin typeface="Times New Roman" pitchFamily="18" charset="0"/>
                <a:cs typeface="Times New Roman" pitchFamily="18" charset="0"/>
              </a:rPr>
              <a:t>Mục tiêu và phạm vi đề tài</a:t>
            </a:r>
          </a:p>
          <a:p>
            <a:r>
              <a:rPr lang="en-US" sz="2400">
                <a:latin typeface="Times New Roman" pitchFamily="18" charset="0"/>
                <a:cs typeface="Times New Roman" pitchFamily="18" charset="0"/>
              </a:rPr>
              <a:t>Mục tiêu mà đề tài hướng tới là từ những kiến thức đạt được trên lớp, cùng với việc khảo sát tại các trung tâm gia sư mỗi thành viên trong nhóm sẽ biết những bước để thiết kế một hệ thống thông tin hoàn chỉnh</a:t>
            </a:r>
          </a:p>
          <a:p>
            <a:r>
              <a:rPr lang="en-US" sz="2400">
                <a:latin typeface="Times New Roman" pitchFamily="18" charset="0"/>
                <a:cs typeface="Times New Roman" pitchFamily="18" charset="0"/>
              </a:rPr>
              <a:t>Phạm vi đề tài là xác định được các yêu cầu nghiệp vụ của hệ thống quản lý trung tâm gia sư, xây dựng được sơ đồ nghiệp vụ, dùng sơ đồ hoạt động, sơ đồ tương tác, sơ đồ tuần tự để mô tả khung hành vi của hệ thống quản lý trung tâm gia sư. Xây dựng được biểu đồ use case hệ thống, xây dựng sơ đồ lớp và triển khai chi tiết sơ đồ lớp, và cuối cùng là thiết kế giao diện hệ thống quản lý trung tâm gia sư.</a:t>
            </a:r>
          </a:p>
          <a:p>
            <a:pPr marL="45720" indent="0">
              <a:buNone/>
            </a:pPr>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7467600" cy="4873752"/>
          </a:xfrm>
        </p:spPr>
        <p:txBody>
          <a:bodyPr/>
          <a:lstStyle/>
          <a:p>
            <a:r>
              <a:rPr lang="id-ID" smtClean="0"/>
              <a:t>Nhận gia sư:</a:t>
            </a:r>
          </a:p>
          <a:p>
            <a:endParaRPr lang="en-US" b="1"/>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6553200" cy="3886200"/>
          </a:xfrm>
          <a:prstGeom prst="rect">
            <a:avLst/>
          </a:prstGeom>
          <a:noFill/>
          <a:ln>
            <a:noFill/>
          </a:ln>
        </p:spPr>
      </p:pic>
    </p:spTree>
    <p:extLst>
      <p:ext uri="{BB962C8B-B14F-4D97-AF65-F5344CB8AC3E}">
        <p14:creationId xmlns:p14="http://schemas.microsoft.com/office/powerpoint/2010/main" val="2354808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4873752"/>
          </a:xfrm>
        </p:spPr>
        <p:txBody>
          <a:bodyPr/>
          <a:lstStyle/>
          <a:p>
            <a:r>
              <a:rPr lang="id-ID" smtClean="0"/>
              <a:t>Lập hợp đồng:</a:t>
            </a:r>
          </a:p>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80536"/>
            <a:ext cx="6172200" cy="5093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8788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4873752"/>
          </a:xfrm>
        </p:spPr>
        <p:txBody>
          <a:bodyPr>
            <a:normAutofit/>
          </a:bodyPr>
          <a:lstStyle/>
          <a:p>
            <a:pPr marL="514350" indent="-514350">
              <a:buFont typeface="+mj-lt"/>
              <a:buAutoNum type="arabicPeriod" startAt="3"/>
            </a:pPr>
            <a:r>
              <a:rPr lang="en-US" sz="2600" b="1" smtClean="0">
                <a:latin typeface="Times New Roman" pitchFamily="18" charset="0"/>
                <a:cs typeface="Times New Roman" pitchFamily="18" charset="0"/>
              </a:rPr>
              <a:t>Sơ </a:t>
            </a:r>
            <a:r>
              <a:rPr lang="en-US" sz="2600" b="1">
                <a:latin typeface="Times New Roman" pitchFamily="18" charset="0"/>
                <a:cs typeface="Times New Roman" pitchFamily="18" charset="0"/>
              </a:rPr>
              <a:t>đồ tuần tự từng usecase </a:t>
            </a:r>
            <a:r>
              <a:rPr lang="en-US" sz="2600" b="1" smtClean="0">
                <a:latin typeface="Times New Roman" pitchFamily="18" charset="0"/>
                <a:cs typeface="Times New Roman" pitchFamily="18" charset="0"/>
              </a:rPr>
              <a:t>hệ thống</a:t>
            </a:r>
            <a:r>
              <a:rPr lang="id-ID" sz="2600" b="1" smtClean="0">
                <a:latin typeface="Times New Roman" pitchFamily="18" charset="0"/>
                <a:cs typeface="Times New Roman" pitchFamily="18" charset="0"/>
              </a:rPr>
              <a:t>:</a:t>
            </a:r>
          </a:p>
          <a:p>
            <a:r>
              <a:rPr lang="en-US" sz="2200" b="1">
                <a:latin typeface="Times New Roman" pitchFamily="18" charset="0"/>
                <a:cs typeface="Times New Roman" pitchFamily="18" charset="0"/>
              </a:rPr>
              <a:t>Sơ đồ tuần tự tạo hồ sơ học </a:t>
            </a:r>
            <a:r>
              <a:rPr lang="en-US" sz="2200" b="1" smtClean="0">
                <a:latin typeface="Times New Roman" pitchFamily="18" charset="0"/>
                <a:cs typeface="Times New Roman" pitchFamily="18" charset="0"/>
              </a:rPr>
              <a:t>viên</a:t>
            </a:r>
            <a:r>
              <a:rPr lang="id-ID" sz="2200" b="1" smtClean="0">
                <a:latin typeface="Times New Roman" pitchFamily="18" charset="0"/>
                <a:cs typeface="Times New Roman" pitchFamily="18" charset="0"/>
              </a:rPr>
              <a:t>:</a:t>
            </a:r>
          </a:p>
          <a:p>
            <a:pPr marL="0" indent="0">
              <a:buNone/>
            </a:pPr>
            <a:endParaRPr lang="id-ID" sz="2200" b="1" smtClean="0">
              <a:latin typeface="Times New Roman" pitchFamily="18" charset="0"/>
              <a:cs typeface="Times New Roman" pitchFamily="18" charset="0"/>
            </a:endParaRPr>
          </a:p>
          <a:p>
            <a:pPr marL="0" indent="0">
              <a:buNone/>
            </a:pPr>
            <a:endParaRPr lang="id-ID" sz="2600" b="1">
              <a:latin typeface="Times New Roman" pitchFamily="18" charset="0"/>
              <a:cs typeface="Times New Roman" pitchFamily="18" charset="0"/>
            </a:endParaRPr>
          </a:p>
        </p:txBody>
      </p:sp>
      <p:pic>
        <p:nvPicPr>
          <p:cNvPr id="4" name="Picture 3" descr="tuantuan_TaoHoSoHV"/>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239000" cy="48006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a:bodyPr>
          <a:lstStyle/>
          <a:p>
            <a:r>
              <a:rPr lang="en-US" sz="2200" b="1">
                <a:latin typeface="Times New Roman" pitchFamily="18" charset="0"/>
                <a:cs typeface="Times New Roman" pitchFamily="18" charset="0"/>
              </a:rPr>
              <a:t>Sơ đồ tuần tự tạo hồ sơ </a:t>
            </a:r>
            <a:r>
              <a:rPr lang="en-US" sz="2200" b="1" smtClean="0">
                <a:latin typeface="Times New Roman" pitchFamily="18" charset="0"/>
                <a:cs typeface="Times New Roman" pitchFamily="18" charset="0"/>
              </a:rPr>
              <a:t>lớp</a:t>
            </a:r>
            <a:endParaRPr lang="id-ID" sz="2200" b="1" smtClean="0">
              <a:latin typeface="Times New Roman" pitchFamily="18" charset="0"/>
              <a:cs typeface="Times New Roman" pitchFamily="18" charset="0"/>
            </a:endParaRPr>
          </a:p>
          <a:p>
            <a:endParaRPr lang="en-US" sz="2200">
              <a:latin typeface="Times New Roman" pitchFamily="18" charset="0"/>
              <a:cs typeface="Times New Roman" pitchFamily="18" charset="0"/>
            </a:endParaRPr>
          </a:p>
        </p:txBody>
      </p:sp>
      <p:pic>
        <p:nvPicPr>
          <p:cNvPr id="4" name="Picture 3" descr="tuantu_TaoHoSoLop"/>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772400" cy="51816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381000"/>
            <a:ext cx="7467600" cy="6092825"/>
          </a:xfrm>
        </p:spPr>
        <p:txBody>
          <a:bodyPr>
            <a:normAutofit/>
          </a:bodyPr>
          <a:lstStyle/>
          <a:p>
            <a:r>
              <a:rPr lang="en-US" sz="2200" b="1">
                <a:latin typeface="Times New Roman" pitchFamily="18" charset="0"/>
                <a:cs typeface="Times New Roman" pitchFamily="18" charset="0"/>
              </a:rPr>
              <a:t>Sơ đồ tuần tự giới thiệu </a:t>
            </a:r>
            <a:r>
              <a:rPr lang="en-US" sz="2200" b="1" smtClean="0">
                <a:latin typeface="Times New Roman" pitchFamily="18" charset="0"/>
                <a:cs typeface="Times New Roman" pitchFamily="18" charset="0"/>
              </a:rPr>
              <a:t>lớp</a:t>
            </a:r>
            <a:endParaRPr lang="id-ID" sz="2200" b="1" smtClean="0">
              <a:latin typeface="Times New Roman" pitchFamily="18" charset="0"/>
              <a:cs typeface="Times New Roman" pitchFamily="18" charset="0"/>
            </a:endParaRPr>
          </a:p>
          <a:p>
            <a:pPr marL="0" indent="0">
              <a:buNone/>
            </a:pPr>
            <a:endParaRPr lang="en-US" sz="2200">
              <a:latin typeface="Times New Roman" pitchFamily="18" charset="0"/>
              <a:cs typeface="Times New Roman" pitchFamily="18" charset="0"/>
            </a:endParaRPr>
          </a:p>
        </p:txBody>
      </p:sp>
      <p:pic>
        <p:nvPicPr>
          <p:cNvPr id="5" name="Picture 4" descr="tuantu_GioiThieuHV"/>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7391400" cy="50292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r>
              <a:rPr lang="en-US" sz="2200" b="1">
                <a:latin typeface="Times New Roman" pitchFamily="18" charset="0"/>
                <a:cs typeface="Times New Roman" pitchFamily="18" charset="0"/>
              </a:rPr>
              <a:t>Sơ đồ tuần tự tạo hồ sơ gia </a:t>
            </a:r>
            <a:r>
              <a:rPr lang="en-US" sz="2200" b="1" smtClean="0">
                <a:latin typeface="Times New Roman" pitchFamily="18" charset="0"/>
                <a:cs typeface="Times New Roman" pitchFamily="18" charset="0"/>
              </a:rPr>
              <a:t>sư</a:t>
            </a:r>
            <a:endParaRPr lang="id-ID" sz="2200" b="1" smtClean="0">
              <a:latin typeface="Times New Roman" pitchFamily="18" charset="0"/>
              <a:cs typeface="Times New Roman" pitchFamily="18" charset="0"/>
            </a:endParaRPr>
          </a:p>
          <a:p>
            <a:pPr marL="0" indent="0">
              <a:buNone/>
            </a:pPr>
            <a:endParaRPr lang="en-US" sz="2200">
              <a:latin typeface="Times New Roman" pitchFamily="18" charset="0"/>
              <a:cs typeface="Times New Roman" pitchFamily="18" charset="0"/>
            </a:endParaRPr>
          </a:p>
        </p:txBody>
      </p:sp>
      <p:pic>
        <p:nvPicPr>
          <p:cNvPr id="4" name="Picture 3" descr="tuantu_TaoHoSoGiaSu"/>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467600" cy="48768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4873752"/>
          </a:xfrm>
        </p:spPr>
        <p:txBody>
          <a:bodyPr>
            <a:normAutofit/>
          </a:bodyPr>
          <a:lstStyle/>
          <a:p>
            <a:r>
              <a:rPr lang="en-US" sz="2200" b="1">
                <a:latin typeface="Times New Roman" pitchFamily="18" charset="0"/>
                <a:cs typeface="Times New Roman" pitchFamily="18" charset="0"/>
              </a:rPr>
              <a:t>Sơ đồ tuần tự giới thiệu gia sư</a:t>
            </a:r>
            <a:endParaRPr lang="en-US" sz="2200">
              <a:latin typeface="Times New Roman" pitchFamily="18" charset="0"/>
              <a:cs typeface="Times New Roman" pitchFamily="18" charset="0"/>
            </a:endParaRPr>
          </a:p>
        </p:txBody>
      </p:sp>
      <p:pic>
        <p:nvPicPr>
          <p:cNvPr id="4" name="Picture 3" descr="tuantu_GioiThieuGS"/>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239000" cy="46482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r>
              <a:rPr lang="en-US" sz="2200" b="1">
                <a:latin typeface="Times New Roman" pitchFamily="18" charset="0"/>
                <a:cs typeface="Times New Roman" pitchFamily="18" charset="0"/>
              </a:rPr>
              <a:t>Sơ đồ tuần tự lập hợp </a:t>
            </a:r>
            <a:r>
              <a:rPr lang="en-US" sz="2200" b="1" smtClean="0">
                <a:latin typeface="Times New Roman" pitchFamily="18" charset="0"/>
                <a:cs typeface="Times New Roman" pitchFamily="18" charset="0"/>
              </a:rPr>
              <a:t>đồng</a:t>
            </a:r>
            <a:endParaRPr lang="id-ID" sz="2200" b="1" smtClean="0">
              <a:latin typeface="Times New Roman" pitchFamily="18" charset="0"/>
              <a:cs typeface="Times New Roman" pitchFamily="18" charset="0"/>
            </a:endParaRPr>
          </a:p>
          <a:p>
            <a:endParaRPr lang="en-US" sz="2200">
              <a:latin typeface="Times New Roman" pitchFamily="18" charset="0"/>
              <a:cs typeface="Times New Roman" pitchFamily="18" charset="0"/>
            </a:endParaRPr>
          </a:p>
        </p:txBody>
      </p:sp>
      <p:pic>
        <p:nvPicPr>
          <p:cNvPr id="4" name="Picture 3" descr="tuantu_LapHopDO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620000" cy="4953000"/>
          </a:xfrm>
          <a:prstGeom prst="rect">
            <a:avLst/>
          </a:prstGeom>
          <a:noFill/>
          <a:ln>
            <a:noFill/>
          </a:ln>
        </p:spPr>
      </p:pic>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startAt="5"/>
            </a:pPr>
            <a:r>
              <a:rPr lang="id-ID" b="1" smtClean="0"/>
              <a:t>ThiếT kế giao diện:</a:t>
            </a:r>
            <a:endParaRPr lang="en-US" b="1"/>
          </a:p>
        </p:txBody>
      </p:sp>
      <p:sp>
        <p:nvSpPr>
          <p:cNvPr id="3" name="Content Placeholder 2"/>
          <p:cNvSpPr>
            <a:spLocks noGrp="1"/>
          </p:cNvSpPr>
          <p:nvPr>
            <p:ph sz="quarter" idx="1"/>
          </p:nvPr>
        </p:nvSpPr>
        <p:spPr/>
        <p:txBody>
          <a:bodyPr>
            <a:normAutofit/>
          </a:bodyPr>
          <a:lstStyle/>
          <a:p>
            <a:pPr marL="0" indent="0">
              <a:buNone/>
            </a:pPr>
            <a:endParaRPr lang="en-US" sz="2600" b="1">
              <a:latin typeface="Times New Roman" pitchFamily="18" charset="0"/>
              <a:cs typeface="Times New Roman" pitchFamily="18" charset="0"/>
            </a:endParaRPr>
          </a:p>
        </p:txBody>
      </p:sp>
    </p:spTree>
    <p:extLst>
      <p:ext uri="{BB962C8B-B14F-4D97-AF65-F5344CB8AC3E}">
        <p14:creationId xmlns:p14="http://schemas.microsoft.com/office/powerpoint/2010/main" val="3736949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05200" y="2362200"/>
            <a:ext cx="6172200" cy="1894362"/>
          </a:xfrm>
        </p:spPr>
        <p:txBody>
          <a:bodyPr>
            <a:normAutofit/>
          </a:bodyPr>
          <a:lstStyle/>
          <a:p>
            <a:r>
              <a:rPr lang="id-ID" sz="4800" smtClean="0"/>
              <a:t>Xin cám ơn</a:t>
            </a:r>
            <a:endParaRPr lang="en-US" sz="4800"/>
          </a:p>
        </p:txBody>
      </p:sp>
      <p:sp>
        <p:nvSpPr>
          <p:cNvPr id="3" name="Content Placeholder 2"/>
          <p:cNvSpPr>
            <a:spLocks noGrp="1"/>
          </p:cNvSpPr>
          <p:nvPr>
            <p:ph type="subTitle" idx="1"/>
          </p:nvPr>
        </p:nvSpPr>
        <p:spPr>
          <a:xfrm>
            <a:off x="2278811" y="990600"/>
            <a:ext cx="6858000" cy="1371600"/>
          </a:xfrm>
        </p:spPr>
        <p:txBody>
          <a:bodyPr>
            <a:normAutofit/>
          </a:bodyPr>
          <a:lstStyle/>
          <a:p>
            <a:pPr marL="0" indent="0" algn="ctr">
              <a:buNone/>
            </a:pPr>
            <a:r>
              <a:rPr lang="id-ID" sz="3600" b="1"/>
              <a:t>Cảm ơn cô và các bạn đã theo dõi</a:t>
            </a:r>
            <a:endParaRPr lang="en-US" sz="3600" b="1"/>
          </a:p>
        </p:txBody>
      </p:sp>
    </p:spTree>
    <p:extLst>
      <p:ext uri="{BB962C8B-B14F-4D97-AF65-F5344CB8AC3E}">
        <p14:creationId xmlns:p14="http://schemas.microsoft.com/office/powerpoint/2010/main" val="23548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00B0F0"/>
                                        </p:clrVal>
                                      </p:to>
                                    </p:set>
                                    <p:set>
                                      <p:cBhvr>
                                        <p:cTn id="7" dur="500" fill="hold"/>
                                        <p:tgtEl>
                                          <p:spTgt spid="3">
                                            <p:txEl>
                                              <p:pRg st="0" end="0"/>
                                            </p:txEl>
                                          </p:spTgt>
                                        </p:tgtEl>
                                        <p:attrNameLst>
                                          <p:attrName>fillcolor</p:attrName>
                                        </p:attrNameLst>
                                      </p:cBhvr>
                                      <p:to>
                                        <p:clrVal>
                                          <a:srgbClr val="00B0F0"/>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0" nodeType="clickEffect">
                                  <p:stCondLst>
                                    <p:cond delay="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305800" cy="6324600"/>
          </a:xfrm>
        </p:spPr>
        <p:txBody>
          <a:bodyPr>
            <a:normAutofit fontScale="25000" lnSpcReduction="20000"/>
          </a:bodyPr>
          <a:lstStyle/>
          <a:p>
            <a:pPr marL="560070" indent="-514350">
              <a:buFont typeface="+mj-lt"/>
              <a:buAutoNum type="arabicPeriod" startAt="2"/>
            </a:pPr>
            <a:r>
              <a:rPr lang="id-ID" sz="10400" b="1" smtClean="0">
                <a:latin typeface="Times New Roman" pitchFamily="18" charset="0"/>
                <a:cs typeface="Times New Roman" pitchFamily="18" charset="0"/>
              </a:rPr>
              <a:t>Trình bày các quy trình</a:t>
            </a:r>
          </a:p>
          <a:p>
            <a:pPr>
              <a:buFontTx/>
              <a:buChar char="-"/>
            </a:pPr>
            <a:r>
              <a:rPr lang="en-US" sz="8800" smtClean="0">
                <a:latin typeface="Times New Roman" pitchFamily="18" charset="0"/>
                <a:cs typeface="Times New Roman" pitchFamily="18" charset="0"/>
              </a:rPr>
              <a:t>Khảo </a:t>
            </a:r>
            <a:r>
              <a:rPr lang="en-US" sz="8800">
                <a:latin typeface="Times New Roman" pitchFamily="18" charset="0"/>
                <a:cs typeface="Times New Roman" pitchFamily="18" charset="0"/>
              </a:rPr>
              <a:t>sát tại Trung tâm Quyết Thắng, địa chỉ tại 391 Lê Đại Hành, Phường 11, Quận 11, Thành phố Hồ Chí Minh</a:t>
            </a:r>
            <a:r>
              <a:rPr lang="en-US" sz="8800" smtClean="0">
                <a:latin typeface="Times New Roman" pitchFamily="18" charset="0"/>
                <a:cs typeface="Times New Roman" pitchFamily="18" charset="0"/>
              </a:rPr>
              <a:t>.</a:t>
            </a:r>
            <a:endParaRPr lang="id-ID" sz="8800" smtClean="0">
              <a:latin typeface="Times New Roman" pitchFamily="18" charset="0"/>
              <a:cs typeface="Times New Roman" pitchFamily="18" charset="0"/>
            </a:endParaRPr>
          </a:p>
          <a:p>
            <a:pPr>
              <a:buFontTx/>
              <a:buChar char="-"/>
            </a:pPr>
            <a:r>
              <a:rPr lang="id-ID" sz="8800" smtClean="0">
                <a:latin typeface="Times New Roman" pitchFamily="18" charset="0"/>
                <a:cs typeface="Times New Roman" pitchFamily="18" charset="0"/>
              </a:rPr>
              <a:t>Các quy trình nghiêp vụ:</a:t>
            </a:r>
          </a:p>
          <a:p>
            <a:pPr>
              <a:buFont typeface="Arial" pitchFamily="34" charset="0"/>
              <a:buChar char="•"/>
            </a:pPr>
            <a:r>
              <a:rPr lang="vi-VN" sz="8800" b="1">
                <a:latin typeface="Times New Roman" pitchFamily="18" charset="0"/>
                <a:cs typeface="Times New Roman" pitchFamily="18" charset="0"/>
              </a:rPr>
              <a:t>Quy trình nghiệp vụ đăng ký học: </a:t>
            </a:r>
            <a:r>
              <a:rPr lang="vi-VN" sz="8800">
                <a:latin typeface="Times New Roman" pitchFamily="18" charset="0"/>
                <a:cs typeface="Times New Roman" pitchFamily="18" charset="0"/>
              </a:rPr>
              <a:t>Khi học viên hoặc phụ huynh(sau đây sẽ gọi chung là khách hàng) tới trung tâm yêu cầu đăng ký học, nhân viên tư vấn sẽ phát cho khách hàng phiếu đăng ký học, sau đó khách hàng điền đầy đủ thông tin(họ tên phụ huynh, giới tính, ngày sinh, chứng minh nhân dân, địa chỉ, số điện thoại, họ tên học viên, giới tính, ngày sinh, địa chỉ, tên trường, học lực) và nộp lại cho nhân viên tư vấn, nhân viên tư vấn kiểm tra thông tin và nếu đây là lần đầu khách hàng đăng ký thì sẽ lập hồ sơ học viên mới, sau đó nhân viên tư vấn sẽ gửi bảng học phí tham khảo cho khách hàng để từ đó khách hàng có thể cân nhắc để điền thông trong phần tìm gia sư(lớp, môn học, số buổi, số học viên, thời gian học, yêu cầu khác). Nhân viên tư vấn kiểm tra thông tin một lần nữa, nếu thông tin đầy đủ và chính xác sẽ lưu thông tin vào danh sách đăng ký học.</a:t>
            </a:r>
            <a:r>
              <a:rPr lang="en-US" sz="8800" smtClean="0">
                <a:latin typeface="Times New Roman" pitchFamily="18" charset="0"/>
                <a:cs typeface="Times New Roman" pitchFamily="18" charset="0"/>
              </a:rPr>
              <a:t> </a:t>
            </a:r>
          </a:p>
          <a:p>
            <a:pPr marL="45720" indent="0">
              <a:buNone/>
            </a:pPr>
            <a:endParaRPr lang="id-ID" sz="2600" b="1" smtClean="0">
              <a:latin typeface="Times New Roman" pitchFamily="18" charset="0"/>
              <a:cs typeface="Times New Roman" pitchFamily="18" charset="0"/>
            </a:endParaRPr>
          </a:p>
          <a:p>
            <a:pPr marL="45720" indent="0">
              <a:buNone/>
            </a:pPr>
            <a:endParaRPr lang="en-US" sz="2600" b="1">
              <a:latin typeface="Times New Roman" pitchFamily="18" charset="0"/>
              <a:cs typeface="Times New Roman" pitchFamily="18" charset="0"/>
            </a:endParaRPr>
          </a:p>
        </p:txBody>
      </p:sp>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354808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09600"/>
            <a:ext cx="8229600" cy="6019800"/>
          </a:xfrm>
        </p:spPr>
        <p:txBody>
          <a:bodyPr>
            <a:normAutofit fontScale="92500" lnSpcReduction="20000"/>
          </a:bodyPr>
          <a:lstStyle/>
          <a:p>
            <a:pPr>
              <a:buFont typeface="Arial" pitchFamily="34" charset="0"/>
              <a:buChar char="•"/>
            </a:pPr>
            <a:r>
              <a:rPr lang="en-US" b="1"/>
              <a:t>Quy trình nghiệp vụ nhận gia sư:</a:t>
            </a:r>
            <a:r>
              <a:rPr lang="en-US"/>
              <a:t> Sau khi khách hàng hoàn tất việc đăng ký học và được thêm vào danh sách đăng ký học, từ danh sách đó nhân viên tư vấn sẽ tìm ra được gia sư nào phù hợp để giới thiệu cho học viên. Nhân viên tư vấn sau khi giới thiệu những gia sư đã được lọc ra từ danh sách gia sư của trung tâm, sẽ yêu cầu khách hàng chọn gia sư mà mình thấy phù hợp, sau đó sẽ đặt lịch hẹn để khách hàng và gia sư trao đổi thêm về việc học và dạy. Trong trường hợp khách hàng không chọn được gia sư nào phù hợp với yêu cầu của mình, nhân viên tư vấn sẽ thêm khách hàng vào danh sách chờ, trong danh sách chờ này, khi có gia sư phù hợp với yêu cầu của khách hàng đăng ký dạy, nhân viên tư vấn sẽ liên hệ với khách hàng. </a:t>
            </a:r>
            <a:endParaRPr lang="id-ID" smtClean="0"/>
          </a:p>
          <a:p>
            <a:pPr>
              <a:buFont typeface="Arial" pitchFamily="34" charset="0"/>
              <a:buChar char="•"/>
            </a:pPr>
            <a:r>
              <a:rPr lang="en-US" b="1" smtClean="0"/>
              <a:t>Quy </a:t>
            </a:r>
            <a:r>
              <a:rPr lang="en-US" b="1"/>
              <a:t>trình nghiệp vụ Lập hợp đồng:</a:t>
            </a:r>
            <a:r>
              <a:rPr lang="en-US"/>
              <a:t> Sau khi đã chọn được gia sư phù hợp với yêu cầu của mình, khách hàng sẽ yêu cầu làm hợp đồng thuê gia sư(học phí, thời gian thanh toán học phí, thời gian học, số buổi học, cam kết từ gia sư và khách hàng), nhân viên thu ngân sẽ thu tiền học phí và xuất biên lai cho khách hàng, sau đó tính mức phí nhận lớp và thanh toán lương cho gia sư. </a:t>
            </a:r>
          </a:p>
          <a:p>
            <a:pPr marL="45720" indent="0">
              <a:buNone/>
            </a:pPr>
            <a:endParaRPr lang="en-US"/>
          </a:p>
          <a:p>
            <a:pPr marL="45720" indent="0">
              <a:buNone/>
            </a:pPr>
            <a:endParaRPr lang="en-US"/>
          </a:p>
        </p:txBody>
      </p:sp>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85800"/>
            <a:ext cx="8077200" cy="5791200"/>
          </a:xfrm>
        </p:spPr>
        <p:txBody>
          <a:bodyPr>
            <a:normAutofit fontScale="92500" lnSpcReduction="10000"/>
          </a:bodyPr>
          <a:lstStyle/>
          <a:p>
            <a:pPr>
              <a:buFont typeface="Arial" pitchFamily="34" charset="0"/>
              <a:buChar char="•"/>
            </a:pPr>
            <a:r>
              <a:rPr lang="en-US" sz="2400" b="1">
                <a:latin typeface="Times New Roman" pitchFamily="18" charset="0"/>
                <a:cs typeface="Times New Roman" pitchFamily="18" charset="0"/>
              </a:rPr>
              <a:t>Quy trình nghiệp vụ Đăng ký dạy:</a:t>
            </a:r>
            <a:r>
              <a:rPr lang="en-US" sz="2400">
                <a:latin typeface="Times New Roman" pitchFamily="18" charset="0"/>
                <a:cs typeface="Times New Roman" pitchFamily="18" charset="0"/>
              </a:rPr>
              <a:t> Khi gia sư đến trung tâm và yêu cầu trở thành gia sư của trung tâm, nhân viên tư vấn sẽ phát cho gia sư phiếu đăng ký dạy(họ tên, giới tính, ngày sinh, địa chỉ, số điện thoại, email, chứng minh nhân dân, tên trường, ngành học, năm tốt nghiệp, nghề nghiệp hiện tại, trình độ, ưu điểm, môn dạy, khu vực dạy, thời gian dạy, số buổi dạy, yêu cầu khác), sau khi kiểm tra và xác thực thông tin chính xác, nhân viên tư vấn sẽ lập hồ sơ nếu là gia sư mới, sau đó nhân viên tư vấn sẽ cho gia sư làm một bài kiểm tra năng lực, nếu đạt nhân viên tư vấn sẽ lập hồ sơ thuê gia sư</a:t>
            </a:r>
            <a:r>
              <a:rPr lang="en-US" sz="2400" smtClean="0">
                <a:latin typeface="Times New Roman" pitchFamily="18" charset="0"/>
                <a:cs typeface="Times New Roman" pitchFamily="18" charset="0"/>
              </a:rPr>
              <a:t>.</a:t>
            </a:r>
            <a:endParaRPr lang="id-ID" sz="2400" smtClean="0">
              <a:latin typeface="Times New Roman" pitchFamily="18" charset="0"/>
              <a:cs typeface="Times New Roman" pitchFamily="18" charset="0"/>
            </a:endParaRPr>
          </a:p>
          <a:p>
            <a:pPr>
              <a:buFont typeface="Arial" pitchFamily="34" charset="0"/>
              <a:buChar char="•"/>
            </a:pPr>
            <a:r>
              <a:rPr lang="en-US" sz="2400" b="1">
                <a:latin typeface="Times New Roman" pitchFamily="18" charset="0"/>
                <a:cs typeface="Times New Roman" pitchFamily="18" charset="0"/>
              </a:rPr>
              <a:t>Quy trình nghiệp vụ nhận học viên:</a:t>
            </a:r>
            <a:r>
              <a:rPr lang="en-US" sz="2400">
                <a:latin typeface="Times New Roman" pitchFamily="18" charset="0"/>
                <a:cs typeface="Times New Roman" pitchFamily="18" charset="0"/>
              </a:rPr>
              <a:t> Từ thông tin trên phiếu đăng ký dạy, nhân viên tư vấn sẽ tìm và giới thiệu cho gia sư những học viên phù hợp với năng lực và trình độ của gia sư. Sau đó nhân viên tư vấn yêu cầu gia sư chọn học viên, và đặt lịch hẹn với khách hàng mà gia sư đã chọn. Trong trường hợp gia sư không chọn được học viên trong danh sách, nhân viên tư vấn sẽ thêm gia sư vào danh sách chờ, khi có khách hàng tới đăng ký mà phù hợp sẽ thông báo cho gia sư.</a:t>
            </a:r>
            <a:endParaRPr lang="id-ID" sz="2400" smtClean="0">
              <a:latin typeface="Times New Roman" pitchFamily="18" charset="0"/>
              <a:cs typeface="Times New Roman" pitchFamily="18" charset="0"/>
            </a:endParaRPr>
          </a:p>
          <a:p>
            <a:pPr marL="45720" indent="0">
              <a:buNone/>
            </a:pPr>
            <a:endParaRPr lang="en-US"/>
          </a:p>
          <a:p>
            <a:pPr marL="45720" indent="0">
              <a:buNone/>
            </a:pPr>
            <a:endParaRPr lang="en-US"/>
          </a:p>
        </p:txBody>
      </p:sp>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pPr marL="1028700" indent="-1028700" algn="l">
              <a:buFont typeface="+mj-lt"/>
              <a:buAutoNum type="romanUcPeriod" startAt="2"/>
            </a:pPr>
            <a:r>
              <a:rPr lang="id-ID" b="1" smtClean="0">
                <a:latin typeface="Times New Roman" pitchFamily="18" charset="0"/>
                <a:cs typeface="Times New Roman" pitchFamily="18" charset="0"/>
              </a:rPr>
              <a:t>Sơ đồ UC </a:t>
            </a:r>
            <a:r>
              <a:rPr lang="id-ID" b="1">
                <a:latin typeface="Times New Roman" pitchFamily="18" charset="0"/>
                <a:cs typeface="Times New Roman" pitchFamily="18" charset="0"/>
              </a:rPr>
              <a:t>nghiệp </a:t>
            </a:r>
            <a:r>
              <a:rPr lang="id-ID" b="1" smtClean="0">
                <a:latin typeface="Times New Roman" pitchFamily="18" charset="0"/>
                <a:cs typeface="Times New Roman" pitchFamily="18" charset="0"/>
              </a:rPr>
              <a:t>vụ và UC hệ thống:</a:t>
            </a:r>
            <a:endParaRPr lang="en-US" b="1">
              <a:latin typeface="Times New Roman" pitchFamily="18" charset="0"/>
              <a:cs typeface="Times New Roman" pitchFamily="18" charset="0"/>
            </a:endParaRPr>
          </a:p>
        </p:txBody>
      </p:sp>
      <p:sp>
        <p:nvSpPr>
          <p:cNvPr id="3" name="Content Placeholder 2"/>
          <p:cNvSpPr>
            <a:spLocks noGrp="1"/>
          </p:cNvSpPr>
          <p:nvPr>
            <p:ph sz="quarter" idx="1"/>
          </p:nvPr>
        </p:nvSpPr>
        <p:spPr>
          <a:xfrm>
            <a:off x="838200" y="1447800"/>
            <a:ext cx="7848600" cy="5029200"/>
          </a:xfrm>
        </p:spPr>
        <p:txBody>
          <a:bodyPr>
            <a:normAutofit/>
          </a:bodyPr>
          <a:lstStyle/>
          <a:p>
            <a:pPr marL="560070" indent="-514350">
              <a:buFont typeface="+mj-lt"/>
              <a:buAutoNum type="arabicPeriod"/>
            </a:pPr>
            <a:r>
              <a:rPr lang="id-ID" sz="2600" dirty="0" smtClean="0"/>
              <a:t>Sơ đồ Use case nghiệp vụ</a:t>
            </a:r>
          </a:p>
          <a:p>
            <a:pPr marL="45720" indent="0">
              <a:buNone/>
            </a:pPr>
            <a:endParaRPr lang="en-US" sz="2600" dirty="0"/>
          </a:p>
        </p:txBody>
      </p:sp>
      <p:pic>
        <p:nvPicPr>
          <p:cNvPr id="4" name="Picture 3"/>
          <p:cNvPicPr/>
          <p:nvPr/>
        </p:nvPicPr>
        <p:blipFill>
          <a:blip r:embed="rId2"/>
          <a:stretch>
            <a:fillRect/>
          </a:stretch>
        </p:blipFill>
        <p:spPr>
          <a:xfrm>
            <a:off x="1114926" y="2133600"/>
            <a:ext cx="6934200" cy="3962400"/>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685800"/>
            <a:ext cx="7848600" cy="5867400"/>
          </a:xfrm>
        </p:spPr>
        <p:txBody>
          <a:bodyPr>
            <a:normAutofit/>
          </a:bodyPr>
          <a:lstStyle/>
          <a:p>
            <a:pPr marL="560070" indent="-514350">
              <a:buFont typeface="+mj-lt"/>
              <a:buAutoNum type="arabicPeriod" startAt="2"/>
            </a:pPr>
            <a:r>
              <a:rPr lang="id-ID" sz="2600" b="1" smtClean="0">
                <a:latin typeface="Times New Roman" pitchFamily="18" charset="0"/>
                <a:cs typeface="Times New Roman" pitchFamily="18" charset="0"/>
              </a:rPr>
              <a:t>Sơ đồ Use case Hệ thống</a:t>
            </a:r>
            <a:endParaRPr lang="en-US" sz="2600" b="1">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990600" y="1371600"/>
            <a:ext cx="7467600" cy="5029200"/>
          </a:xfrm>
          <a:prstGeom prst="rect">
            <a:avLst/>
          </a:prstGeom>
        </p:spPr>
      </p:pic>
    </p:spTree>
    <p:extLst>
      <p:ext uri="{BB962C8B-B14F-4D97-AF65-F5344CB8AC3E}">
        <p14:creationId xmlns:p14="http://schemas.microsoft.com/office/powerpoint/2010/main" val="725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633</TotalTime>
  <Words>1489</Words>
  <Application>Microsoft Office PowerPoint</Application>
  <PresentationFormat>On-screen Show (4:3)</PresentationFormat>
  <Paragraphs>91</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Oriel</vt:lpstr>
      <vt:lpstr>Báo Cáo Đồ Án  </vt:lpstr>
      <vt:lpstr>PowerPoint Presentation</vt:lpstr>
      <vt:lpstr>Nội dung chính:</vt:lpstr>
      <vt:lpstr>Khảo sát nghiệp vụ, trình bày các quy trình</vt:lpstr>
      <vt:lpstr>PowerPoint Presentation</vt:lpstr>
      <vt:lpstr>PowerPoint Presentation</vt:lpstr>
      <vt:lpstr>PowerPoint Presentation</vt:lpstr>
      <vt:lpstr>Sơ đồ UC nghiệp vụ và UC hệ thống:</vt:lpstr>
      <vt:lpstr>PowerPoint Presentation</vt:lpstr>
      <vt:lpstr>Xây dựng sơ đồ lớp: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Xây dựng sơ đồ thành phần , sơ đồ tuần tự, sơ đồ hoạt động và Triển khai chi tiết.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ThiếT kế giao diện:</vt:lpstr>
      <vt:lpstr>Xin cám ơn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dc:title>
  <dc:creator>acer</dc:creator>
  <cp:lastModifiedBy>Finelaptop.vn</cp:lastModifiedBy>
  <cp:revision>28</cp:revision>
  <dcterms:created xsi:type="dcterms:W3CDTF">2021-05-31T03:01:34Z</dcterms:created>
  <dcterms:modified xsi:type="dcterms:W3CDTF">2021-06-01T00:23:01Z</dcterms:modified>
</cp:coreProperties>
</file>