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1" r:id="rId3"/>
    <p:sldId id="262" r:id="rId4"/>
    <p:sldId id="258" r:id="rId5"/>
    <p:sldId id="263" r:id="rId6"/>
    <p:sldId id="259" r:id="rId7"/>
    <p:sldId id="266" r:id="rId8"/>
    <p:sldId id="264" r:id="rId9"/>
    <p:sldId id="267" r:id="rId10"/>
    <p:sldId id="265" r:id="rId11"/>
    <p:sldId id="268" r:id="rId12"/>
    <p:sldId id="269" r:id="rId13"/>
    <p:sldId id="274" r:id="rId14"/>
    <p:sldId id="273" r:id="rId15"/>
    <p:sldId id="272" r:id="rId16"/>
    <p:sldId id="271" r:id="rId17"/>
    <p:sldId id="270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5261-C82F-4125-AE59-A07215439B6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FE6F8C-E19E-4CD1-9BCE-BDD6C8A2F1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67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5261-C82F-4125-AE59-A07215439B6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6F8C-E19E-4CD1-9BCE-BDD6C8A2F16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57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5261-C82F-4125-AE59-A07215439B6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6F8C-E19E-4CD1-9BCE-BDD6C8A2F1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56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5261-C82F-4125-AE59-A07215439B6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6F8C-E19E-4CD1-9BCE-BDD6C8A2F16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0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5261-C82F-4125-AE59-A07215439B6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6F8C-E19E-4CD1-9BCE-BDD6C8A2F1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28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5261-C82F-4125-AE59-A07215439B6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6F8C-E19E-4CD1-9BCE-BDD6C8A2F16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2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5261-C82F-4125-AE59-A07215439B6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6F8C-E19E-4CD1-9BCE-BDD6C8A2F16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0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5261-C82F-4125-AE59-A07215439B6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6F8C-E19E-4CD1-9BCE-BDD6C8A2F16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66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5261-C82F-4125-AE59-A07215439B6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6F8C-E19E-4CD1-9BCE-BDD6C8A2F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0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5261-C82F-4125-AE59-A07215439B6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6F8C-E19E-4CD1-9BCE-BDD6C8A2F16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64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EF55261-C82F-4125-AE59-A07215439B6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6F8C-E19E-4CD1-9BCE-BDD6C8A2F16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25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55261-C82F-4125-AE59-A07215439B6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FE6F8C-E19E-4CD1-9BCE-BDD6C8A2F1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87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592F-35C9-40E4-A8CA-2CF783446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xamarin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12FA7-CACD-40CB-96D5-3686AEDEDE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Layout </a:t>
            </a:r>
            <a:r>
              <a:rPr lang="en-US" dirty="0" err="1"/>
              <a:t>và</a:t>
            </a:r>
            <a:r>
              <a:rPr lang="en-US" dirty="0"/>
              <a:t> Control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Xamarin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15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1AD1-6205-4001-8994-129E0E7D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6269-2568-4E9B-8AB0-FAE991B2A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Slider là một thanh trượt ngang, người dùng có thể thao tác chọn giá trị kiểu</a:t>
            </a:r>
            <a:r>
              <a:rPr lang="en-US" dirty="0"/>
              <a:t> </a:t>
            </a:r>
            <a:r>
              <a:rPr lang="vi-VN" dirty="0"/>
              <a:t>double.</a:t>
            </a:r>
            <a:endParaRPr lang="en-US" dirty="0"/>
          </a:p>
          <a:p>
            <a:r>
              <a:rPr lang="en-US" dirty="0"/>
              <a:t>Property: </a:t>
            </a:r>
          </a:p>
          <a:p>
            <a:pPr lvl="1"/>
            <a:r>
              <a:rPr lang="en-US" dirty="0"/>
              <a:t>Minimum, Maximum, Value(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đinh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0)</a:t>
            </a:r>
          </a:p>
        </p:txBody>
      </p:sp>
    </p:spTree>
    <p:extLst>
      <p:ext uri="{BB962C8B-B14F-4D97-AF65-F5344CB8AC3E}">
        <p14:creationId xmlns:p14="http://schemas.microsoft.com/office/powerpoint/2010/main" val="48988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7E78-03EA-4941-A2C6-1095F590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70235-5699-4778-B1D6-58D41808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control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Xamarin.Forms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077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B663-1DA8-406F-990F-43892E43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5ED73-BEC9-4850-B9E8-3D6208EF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WebView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HTML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r>
              <a:rPr lang="vi-VN" dirty="0"/>
              <a:t>WebView yêu cầu HeightRequest và WidthRequest được chỉ định khi</a:t>
            </a:r>
            <a:r>
              <a:rPr lang="en-US" dirty="0"/>
              <a:t> </a:t>
            </a:r>
            <a:r>
              <a:rPr lang="vi-VN" dirty="0"/>
              <a:t>chứa trong StackLayout hoặc RelativeLayout, nếu không chỉ định các thuộc</a:t>
            </a:r>
            <a:r>
              <a:rPr lang="en-US" dirty="0"/>
              <a:t> </a:t>
            </a:r>
            <a:r>
              <a:rPr lang="vi-VN" dirty="0"/>
              <a:t>tính đó, thì WebView sẽ không hiển thị.</a:t>
            </a:r>
            <a:br>
              <a:rPr lang="en-US" dirty="0"/>
            </a:br>
            <a:br>
              <a:rPr lang="en-US" dirty="0"/>
            </a:br>
            <a:r>
              <a:rPr lang="en-US" sz="800" dirty="0"/>
              <a:t>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localHTML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HtmlWebViewSource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localHTML.Html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800000"/>
                </a:solidFill>
                <a:latin typeface="Consolas" panose="020B0609020204030204" pitchFamily="49" charset="0"/>
              </a:rPr>
              <a:t>@"&lt;html&gt;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800000"/>
                </a:solidFill>
                <a:latin typeface="Consolas" panose="020B0609020204030204" pitchFamily="49" charset="0"/>
              </a:rPr>
              <a:t>			&lt;body&gt;</a:t>
            </a:r>
          </a:p>
          <a:p>
            <a:pPr marL="0" indent="0">
              <a:buNone/>
            </a:pPr>
            <a:r>
              <a:rPr lang="pt-BR" sz="8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                 	&lt;h1&gt;Xamarin Web View&lt;/h1&gt;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                 	&lt;p&gt;This is my first </a:t>
            </a:r>
            <a:r>
              <a:rPr lang="en-US" sz="800" dirty="0" err="1">
                <a:solidFill>
                  <a:srgbClr val="800000"/>
                </a:solidFill>
                <a:latin typeface="Consolas" panose="020B0609020204030204" pitchFamily="49" charset="0"/>
              </a:rPr>
              <a:t>xamarin</a:t>
            </a:r>
            <a:r>
              <a:rPr lang="en-US" sz="800" dirty="0">
                <a:solidFill>
                  <a:srgbClr val="800000"/>
                </a:solidFill>
                <a:latin typeface="Consolas" panose="020B0609020204030204" pitchFamily="49" charset="0"/>
              </a:rPr>
              <a:t> local html&lt;/p&gt;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          	&lt;/body&gt;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800000"/>
                </a:solidFill>
                <a:latin typeface="Consolas" panose="020B0609020204030204" pitchFamily="49" charset="0"/>
              </a:rPr>
              <a:t>		   &lt;/html&gt;"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webView.Source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localHTML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8637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6E78-D5A2-4ED6-A5F8-969375EB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538D-01FF-4E7F-B2A9-39FE08272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dirty="0">
                <a:latin typeface="+mj-lt"/>
              </a:rPr>
              <a:t>Label được sử dụng để hiển thị text với nhiều dòng hoặc một dòng (default).</a:t>
            </a:r>
          </a:p>
          <a:p>
            <a:r>
              <a:rPr lang="vi-VN" dirty="0">
                <a:latin typeface="+mj-lt"/>
              </a:rPr>
              <a:t>Label có nhiều tuỳ chọn định dạng được sử dụng như: BackgroundColor,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vi-VN" dirty="0">
                <a:latin typeface="+mj-lt"/>
              </a:rPr>
              <a:t>FontAttributes, FontFamily, FontSize,...</a:t>
            </a:r>
          </a:p>
          <a:p>
            <a:r>
              <a:rPr lang="vi-VN" dirty="0">
                <a:latin typeface="+mj-lt"/>
              </a:rPr>
              <a:t>Label có thể wrap hoặc truncate text khi nó không thể hiển thị trên 1 line.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Property:</a:t>
            </a:r>
          </a:p>
          <a:p>
            <a:pPr lvl="1"/>
            <a:r>
              <a:rPr lang="en-US" sz="2000" b="1" dirty="0">
                <a:latin typeface="+mj-lt"/>
              </a:rPr>
              <a:t>D</a:t>
            </a:r>
            <a:r>
              <a:rPr lang="en-US" sz="2000" b="1" i="0" dirty="0">
                <a:effectLst/>
                <a:latin typeface="+mj-lt"/>
              </a:rPr>
              <a:t>ecorations( None, Underline, Strikethrough )</a:t>
            </a:r>
          </a:p>
          <a:p>
            <a:pPr lvl="1"/>
            <a:r>
              <a:rPr lang="en-US" sz="2000" b="1" i="0" dirty="0">
                <a:effectLst/>
                <a:latin typeface="+mj-lt"/>
              </a:rPr>
              <a:t>Character spacing</a:t>
            </a:r>
          </a:p>
          <a:p>
            <a:pPr lvl="1"/>
            <a:r>
              <a:rPr lang="en-US" sz="2000" b="0" i="0" dirty="0" err="1">
                <a:effectLst/>
                <a:latin typeface="+mj-lt"/>
              </a:rPr>
              <a:t>MaxLines</a:t>
            </a:r>
            <a:r>
              <a:rPr lang="en-US" sz="2000" b="0" i="0" dirty="0">
                <a:effectLst/>
                <a:latin typeface="+mj-lt"/>
              </a:rPr>
              <a:t>, </a:t>
            </a:r>
            <a:r>
              <a:rPr lang="en-US" sz="2000" b="0" i="0" dirty="0" err="1">
                <a:effectLst/>
                <a:latin typeface="+mj-lt"/>
              </a:rPr>
              <a:t>LineBreakMode</a:t>
            </a:r>
            <a:endParaRPr lang="en-US" sz="2000" b="0" i="0" dirty="0">
              <a:effectLst/>
              <a:latin typeface="+mj-lt"/>
            </a:endParaRPr>
          </a:p>
          <a:p>
            <a:pPr lvl="1"/>
            <a:r>
              <a:rPr lang="en-US" sz="2000" b="0" i="0" dirty="0" err="1">
                <a:effectLst/>
                <a:latin typeface="+mj-lt"/>
              </a:rPr>
              <a:t>TextType</a:t>
            </a:r>
            <a:endParaRPr lang="en-US" sz="2000" b="1" i="0" dirty="0">
              <a:effectLst/>
              <a:latin typeface="+mj-lt"/>
            </a:endParaRPr>
          </a:p>
          <a:p>
            <a:pPr lvl="1"/>
            <a:endParaRPr lang="en-US" sz="2000" dirty="0">
              <a:latin typeface="+mj-lt"/>
            </a:endParaRPr>
          </a:p>
          <a:p>
            <a:pPr lvl="1"/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636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E847-F4C7-4417-9D4F-EA45BC20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76D97-2333-466D-80E5-C5DBB1A8C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isPassword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</a:p>
          <a:p>
            <a:pPr lvl="1"/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ClearButtonVisibility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85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904D-351B-48D1-A035-386BBC84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5E545-F97E-4410-9B7C-1D8C7219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Editor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.</a:t>
            </a:r>
          </a:p>
          <a:p>
            <a:r>
              <a:rPr lang="en-US" dirty="0"/>
              <a:t>Event</a:t>
            </a:r>
          </a:p>
          <a:p>
            <a:pPr lvl="1"/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Completed</a:t>
            </a:r>
          </a:p>
          <a:p>
            <a:pPr lvl="1"/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TextChanged</a:t>
            </a:r>
            <a:endParaRPr 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08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15D6-5537-4DEF-9D3C-BD8DE86B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8CF0-DE4C-400A-8575-38EC48E7D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Images có thể được chia sẽ trên các nền tảng với Xamarin.Forms. Chúng</a:t>
            </a:r>
            <a:r>
              <a:rPr lang="en-US" dirty="0"/>
              <a:t> </a:t>
            </a:r>
            <a:r>
              <a:rPr lang="vi-VN" dirty="0"/>
              <a:t>cũng có thể được tải trên trên từng nền tảng hoạc tải xuống để hiển thị.</a:t>
            </a:r>
            <a:r>
              <a:rPr lang="en-US" dirty="0"/>
              <a:t> (Local, Embedded, Downloading, Downloaded(</a:t>
            </a:r>
            <a:r>
              <a:rPr lang="en-US" dirty="0" err="1"/>
              <a:t>CachingEnabled</a:t>
            </a:r>
            <a:r>
              <a:rPr lang="en-US" dirty="0"/>
              <a:t>, </a:t>
            </a:r>
            <a:r>
              <a:rPr lang="en-US" dirty="0" err="1"/>
              <a:t>CacheValidity</a:t>
            </a:r>
            <a:r>
              <a:rPr lang="en-US" dirty="0"/>
              <a:t>:))</a:t>
            </a:r>
          </a:p>
          <a:p>
            <a:r>
              <a:rPr lang="en-US" dirty="0"/>
              <a:t>Property</a:t>
            </a:r>
          </a:p>
          <a:p>
            <a:pPr lvl="1"/>
            <a:r>
              <a:rPr lang="en-US" dirty="0"/>
              <a:t>Source (</a:t>
            </a:r>
            <a:r>
              <a:rPr lang="en-US" dirty="0" err="1"/>
              <a:t>FromFile</a:t>
            </a:r>
            <a:r>
              <a:rPr lang="en-US" dirty="0"/>
              <a:t>, </a:t>
            </a:r>
            <a:r>
              <a:rPr lang="en-US" dirty="0" err="1"/>
              <a:t>FromUri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Aspect</a:t>
            </a:r>
          </a:p>
        </p:txBody>
      </p:sp>
    </p:spTree>
    <p:extLst>
      <p:ext uri="{BB962C8B-B14F-4D97-AF65-F5344CB8AC3E}">
        <p14:creationId xmlns:p14="http://schemas.microsoft.com/office/powerpoint/2010/main" val="291697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883D-EE70-4A88-96E7-B1F75609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datepicker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E370A-DF35-431E-A6DA-8A7D94CC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Là một View được sử dụng để chọn ngày.</a:t>
            </a:r>
            <a:endParaRPr lang="en-US" dirty="0"/>
          </a:p>
          <a:p>
            <a:r>
              <a:rPr lang="en-US" dirty="0"/>
              <a:t>Property</a:t>
            </a:r>
          </a:p>
          <a:p>
            <a:pPr lvl="1"/>
            <a:r>
              <a:rPr lang="en-US" dirty="0" err="1"/>
              <a:t>MinimumDate</a:t>
            </a:r>
            <a:r>
              <a:rPr lang="en-US" dirty="0"/>
              <a:t> (1900)</a:t>
            </a:r>
          </a:p>
          <a:p>
            <a:pPr lvl="1"/>
            <a:r>
              <a:rPr lang="en-US" dirty="0" err="1"/>
              <a:t>MaximumDate</a:t>
            </a:r>
            <a:r>
              <a:rPr lang="en-US" dirty="0"/>
              <a:t>(2100)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995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02F9-1F17-49D1-A72F-A52C75BE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boxview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8B025-99E4-48F2-8423-DE9207406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BoxView hiển thị hình chữ nhật đơn giản với chiều rộng, chiều cao và màu.</a:t>
            </a:r>
            <a:r>
              <a:rPr lang="en-US" dirty="0"/>
              <a:t> C</a:t>
            </a:r>
            <a:r>
              <a:rPr lang="vi-VN" dirty="0"/>
              <a:t>ó thể sử dụng BoxView để trang trí (decoration), đồ hoạ thô (rudimentary grapphics)</a:t>
            </a:r>
            <a:r>
              <a:rPr lang="en-US" dirty="0"/>
              <a:t> </a:t>
            </a:r>
            <a:r>
              <a:rPr lang="vi-VN" dirty="0"/>
              <a:t>và tương tác với người dùng thông qua touch.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4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E56D-3E7F-4330-AD98-3B5EEB24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ProgressBar</a:t>
            </a:r>
            <a:b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2CF9D-77A5-4A77-9BDF-972F2366A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iểu thị trực quan tiến trình dưới dạng một thanh ngang được lấp đầy theo tỷ lệ phần trăm</a:t>
            </a:r>
            <a:endParaRPr lang="en-US" b="0" i="0" dirty="0">
              <a:solidFill>
                <a:srgbClr val="17171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17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Property:</a:t>
            </a:r>
          </a:p>
          <a:p>
            <a:pPr lvl="1"/>
            <a:r>
              <a:rPr lang="en-US" dirty="0">
                <a:solidFill>
                  <a:srgbClr val="17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(0-&gt;1)</a:t>
            </a:r>
          </a:p>
          <a:p>
            <a:pPr lvl="1"/>
            <a:r>
              <a:rPr lang="en-US" dirty="0" err="1">
                <a:solidFill>
                  <a:srgbClr val="17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ProgressColor</a:t>
            </a:r>
            <a:endParaRPr lang="en-US" dirty="0">
              <a:solidFill>
                <a:srgbClr val="1717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solidFill>
                  <a:srgbClr val="17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ProgressTo</a:t>
            </a:r>
            <a:r>
              <a:rPr lang="en-US" dirty="0">
                <a:solidFill>
                  <a:srgbClr val="17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(animation </a:t>
            </a:r>
            <a:r>
              <a:rPr lang="en-US" dirty="0" err="1">
                <a:solidFill>
                  <a:srgbClr val="17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17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Progress)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A720AD-2742-4926-9337-4A3DE0A3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layout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7B1D8E-1E69-4A28-8DA3-394BB2FA5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8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A5DF-4B43-469E-91B3-4BD131F6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6762-5005-4EC8-825B-540624FB5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* </a:t>
            </a:r>
            <a:r>
              <a:rPr lang="vi-VN" dirty="0">
                <a:latin typeface="+mj-lt"/>
              </a:rPr>
              <a:t>Các control con được bao bởi </a:t>
            </a:r>
            <a:r>
              <a:rPr lang="en-US" dirty="0">
                <a:latin typeface="+mj-lt"/>
              </a:rPr>
              <a:t>S</a:t>
            </a:r>
            <a:r>
              <a:rPr lang="vi-VN" dirty="0">
                <a:latin typeface="+mj-lt"/>
              </a:rPr>
              <a:t>tack sẽ nằm chồng lên nhau theo thứ tự trong</a:t>
            </a:r>
            <a:r>
              <a:rPr lang="en-US" dirty="0">
                <a:latin typeface="+mj-lt"/>
              </a:rPr>
              <a:t> </a:t>
            </a:r>
            <a:r>
              <a:rPr lang="vi-VN" dirty="0">
                <a:latin typeface="+mj-lt"/>
              </a:rPr>
              <a:t>code xaml.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Property:</a:t>
            </a:r>
          </a:p>
          <a:p>
            <a:pPr lvl="1"/>
            <a:r>
              <a:rPr lang="en-US" dirty="0">
                <a:latin typeface="+mj-lt"/>
              </a:rPr>
              <a:t>Orientation: Vertical(</a:t>
            </a:r>
            <a:r>
              <a:rPr lang="en-US" dirty="0" err="1">
                <a:latin typeface="+mj-lt"/>
              </a:rPr>
              <a:t>mặc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định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nằm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theo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chiều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dọc</a:t>
            </a:r>
            <a:r>
              <a:rPr lang="en-US" dirty="0">
                <a:latin typeface="+mj-lt"/>
              </a:rPr>
              <a:t>), </a:t>
            </a:r>
            <a:r>
              <a:rPr lang="en-US" dirty="0" err="1">
                <a:latin typeface="+mj-lt"/>
              </a:rPr>
              <a:t>Hozizontal</a:t>
            </a:r>
            <a:r>
              <a:rPr lang="en-US" dirty="0">
                <a:latin typeface="+mj-lt"/>
              </a:rPr>
              <a:t>.</a:t>
            </a:r>
          </a:p>
          <a:p>
            <a:pPr lvl="1"/>
            <a:r>
              <a:rPr lang="en-US" dirty="0">
                <a:latin typeface="+mj-lt"/>
              </a:rPr>
              <a:t>Spacing: </a:t>
            </a:r>
            <a:r>
              <a:rPr lang="en-US" dirty="0" err="1">
                <a:latin typeface="+mj-lt"/>
              </a:rPr>
              <a:t>khoảng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giữa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control </a:t>
            </a: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layout(</a:t>
            </a:r>
            <a:r>
              <a:rPr lang="en-US" dirty="0" err="1">
                <a:latin typeface="+mj-lt"/>
              </a:rPr>
              <a:t>mặc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đinh</a:t>
            </a:r>
            <a:r>
              <a:rPr lang="en-US" dirty="0">
                <a:latin typeface="+mj-lt"/>
              </a:rPr>
              <a:t> 6px).</a:t>
            </a:r>
          </a:p>
          <a:p>
            <a:pPr lvl="1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499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A5DF-4B43-469E-91B3-4BD131F6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6762-5005-4EC8-825B-540624FB5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* </a:t>
            </a:r>
            <a:r>
              <a:rPr lang="vi-VN" dirty="0"/>
              <a:t>Các control con trong absolute sẽ được gán vị trí và kích cỡ. Hai thông số này</a:t>
            </a:r>
          </a:p>
          <a:p>
            <a:pPr marL="0" indent="0">
              <a:buNone/>
            </a:pPr>
            <a:r>
              <a:rPr lang="vi-VN" dirty="0"/>
              <a:t>có thể là tỉ lệ hoặc tĩnh(tuyệt đối) hoặc mix cả hai.</a:t>
            </a:r>
            <a:endParaRPr lang="en-US" dirty="0"/>
          </a:p>
          <a:p>
            <a:r>
              <a:rPr lang="en-US" dirty="0">
                <a:latin typeface="+mj-lt"/>
              </a:rPr>
              <a:t>Property:</a:t>
            </a:r>
          </a:p>
          <a:p>
            <a:pPr lvl="1"/>
            <a:r>
              <a:rPr lang="en-US" dirty="0" err="1">
                <a:latin typeface="+mj-lt"/>
              </a:rPr>
              <a:t>LayoutBounds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x,y,w,h</a:t>
            </a:r>
            <a:r>
              <a:rPr lang="en-US" dirty="0">
                <a:latin typeface="+mj-lt"/>
              </a:rPr>
              <a:t>)</a:t>
            </a:r>
          </a:p>
          <a:p>
            <a:pPr lvl="1"/>
            <a:r>
              <a:rPr lang="en-US" dirty="0" err="1">
                <a:latin typeface="+mj-lt"/>
              </a:rPr>
              <a:t>LayoutFlags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Xác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định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số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LayoutBounds</a:t>
            </a:r>
            <a:r>
              <a:rPr lang="en-US" dirty="0">
                <a:latin typeface="+mj-lt"/>
              </a:rPr>
              <a:t> ở </a:t>
            </a:r>
            <a:r>
              <a:rPr lang="en-US" dirty="0" err="1">
                <a:latin typeface="+mj-lt"/>
              </a:rPr>
              <a:t>dạng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nào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tỉ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lệ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tuyệt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đối</a:t>
            </a:r>
            <a:r>
              <a:rPr lang="en-US" dirty="0">
                <a:latin typeface="+mj-lt"/>
              </a:rPr>
              <a:t>), (None, All, </a:t>
            </a:r>
            <a:r>
              <a:rPr lang="en-US" dirty="0" err="1">
                <a:latin typeface="+mj-lt"/>
              </a:rPr>
              <a:t>Xproportional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Yproportional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WidthProportional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HeightProportiona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PositionProportional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SizeProportional</a:t>
            </a:r>
            <a:r>
              <a:rPr lang="en-US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143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A5DF-4B43-469E-91B3-4BD131F6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RelativeLayout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6762-5005-4EC8-825B-540624FB5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9261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Relative layout thể hiện mối quan hệ (vị trí, kích thước) giữa layout và control,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giữa control và control.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Property: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Xconstraint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Yconstraint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WidthConstraint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HeightConstraint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RelativeToParent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(layout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RelativeToView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(control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control).</a:t>
            </a: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RelativeToView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(0 -&gt; 1)</a:t>
            </a: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Constant:để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25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A5DF-4B43-469E-91B3-4BD131F6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6762-5005-4EC8-825B-540624FB5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</a:t>
            </a:r>
            <a:r>
              <a:rPr lang="vi-VN" dirty="0"/>
              <a:t>Grid layout tạo ra 1 lưới gốm các hàng/cột tùy chỉnh. Ta bỏ các control vào các</a:t>
            </a:r>
            <a:r>
              <a:rPr lang="en-US" dirty="0"/>
              <a:t> </a:t>
            </a:r>
            <a:r>
              <a:rPr lang="vi-VN" dirty="0"/>
              <a:t>ô lưới đó.</a:t>
            </a:r>
            <a:endParaRPr lang="en-US" dirty="0"/>
          </a:p>
          <a:p>
            <a:r>
              <a:rPr lang="en-US" dirty="0" err="1"/>
              <a:t>Grid.RowDefinitions</a:t>
            </a:r>
            <a:r>
              <a:rPr lang="en-US" dirty="0"/>
              <a:t> , </a:t>
            </a:r>
            <a:r>
              <a:rPr lang="en-US" dirty="0" err="1"/>
              <a:t>Grid.ColumnDefinitions</a:t>
            </a:r>
            <a:endParaRPr lang="en-US" dirty="0"/>
          </a:p>
          <a:p>
            <a:r>
              <a:rPr lang="en-US" dirty="0"/>
              <a:t>Property:</a:t>
            </a:r>
          </a:p>
          <a:p>
            <a:pPr lvl="1"/>
            <a:r>
              <a:rPr lang="en-US" dirty="0" err="1"/>
              <a:t>Grid.Column</a:t>
            </a:r>
            <a:r>
              <a:rPr lang="en-US" dirty="0"/>
              <a:t>, </a:t>
            </a:r>
            <a:r>
              <a:rPr lang="en-US" dirty="0" err="1"/>
              <a:t>Grid.Row</a:t>
            </a:r>
            <a:r>
              <a:rPr lang="en-US" dirty="0"/>
              <a:t>, </a:t>
            </a:r>
            <a:r>
              <a:rPr lang="en-US" dirty="0" err="1"/>
              <a:t>Grid.Column,Span</a:t>
            </a:r>
            <a:r>
              <a:rPr lang="en-US" dirty="0"/>
              <a:t> </a:t>
            </a:r>
            <a:r>
              <a:rPr lang="en-US" dirty="0" err="1"/>
              <a:t>Grid.RowSpan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ColumnSpacing</a:t>
            </a:r>
            <a:r>
              <a:rPr lang="en-US" dirty="0"/>
              <a:t>, </a:t>
            </a:r>
            <a:r>
              <a:rPr lang="en-US" dirty="0" err="1"/>
              <a:t>RowSpacing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411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13E2-8467-483D-BB99-36D04BA4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06EA4-9ACD-43D9-8387-207D635B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AlignItems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JustifyContent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55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CE32-0526-4391-A48E-BAEDBEF6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167F-BA11-42B3-9FBD-4355C647C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* </a:t>
            </a:r>
            <a:r>
              <a:rPr lang="vi-VN" dirty="0"/>
              <a:t>ScrollView thường được dùng để bao bọc các layout khác, giúp chúng ta có thể</a:t>
            </a:r>
            <a:r>
              <a:rPr lang="en-US" dirty="0"/>
              <a:t> </a:t>
            </a:r>
            <a:r>
              <a:rPr lang="vi-VN" dirty="0"/>
              <a:t>thấy được giao diện bằng việc cuộn giao diện(scroll) theo nhiều hướng khác</a:t>
            </a:r>
            <a:r>
              <a:rPr lang="en-US" dirty="0"/>
              <a:t> </a:t>
            </a:r>
            <a:r>
              <a:rPr lang="vi-VN" dirty="0"/>
              <a:t>nhau.</a:t>
            </a:r>
            <a:endParaRPr lang="en-US" dirty="0"/>
          </a:p>
          <a:p>
            <a:r>
              <a:rPr lang="en-US" dirty="0"/>
              <a:t>Property:</a:t>
            </a:r>
          </a:p>
          <a:p>
            <a:pPr lvl="1"/>
            <a:r>
              <a:rPr lang="en-US" dirty="0"/>
              <a:t>Horizontal</a:t>
            </a:r>
          </a:p>
          <a:p>
            <a:pPr lvl="1"/>
            <a:r>
              <a:rPr lang="en-US" dirty="0"/>
              <a:t>Vertical</a:t>
            </a:r>
          </a:p>
          <a:p>
            <a:pPr lvl="1"/>
            <a:r>
              <a:rPr lang="en-US" dirty="0"/>
              <a:t>Both</a:t>
            </a:r>
          </a:p>
          <a:p>
            <a:r>
              <a:rPr lang="en-US" dirty="0"/>
              <a:t>Events</a:t>
            </a:r>
          </a:p>
          <a:p>
            <a:pPr lvl="1"/>
            <a:r>
              <a:rPr lang="en-US" dirty="0"/>
              <a:t>Scrolled.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E201-4DB7-4139-A686-6DAB7D7A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Control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A2F5C-7211-4073-9EDE-E83B796178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137</TotalTime>
  <Words>798</Words>
  <Application>Microsoft Office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Consolas</vt:lpstr>
      <vt:lpstr>Gill Sans MT</vt:lpstr>
      <vt:lpstr>Segoe UI</vt:lpstr>
      <vt:lpstr>Times New Roman</vt:lpstr>
      <vt:lpstr>Gallery</vt:lpstr>
      <vt:lpstr>Tìm hiểu xamarin</vt:lpstr>
      <vt:lpstr>Các layout Cơ bản</vt:lpstr>
      <vt:lpstr>Stack  layout</vt:lpstr>
      <vt:lpstr>Absolute layout</vt:lpstr>
      <vt:lpstr>RelativeLayout</vt:lpstr>
      <vt:lpstr>Grid layout</vt:lpstr>
      <vt:lpstr>Flex layout</vt:lpstr>
      <vt:lpstr>Scroll view</vt:lpstr>
      <vt:lpstr>Các Control cơ bản</vt:lpstr>
      <vt:lpstr>slider</vt:lpstr>
      <vt:lpstr>Button</vt:lpstr>
      <vt:lpstr>webview</vt:lpstr>
      <vt:lpstr>lable</vt:lpstr>
      <vt:lpstr>entry</vt:lpstr>
      <vt:lpstr>editor</vt:lpstr>
      <vt:lpstr>image</vt:lpstr>
      <vt:lpstr>datepicker</vt:lpstr>
      <vt:lpstr>boxview</vt:lpstr>
      <vt:lpstr>ProgressBar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xamarin</dc:title>
  <dc:creator>Trương Công Hậu</dc:creator>
  <cp:lastModifiedBy>Trương Công Hậu</cp:lastModifiedBy>
  <cp:revision>20</cp:revision>
  <dcterms:created xsi:type="dcterms:W3CDTF">2021-11-04T02:43:00Z</dcterms:created>
  <dcterms:modified xsi:type="dcterms:W3CDTF">2021-11-04T05:00:53Z</dcterms:modified>
</cp:coreProperties>
</file>