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6" r:id="rId3"/>
    <p:sldId id="257" r:id="rId4"/>
    <p:sldId id="259" r:id="rId5"/>
    <p:sldId id="258"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6D93"/>
    <a:srgbClr val="3F72DF"/>
    <a:srgbClr val="207BDF"/>
    <a:srgbClr val="17579E"/>
    <a:srgbClr val="FF323B"/>
    <a:srgbClr val="FF3E3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9" d="100"/>
          <a:sy n="109" d="100"/>
        </p:scale>
        <p:origin x="-159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CDC7DF-66A7-D44B-A784-D6E737CA8ECA}" type="datetimeFigureOut">
              <a:rPr lang="en-US" smtClean="0"/>
              <a:t>4/8/14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FA2CF-FAE4-B74E-9086-271F963E8DA8}" type="slidenum">
              <a:rPr lang="en-US" smtClean="0"/>
              <a:t>‹#›</a:t>
            </a:fld>
            <a:endParaRPr lang="en-US"/>
          </a:p>
        </p:txBody>
      </p:sp>
    </p:spTree>
    <p:extLst>
      <p:ext uri="{BB962C8B-B14F-4D97-AF65-F5344CB8AC3E}">
        <p14:creationId xmlns:p14="http://schemas.microsoft.com/office/powerpoint/2010/main" val="2430622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CDC7DF-66A7-D44B-A784-D6E737CA8ECA}" type="datetimeFigureOut">
              <a:rPr lang="en-US" smtClean="0"/>
              <a:t>4/8/14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FA2CF-FAE4-B74E-9086-271F963E8DA8}" type="slidenum">
              <a:rPr lang="en-US" smtClean="0"/>
              <a:t>‹#›</a:t>
            </a:fld>
            <a:endParaRPr lang="en-US"/>
          </a:p>
        </p:txBody>
      </p:sp>
    </p:spTree>
    <p:extLst>
      <p:ext uri="{BB962C8B-B14F-4D97-AF65-F5344CB8AC3E}">
        <p14:creationId xmlns:p14="http://schemas.microsoft.com/office/powerpoint/2010/main" val="60456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CDC7DF-66A7-D44B-A784-D6E737CA8ECA}" type="datetimeFigureOut">
              <a:rPr lang="en-US" smtClean="0"/>
              <a:t>4/8/14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FA2CF-FAE4-B74E-9086-271F963E8DA8}" type="slidenum">
              <a:rPr lang="en-US" smtClean="0"/>
              <a:t>‹#›</a:t>
            </a:fld>
            <a:endParaRPr lang="en-US"/>
          </a:p>
        </p:txBody>
      </p:sp>
    </p:spTree>
    <p:extLst>
      <p:ext uri="{BB962C8B-B14F-4D97-AF65-F5344CB8AC3E}">
        <p14:creationId xmlns:p14="http://schemas.microsoft.com/office/powerpoint/2010/main" val="1233361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CDC7DF-66A7-D44B-A784-D6E737CA8ECA}" type="datetimeFigureOut">
              <a:rPr lang="en-US">
                <a:solidFill>
                  <a:prstClr val="black">
                    <a:tint val="75000"/>
                  </a:prstClr>
                </a:solidFill>
                <a:latin typeface="Calibri"/>
              </a:rPr>
              <a:pPr/>
              <a:t>4/8/14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C8CFA2CF-FAE4-B74E-9086-271F963E8DA8}"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731948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CDC7DF-66A7-D44B-A784-D6E737CA8ECA}" type="datetimeFigureOut">
              <a:rPr lang="en-US">
                <a:solidFill>
                  <a:prstClr val="black">
                    <a:tint val="75000"/>
                  </a:prstClr>
                </a:solidFill>
                <a:latin typeface="Calibri"/>
              </a:rPr>
              <a:pPr/>
              <a:t>4/8/14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C8CFA2CF-FAE4-B74E-9086-271F963E8DA8}"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867573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CDC7DF-66A7-D44B-A784-D6E737CA8ECA}" type="datetimeFigureOut">
              <a:rPr lang="en-US">
                <a:solidFill>
                  <a:prstClr val="black">
                    <a:tint val="75000"/>
                  </a:prstClr>
                </a:solidFill>
                <a:latin typeface="Calibri"/>
              </a:rPr>
              <a:pPr/>
              <a:t>4/8/14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C8CFA2CF-FAE4-B74E-9086-271F963E8DA8}"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55263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CDC7DF-66A7-D44B-A784-D6E737CA8ECA}" type="datetimeFigureOut">
              <a:rPr lang="en-US">
                <a:solidFill>
                  <a:prstClr val="black">
                    <a:tint val="75000"/>
                  </a:prstClr>
                </a:solidFill>
                <a:latin typeface="Calibri"/>
              </a:rPr>
              <a:pPr/>
              <a:t>4/8/14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C8CFA2CF-FAE4-B74E-9086-271F963E8DA8}"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62838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CDC7DF-66A7-D44B-A784-D6E737CA8ECA}" type="datetimeFigureOut">
              <a:rPr lang="en-US">
                <a:solidFill>
                  <a:prstClr val="black">
                    <a:tint val="75000"/>
                  </a:prstClr>
                </a:solidFill>
                <a:latin typeface="Calibri"/>
              </a:rPr>
              <a:pPr/>
              <a:t>4/8/14</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C8CFA2CF-FAE4-B74E-9086-271F963E8DA8}"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824723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CDC7DF-66A7-D44B-A784-D6E737CA8ECA}" type="datetimeFigureOut">
              <a:rPr lang="en-US">
                <a:solidFill>
                  <a:prstClr val="black">
                    <a:tint val="75000"/>
                  </a:prstClr>
                </a:solidFill>
                <a:latin typeface="Calibri"/>
              </a:rPr>
              <a:pPr/>
              <a:t>4/8/14</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C8CFA2CF-FAE4-B74E-9086-271F963E8DA8}"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513541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DC7DF-66A7-D44B-A784-D6E737CA8ECA}" type="datetimeFigureOut">
              <a:rPr lang="en-US">
                <a:solidFill>
                  <a:prstClr val="black">
                    <a:tint val="75000"/>
                  </a:prstClr>
                </a:solidFill>
                <a:latin typeface="Calibri"/>
              </a:rPr>
              <a:pPr/>
              <a:t>4/8/14</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C8CFA2CF-FAE4-B74E-9086-271F963E8DA8}"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530251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CDC7DF-66A7-D44B-A784-D6E737CA8ECA}" type="datetimeFigureOut">
              <a:rPr lang="en-US">
                <a:solidFill>
                  <a:prstClr val="black">
                    <a:tint val="75000"/>
                  </a:prstClr>
                </a:solidFill>
                <a:latin typeface="Calibri"/>
              </a:rPr>
              <a:pPr/>
              <a:t>4/8/14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C8CFA2CF-FAE4-B74E-9086-271F963E8DA8}"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99924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CDC7DF-66A7-D44B-A784-D6E737CA8ECA}" type="datetimeFigureOut">
              <a:rPr lang="en-US" smtClean="0"/>
              <a:t>4/8/14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FA2CF-FAE4-B74E-9086-271F963E8DA8}" type="slidenum">
              <a:rPr lang="en-US" smtClean="0"/>
              <a:t>‹#›</a:t>
            </a:fld>
            <a:endParaRPr lang="en-US"/>
          </a:p>
        </p:txBody>
      </p:sp>
    </p:spTree>
    <p:extLst>
      <p:ext uri="{BB962C8B-B14F-4D97-AF65-F5344CB8AC3E}">
        <p14:creationId xmlns:p14="http://schemas.microsoft.com/office/powerpoint/2010/main" val="3049749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CDC7DF-66A7-D44B-A784-D6E737CA8ECA}" type="datetimeFigureOut">
              <a:rPr lang="en-US">
                <a:solidFill>
                  <a:prstClr val="black">
                    <a:tint val="75000"/>
                  </a:prstClr>
                </a:solidFill>
                <a:latin typeface="Calibri"/>
              </a:rPr>
              <a:pPr/>
              <a:t>4/8/14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C8CFA2CF-FAE4-B74E-9086-271F963E8DA8}"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769028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CDC7DF-66A7-D44B-A784-D6E737CA8ECA}" type="datetimeFigureOut">
              <a:rPr lang="en-US">
                <a:solidFill>
                  <a:prstClr val="black">
                    <a:tint val="75000"/>
                  </a:prstClr>
                </a:solidFill>
                <a:latin typeface="Calibri"/>
              </a:rPr>
              <a:pPr/>
              <a:t>4/8/14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C8CFA2CF-FAE4-B74E-9086-271F963E8DA8}"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1950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CDC7DF-66A7-D44B-A784-D6E737CA8ECA}" type="datetimeFigureOut">
              <a:rPr lang="en-US">
                <a:solidFill>
                  <a:prstClr val="black">
                    <a:tint val="75000"/>
                  </a:prstClr>
                </a:solidFill>
                <a:latin typeface="Calibri"/>
              </a:rPr>
              <a:pPr/>
              <a:t>4/8/14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C8CFA2CF-FAE4-B74E-9086-271F963E8DA8}"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6535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CDC7DF-66A7-D44B-A784-D6E737CA8ECA}" type="datetimeFigureOut">
              <a:rPr lang="en-US" smtClean="0"/>
              <a:t>4/8/14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FA2CF-FAE4-B74E-9086-271F963E8DA8}" type="slidenum">
              <a:rPr lang="en-US" smtClean="0"/>
              <a:t>‹#›</a:t>
            </a:fld>
            <a:endParaRPr lang="en-US"/>
          </a:p>
        </p:txBody>
      </p:sp>
    </p:spTree>
    <p:extLst>
      <p:ext uri="{BB962C8B-B14F-4D97-AF65-F5344CB8AC3E}">
        <p14:creationId xmlns:p14="http://schemas.microsoft.com/office/powerpoint/2010/main" val="2506206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CDC7DF-66A7-D44B-A784-D6E737CA8ECA}" type="datetimeFigureOut">
              <a:rPr lang="en-US" smtClean="0"/>
              <a:t>4/8/14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FA2CF-FAE4-B74E-9086-271F963E8DA8}" type="slidenum">
              <a:rPr lang="en-US" smtClean="0"/>
              <a:t>‹#›</a:t>
            </a:fld>
            <a:endParaRPr lang="en-US"/>
          </a:p>
        </p:txBody>
      </p:sp>
    </p:spTree>
    <p:extLst>
      <p:ext uri="{BB962C8B-B14F-4D97-AF65-F5344CB8AC3E}">
        <p14:creationId xmlns:p14="http://schemas.microsoft.com/office/powerpoint/2010/main" val="266364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CDC7DF-66A7-D44B-A784-D6E737CA8ECA}" type="datetimeFigureOut">
              <a:rPr lang="en-US" smtClean="0"/>
              <a:t>4/8/14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CFA2CF-FAE4-B74E-9086-271F963E8DA8}" type="slidenum">
              <a:rPr lang="en-US" smtClean="0"/>
              <a:t>‹#›</a:t>
            </a:fld>
            <a:endParaRPr lang="en-US"/>
          </a:p>
        </p:txBody>
      </p:sp>
    </p:spTree>
    <p:extLst>
      <p:ext uri="{BB962C8B-B14F-4D97-AF65-F5344CB8AC3E}">
        <p14:creationId xmlns:p14="http://schemas.microsoft.com/office/powerpoint/2010/main" val="220565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CDC7DF-66A7-D44B-A784-D6E737CA8ECA}" type="datetimeFigureOut">
              <a:rPr lang="en-US" smtClean="0"/>
              <a:t>4/8/14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CFA2CF-FAE4-B74E-9086-271F963E8DA8}" type="slidenum">
              <a:rPr lang="en-US" smtClean="0"/>
              <a:t>‹#›</a:t>
            </a:fld>
            <a:endParaRPr lang="en-US"/>
          </a:p>
        </p:txBody>
      </p:sp>
    </p:spTree>
    <p:extLst>
      <p:ext uri="{BB962C8B-B14F-4D97-AF65-F5344CB8AC3E}">
        <p14:creationId xmlns:p14="http://schemas.microsoft.com/office/powerpoint/2010/main" val="257085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DC7DF-66A7-D44B-A784-D6E737CA8ECA}" type="datetimeFigureOut">
              <a:rPr lang="en-US" smtClean="0"/>
              <a:t>4/8/14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CFA2CF-FAE4-B74E-9086-271F963E8DA8}" type="slidenum">
              <a:rPr lang="en-US" smtClean="0"/>
              <a:t>‹#›</a:t>
            </a:fld>
            <a:endParaRPr lang="en-US"/>
          </a:p>
        </p:txBody>
      </p:sp>
    </p:spTree>
    <p:extLst>
      <p:ext uri="{BB962C8B-B14F-4D97-AF65-F5344CB8AC3E}">
        <p14:creationId xmlns:p14="http://schemas.microsoft.com/office/powerpoint/2010/main" val="1135947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CDC7DF-66A7-D44B-A784-D6E737CA8ECA}" type="datetimeFigureOut">
              <a:rPr lang="en-US" smtClean="0"/>
              <a:t>4/8/14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FA2CF-FAE4-B74E-9086-271F963E8DA8}" type="slidenum">
              <a:rPr lang="en-US" smtClean="0"/>
              <a:t>‹#›</a:t>
            </a:fld>
            <a:endParaRPr lang="en-US"/>
          </a:p>
        </p:txBody>
      </p:sp>
    </p:spTree>
    <p:extLst>
      <p:ext uri="{BB962C8B-B14F-4D97-AF65-F5344CB8AC3E}">
        <p14:creationId xmlns:p14="http://schemas.microsoft.com/office/powerpoint/2010/main" val="1684026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CDC7DF-66A7-D44B-A784-D6E737CA8ECA}" type="datetimeFigureOut">
              <a:rPr lang="en-US" smtClean="0"/>
              <a:t>4/8/14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FA2CF-FAE4-B74E-9086-271F963E8DA8}" type="slidenum">
              <a:rPr lang="en-US" smtClean="0"/>
              <a:t>‹#›</a:t>
            </a:fld>
            <a:endParaRPr lang="en-US"/>
          </a:p>
        </p:txBody>
      </p:sp>
    </p:spTree>
    <p:extLst>
      <p:ext uri="{BB962C8B-B14F-4D97-AF65-F5344CB8AC3E}">
        <p14:creationId xmlns:p14="http://schemas.microsoft.com/office/powerpoint/2010/main" val="37826094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CDC7DF-66A7-D44B-A784-D6E737CA8ECA}" type="datetimeFigureOut">
              <a:rPr lang="en-US" smtClean="0"/>
              <a:t>4/8/14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A2CF-FAE4-B74E-9086-271F963E8DA8}" type="slidenum">
              <a:rPr lang="en-US" smtClean="0"/>
              <a:t>‹#›</a:t>
            </a:fld>
            <a:endParaRPr lang="en-US"/>
          </a:p>
        </p:txBody>
      </p:sp>
    </p:spTree>
    <p:extLst>
      <p:ext uri="{BB962C8B-B14F-4D97-AF65-F5344CB8AC3E}">
        <p14:creationId xmlns:p14="http://schemas.microsoft.com/office/powerpoint/2010/main" val="1020705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CDC7DF-66A7-D44B-A784-D6E737CA8ECA}" type="datetimeFigureOut">
              <a:rPr lang="en-US">
                <a:solidFill>
                  <a:prstClr val="black">
                    <a:tint val="75000"/>
                  </a:prstClr>
                </a:solidFill>
                <a:latin typeface="Calibri"/>
              </a:rPr>
              <a:pPr/>
              <a:t>4/8/14</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A2CF-FAE4-B74E-9086-271F963E8DA8}"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572189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323B"/>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7825" y="2130425"/>
            <a:ext cx="8168134" cy="1470025"/>
          </a:xfrm>
        </p:spPr>
        <p:txBody>
          <a:bodyPr>
            <a:normAutofit fontScale="90000"/>
          </a:bodyPr>
          <a:lstStyle/>
          <a:p>
            <a:pPr algn="l"/>
            <a:r>
              <a:rPr lang="en-US" b="1" dirty="0" smtClean="0">
                <a:solidFill>
                  <a:schemeClr val="bg1"/>
                </a:solidFill>
                <a:latin typeface="Helvetica"/>
                <a:cs typeface="Helvetica"/>
              </a:rPr>
              <a:t>DESIGNED FOR NARRATION.</a:t>
            </a:r>
            <a:br>
              <a:rPr lang="en-US" b="1" dirty="0" smtClean="0">
                <a:solidFill>
                  <a:schemeClr val="bg1"/>
                </a:solidFill>
                <a:latin typeface="Helvetica"/>
                <a:cs typeface="Helvetica"/>
              </a:rPr>
            </a:br>
            <a:r>
              <a:rPr lang="en-US" b="1" dirty="0" smtClean="0">
                <a:solidFill>
                  <a:schemeClr val="bg1"/>
                </a:solidFill>
                <a:latin typeface="Helvetica"/>
                <a:cs typeface="Helvetica"/>
              </a:rPr>
              <a:t>RESPONSIVE.</a:t>
            </a:r>
            <a:br>
              <a:rPr lang="en-US" b="1" dirty="0" smtClean="0">
                <a:solidFill>
                  <a:schemeClr val="bg1"/>
                </a:solidFill>
                <a:latin typeface="Helvetica"/>
                <a:cs typeface="Helvetica"/>
              </a:rPr>
            </a:br>
            <a:r>
              <a:rPr lang="en-US" b="1" dirty="0" smtClean="0">
                <a:solidFill>
                  <a:schemeClr val="bg1"/>
                </a:solidFill>
                <a:latin typeface="Helvetica"/>
                <a:cs typeface="Helvetica"/>
              </a:rPr>
              <a:t>INTUITIVE AND ADAPTIVE.</a:t>
            </a:r>
            <a:br>
              <a:rPr lang="en-US" b="1" dirty="0" smtClean="0">
                <a:solidFill>
                  <a:schemeClr val="bg1"/>
                </a:solidFill>
                <a:latin typeface="Helvetica"/>
                <a:cs typeface="Helvetica"/>
              </a:rPr>
            </a:br>
            <a:endParaRPr lang="en-US" b="1" dirty="0">
              <a:solidFill>
                <a:schemeClr val="bg1"/>
              </a:solidFill>
              <a:latin typeface="Helvetica"/>
              <a:cs typeface="Helvetica"/>
            </a:endParaRPr>
          </a:p>
        </p:txBody>
      </p:sp>
      <p:sp>
        <p:nvSpPr>
          <p:cNvPr id="3" name="Subtitle 2"/>
          <p:cNvSpPr>
            <a:spLocks noGrp="1"/>
          </p:cNvSpPr>
          <p:nvPr>
            <p:ph type="subTitle" idx="1"/>
          </p:nvPr>
        </p:nvSpPr>
        <p:spPr>
          <a:xfrm>
            <a:off x="407825" y="3770019"/>
            <a:ext cx="3915111" cy="1985517"/>
          </a:xfrm>
        </p:spPr>
        <p:txBody>
          <a:bodyPr>
            <a:normAutofit fontScale="70000" lnSpcReduction="20000"/>
          </a:bodyPr>
          <a:lstStyle/>
          <a:p>
            <a:pPr algn="l">
              <a:lnSpc>
                <a:spcPct val="120000"/>
              </a:lnSpc>
            </a:pPr>
            <a:r>
              <a:rPr lang="en-US" sz="2000" i="1" dirty="0" smtClean="0">
                <a:solidFill>
                  <a:schemeClr val="bg1"/>
                </a:solidFill>
                <a:latin typeface="Helvetica Light"/>
                <a:cs typeface="Helvetica Light"/>
              </a:rPr>
              <a:t>Designed to not only to keep the end user engaged from beginning to end, but to also help adsorb key information.  One simple homepage for both HCP and Health Plan forms. The Digital Privacy Notice you will actually want to read!</a:t>
            </a:r>
          </a:p>
          <a:p>
            <a:pPr algn="l"/>
            <a:r>
              <a:rPr lang="en-US" sz="2800" b="1" dirty="0" smtClean="0">
                <a:solidFill>
                  <a:schemeClr val="bg1"/>
                </a:solidFill>
                <a:latin typeface="Helvetica"/>
                <a:cs typeface="Helvetica"/>
              </a:rPr>
              <a:t/>
            </a:r>
            <a:br>
              <a:rPr lang="en-US" sz="2800" b="1" dirty="0" smtClean="0">
                <a:solidFill>
                  <a:schemeClr val="bg1"/>
                </a:solidFill>
                <a:latin typeface="Helvetica"/>
                <a:cs typeface="Helvetica"/>
              </a:rPr>
            </a:br>
            <a:endParaRPr lang="en-US" sz="2800" dirty="0"/>
          </a:p>
        </p:txBody>
      </p:sp>
    </p:spTree>
    <p:extLst>
      <p:ext uri="{BB962C8B-B14F-4D97-AF65-F5344CB8AC3E}">
        <p14:creationId xmlns:p14="http://schemas.microsoft.com/office/powerpoint/2010/main" val="593367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7825" y="291273"/>
            <a:ext cx="8168134" cy="2050553"/>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FF3E35"/>
                </a:solidFill>
                <a:latin typeface="Helvetica"/>
                <a:cs typeface="Helvetica"/>
              </a:rPr>
              <a:t>OUR APPROACH.</a:t>
            </a:r>
            <a:br>
              <a:rPr lang="en-US" sz="4000" b="1" dirty="0" smtClean="0">
                <a:solidFill>
                  <a:srgbClr val="FF3E35"/>
                </a:solidFill>
                <a:latin typeface="Helvetica"/>
                <a:cs typeface="Helvetica"/>
              </a:rPr>
            </a:br>
            <a:endParaRPr lang="en-US" sz="4000" b="1" dirty="0">
              <a:solidFill>
                <a:srgbClr val="FF3E35"/>
              </a:solidFill>
              <a:latin typeface="Helvetica"/>
              <a:cs typeface="Helvetica"/>
            </a:endParaRPr>
          </a:p>
        </p:txBody>
      </p:sp>
      <p:sp>
        <p:nvSpPr>
          <p:cNvPr id="7" name="Title 6"/>
          <p:cNvSpPr>
            <a:spLocks noGrp="1"/>
          </p:cNvSpPr>
          <p:nvPr>
            <p:ph type="ctrTitle"/>
          </p:nvPr>
        </p:nvSpPr>
        <p:spPr>
          <a:xfrm>
            <a:off x="407825" y="1152428"/>
            <a:ext cx="8168134" cy="1470025"/>
          </a:xfrm>
        </p:spPr>
        <p:txBody>
          <a:bodyPr>
            <a:normAutofit/>
          </a:bodyPr>
          <a:lstStyle/>
          <a:p>
            <a:pPr algn="l"/>
            <a:r>
              <a:rPr lang="en-US" sz="1400" i="1" dirty="0">
                <a:solidFill>
                  <a:srgbClr val="FF3E35"/>
                </a:solidFill>
                <a:latin typeface="Helvetica Light"/>
                <a:cs typeface="Helvetica Light"/>
              </a:rPr>
              <a:t>Designed to not only to keep the end user engaged from beginning to end, but to also help adsorb key information.  One simple homepage for both HCP and Health Plan forms. </a:t>
            </a:r>
            <a:r>
              <a:rPr lang="en-US" sz="1400" i="1" dirty="0">
                <a:latin typeface="Helvetica Light"/>
                <a:cs typeface="Helvetica Light"/>
              </a:rPr>
              <a:t/>
            </a:r>
            <a:br>
              <a:rPr lang="en-US" sz="1400" i="1" dirty="0">
                <a:latin typeface="Helvetica Light"/>
                <a:cs typeface="Helvetica Light"/>
              </a:rPr>
            </a:br>
            <a:endParaRPr lang="en-US" sz="1400" i="1" dirty="0">
              <a:latin typeface="Helvetica Light"/>
              <a:cs typeface="Helvetica Light"/>
            </a:endParaRPr>
          </a:p>
        </p:txBody>
      </p:sp>
      <p:pic>
        <p:nvPicPr>
          <p:cNvPr id="10" name="Picture 9" descr="NPD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25" y="2341826"/>
            <a:ext cx="5861015" cy="4049429"/>
          </a:xfrm>
          <a:prstGeom prst="rect">
            <a:avLst/>
          </a:prstGeom>
        </p:spPr>
      </p:pic>
      <p:sp>
        <p:nvSpPr>
          <p:cNvPr id="11" name="Rectangle 10"/>
          <p:cNvSpPr/>
          <p:nvPr/>
        </p:nvSpPr>
        <p:spPr>
          <a:xfrm>
            <a:off x="6268840" y="5217267"/>
            <a:ext cx="2202978" cy="938719"/>
          </a:xfrm>
          <a:prstGeom prst="rect">
            <a:avLst/>
          </a:prstGeom>
        </p:spPr>
        <p:txBody>
          <a:bodyPr wrap="square">
            <a:spAutoFit/>
          </a:bodyPr>
          <a:lstStyle/>
          <a:p>
            <a:r>
              <a:rPr lang="en-US" sz="1100" dirty="0">
                <a:solidFill>
                  <a:schemeClr val="bg1">
                    <a:lumMod val="50000"/>
                  </a:schemeClr>
                </a:solidFill>
                <a:latin typeface="Helvetica Light"/>
                <a:cs typeface="Helvetica Light"/>
              </a:rPr>
              <a:t>Created for more than the desktop computer; swipe through on </a:t>
            </a:r>
            <a:r>
              <a:rPr lang="en-US" sz="1100" dirty="0" err="1">
                <a:solidFill>
                  <a:schemeClr val="bg1">
                    <a:lumMod val="50000"/>
                  </a:schemeClr>
                </a:solidFill>
                <a:latin typeface="Helvetica Light"/>
                <a:cs typeface="Helvetica Light"/>
              </a:rPr>
              <a:t>iPads</a:t>
            </a:r>
            <a:r>
              <a:rPr lang="en-US" sz="1100" dirty="0">
                <a:solidFill>
                  <a:schemeClr val="bg1">
                    <a:lumMod val="50000"/>
                  </a:schemeClr>
                </a:solidFill>
                <a:latin typeface="Helvetica Light"/>
                <a:cs typeface="Helvetica Light"/>
              </a:rPr>
              <a:t> and mobile devices to reach the growing demographic of mobile users. </a:t>
            </a:r>
          </a:p>
        </p:txBody>
      </p:sp>
    </p:spTree>
    <p:extLst>
      <p:ext uri="{BB962C8B-B14F-4D97-AF65-F5344CB8AC3E}">
        <p14:creationId xmlns:p14="http://schemas.microsoft.com/office/powerpoint/2010/main" val="222111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323B"/>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8998" y="767272"/>
            <a:ext cx="8168134" cy="1470025"/>
          </a:xfrm>
        </p:spPr>
        <p:txBody>
          <a:bodyPr>
            <a:normAutofit/>
          </a:bodyPr>
          <a:lstStyle/>
          <a:p>
            <a:pPr algn="l"/>
            <a:r>
              <a:rPr lang="en-US" b="1" dirty="0" smtClean="0">
                <a:solidFill>
                  <a:schemeClr val="bg1"/>
                </a:solidFill>
                <a:latin typeface="Helvetica"/>
                <a:cs typeface="Helvetica"/>
              </a:rPr>
              <a:t>NEED DATA?</a:t>
            </a:r>
            <a:br>
              <a:rPr lang="en-US" b="1" dirty="0" smtClean="0">
                <a:solidFill>
                  <a:schemeClr val="bg1"/>
                </a:solidFill>
                <a:latin typeface="Helvetica"/>
                <a:cs typeface="Helvetica"/>
              </a:rPr>
            </a:br>
            <a:r>
              <a:rPr lang="en-US" b="1" dirty="0" smtClean="0">
                <a:solidFill>
                  <a:schemeClr val="bg1"/>
                </a:solidFill>
                <a:latin typeface="Helvetica"/>
                <a:cs typeface="Helvetica"/>
              </a:rPr>
              <a:t>WE GOT YOU COVERED.</a:t>
            </a:r>
            <a:endParaRPr lang="en-US" b="1" dirty="0">
              <a:solidFill>
                <a:schemeClr val="bg1"/>
              </a:solidFill>
              <a:latin typeface="Helvetica"/>
              <a:cs typeface="Helvetica"/>
            </a:endParaRPr>
          </a:p>
        </p:txBody>
      </p:sp>
      <p:sp>
        <p:nvSpPr>
          <p:cNvPr id="3" name="Subtitle 2"/>
          <p:cNvSpPr>
            <a:spLocks noGrp="1"/>
          </p:cNvSpPr>
          <p:nvPr>
            <p:ph type="subTitle" idx="1"/>
          </p:nvPr>
        </p:nvSpPr>
        <p:spPr>
          <a:xfrm>
            <a:off x="4722021" y="2985695"/>
            <a:ext cx="3915111" cy="1985517"/>
          </a:xfrm>
        </p:spPr>
        <p:txBody>
          <a:bodyPr>
            <a:normAutofit fontScale="70000" lnSpcReduction="20000"/>
          </a:bodyPr>
          <a:lstStyle/>
          <a:p>
            <a:pPr algn="l">
              <a:lnSpc>
                <a:spcPct val="120000"/>
              </a:lnSpc>
            </a:pPr>
            <a:r>
              <a:rPr lang="en-US" sz="2000" i="1" dirty="0" smtClean="0">
                <a:solidFill>
                  <a:schemeClr val="bg1"/>
                </a:solidFill>
                <a:latin typeface="Helvetica Light"/>
                <a:cs typeface="Helvetica Light"/>
              </a:rPr>
              <a:t>Input fields are incorporated to allow “users to include information unique to their entity, such as organization name, contact information or the name and contact information of their privacy officer” and “to be able to insert an effective date of notice.”</a:t>
            </a:r>
          </a:p>
          <a:p>
            <a:pPr algn="l"/>
            <a:r>
              <a:rPr lang="en-US" sz="2800" b="1" dirty="0" smtClean="0">
                <a:solidFill>
                  <a:schemeClr val="bg1"/>
                </a:solidFill>
                <a:latin typeface="Helvetica"/>
                <a:cs typeface="Helvetica"/>
              </a:rPr>
              <a:t/>
            </a:r>
            <a:br>
              <a:rPr lang="en-US" sz="2800" b="1" dirty="0" smtClean="0">
                <a:solidFill>
                  <a:schemeClr val="bg1"/>
                </a:solidFill>
                <a:latin typeface="Helvetica"/>
                <a:cs typeface="Helvetica"/>
              </a:rPr>
            </a:br>
            <a:endParaRPr lang="en-US" sz="2800" dirty="0"/>
          </a:p>
        </p:txBody>
      </p:sp>
      <p:pic>
        <p:nvPicPr>
          <p:cNvPr id="4" name="Picture 3" descr="NPD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20" y="2866444"/>
            <a:ext cx="3939645" cy="2721937"/>
          </a:xfrm>
          <a:prstGeom prst="rect">
            <a:avLst/>
          </a:prstGeom>
        </p:spPr>
      </p:pic>
    </p:spTree>
    <p:extLst>
      <p:ext uri="{BB962C8B-B14F-4D97-AF65-F5344CB8AC3E}">
        <p14:creationId xmlns:p14="http://schemas.microsoft.com/office/powerpoint/2010/main" val="369151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7825" y="291273"/>
            <a:ext cx="8168134" cy="2050553"/>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326D93"/>
                </a:solidFill>
                <a:latin typeface="Helvetica"/>
                <a:cs typeface="Helvetica"/>
              </a:rPr>
              <a:t>WHY HORIZONTAL?</a:t>
            </a:r>
            <a:r>
              <a:rPr lang="en-US" sz="4000" b="1" dirty="0" smtClean="0">
                <a:solidFill>
                  <a:srgbClr val="FF3E35"/>
                </a:solidFill>
                <a:latin typeface="Helvetica"/>
                <a:cs typeface="Helvetica"/>
              </a:rPr>
              <a:t/>
            </a:r>
            <a:br>
              <a:rPr lang="en-US" sz="4000" b="1" dirty="0" smtClean="0">
                <a:solidFill>
                  <a:srgbClr val="FF3E35"/>
                </a:solidFill>
                <a:latin typeface="Helvetica"/>
                <a:cs typeface="Helvetica"/>
              </a:rPr>
            </a:br>
            <a:endParaRPr lang="en-US" sz="4000" b="1" dirty="0">
              <a:solidFill>
                <a:srgbClr val="FF3E35"/>
              </a:solidFill>
              <a:latin typeface="Helvetica"/>
              <a:cs typeface="Helvetica"/>
            </a:endParaRPr>
          </a:p>
        </p:txBody>
      </p:sp>
      <p:sp>
        <p:nvSpPr>
          <p:cNvPr id="7" name="Title 6"/>
          <p:cNvSpPr>
            <a:spLocks noGrp="1"/>
          </p:cNvSpPr>
          <p:nvPr>
            <p:ph type="ctrTitle"/>
          </p:nvPr>
        </p:nvSpPr>
        <p:spPr>
          <a:xfrm>
            <a:off x="407825" y="1152428"/>
            <a:ext cx="8168134" cy="1470025"/>
          </a:xfrm>
        </p:spPr>
        <p:txBody>
          <a:bodyPr>
            <a:normAutofit/>
          </a:bodyPr>
          <a:lstStyle/>
          <a:p>
            <a:pPr algn="l"/>
            <a:r>
              <a:rPr lang="en-US" sz="1400" i="1" dirty="0" smtClean="0">
                <a:solidFill>
                  <a:srgbClr val="326D93"/>
                </a:solidFill>
                <a:latin typeface="Helvetica Light"/>
                <a:cs typeface="Helvetica Light"/>
              </a:rPr>
              <a:t>Making this website horizontal allows the end user to read through the information as a narrative, helping to keep them engaged and attentive. An horizontal site also helps for implementation on other website since this notice of privacy can be placed as a scrolling banner. </a:t>
            </a:r>
            <a:r>
              <a:rPr lang="en-US" sz="1400" i="1" dirty="0">
                <a:latin typeface="Helvetica Light"/>
                <a:cs typeface="Helvetica Light"/>
              </a:rPr>
              <a:t/>
            </a:r>
            <a:br>
              <a:rPr lang="en-US" sz="1400" i="1" dirty="0">
                <a:latin typeface="Helvetica Light"/>
                <a:cs typeface="Helvetica Light"/>
              </a:rPr>
            </a:br>
            <a:endParaRPr lang="en-US" sz="1400" i="1" dirty="0">
              <a:latin typeface="Helvetica Light"/>
              <a:cs typeface="Helvetica Light"/>
            </a:endParaRPr>
          </a:p>
        </p:txBody>
      </p:sp>
      <p:pic>
        <p:nvPicPr>
          <p:cNvPr id="3" name="Picture 2" descr="NDP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25" y="2341826"/>
            <a:ext cx="5809644" cy="4013936"/>
          </a:xfrm>
          <a:prstGeom prst="rect">
            <a:avLst/>
          </a:prstGeom>
        </p:spPr>
      </p:pic>
    </p:spTree>
    <p:extLst>
      <p:ext uri="{BB962C8B-B14F-4D97-AF65-F5344CB8AC3E}">
        <p14:creationId xmlns:p14="http://schemas.microsoft.com/office/powerpoint/2010/main" val="305986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7825" y="291273"/>
            <a:ext cx="8168134" cy="2050553"/>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326D93"/>
                </a:solidFill>
                <a:latin typeface="Helvetica"/>
                <a:cs typeface="Helvetica"/>
              </a:rPr>
              <a:t>YOUR ATTENTION PLEASE.</a:t>
            </a:r>
            <a:r>
              <a:rPr lang="en-US" sz="4000" b="1" dirty="0" smtClean="0">
                <a:solidFill>
                  <a:srgbClr val="FF3E35"/>
                </a:solidFill>
                <a:latin typeface="Helvetica"/>
                <a:cs typeface="Helvetica"/>
              </a:rPr>
              <a:t/>
            </a:r>
            <a:br>
              <a:rPr lang="en-US" sz="4000" b="1" dirty="0" smtClean="0">
                <a:solidFill>
                  <a:srgbClr val="FF3E35"/>
                </a:solidFill>
                <a:latin typeface="Helvetica"/>
                <a:cs typeface="Helvetica"/>
              </a:rPr>
            </a:br>
            <a:endParaRPr lang="en-US" sz="4000" b="1" dirty="0">
              <a:solidFill>
                <a:srgbClr val="FF3E35"/>
              </a:solidFill>
              <a:latin typeface="Helvetica"/>
              <a:cs typeface="Helvetica"/>
            </a:endParaRPr>
          </a:p>
        </p:txBody>
      </p:sp>
      <p:sp>
        <p:nvSpPr>
          <p:cNvPr id="7" name="Title 6"/>
          <p:cNvSpPr>
            <a:spLocks noGrp="1"/>
          </p:cNvSpPr>
          <p:nvPr>
            <p:ph type="ctrTitle"/>
          </p:nvPr>
        </p:nvSpPr>
        <p:spPr>
          <a:xfrm>
            <a:off x="407825" y="1152428"/>
            <a:ext cx="8168134" cy="1189398"/>
          </a:xfrm>
        </p:spPr>
        <p:txBody>
          <a:bodyPr>
            <a:normAutofit/>
          </a:bodyPr>
          <a:lstStyle/>
          <a:p>
            <a:pPr algn="l"/>
            <a:r>
              <a:rPr lang="en-US" sz="1400" i="1" dirty="0" smtClean="0">
                <a:solidFill>
                  <a:srgbClr val="326D93"/>
                </a:solidFill>
                <a:latin typeface="Helvetica Light"/>
                <a:cs typeface="Helvetica Light"/>
              </a:rPr>
              <a:t>Animations keep you engaged and help convey certain key messages.</a:t>
            </a:r>
            <a:br>
              <a:rPr lang="en-US" sz="1400" i="1" dirty="0" smtClean="0">
                <a:solidFill>
                  <a:srgbClr val="326D93"/>
                </a:solidFill>
                <a:latin typeface="Helvetica Light"/>
                <a:cs typeface="Helvetica Light"/>
              </a:rPr>
            </a:br>
            <a:r>
              <a:rPr lang="en-US" sz="1400" i="1" dirty="0">
                <a:latin typeface="Helvetica Light"/>
                <a:cs typeface="Helvetica Light"/>
              </a:rPr>
              <a:t/>
            </a:r>
            <a:br>
              <a:rPr lang="en-US" sz="1400" i="1" dirty="0">
                <a:latin typeface="Helvetica Light"/>
                <a:cs typeface="Helvetica Light"/>
              </a:rPr>
            </a:br>
            <a:endParaRPr lang="en-US" sz="1400" i="1" dirty="0">
              <a:latin typeface="Helvetica Light"/>
              <a:cs typeface="Helvetica Light"/>
            </a:endParaRPr>
          </a:p>
        </p:txBody>
      </p:sp>
      <p:sp>
        <p:nvSpPr>
          <p:cNvPr id="11" name="Rectangle 10"/>
          <p:cNvSpPr/>
          <p:nvPr/>
        </p:nvSpPr>
        <p:spPr>
          <a:xfrm>
            <a:off x="6371045" y="4949296"/>
            <a:ext cx="2202978" cy="1107996"/>
          </a:xfrm>
          <a:prstGeom prst="rect">
            <a:avLst/>
          </a:prstGeom>
        </p:spPr>
        <p:txBody>
          <a:bodyPr wrap="square">
            <a:spAutoFit/>
          </a:bodyPr>
          <a:lstStyle/>
          <a:p>
            <a:r>
              <a:rPr lang="en-US" sz="1100" i="1" dirty="0" smtClean="0">
                <a:solidFill>
                  <a:srgbClr val="326D93"/>
                </a:solidFill>
                <a:latin typeface="Helvetica Light"/>
                <a:cs typeface="Helvetica Light"/>
              </a:rPr>
              <a:t>Why not parallax? Animations are automatic upon certain key frames, not on a timeline to simply user actions for a demographic not familiar with parallax websites. </a:t>
            </a:r>
            <a:endParaRPr lang="en-US" sz="1100" dirty="0">
              <a:solidFill>
                <a:schemeClr val="bg1">
                  <a:lumMod val="50000"/>
                </a:schemeClr>
              </a:solidFill>
              <a:latin typeface="Helvetica Light"/>
              <a:cs typeface="Helvetica Light"/>
            </a:endParaRPr>
          </a:p>
        </p:txBody>
      </p:sp>
      <p:pic>
        <p:nvPicPr>
          <p:cNvPr id="2" name="Picture 1" descr="NPD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25" y="2341826"/>
            <a:ext cx="5963220" cy="4120043"/>
          </a:xfrm>
          <a:prstGeom prst="rect">
            <a:avLst/>
          </a:prstGeom>
        </p:spPr>
      </p:pic>
    </p:spTree>
    <p:extLst>
      <p:ext uri="{BB962C8B-B14F-4D97-AF65-F5344CB8AC3E}">
        <p14:creationId xmlns:p14="http://schemas.microsoft.com/office/powerpoint/2010/main" val="505651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7825" y="291272"/>
            <a:ext cx="8168134" cy="1456359"/>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326D93"/>
                </a:solidFill>
                <a:latin typeface="Helvetica"/>
                <a:cs typeface="Helvetica"/>
              </a:rPr>
              <a:t>FUTURE USE.</a:t>
            </a:r>
            <a:endParaRPr lang="en-US" sz="4000" b="1" dirty="0">
              <a:solidFill>
                <a:srgbClr val="FF3E35"/>
              </a:solidFill>
              <a:latin typeface="Helvetica"/>
              <a:cs typeface="Helvetica"/>
            </a:endParaRPr>
          </a:p>
        </p:txBody>
      </p:sp>
      <p:sp>
        <p:nvSpPr>
          <p:cNvPr id="7" name="Title 6"/>
          <p:cNvSpPr>
            <a:spLocks noGrp="1"/>
          </p:cNvSpPr>
          <p:nvPr>
            <p:ph type="ctrTitle"/>
          </p:nvPr>
        </p:nvSpPr>
        <p:spPr>
          <a:xfrm>
            <a:off x="407825" y="1152428"/>
            <a:ext cx="8168134" cy="944731"/>
          </a:xfrm>
        </p:spPr>
        <p:txBody>
          <a:bodyPr>
            <a:normAutofit/>
          </a:bodyPr>
          <a:lstStyle/>
          <a:p>
            <a:pPr algn="l"/>
            <a:r>
              <a:rPr lang="en-US" sz="1400" i="1" dirty="0" smtClean="0">
                <a:solidFill>
                  <a:srgbClr val="326D93"/>
                </a:solidFill>
                <a:latin typeface="Helvetica Light"/>
                <a:cs typeface="Helvetica Light"/>
              </a:rPr>
              <a:t>XML files are simple to use and  help keep content relevant. The HTML and CSS pulls data straight from XML to make update easy.</a:t>
            </a:r>
            <a:r>
              <a:rPr lang="en-US" sz="1400" i="1" dirty="0">
                <a:latin typeface="Helvetica Light"/>
                <a:cs typeface="Helvetica Light"/>
              </a:rPr>
              <a:t/>
            </a:r>
            <a:br>
              <a:rPr lang="en-US" sz="1400" i="1" dirty="0">
                <a:latin typeface="Helvetica Light"/>
                <a:cs typeface="Helvetica Light"/>
              </a:rPr>
            </a:br>
            <a:endParaRPr lang="en-US" sz="1400" i="1" dirty="0">
              <a:latin typeface="Helvetica Light"/>
              <a:cs typeface="Helvetica Light"/>
            </a:endParaRPr>
          </a:p>
        </p:txBody>
      </p:sp>
      <p:sp>
        <p:nvSpPr>
          <p:cNvPr id="11" name="Rectangle 10"/>
          <p:cNvSpPr/>
          <p:nvPr/>
        </p:nvSpPr>
        <p:spPr>
          <a:xfrm>
            <a:off x="4553315" y="3425359"/>
            <a:ext cx="2202978" cy="1277273"/>
          </a:xfrm>
          <a:prstGeom prst="rect">
            <a:avLst/>
          </a:prstGeom>
        </p:spPr>
        <p:txBody>
          <a:bodyPr wrap="square">
            <a:spAutoFit/>
          </a:bodyPr>
          <a:lstStyle/>
          <a:p>
            <a:r>
              <a:rPr lang="en-US" sz="1100" i="1" dirty="0" smtClean="0">
                <a:solidFill>
                  <a:srgbClr val="326D93"/>
                </a:solidFill>
                <a:latin typeface="Helvetica Light"/>
                <a:cs typeface="Helvetica Light"/>
              </a:rPr>
              <a:t>Although XML files are easily editable even without a developer to add additional content, animations will not be performed for the additional content. To keep the end user engaged, this is a trade off. </a:t>
            </a:r>
            <a:endParaRPr lang="en-US" sz="1100" dirty="0">
              <a:solidFill>
                <a:schemeClr val="bg1">
                  <a:lumMod val="50000"/>
                </a:schemeClr>
              </a:solidFill>
              <a:latin typeface="Helvetica Light"/>
              <a:cs typeface="Helvetica Light"/>
            </a:endParaRPr>
          </a:p>
        </p:txBody>
      </p:sp>
      <p:pic>
        <p:nvPicPr>
          <p:cNvPr id="3" name="Picture 2" descr="Screen Shot 2014-04-08 at 1.19.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44" y="1922395"/>
            <a:ext cx="3492241" cy="4574426"/>
          </a:xfrm>
          <a:prstGeom prst="rect">
            <a:avLst/>
          </a:prstGeom>
        </p:spPr>
      </p:pic>
    </p:spTree>
    <p:extLst>
      <p:ext uri="{BB962C8B-B14F-4D97-AF65-F5344CB8AC3E}">
        <p14:creationId xmlns:p14="http://schemas.microsoft.com/office/powerpoint/2010/main" val="3028529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TotalTime>
  <Words>323</Words>
  <Application>Microsoft Macintosh PowerPoint</Application>
  <PresentationFormat>On-screen Show (4:3)</PresentationFormat>
  <Paragraphs>17</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Office Theme</vt:lpstr>
      <vt:lpstr>1_Office Theme</vt:lpstr>
      <vt:lpstr>DESIGNED FOR NARRATION. RESPONSIVE. INTUITIVE AND ADAPTIVE. </vt:lpstr>
      <vt:lpstr>Designed to not only to keep the end user engaged from beginning to end, but to also help adsorb key information.  One simple homepage for both HCP and Health Plan forms.  </vt:lpstr>
      <vt:lpstr>NEED DATA? WE GOT YOU COVERED.</vt:lpstr>
      <vt:lpstr>Making this website horizontal allows the end user to read through the information as a narrative, helping to keep them engaged and attentive. An horizontal site also helps for implementation on other website since this notice of privacy can be placed as a scrolling banner.  </vt:lpstr>
      <vt:lpstr>Animations keep you engaged and help convey certain key messages.  </vt:lpstr>
      <vt:lpstr>XML files are simple to use and  help keep content relevant. The HTML and CSS pulls data straight from XML to make update easy.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DESIGNED FOR NARRATION. RESPONSIVE. INTUITIVE AND ADAPTIVE. </dc:title>
  <dc:creator>Mark Lin</dc:creator>
  <cp:lastModifiedBy>Mark Lin</cp:lastModifiedBy>
  <cp:revision>10</cp:revision>
  <dcterms:created xsi:type="dcterms:W3CDTF">2014-04-08T16:53:40Z</dcterms:created>
  <dcterms:modified xsi:type="dcterms:W3CDTF">2014-04-08T17:21:50Z</dcterms:modified>
</cp:coreProperties>
</file>