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EB5865-B834-43EB-9892-C8252974B53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A2A490-F926-471A-81BF-3BC5228F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1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B5865-B834-43EB-9892-C8252974B53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2A490-F926-471A-81BF-3BC5228F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8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B5865-B834-43EB-9892-C8252974B53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2A490-F926-471A-81BF-3BC5228F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7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B5865-B834-43EB-9892-C8252974B53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2A490-F926-471A-81BF-3BC5228FE6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7142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B5865-B834-43EB-9892-C8252974B53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2A490-F926-471A-81BF-3BC5228FE6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772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B5865-B834-43EB-9892-C8252974B53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2A490-F926-471A-81BF-3BC5228FE6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45493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B5865-B834-43EB-9892-C8252974B53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2A490-F926-471A-81BF-3BC5228F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23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B5865-B834-43EB-9892-C8252974B53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2A490-F926-471A-81BF-3BC5228FE6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1946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B5865-B834-43EB-9892-C8252974B53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2A490-F926-471A-81BF-3BC5228F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4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CEB5865-B834-43EB-9892-C8252974B53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2A490-F926-471A-81BF-3BC5228F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90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EB5865-B834-43EB-9892-C8252974B53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A2A490-F926-471A-81BF-3BC5228FE6A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67759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CEB5865-B834-43EB-9892-C8252974B53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A2A490-F926-471A-81BF-3BC5228F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5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Lists Continued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linked list in which each node is connected to the node before </a:t>
            </a:r>
            <a:r>
              <a:rPr lang="en-US" i="1" dirty="0" smtClean="0"/>
              <a:t>and</a:t>
            </a:r>
            <a:r>
              <a:rPr lang="en-US" dirty="0" smtClean="0"/>
              <a:t> after itself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0924"/>
              </p:ext>
            </p:extLst>
          </p:nvPr>
        </p:nvGraphicFramePr>
        <p:xfrm>
          <a:off x="1289212" y="3167255"/>
          <a:ext cx="127091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605"/>
                <a:gridCol w="721011"/>
                <a:gridCol w="27829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72789"/>
              </p:ext>
            </p:extLst>
          </p:nvPr>
        </p:nvGraphicFramePr>
        <p:xfrm>
          <a:off x="2820628" y="3156692"/>
          <a:ext cx="113030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/>
                <a:gridCol w="687997"/>
                <a:gridCol w="23402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216435"/>
              </p:ext>
            </p:extLst>
          </p:nvPr>
        </p:nvGraphicFramePr>
        <p:xfrm>
          <a:off x="4195241" y="3146129"/>
          <a:ext cx="100595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365"/>
                <a:gridCol w="589305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175407"/>
              </p:ext>
            </p:extLst>
          </p:nvPr>
        </p:nvGraphicFramePr>
        <p:xfrm>
          <a:off x="5381380" y="3135566"/>
          <a:ext cx="111294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839"/>
                <a:gridCol w="651269"/>
                <a:gridCol w="2308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51854"/>
              </p:ext>
            </p:extLst>
          </p:nvPr>
        </p:nvGraphicFramePr>
        <p:xfrm>
          <a:off x="6817727" y="3143110"/>
          <a:ext cx="100595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/>
                <a:gridCol w="58939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389823" y="3270678"/>
            <a:ext cx="430805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799525" y="3268269"/>
            <a:ext cx="405243" cy="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73824" y="4245657"/>
            <a:ext cx="22252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headNodeVariable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  <a:endCxn id="4" idx="2"/>
          </p:cNvCxnSpPr>
          <p:nvPr/>
        </p:nvCxnSpPr>
        <p:spPr>
          <a:xfrm flipH="1" flipV="1">
            <a:off x="1924669" y="3538095"/>
            <a:ext cx="361800" cy="70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11917" y="4245657"/>
            <a:ext cx="20297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tailNodeVariable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0"/>
            <a:endCxn id="8" idx="2"/>
          </p:cNvCxnSpPr>
          <p:nvPr/>
        </p:nvCxnSpPr>
        <p:spPr>
          <a:xfrm flipV="1">
            <a:off x="6826779" y="3513950"/>
            <a:ext cx="493923" cy="73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557217" y="3381251"/>
            <a:ext cx="385056" cy="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947867" y="3381251"/>
            <a:ext cx="385056" cy="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094923" y="3253742"/>
            <a:ext cx="304797" cy="1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192907" y="3343621"/>
            <a:ext cx="302066" cy="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421535" y="3258988"/>
            <a:ext cx="405243" cy="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481517" y="3370063"/>
            <a:ext cx="385056" cy="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6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search in both directions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speed up retrieval</a:t>
            </a:r>
          </a:p>
          <a:p>
            <a:pPr lvl="1"/>
            <a:r>
              <a:rPr lang="en-US" dirty="0" smtClean="0"/>
              <a:t>Determine which half your index falls into</a:t>
            </a:r>
          </a:p>
          <a:p>
            <a:pPr lvl="1"/>
            <a:r>
              <a:rPr lang="en-US" dirty="0" smtClean="0"/>
              <a:t>If in the first half, search from the head</a:t>
            </a:r>
          </a:p>
          <a:p>
            <a:pPr lvl="1"/>
            <a:r>
              <a:rPr lang="en-US" dirty="0" smtClean="0"/>
              <a:t>If in the second half, search backwards from tail</a:t>
            </a:r>
          </a:p>
          <a:p>
            <a:pPr lvl="1"/>
            <a:endParaRPr lang="en-US" dirty="0"/>
          </a:p>
          <a:p>
            <a:r>
              <a:rPr lang="en-US" dirty="0" smtClean="0"/>
              <a:t>Much faster to access the list in reverse order</a:t>
            </a:r>
          </a:p>
          <a:p>
            <a:pPr lvl="1"/>
            <a:r>
              <a:rPr lang="en-US" dirty="0" smtClean="0"/>
              <a:t>For example: reversing the order of the entire list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Doubly Linked List - 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Add, Remove, Insert</a:t>
            </a:r>
          </a:p>
          <a:p>
            <a:pPr lvl="1"/>
            <a:r>
              <a:rPr lang="en-US" dirty="0" smtClean="0"/>
              <a:t>Need to handle twice the amount of “arrows”</a:t>
            </a:r>
          </a:p>
          <a:p>
            <a:pPr lvl="1"/>
            <a:r>
              <a:rPr lang="en-US" dirty="0" smtClean="0"/>
              <a:t>Must correctly link each node forwards and backwards</a:t>
            </a:r>
          </a:p>
          <a:p>
            <a:pPr lvl="1"/>
            <a:endParaRPr lang="en-US" dirty="0"/>
          </a:p>
          <a:p>
            <a:r>
              <a:rPr lang="en-US" dirty="0" smtClean="0"/>
              <a:t>Retrieval</a:t>
            </a:r>
          </a:p>
          <a:p>
            <a:pPr lvl="1"/>
            <a:r>
              <a:rPr lang="en-US" dirty="0" smtClean="0"/>
              <a:t>No changes technically needed</a:t>
            </a:r>
          </a:p>
          <a:p>
            <a:pPr lvl="1"/>
            <a:r>
              <a:rPr lang="en-US" dirty="0" smtClean="0"/>
              <a:t>Can optimize by searching in different directions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Doubly Linked: Code 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homework will revolve around</a:t>
            </a:r>
            <a:br>
              <a:rPr lang="en-US" dirty="0" smtClean="0"/>
            </a:br>
            <a:r>
              <a:rPr lang="en-US" dirty="0" smtClean="0"/>
              <a:t>Doubly Linked Lists</a:t>
            </a:r>
          </a:p>
          <a:p>
            <a:endParaRPr lang="en-US" dirty="0"/>
          </a:p>
          <a:p>
            <a:r>
              <a:rPr lang="en-US" dirty="0" smtClean="0"/>
              <a:t>You can start with the code you’ve been working on for the exercises</a:t>
            </a:r>
          </a:p>
          <a:p>
            <a:pPr lvl="1"/>
            <a:r>
              <a:rPr lang="en-US" dirty="0" smtClean="0"/>
              <a:t>Already has several methods done</a:t>
            </a:r>
          </a:p>
          <a:p>
            <a:pPr lvl="1"/>
            <a:r>
              <a:rPr lang="en-US" dirty="0" smtClean="0"/>
              <a:t>You’ll do “Remove” today in class</a:t>
            </a:r>
          </a:p>
          <a:p>
            <a:endParaRPr lang="en-US" dirty="0"/>
          </a:p>
          <a:p>
            <a:r>
              <a:rPr lang="en-US" dirty="0" smtClean="0"/>
              <a:t>Convert it to a Doubly Linked List</a:t>
            </a:r>
          </a:p>
          <a:p>
            <a:pPr lvl="1"/>
            <a:r>
              <a:rPr lang="en-US" dirty="0" smtClean="0"/>
              <a:t>And write </a:t>
            </a:r>
            <a:r>
              <a:rPr lang="en-US" dirty="0" smtClean="0"/>
              <a:t>a </a:t>
            </a:r>
            <a:r>
              <a:rPr lang="en-US" smtClean="0"/>
              <a:t>few more methods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Homework: Doubly Linked List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62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Node-based data structure</a:t>
            </a:r>
          </a:p>
          <a:p>
            <a:pPr lvl="1"/>
            <a:r>
              <a:rPr lang="en-US" dirty="0" smtClean="0"/>
              <a:t>Only directly tracks the “head” node</a:t>
            </a:r>
          </a:p>
          <a:p>
            <a:endParaRPr lang="en-US" dirty="0" smtClean="0"/>
          </a:p>
          <a:p>
            <a:r>
              <a:rPr lang="en-US" dirty="0" smtClean="0"/>
              <a:t>Easy to visualize as “Boxes and Arrows”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93192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Discussed some basic operations:</a:t>
            </a:r>
          </a:p>
          <a:p>
            <a:pPr lvl="1"/>
            <a:r>
              <a:rPr lang="en-US" dirty="0" smtClean="0"/>
              <a:t>Add(), Retrieve(), Insert()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Recap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312309"/>
              </p:ext>
            </p:extLst>
          </p:nvPr>
        </p:nvGraphicFramePr>
        <p:xfrm>
          <a:off x="1188888" y="3296493"/>
          <a:ext cx="8796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892"/>
                <a:gridCol w="23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96790"/>
              </p:ext>
            </p:extLst>
          </p:nvPr>
        </p:nvGraphicFramePr>
        <p:xfrm>
          <a:off x="2482024" y="3285930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15903"/>
              </p:ext>
            </p:extLst>
          </p:nvPr>
        </p:nvGraphicFramePr>
        <p:xfrm>
          <a:off x="3775160" y="3275367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006212"/>
              </p:ext>
            </p:extLst>
          </p:nvPr>
        </p:nvGraphicFramePr>
        <p:xfrm>
          <a:off x="5068296" y="3264804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592053"/>
              </p:ext>
            </p:extLst>
          </p:nvPr>
        </p:nvGraphicFramePr>
        <p:xfrm>
          <a:off x="6397646" y="3272348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959938" y="3469808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41003" y="3468266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49228" y="3475778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84612" y="3475778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69379" y="4005563"/>
            <a:ext cx="22252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headNodeVariable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  <a:endCxn id="4" idx="2"/>
          </p:cNvCxnSpPr>
          <p:nvPr/>
        </p:nvCxnSpPr>
        <p:spPr>
          <a:xfrm flipH="1" flipV="1">
            <a:off x="1628734" y="3667333"/>
            <a:ext cx="853290" cy="33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7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Remove( </a:t>
            </a:r>
            <a:r>
              <a:rPr lang="en-US" dirty="0" err="1" smtClean="0"/>
              <a:t>dataToRemove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Search for the data to remove</a:t>
            </a:r>
          </a:p>
          <a:p>
            <a:pPr lvl="1"/>
            <a:r>
              <a:rPr lang="en-US" dirty="0" smtClean="0"/>
              <a:t>Once you find the node, bypass it</a:t>
            </a:r>
          </a:p>
          <a:p>
            <a:pPr lvl="1"/>
            <a:endParaRPr lang="en-US" dirty="0"/>
          </a:p>
          <a:p>
            <a:r>
              <a:rPr lang="en-US" dirty="0" smtClean="0"/>
              <a:t>Remove(“Jim”)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– Remove(data)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990568"/>
              </p:ext>
            </p:extLst>
          </p:nvPr>
        </p:nvGraphicFramePr>
        <p:xfrm>
          <a:off x="1078052" y="3989220"/>
          <a:ext cx="8796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892"/>
                <a:gridCol w="23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27608"/>
              </p:ext>
            </p:extLst>
          </p:nvPr>
        </p:nvGraphicFramePr>
        <p:xfrm>
          <a:off x="2371188" y="3978657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4412"/>
              </p:ext>
            </p:extLst>
          </p:nvPr>
        </p:nvGraphicFramePr>
        <p:xfrm>
          <a:off x="3664324" y="3968094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88905"/>
              </p:ext>
            </p:extLst>
          </p:nvPr>
        </p:nvGraphicFramePr>
        <p:xfrm>
          <a:off x="4957460" y="3957531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188701"/>
              </p:ext>
            </p:extLst>
          </p:nvPr>
        </p:nvGraphicFramePr>
        <p:xfrm>
          <a:off x="6286810" y="3965075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849102" y="4162535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30167" y="4160993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38392" y="4168505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73776" y="4168505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6457" y="5217376"/>
            <a:ext cx="22252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headNodeVariable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  <a:endCxn id="4" idx="2"/>
          </p:cNvCxnSpPr>
          <p:nvPr/>
        </p:nvCxnSpPr>
        <p:spPr>
          <a:xfrm flipH="1" flipV="1">
            <a:off x="1517898" y="4360060"/>
            <a:ext cx="331204" cy="85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ircular Arrow 21"/>
          <p:cNvSpPr/>
          <p:nvPr/>
        </p:nvSpPr>
        <p:spPr>
          <a:xfrm rot="12078602" flipH="1">
            <a:off x="3029380" y="2292065"/>
            <a:ext cx="2482845" cy="2944141"/>
          </a:xfrm>
          <a:prstGeom prst="circularArrow">
            <a:avLst>
              <a:gd name="adj1" fmla="val 0"/>
              <a:gd name="adj2" fmla="val 668636"/>
              <a:gd name="adj3" fmla="val 20530076"/>
              <a:gd name="adj4" fmla="val 13309972"/>
              <a:gd name="adj5" fmla="val 514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Multiply 22"/>
          <p:cNvSpPr/>
          <p:nvPr/>
        </p:nvSpPr>
        <p:spPr>
          <a:xfrm>
            <a:off x="3240932" y="3907496"/>
            <a:ext cx="434566" cy="506994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RemoveAt</a:t>
            </a:r>
            <a:r>
              <a:rPr lang="en-US" dirty="0" smtClean="0"/>
              <a:t>( </a:t>
            </a:r>
            <a:r>
              <a:rPr lang="en-US" dirty="0" err="1" smtClean="0"/>
              <a:t>indexToRemove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Search for the index of the node to remove</a:t>
            </a:r>
          </a:p>
          <a:p>
            <a:pPr lvl="1"/>
            <a:r>
              <a:rPr lang="en-US" dirty="0" smtClean="0"/>
              <a:t>Once you find the node, bypass it</a:t>
            </a:r>
          </a:p>
          <a:p>
            <a:pPr lvl="1"/>
            <a:endParaRPr lang="en-US" dirty="0"/>
          </a:p>
          <a:p>
            <a:r>
              <a:rPr lang="en-US" dirty="0" err="1" smtClean="0"/>
              <a:t>RemoveAt</a:t>
            </a:r>
            <a:r>
              <a:rPr lang="en-US" dirty="0" smtClean="0"/>
              <a:t>(2)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– </a:t>
            </a:r>
            <a:r>
              <a:rPr lang="en-US" dirty="0" err="1" smtClean="0"/>
              <a:t>RemoveAt</a:t>
            </a:r>
            <a:r>
              <a:rPr lang="en-US" dirty="0" smtClean="0"/>
              <a:t>(index)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990568"/>
              </p:ext>
            </p:extLst>
          </p:nvPr>
        </p:nvGraphicFramePr>
        <p:xfrm>
          <a:off x="1078052" y="3989220"/>
          <a:ext cx="8796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892"/>
                <a:gridCol w="23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27608"/>
              </p:ext>
            </p:extLst>
          </p:nvPr>
        </p:nvGraphicFramePr>
        <p:xfrm>
          <a:off x="2371188" y="3978657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4412"/>
              </p:ext>
            </p:extLst>
          </p:nvPr>
        </p:nvGraphicFramePr>
        <p:xfrm>
          <a:off x="3664324" y="3968094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88905"/>
              </p:ext>
            </p:extLst>
          </p:nvPr>
        </p:nvGraphicFramePr>
        <p:xfrm>
          <a:off x="4957460" y="3957531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188701"/>
              </p:ext>
            </p:extLst>
          </p:nvPr>
        </p:nvGraphicFramePr>
        <p:xfrm>
          <a:off x="6286810" y="3965075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849102" y="4162535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30167" y="4160993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38392" y="4168505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73776" y="4168505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6457" y="5217376"/>
            <a:ext cx="22252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headNodeVariable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  <a:endCxn id="4" idx="2"/>
          </p:cNvCxnSpPr>
          <p:nvPr/>
        </p:nvCxnSpPr>
        <p:spPr>
          <a:xfrm flipH="1" flipV="1">
            <a:off x="1517898" y="4360060"/>
            <a:ext cx="331204" cy="85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ircular Arrow 21"/>
          <p:cNvSpPr/>
          <p:nvPr/>
        </p:nvSpPr>
        <p:spPr>
          <a:xfrm rot="12078602" flipH="1">
            <a:off x="3029380" y="2292065"/>
            <a:ext cx="2482845" cy="2944141"/>
          </a:xfrm>
          <a:prstGeom prst="circularArrow">
            <a:avLst>
              <a:gd name="adj1" fmla="val 0"/>
              <a:gd name="adj2" fmla="val 668636"/>
              <a:gd name="adj3" fmla="val 20530076"/>
              <a:gd name="adj4" fmla="val 13309972"/>
              <a:gd name="adj5" fmla="val 514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Multiply 22"/>
          <p:cNvSpPr/>
          <p:nvPr/>
        </p:nvSpPr>
        <p:spPr>
          <a:xfrm>
            <a:off x="3240932" y="3907496"/>
            <a:ext cx="434566" cy="506994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cases for removing data:</a:t>
            </a:r>
          </a:p>
          <a:p>
            <a:endParaRPr lang="en-US" dirty="0"/>
          </a:p>
          <a:p>
            <a:r>
              <a:rPr lang="en-US" dirty="0" smtClean="0"/>
              <a:t>Removing the head</a:t>
            </a:r>
          </a:p>
          <a:p>
            <a:pPr lvl="1"/>
            <a:r>
              <a:rPr lang="en-US" dirty="0" smtClean="0"/>
              <a:t>Simply point the head node to the one after it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headNode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headNode.Next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Removing another node</a:t>
            </a: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Find the node </a:t>
            </a:r>
            <a:r>
              <a:rPr lang="en-US" i="1" dirty="0" smtClean="0">
                <a:latin typeface="+mj-lt"/>
                <a:cs typeface="Consolas" panose="020B0609020204030204" pitchFamily="49" charset="0"/>
              </a:rPr>
              <a:t>before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the one you want to remove</a:t>
            </a: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Will need to search for it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beforeRemoval.Next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beforeRemoval.Next.Next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7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 with the current Add() method?</a:t>
            </a:r>
          </a:p>
          <a:p>
            <a:pPr lvl="1"/>
            <a:endParaRPr lang="en-US" dirty="0"/>
          </a:p>
          <a:p>
            <a:r>
              <a:rPr lang="en-US" dirty="0" smtClean="0"/>
              <a:t>Adding data requires us to loop through the entire list to find the end!</a:t>
            </a:r>
          </a:p>
          <a:p>
            <a:pPr lvl="1"/>
            <a:r>
              <a:rPr lang="en-US" dirty="0" smtClean="0"/>
              <a:t>O(n)</a:t>
            </a:r>
          </a:p>
          <a:p>
            <a:pPr lvl="1"/>
            <a:r>
              <a:rPr lang="en-US" dirty="0" smtClean="0"/>
              <a:t>More data = longer time</a:t>
            </a:r>
          </a:p>
          <a:p>
            <a:pPr lvl="1"/>
            <a:endParaRPr lang="en-US" dirty="0"/>
          </a:p>
          <a:p>
            <a:r>
              <a:rPr lang="en-US" dirty="0" smtClean="0"/>
              <a:t>How can we improve this?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the Add()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track of the end too!</a:t>
            </a:r>
          </a:p>
          <a:p>
            <a:pPr lvl="1"/>
            <a:r>
              <a:rPr lang="en-US" dirty="0" smtClean="0"/>
              <a:t>Also known as the “tail”</a:t>
            </a:r>
          </a:p>
          <a:p>
            <a:pPr lvl="1"/>
            <a:endParaRPr lang="en-US" dirty="0"/>
          </a:p>
          <a:p>
            <a:r>
              <a:rPr lang="en-US" dirty="0" smtClean="0"/>
              <a:t>Tail field should always point to the last item</a:t>
            </a:r>
          </a:p>
          <a:p>
            <a:pPr lvl="1"/>
            <a:r>
              <a:rPr lang="en-US" dirty="0" smtClean="0"/>
              <a:t>If there’s only 1 item, head and tail both point to it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Tail Pointer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05958"/>
              </p:ext>
            </p:extLst>
          </p:nvPr>
        </p:nvGraphicFramePr>
        <p:xfrm>
          <a:off x="1243209" y="4180715"/>
          <a:ext cx="8796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892"/>
                <a:gridCol w="23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97361"/>
              </p:ext>
            </p:extLst>
          </p:nvPr>
        </p:nvGraphicFramePr>
        <p:xfrm>
          <a:off x="2536345" y="4170152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234251"/>
              </p:ext>
            </p:extLst>
          </p:nvPr>
        </p:nvGraphicFramePr>
        <p:xfrm>
          <a:off x="3829481" y="4159589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509041"/>
              </p:ext>
            </p:extLst>
          </p:nvPr>
        </p:nvGraphicFramePr>
        <p:xfrm>
          <a:off x="5122617" y="4149026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727386"/>
              </p:ext>
            </p:extLst>
          </p:nvPr>
        </p:nvGraphicFramePr>
        <p:xfrm>
          <a:off x="6451967" y="4156570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2014259" y="4354030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95324" y="4352488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03549" y="4360000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38933" y="4360000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8064" y="5259117"/>
            <a:ext cx="22252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headNodeVariable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  <a:endCxn id="4" idx="2"/>
          </p:cNvCxnSpPr>
          <p:nvPr/>
        </p:nvCxnSpPr>
        <p:spPr>
          <a:xfrm flipH="1" flipV="1">
            <a:off x="1683055" y="4551555"/>
            <a:ext cx="237654" cy="70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46157" y="5259117"/>
            <a:ext cx="20297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tailNodeVariable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0"/>
            <a:endCxn id="8" idx="2"/>
          </p:cNvCxnSpPr>
          <p:nvPr/>
        </p:nvCxnSpPr>
        <p:spPr>
          <a:xfrm flipV="1">
            <a:off x="6461019" y="4527410"/>
            <a:ext cx="463235" cy="73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4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Add method has two cases</a:t>
            </a:r>
          </a:p>
          <a:p>
            <a:pPr lvl="1"/>
            <a:r>
              <a:rPr lang="en-US" dirty="0" smtClean="0"/>
              <a:t>And no more loops! (Don’t forget to increment count)</a:t>
            </a:r>
          </a:p>
          <a:p>
            <a:endParaRPr lang="en-US" dirty="0"/>
          </a:p>
          <a:p>
            <a:r>
              <a:rPr lang="en-US" dirty="0" smtClean="0"/>
              <a:t>Count is zero</a:t>
            </a: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 =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“data”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 = n;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Head points to the node</a:t>
            </a:r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 = n;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Tail also points to the same node</a:t>
            </a:r>
          </a:p>
          <a:p>
            <a:pPr lvl="1"/>
            <a:endParaRPr lang="en-US" dirty="0"/>
          </a:p>
          <a:p>
            <a:r>
              <a:rPr lang="en-US" dirty="0" smtClean="0"/>
              <a:t>Count is not zero</a:t>
            </a: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 =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“data”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93192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tail.Next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n;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Hook it up to tail (arrow to </a:t>
            </a:r>
            <a:r>
              <a:rPr lang="en-US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 = n;     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Change tail variable’s arrow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Add()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linked list with links in a single direction</a:t>
            </a:r>
          </a:p>
          <a:p>
            <a:pPr lvl="1"/>
            <a:r>
              <a:rPr lang="en-US" dirty="0" smtClean="0"/>
              <a:t>Start to end</a:t>
            </a:r>
          </a:p>
          <a:p>
            <a:pPr lvl="1"/>
            <a:endParaRPr lang="en-US" dirty="0"/>
          </a:p>
          <a:p>
            <a:r>
              <a:rPr lang="en-US" dirty="0" smtClean="0"/>
              <a:t>This is what we’ve created so far</a:t>
            </a:r>
          </a:p>
          <a:p>
            <a:endParaRPr lang="en-US" dirty="0"/>
          </a:p>
          <a:p>
            <a:r>
              <a:rPr lang="en-US" dirty="0" smtClean="0"/>
              <a:t>But this isn’t the only option!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GM_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GM_Theme" id="{E44FC966-1717-4C8B-956E-CF66B83390B7}" vid="{DF5667AF-EC58-4272-918D-6A8ACF8306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IGM_Theme</Template>
  <TotalTime>256</TotalTime>
  <Words>500</Words>
  <Application>Microsoft Office PowerPoint</Application>
  <PresentationFormat>On-screen Show (4:3)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Consolas</vt:lpstr>
      <vt:lpstr>Lucida Sans Unicode</vt:lpstr>
      <vt:lpstr>Verdana</vt:lpstr>
      <vt:lpstr>Wingdings 2</vt:lpstr>
      <vt:lpstr>Wingdings 3</vt:lpstr>
      <vt:lpstr>IGM_Theme</vt:lpstr>
      <vt:lpstr>Linked Lists Continued</vt:lpstr>
      <vt:lpstr>Linked List Recap</vt:lpstr>
      <vt:lpstr>Linked List – Remove(data)</vt:lpstr>
      <vt:lpstr>Linked List – RemoveAt(index)</vt:lpstr>
      <vt:lpstr>Removal Cases</vt:lpstr>
      <vt:lpstr>Improving the Add() Method</vt:lpstr>
      <vt:lpstr>The Tail Pointer</vt:lpstr>
      <vt:lpstr>Updating Add()</vt:lpstr>
      <vt:lpstr>Singly Linked List</vt:lpstr>
      <vt:lpstr>Doubly Linked List</vt:lpstr>
      <vt:lpstr>Doubly Linked List - Advantages</vt:lpstr>
      <vt:lpstr>Doubly Linked: Code Differences</vt:lpstr>
      <vt:lpstr>Homework: Doubly Linked List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Chris</dc:creator>
  <cp:lastModifiedBy>Chris Cascioli</cp:lastModifiedBy>
  <cp:revision>69</cp:revision>
  <dcterms:created xsi:type="dcterms:W3CDTF">2015-03-31T19:46:43Z</dcterms:created>
  <dcterms:modified xsi:type="dcterms:W3CDTF">2020-01-22T12:58:23Z</dcterms:modified>
</cp:coreProperties>
</file>