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EB5865-B834-43EB-9892-C8252974B53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1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B5865-B834-43EB-9892-C8252974B53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8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B5865-B834-43EB-9892-C8252974B53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7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B5865-B834-43EB-9892-C8252974B53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142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B5865-B834-43EB-9892-C8252974B53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772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B5865-B834-43EB-9892-C8252974B53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45493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B5865-B834-43EB-9892-C8252974B53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3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B5865-B834-43EB-9892-C8252974B53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1946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B5865-B834-43EB-9892-C8252974B53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4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CEB5865-B834-43EB-9892-C8252974B53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0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EB5865-B834-43EB-9892-C8252974B53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6775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CEB5865-B834-43EB-9892-C8252974B53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A2A490-F926-471A-81BF-3BC5228F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5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data structure </a:t>
            </a:r>
            <a:r>
              <a:rPr lang="en-US" i="1" dirty="0" smtClean="0"/>
              <a:t>not</a:t>
            </a:r>
            <a:r>
              <a:rPr lang="en-US" dirty="0" smtClean="0"/>
              <a:t> built with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storing just the data:</a:t>
            </a:r>
          </a:p>
          <a:p>
            <a:pPr lvl="1"/>
            <a:r>
              <a:rPr lang="en-US" dirty="0" smtClean="0"/>
              <a:t>We store the data </a:t>
            </a:r>
          </a:p>
          <a:p>
            <a:pPr lvl="1"/>
            <a:r>
              <a:rPr lang="en-US" dirty="0" smtClean="0"/>
              <a:t>AND a link to the next piece of data in memory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Linked 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1548" y="3409262"/>
            <a:ext cx="5178582" cy="2661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1137" y="3008085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Computer’s Memory: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25621"/>
              </p:ext>
            </p:extLst>
          </p:nvPr>
        </p:nvGraphicFramePr>
        <p:xfrm>
          <a:off x="3536580" y="3757188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8269" y="374430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ArrayVariable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17275" y="3920150"/>
            <a:ext cx="977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8162" y="469113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LinkedListVariable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37788"/>
              </p:ext>
            </p:extLst>
          </p:nvPr>
        </p:nvGraphicFramePr>
        <p:xfrm>
          <a:off x="3411653" y="5119931"/>
          <a:ext cx="63374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871"/>
                <a:gridCol w="3168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848074"/>
              </p:ext>
            </p:extLst>
          </p:nvPr>
        </p:nvGraphicFramePr>
        <p:xfrm>
          <a:off x="3938258" y="4369281"/>
          <a:ext cx="63374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871"/>
                <a:gridCol w="3168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39452"/>
              </p:ext>
            </p:extLst>
          </p:nvPr>
        </p:nvGraphicFramePr>
        <p:xfrm>
          <a:off x="7096409" y="4113641"/>
          <a:ext cx="63374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871"/>
                <a:gridCol w="3168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53736"/>
              </p:ext>
            </p:extLst>
          </p:nvPr>
        </p:nvGraphicFramePr>
        <p:xfrm>
          <a:off x="5863630" y="5210446"/>
          <a:ext cx="63374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871"/>
                <a:gridCol w="3168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0" idx="3"/>
            <a:endCxn id="12" idx="1"/>
          </p:cNvCxnSpPr>
          <p:nvPr/>
        </p:nvCxnSpPr>
        <p:spPr>
          <a:xfrm>
            <a:off x="2599863" y="4875800"/>
            <a:ext cx="811790" cy="42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56786" y="4740121"/>
            <a:ext cx="96552" cy="56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1"/>
          </p:cNvCxnSpPr>
          <p:nvPr/>
        </p:nvCxnSpPr>
        <p:spPr>
          <a:xfrm flipV="1">
            <a:off x="4398471" y="4299061"/>
            <a:ext cx="2697938" cy="23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002448" y="4235371"/>
            <a:ext cx="1593409" cy="95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13293"/>
              </p:ext>
            </p:extLst>
          </p:nvPr>
        </p:nvGraphicFramePr>
        <p:xfrm>
          <a:off x="7278986" y="4875046"/>
          <a:ext cx="63374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871"/>
                <a:gridCol w="3168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7" idx="1"/>
          </p:cNvCxnSpPr>
          <p:nvPr/>
        </p:nvCxnSpPr>
        <p:spPr>
          <a:xfrm flipV="1">
            <a:off x="6344980" y="5060466"/>
            <a:ext cx="934006" cy="34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66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linked list is stored in a Node object</a:t>
            </a:r>
          </a:p>
          <a:p>
            <a:endParaRPr lang="en-US" dirty="0"/>
          </a:p>
          <a:p>
            <a:r>
              <a:rPr lang="en-US" dirty="0" smtClean="0"/>
              <a:t>Nodes are very simple data containers</a:t>
            </a:r>
          </a:p>
          <a:p>
            <a:endParaRPr lang="en-US" dirty="0"/>
          </a:p>
          <a:p>
            <a:r>
              <a:rPr lang="en-US" dirty="0" smtClean="0"/>
              <a:t>For simple Linked Lists, they have two fields:</a:t>
            </a:r>
          </a:p>
          <a:p>
            <a:pPr lvl="1"/>
            <a:r>
              <a:rPr lang="en-US" dirty="0" smtClean="0"/>
              <a:t>The data to store</a:t>
            </a:r>
          </a:p>
          <a:p>
            <a:pPr lvl="1"/>
            <a:r>
              <a:rPr lang="en-US" dirty="0" smtClean="0"/>
              <a:t>The link to the next node</a:t>
            </a:r>
          </a:p>
          <a:p>
            <a:pPr lvl="1"/>
            <a:r>
              <a:rPr lang="en-US" dirty="0" smtClean="0"/>
              <a:t>(Plus get/set properties for these)</a:t>
            </a:r>
          </a:p>
          <a:p>
            <a:pPr lvl="1"/>
            <a:endParaRPr lang="en-US" dirty="0"/>
          </a:p>
          <a:p>
            <a:r>
              <a:rPr lang="en-US" dirty="0" smtClean="0"/>
              <a:t>If there is no next node, the link is </a:t>
            </a:r>
            <a:r>
              <a:rPr lang="en-US" i="1" dirty="0" smtClean="0"/>
              <a:t>null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01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like a chest of drawers:</a:t>
            </a:r>
          </a:p>
          <a:p>
            <a:pPr lvl="1"/>
            <a:r>
              <a:rPr lang="en-US" dirty="0" smtClean="0"/>
              <a:t>Each drawer holds one thing (data)</a:t>
            </a:r>
          </a:p>
          <a:p>
            <a:pPr lvl="1"/>
            <a:r>
              <a:rPr lang="en-US" dirty="0" smtClean="0"/>
              <a:t>If you need more drawers, get a bigger chest!</a:t>
            </a:r>
          </a:p>
          <a:p>
            <a:pPr lvl="1"/>
            <a:endParaRPr lang="en-US" dirty="0"/>
          </a:p>
          <a:p>
            <a:r>
              <a:rPr lang="en-US" dirty="0" smtClean="0"/>
              <a:t>Linked Lists are like a bunch of boxes scattered around your house</a:t>
            </a:r>
          </a:p>
          <a:p>
            <a:pPr lvl="1"/>
            <a:r>
              <a:rPr lang="en-US" dirty="0" smtClean="0"/>
              <a:t>Each box is a node</a:t>
            </a:r>
          </a:p>
          <a:p>
            <a:pPr lvl="1"/>
            <a:r>
              <a:rPr lang="en-US" dirty="0" smtClean="0"/>
              <a:t>Each box contains two things: data and a </a:t>
            </a:r>
            <a:r>
              <a:rPr lang="en-US" i="1" dirty="0" smtClean="0"/>
              <a:t>note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note</a:t>
            </a:r>
            <a:r>
              <a:rPr lang="en-US" dirty="0" smtClean="0"/>
              <a:t> tells you where to find the next box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Linked Lists vs. Array-Based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is definitely scattered in memory</a:t>
            </a:r>
          </a:p>
          <a:p>
            <a:endParaRPr lang="en-US" dirty="0"/>
          </a:p>
          <a:p>
            <a:r>
              <a:rPr lang="en-US" dirty="0" smtClean="0"/>
              <a:t>But there are some distinct advantages:</a:t>
            </a:r>
          </a:p>
          <a:p>
            <a:pPr lvl="1"/>
            <a:r>
              <a:rPr lang="en-US" dirty="0" smtClean="0"/>
              <a:t>Adding data doesn’t require us to move anything</a:t>
            </a:r>
          </a:p>
          <a:p>
            <a:pPr lvl="1"/>
            <a:r>
              <a:rPr lang="en-US" dirty="0" smtClean="0"/>
              <a:t>Inserting data doesn’t require us to move anything</a:t>
            </a:r>
          </a:p>
          <a:p>
            <a:pPr lvl="1"/>
            <a:r>
              <a:rPr lang="en-US" dirty="0" smtClean="0"/>
              <a:t>Removing data doesn’t require us to move anything</a:t>
            </a:r>
          </a:p>
          <a:p>
            <a:pPr lvl="1"/>
            <a:endParaRPr lang="en-US" dirty="0"/>
          </a:p>
          <a:p>
            <a:r>
              <a:rPr lang="en-US" dirty="0" smtClean="0"/>
              <a:t>So how does that work?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Sounds Messy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4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it in terms of boxes &amp; arrows</a:t>
            </a:r>
            <a:endParaRPr lang="en-US" dirty="0"/>
          </a:p>
          <a:p>
            <a:pPr lvl="1"/>
            <a:r>
              <a:rPr lang="en-US" dirty="0" smtClean="0"/>
              <a:t>The first box is called the “head” node</a:t>
            </a:r>
          </a:p>
          <a:p>
            <a:pPr lvl="1"/>
            <a:r>
              <a:rPr lang="en-US" dirty="0" smtClean="0"/>
              <a:t>That’s where operations ALWAYS start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Boxes &amp; Arrows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85812"/>
              </p:ext>
            </p:extLst>
          </p:nvPr>
        </p:nvGraphicFramePr>
        <p:xfrm>
          <a:off x="967215" y="3864531"/>
          <a:ext cx="8796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892"/>
                <a:gridCol w="23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429811"/>
              </p:ext>
            </p:extLst>
          </p:nvPr>
        </p:nvGraphicFramePr>
        <p:xfrm>
          <a:off x="2260351" y="3853968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392082"/>
              </p:ext>
            </p:extLst>
          </p:nvPr>
        </p:nvGraphicFramePr>
        <p:xfrm>
          <a:off x="3553487" y="3843405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526072"/>
              </p:ext>
            </p:extLst>
          </p:nvPr>
        </p:nvGraphicFramePr>
        <p:xfrm>
          <a:off x="4846623" y="3832842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62297"/>
              </p:ext>
            </p:extLst>
          </p:nvPr>
        </p:nvGraphicFramePr>
        <p:xfrm>
          <a:off x="6175973" y="3840386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4" idx="1"/>
          </p:cNvCxnSpPr>
          <p:nvPr/>
        </p:nvCxnSpPr>
        <p:spPr>
          <a:xfrm>
            <a:off x="1738265" y="4037846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19330" y="4036304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27555" y="4043816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662939" y="4043816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50202" y="5133315"/>
            <a:ext cx="2225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headNodeVariable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0"/>
            <a:endCxn id="4" idx="2"/>
          </p:cNvCxnSpPr>
          <p:nvPr/>
        </p:nvCxnSpPr>
        <p:spPr>
          <a:xfrm flipH="1" flipV="1">
            <a:off x="1407061" y="4235371"/>
            <a:ext cx="755786" cy="89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97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make a new box: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 = new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“Your Data”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85812"/>
              </p:ext>
            </p:extLst>
          </p:nvPr>
        </p:nvGraphicFramePr>
        <p:xfrm>
          <a:off x="967215" y="3864531"/>
          <a:ext cx="8796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892"/>
                <a:gridCol w="23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429811"/>
              </p:ext>
            </p:extLst>
          </p:nvPr>
        </p:nvGraphicFramePr>
        <p:xfrm>
          <a:off x="2260351" y="3853968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392082"/>
              </p:ext>
            </p:extLst>
          </p:nvPr>
        </p:nvGraphicFramePr>
        <p:xfrm>
          <a:off x="3553487" y="3843405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526072"/>
              </p:ext>
            </p:extLst>
          </p:nvPr>
        </p:nvGraphicFramePr>
        <p:xfrm>
          <a:off x="4846623" y="3832842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04341"/>
              </p:ext>
            </p:extLst>
          </p:nvPr>
        </p:nvGraphicFramePr>
        <p:xfrm>
          <a:off x="6175973" y="3840386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4" idx="1"/>
          </p:cNvCxnSpPr>
          <p:nvPr/>
        </p:nvCxnSpPr>
        <p:spPr>
          <a:xfrm>
            <a:off x="1738265" y="4037846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19330" y="4036304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27555" y="4043816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662939" y="4043816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" y="5115208"/>
            <a:ext cx="2225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headNodeVariable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0"/>
            <a:endCxn id="4" idx="2"/>
          </p:cNvCxnSpPr>
          <p:nvPr/>
        </p:nvCxnSpPr>
        <p:spPr>
          <a:xfrm flipH="1" flipV="1">
            <a:off x="1407061" y="4235371"/>
            <a:ext cx="162784" cy="87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38250"/>
              </p:ext>
            </p:extLst>
          </p:nvPr>
        </p:nvGraphicFramePr>
        <p:xfrm>
          <a:off x="4849641" y="2614419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30025" y="2614419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18" idx="1"/>
          </p:cNvCxnSpPr>
          <p:nvPr/>
        </p:nvCxnSpPr>
        <p:spPr>
          <a:xfrm>
            <a:off x="4057359" y="2799085"/>
            <a:ext cx="792282" cy="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last box in the list</a:t>
            </a:r>
          </a:p>
          <a:p>
            <a:pPr lvl="1"/>
            <a:r>
              <a:rPr lang="en-US" dirty="0" smtClean="0"/>
              <a:t>A box with no link (next == null)</a:t>
            </a:r>
          </a:p>
          <a:p>
            <a:pPr lvl="1"/>
            <a:r>
              <a:rPr lang="en-US" dirty="0" smtClean="0"/>
              <a:t>Requires a search, starting at the head node</a:t>
            </a:r>
          </a:p>
          <a:p>
            <a:pPr lvl="1"/>
            <a:endParaRPr lang="en-US" dirty="0"/>
          </a:p>
          <a:p>
            <a:r>
              <a:rPr lang="en-US" dirty="0" smtClean="0"/>
              <a:t>Hook the last box up to the new node!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lastNode.Next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ount++;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15391"/>
              </p:ext>
            </p:extLst>
          </p:nvPr>
        </p:nvGraphicFramePr>
        <p:xfrm>
          <a:off x="1139228" y="4688391"/>
          <a:ext cx="8796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892"/>
                <a:gridCol w="23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25302"/>
              </p:ext>
            </p:extLst>
          </p:nvPr>
        </p:nvGraphicFramePr>
        <p:xfrm>
          <a:off x="2432364" y="4677828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95188"/>
              </p:ext>
            </p:extLst>
          </p:nvPr>
        </p:nvGraphicFramePr>
        <p:xfrm>
          <a:off x="3725500" y="4667265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320641"/>
              </p:ext>
            </p:extLst>
          </p:nvPr>
        </p:nvGraphicFramePr>
        <p:xfrm>
          <a:off x="5018636" y="4656702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656718"/>
              </p:ext>
            </p:extLst>
          </p:nvPr>
        </p:nvGraphicFramePr>
        <p:xfrm>
          <a:off x="6347986" y="4664246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4" idx="1"/>
          </p:cNvCxnSpPr>
          <p:nvPr/>
        </p:nvCxnSpPr>
        <p:spPr>
          <a:xfrm>
            <a:off x="1910278" y="4861706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91343" y="4860164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99568" y="4867676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34952" y="4867676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58676" y="5721785"/>
            <a:ext cx="2225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headNodeVariable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0"/>
            <a:endCxn id="4" idx="2"/>
          </p:cNvCxnSpPr>
          <p:nvPr/>
        </p:nvCxnSpPr>
        <p:spPr>
          <a:xfrm flipH="1" flipV="1">
            <a:off x="1579074" y="5059231"/>
            <a:ext cx="592247" cy="66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566782"/>
              </p:ext>
            </p:extLst>
          </p:nvPr>
        </p:nvGraphicFramePr>
        <p:xfrm>
          <a:off x="5362664" y="3901862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endCxn id="18" idx="2"/>
          </p:cNvCxnSpPr>
          <p:nvPr/>
        </p:nvCxnSpPr>
        <p:spPr>
          <a:xfrm flipH="1" flipV="1">
            <a:off x="5834951" y="4272702"/>
            <a:ext cx="1304055" cy="5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651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it with boxes and arrows</a:t>
            </a:r>
          </a:p>
          <a:p>
            <a:pPr lvl="1"/>
            <a:r>
              <a:rPr lang="en-US" dirty="0" smtClean="0"/>
              <a:t>Make a new node (“Jay”)</a:t>
            </a:r>
          </a:p>
          <a:p>
            <a:pPr lvl="1"/>
            <a:r>
              <a:rPr lang="en-US" dirty="0" smtClean="0"/>
              <a:t>Find node before the new desired position (“Jim”)</a:t>
            </a:r>
          </a:p>
          <a:p>
            <a:pPr lvl="1"/>
            <a:r>
              <a:rPr lang="en-US" dirty="0" smtClean="0"/>
              <a:t>Hook up the new node (Jay’s .Next)</a:t>
            </a:r>
          </a:p>
          <a:p>
            <a:pPr lvl="1"/>
            <a:r>
              <a:rPr lang="en-US" dirty="0" smtClean="0"/>
              <a:t>Adjust old node (Jim’s .Next)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111254"/>
              </p:ext>
            </p:extLst>
          </p:nvPr>
        </p:nvGraphicFramePr>
        <p:xfrm>
          <a:off x="1238819" y="4054650"/>
          <a:ext cx="8796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892"/>
                <a:gridCol w="23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91320"/>
              </p:ext>
            </p:extLst>
          </p:nvPr>
        </p:nvGraphicFramePr>
        <p:xfrm>
          <a:off x="2531955" y="4044087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117971"/>
              </p:ext>
            </p:extLst>
          </p:nvPr>
        </p:nvGraphicFramePr>
        <p:xfrm>
          <a:off x="3825091" y="4033524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75297"/>
              </p:ext>
            </p:extLst>
          </p:nvPr>
        </p:nvGraphicFramePr>
        <p:xfrm>
          <a:off x="5118227" y="4022961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638687"/>
              </p:ext>
            </p:extLst>
          </p:nvPr>
        </p:nvGraphicFramePr>
        <p:xfrm>
          <a:off x="6447577" y="4030505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2009869" y="4227965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90934" y="4226423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99159" y="4233935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34543" y="4233935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804" y="5305327"/>
            <a:ext cx="2225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headNodeVariable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  <a:endCxn id="4" idx="2"/>
          </p:cNvCxnSpPr>
          <p:nvPr/>
        </p:nvCxnSpPr>
        <p:spPr>
          <a:xfrm flipH="1" flipV="1">
            <a:off x="1678665" y="4425490"/>
            <a:ext cx="162784" cy="87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56403"/>
              </p:ext>
            </p:extLst>
          </p:nvPr>
        </p:nvGraphicFramePr>
        <p:xfrm>
          <a:off x="4599159" y="5303818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endCxn id="15" idx="0"/>
          </p:cNvCxnSpPr>
          <p:nvPr/>
        </p:nvCxnSpPr>
        <p:spPr>
          <a:xfrm>
            <a:off x="4599159" y="4233935"/>
            <a:ext cx="472287" cy="1069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2"/>
          </p:cNvCxnSpPr>
          <p:nvPr/>
        </p:nvCxnSpPr>
        <p:spPr>
          <a:xfrm flipV="1">
            <a:off x="5404919" y="4393801"/>
            <a:ext cx="185595" cy="1101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97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I want the data at index 3?</a:t>
            </a:r>
          </a:p>
          <a:p>
            <a:endParaRPr lang="en-US" dirty="0"/>
          </a:p>
          <a:p>
            <a:r>
              <a:rPr lang="en-US" dirty="0" smtClean="0"/>
              <a:t>How can I get it?</a:t>
            </a:r>
          </a:p>
          <a:p>
            <a:endParaRPr lang="en-US" dirty="0"/>
          </a:p>
          <a:p>
            <a:r>
              <a:rPr lang="en-US" dirty="0" smtClean="0"/>
              <a:t>Can I just jump right to node 3?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020732"/>
              </p:ext>
            </p:extLst>
          </p:nvPr>
        </p:nvGraphicFramePr>
        <p:xfrm>
          <a:off x="1437992" y="4335308"/>
          <a:ext cx="8796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892"/>
                <a:gridCol w="23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0687"/>
              </p:ext>
            </p:extLst>
          </p:nvPr>
        </p:nvGraphicFramePr>
        <p:xfrm>
          <a:off x="2731128" y="4324745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26100"/>
              </p:ext>
            </p:extLst>
          </p:nvPr>
        </p:nvGraphicFramePr>
        <p:xfrm>
          <a:off x="4024264" y="4314182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2932"/>
              </p:ext>
            </p:extLst>
          </p:nvPr>
        </p:nvGraphicFramePr>
        <p:xfrm>
          <a:off x="5317400" y="4303619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53751"/>
              </p:ext>
            </p:extLst>
          </p:nvPr>
        </p:nvGraphicFramePr>
        <p:xfrm>
          <a:off x="6646750" y="4311163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2209042" y="4508623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90107" y="4507081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98332" y="4514593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33716" y="4514593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7977" y="5585985"/>
            <a:ext cx="2225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headNodeVariable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  <a:endCxn id="4" idx="2"/>
          </p:cNvCxnSpPr>
          <p:nvPr/>
        </p:nvCxnSpPr>
        <p:spPr>
          <a:xfrm flipH="1" flipV="1">
            <a:off x="1877838" y="4706148"/>
            <a:ext cx="162784" cy="87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9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no </a:t>
            </a:r>
            <a:r>
              <a:rPr lang="en-US" dirty="0" smtClean="0"/>
              <a:t>explicit indices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If you want data, you need to start at the head node </a:t>
            </a:r>
            <a:r>
              <a:rPr lang="en-US" smtClean="0"/>
              <a:t>and </a:t>
            </a:r>
            <a:r>
              <a:rPr lang="en-US" smtClean="0"/>
              <a:t>loop</a:t>
            </a:r>
            <a:r>
              <a:rPr lang="en-US" smtClean="0"/>
              <a:t> </a:t>
            </a:r>
            <a:r>
              <a:rPr lang="en-US" smtClean="0"/>
              <a:t>for </a:t>
            </a:r>
            <a:r>
              <a:rPr lang="en-US" smtClean="0"/>
              <a:t>it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338156"/>
              </p:ext>
            </p:extLst>
          </p:nvPr>
        </p:nvGraphicFramePr>
        <p:xfrm>
          <a:off x="1437992" y="4054653"/>
          <a:ext cx="8796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892"/>
                <a:gridCol w="23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13560"/>
              </p:ext>
            </p:extLst>
          </p:nvPr>
        </p:nvGraphicFramePr>
        <p:xfrm>
          <a:off x="2731128" y="4044090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71212"/>
              </p:ext>
            </p:extLst>
          </p:nvPr>
        </p:nvGraphicFramePr>
        <p:xfrm>
          <a:off x="4024264" y="4033527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82691"/>
              </p:ext>
            </p:extLst>
          </p:nvPr>
        </p:nvGraphicFramePr>
        <p:xfrm>
          <a:off x="5317400" y="4022964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148809"/>
              </p:ext>
            </p:extLst>
          </p:nvPr>
        </p:nvGraphicFramePr>
        <p:xfrm>
          <a:off x="6646750" y="4030508"/>
          <a:ext cx="9445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309"/>
                <a:gridCol w="254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2209042" y="4227968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90107" y="4226426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98332" y="4233938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33716" y="4233938"/>
            <a:ext cx="522086" cy="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7977" y="5305330"/>
            <a:ext cx="2225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headNodeVariable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  <a:endCxn id="4" idx="2"/>
          </p:cNvCxnSpPr>
          <p:nvPr/>
        </p:nvCxnSpPr>
        <p:spPr>
          <a:xfrm flipH="1" flipV="1">
            <a:off x="1877838" y="4425493"/>
            <a:ext cx="162784" cy="87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4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data structure (</a:t>
            </a:r>
            <a:r>
              <a:rPr lang="en-US" smtClean="0"/>
              <a:t>for some of </a:t>
            </a:r>
            <a:r>
              <a:rPr lang="en-US" dirty="0" smtClean="0"/>
              <a:t>you)</a:t>
            </a:r>
          </a:p>
          <a:p>
            <a:endParaRPr lang="en-US" dirty="0"/>
          </a:p>
          <a:p>
            <a:r>
              <a:rPr lang="en-US" dirty="0" smtClean="0"/>
              <a:t>From the outside, works like a List</a:t>
            </a:r>
          </a:p>
          <a:p>
            <a:pPr lvl="1"/>
            <a:r>
              <a:rPr lang="en-US" dirty="0" smtClean="0"/>
              <a:t>Has Add, Insert, Remove, etc.</a:t>
            </a:r>
          </a:p>
          <a:p>
            <a:pPr lvl="1"/>
            <a:r>
              <a:rPr lang="en-US" dirty="0" smtClean="0"/>
              <a:t>Can get individual pieces of data back out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Completely different on the inside</a:t>
            </a:r>
          </a:p>
          <a:p>
            <a:pPr lvl="1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use an array to store data</a:t>
            </a:r>
          </a:p>
          <a:p>
            <a:pPr lvl="1"/>
            <a:r>
              <a:rPr lang="en-US" dirty="0" smtClean="0"/>
              <a:t>Allows us to speed up certain operations</a:t>
            </a:r>
          </a:p>
          <a:p>
            <a:pPr lvl="1"/>
            <a:r>
              <a:rPr lang="en-US" dirty="0" smtClean="0"/>
              <a:t>At the cost of other operations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time you want data: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need to start at the beginning and loop</a:t>
            </a:r>
          </a:p>
          <a:p>
            <a:pPr lvl="1"/>
            <a:r>
              <a:rPr lang="en-US" dirty="0" smtClean="0"/>
              <a:t>More data, the longer it takes to loop</a:t>
            </a:r>
          </a:p>
          <a:p>
            <a:pPr lvl="1"/>
            <a:r>
              <a:rPr lang="en-US" dirty="0" smtClean="0"/>
              <a:t>Worst case: O(n)</a:t>
            </a:r>
          </a:p>
          <a:p>
            <a:pPr lvl="1"/>
            <a:endParaRPr lang="en-US" dirty="0"/>
          </a:p>
          <a:p>
            <a:r>
              <a:rPr lang="en-US" dirty="0" smtClean="0"/>
              <a:t>Linked Lists are slower than arrays for </a:t>
            </a:r>
            <a:r>
              <a:rPr lang="en-US" smtClean="0"/>
              <a:t>data retrieval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Linked Lists are optimized for quick add, insertion and removal</a:t>
            </a:r>
          </a:p>
          <a:p>
            <a:pPr lvl="1"/>
            <a:r>
              <a:rPr lang="en-US" dirty="0" smtClean="0"/>
              <a:t>We’ll see some tricks to speed these up next class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Retrieval “Speed”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sounds great, but how do boxes and arrows translate to code?</a:t>
            </a:r>
          </a:p>
          <a:p>
            <a:endParaRPr lang="en-US" dirty="0"/>
          </a:p>
          <a:p>
            <a:r>
              <a:rPr lang="en-US" dirty="0" smtClean="0"/>
              <a:t>The boxes are node objects</a:t>
            </a:r>
          </a:p>
          <a:p>
            <a:pPr lvl="1"/>
            <a:r>
              <a:rPr lang="en-US" dirty="0" smtClean="0"/>
              <a:t>Each time you use “new”, you’re making a NEW box</a:t>
            </a:r>
          </a:p>
          <a:p>
            <a:pPr lvl="1"/>
            <a:r>
              <a:rPr lang="en-US" dirty="0" smtClean="0"/>
              <a:t>If you don’t want another box, DON’T use “new”</a:t>
            </a:r>
          </a:p>
          <a:p>
            <a:pPr lvl="1"/>
            <a:endParaRPr lang="en-US" dirty="0"/>
          </a:p>
          <a:p>
            <a:r>
              <a:rPr lang="en-US" dirty="0" smtClean="0"/>
              <a:t>The arrows are references</a:t>
            </a:r>
          </a:p>
          <a:p>
            <a:pPr lvl="1"/>
            <a:r>
              <a:rPr lang="en-US" dirty="0" smtClean="0"/>
              <a:t>Each time you set an </a:t>
            </a:r>
            <a:r>
              <a:rPr lang="en-US" i="1" dirty="0" smtClean="0"/>
              <a:t>object</a:t>
            </a:r>
            <a:r>
              <a:rPr lang="en-US" dirty="0" smtClean="0"/>
              <a:t> variable equal to something, it’s like hooking up an arrow</a:t>
            </a:r>
          </a:p>
          <a:p>
            <a:pPr lvl="1"/>
            <a:r>
              <a:rPr lang="en-US" dirty="0" smtClean="0"/>
              <a:t>This is different than primitive types! (</a:t>
            </a:r>
            <a:r>
              <a:rPr lang="en-US" dirty="0" err="1" smtClean="0"/>
              <a:t>int</a:t>
            </a:r>
            <a:r>
              <a:rPr lang="en-US" dirty="0" smtClean="0"/>
              <a:t>, etc.)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Boxes &amp; Arrows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basic </a:t>
            </a:r>
            <a:r>
              <a:rPr lang="en-US" dirty="0" err="1" smtClean="0"/>
              <a:t>LinkedList</a:t>
            </a:r>
            <a:r>
              <a:rPr lang="en-US" dirty="0" smtClean="0"/>
              <a:t> has exactly two fields:</a:t>
            </a:r>
          </a:p>
          <a:p>
            <a:pPr lvl="1"/>
            <a:r>
              <a:rPr lang="en-US" dirty="0" smtClean="0"/>
              <a:t>The “head” node (a Node object)</a:t>
            </a:r>
          </a:p>
          <a:p>
            <a:pPr lvl="1"/>
            <a:r>
              <a:rPr lang="en-US" dirty="0" smtClean="0"/>
              <a:t>Count – Faster to keep track of it yourself</a:t>
            </a:r>
          </a:p>
          <a:p>
            <a:pPr lvl="1"/>
            <a:endParaRPr lang="en-US" dirty="0"/>
          </a:p>
          <a:p>
            <a:r>
              <a:rPr lang="en-US" dirty="0" smtClean="0"/>
              <a:t>When you create the </a:t>
            </a:r>
            <a:r>
              <a:rPr lang="en-US" dirty="0" err="1" smtClean="0"/>
              <a:t>LinkedList</a:t>
            </a:r>
            <a:r>
              <a:rPr lang="en-US" dirty="0" smtClean="0"/>
              <a:t>, it has no data</a:t>
            </a:r>
          </a:p>
          <a:p>
            <a:pPr lvl="1"/>
            <a:r>
              <a:rPr lang="en-US" dirty="0" smtClean="0"/>
              <a:t>The head variable is set to null</a:t>
            </a:r>
          </a:p>
          <a:p>
            <a:pPr lvl="1"/>
            <a:r>
              <a:rPr lang="en-US" dirty="0" smtClean="0"/>
              <a:t>The count is zero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you add data, there are two possibilities:</a:t>
            </a:r>
          </a:p>
          <a:p>
            <a:pPr lvl="1"/>
            <a:r>
              <a:rPr lang="en-US" dirty="0" smtClean="0"/>
              <a:t>1. There is exactly zero data (head is null)</a:t>
            </a:r>
          </a:p>
          <a:p>
            <a:pPr lvl="1"/>
            <a:r>
              <a:rPr lang="en-US" dirty="0" smtClean="0"/>
              <a:t>2. There is at least 1 piece of data (head is not null)</a:t>
            </a:r>
          </a:p>
          <a:p>
            <a:pPr lvl="1"/>
            <a:endParaRPr lang="en-US" dirty="0"/>
          </a:p>
          <a:p>
            <a:r>
              <a:rPr lang="en-US" dirty="0" smtClean="0"/>
              <a:t>If the head is null, simply make a new node and set the head equal to that node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 = new Node(“data”);</a:t>
            </a:r>
          </a:p>
          <a:p>
            <a:pPr lvl="1"/>
            <a:r>
              <a:rPr lang="en-US" dirty="0" smtClean="0"/>
              <a:t>By “setting it equal”, you’re hooking up an arrow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 head is not null</a:t>
            </a:r>
          </a:p>
          <a:p>
            <a:pPr lvl="1"/>
            <a:r>
              <a:rPr lang="en-US" dirty="0" smtClean="0"/>
              <a:t>You must find the last piece of data in the list</a:t>
            </a:r>
          </a:p>
          <a:p>
            <a:pPr lvl="1"/>
            <a:r>
              <a:rPr lang="en-US" dirty="0" smtClean="0"/>
              <a:t>This requires you to loop through nodes</a:t>
            </a:r>
          </a:p>
          <a:p>
            <a:pPr lvl="1"/>
            <a:endParaRPr lang="en-US" dirty="0"/>
          </a:p>
          <a:p>
            <a:pPr marL="109728" indent="0">
              <a:buNone/>
            </a:pP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“current” </a:t>
            </a:r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“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head” </a:t>
            </a:r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will point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same </a:t>
            </a:r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“box”!</a:t>
            </a:r>
            <a:endParaRPr lang="en-US" sz="22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2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LinkedNode</a:t>
            </a:r>
            <a:r>
              <a:rPr lang="en-US" sz="22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current = head;   </a:t>
            </a:r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//&lt;-- NOT a new “box”!</a:t>
            </a:r>
          </a:p>
          <a:p>
            <a:pPr marL="109728" indent="0">
              <a:buNone/>
            </a:pPr>
            <a:r>
              <a:rPr lang="en-US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current.Next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109728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 current’s “arrow”</a:t>
            </a:r>
          </a:p>
          <a:p>
            <a:pPr marL="109728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current =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current.Next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After the loop, current points to the last node!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have the last node:</a:t>
            </a:r>
          </a:p>
          <a:p>
            <a:pPr lvl="1"/>
            <a:r>
              <a:rPr lang="en-US" dirty="0" smtClean="0"/>
              <a:t>Hook it’s “Next” up to a brand new node</a:t>
            </a:r>
          </a:p>
          <a:p>
            <a:pPr lvl="1"/>
            <a:r>
              <a:rPr lang="en-US" dirty="0" smtClean="0"/>
              <a:t>Increment the count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will actually make a NEW “box”</a:t>
            </a:r>
          </a:p>
          <a:p>
            <a:pPr marL="109728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current.Next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“data”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ount++;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adding:</a:t>
            </a:r>
          </a:p>
          <a:p>
            <a:pPr lvl="1"/>
            <a:r>
              <a:rPr lang="en-US" dirty="0" smtClean="0"/>
              <a:t>Loop until you find the node you want</a:t>
            </a:r>
          </a:p>
          <a:p>
            <a:pPr lvl="1"/>
            <a:r>
              <a:rPr lang="en-US" dirty="0" smtClean="0"/>
              <a:t>Return the data stored inside that node</a:t>
            </a:r>
          </a:p>
          <a:p>
            <a:pPr lvl="1"/>
            <a:endParaRPr lang="en-US" dirty="0"/>
          </a:p>
          <a:p>
            <a:r>
              <a:rPr lang="en-US" dirty="0" smtClean="0"/>
              <a:t>This loop will execute a specific number of times however</a:t>
            </a:r>
          </a:p>
          <a:p>
            <a:pPr lvl="1"/>
            <a:r>
              <a:rPr lang="en-US" dirty="0" smtClean="0"/>
              <a:t>Rather than looping until the end of the list</a:t>
            </a:r>
          </a:p>
          <a:p>
            <a:pPr lvl="1"/>
            <a:endParaRPr lang="en-US" dirty="0"/>
          </a:p>
          <a:p>
            <a:r>
              <a:rPr lang="en-US" dirty="0" smtClean="0"/>
              <a:t>Watch out for invalid indices!</a:t>
            </a:r>
          </a:p>
          <a:p>
            <a:pPr lvl="1"/>
            <a:r>
              <a:rPr lang="en-US" dirty="0" smtClean="0"/>
              <a:t>Less than zero, or &gt;= count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Data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7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List&lt;&gt; is an array-based structure</a:t>
            </a:r>
          </a:p>
          <a:p>
            <a:pPr lvl="1"/>
            <a:r>
              <a:rPr lang="en-US" dirty="0" smtClean="0"/>
              <a:t>Has an array “under the hood”</a:t>
            </a:r>
          </a:p>
          <a:p>
            <a:endParaRPr lang="en-US" dirty="0"/>
          </a:p>
          <a:p>
            <a:r>
              <a:rPr lang="en-US" dirty="0" smtClean="0"/>
              <a:t>Which of the following operations are costly?</a:t>
            </a:r>
            <a:endParaRPr lang="en-US" dirty="0"/>
          </a:p>
          <a:p>
            <a:pPr lvl="1"/>
            <a:r>
              <a:rPr lang="en-US" dirty="0" smtClean="0"/>
              <a:t>Add</a:t>
            </a:r>
            <a:endParaRPr lang="en-US" dirty="0"/>
          </a:p>
          <a:p>
            <a:pPr lvl="1"/>
            <a:r>
              <a:rPr lang="en-US" dirty="0" smtClean="0"/>
              <a:t>Remove (no gaps)</a:t>
            </a:r>
          </a:p>
          <a:p>
            <a:pPr lvl="1"/>
            <a:r>
              <a:rPr lang="en-US" dirty="0" smtClean="0"/>
              <a:t>Insert</a:t>
            </a:r>
            <a:endParaRPr lang="en-US" dirty="0"/>
          </a:p>
          <a:p>
            <a:pPr lvl="1"/>
            <a:r>
              <a:rPr lang="en-US" dirty="0" smtClean="0"/>
              <a:t>Retrieval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Issues w/ Array-Based Structures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9704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data can be cheap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 long as there is enough room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Making room (capacity upgrade) can be slow</a:t>
            </a:r>
          </a:p>
          <a:p>
            <a:pPr lvl="1"/>
            <a:r>
              <a:rPr lang="en-US" dirty="0" smtClean="0"/>
              <a:t>Need to make a new array, copy all data over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Worst case: O(n)</a:t>
            </a:r>
          </a:p>
          <a:p>
            <a:pPr lvl="1"/>
            <a:r>
              <a:rPr lang="en-US" dirty="0" smtClean="0"/>
              <a:t>The more data, the slower it is to make room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Add() – Array-Based Structures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111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shouldn’t leave a “gap” in the data</a:t>
            </a:r>
          </a:p>
          <a:p>
            <a:endParaRPr lang="en-US" dirty="0"/>
          </a:p>
          <a:p>
            <a:r>
              <a:rPr lang="en-US" dirty="0" smtClean="0"/>
              <a:t>Removing from the end is cheap</a:t>
            </a:r>
          </a:p>
          <a:p>
            <a:pPr lvl="1"/>
            <a:r>
              <a:rPr lang="en-US" dirty="0" smtClean="0"/>
              <a:t>Just reduce the count</a:t>
            </a:r>
          </a:p>
          <a:p>
            <a:pPr lvl="1"/>
            <a:r>
              <a:rPr lang="en-US" dirty="0" smtClean="0"/>
              <a:t>Assume data past the count is “invalid”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Removing from middle/beginning is costly</a:t>
            </a:r>
          </a:p>
          <a:p>
            <a:pPr lvl="1"/>
            <a:r>
              <a:rPr lang="en-US" dirty="0" smtClean="0"/>
              <a:t>Need to shift data backwards to fill in gap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Worst case: 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Remove() – Array-Based Structures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97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Inserting at the end can be cheap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there’s room</a:t>
            </a:r>
          </a:p>
          <a:p>
            <a:pPr lvl="1"/>
            <a:r>
              <a:rPr lang="en-US" dirty="0" smtClean="0"/>
              <a:t>Basically the same as Add()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Inserting in the middle/beginning is costly</a:t>
            </a:r>
          </a:p>
          <a:p>
            <a:pPr lvl="1"/>
            <a:r>
              <a:rPr lang="en-US" dirty="0" smtClean="0"/>
              <a:t>Need to shift data down to “make room”</a:t>
            </a:r>
          </a:p>
          <a:p>
            <a:pPr lvl="1"/>
            <a:r>
              <a:rPr lang="en-US" dirty="0" smtClean="0"/>
              <a:t>Could cause capacity upgrade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Worst case: O(n)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Insert() – Array-Based Structures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4925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an index, return that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Very fast!  </a:t>
            </a:r>
          </a:p>
          <a:p>
            <a:pPr lvl="1"/>
            <a:r>
              <a:rPr lang="en-US" dirty="0" smtClean="0"/>
              <a:t>Array access is very cheap!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Always O(1)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Retrieval - Array-Based Structures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40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these operations require us to move data around</a:t>
            </a:r>
          </a:p>
          <a:p>
            <a:pPr lvl="1"/>
            <a:r>
              <a:rPr lang="en-US" dirty="0" smtClean="0"/>
              <a:t>Making more room</a:t>
            </a:r>
          </a:p>
          <a:p>
            <a:pPr lvl="1"/>
            <a:r>
              <a:rPr lang="en-US" dirty="0" smtClean="0"/>
              <a:t>Filling in gaps</a:t>
            </a:r>
          </a:p>
          <a:p>
            <a:pPr lvl="1"/>
            <a:endParaRPr lang="en-US" dirty="0"/>
          </a:p>
          <a:p>
            <a:r>
              <a:rPr lang="en-US" dirty="0" smtClean="0"/>
              <a:t>Why do we need to do this?</a:t>
            </a:r>
          </a:p>
          <a:p>
            <a:pPr lvl="1"/>
            <a:r>
              <a:rPr lang="en-US" dirty="0" smtClean="0"/>
              <a:t>Because array elements are contiguous</a:t>
            </a:r>
          </a:p>
          <a:p>
            <a:pPr lvl="1"/>
            <a:r>
              <a:rPr lang="en-US" dirty="0" smtClean="0"/>
              <a:t>They are literally next to each other in memory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Data Around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776122"/>
              </p:ext>
            </p:extLst>
          </p:nvPr>
        </p:nvGraphicFramePr>
        <p:xfrm>
          <a:off x="2719057" y="5296277"/>
          <a:ext cx="46323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471"/>
                <a:gridCol w="926471"/>
                <a:gridCol w="926471"/>
                <a:gridCol w="926471"/>
                <a:gridCol w="9264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296277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in Memory: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big issues are:</a:t>
            </a:r>
          </a:p>
          <a:p>
            <a:pPr lvl="1"/>
            <a:r>
              <a:rPr lang="en-US" dirty="0" smtClean="0"/>
              <a:t>Add / Remove / Insert</a:t>
            </a:r>
          </a:p>
          <a:p>
            <a:pPr lvl="1"/>
            <a:r>
              <a:rPr lang="en-US" dirty="0" smtClean="0"/>
              <a:t>Basically moving data around</a:t>
            </a:r>
          </a:p>
          <a:p>
            <a:pPr lvl="1"/>
            <a:endParaRPr lang="en-US" dirty="0"/>
          </a:p>
          <a:p>
            <a:r>
              <a:rPr lang="en-US" dirty="0" smtClean="0"/>
              <a:t>Arrays will always require us to move data</a:t>
            </a:r>
          </a:p>
          <a:p>
            <a:endParaRPr lang="en-US" dirty="0"/>
          </a:p>
          <a:p>
            <a:r>
              <a:rPr lang="en-US" dirty="0" smtClean="0"/>
              <a:t>We need a solution whose implementation doesn’t require an array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else can we implement List&lt;&gt;?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239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GM_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GM_Theme" id="{E44FC966-1717-4C8B-956E-CF66B83390B7}" vid="{DF5667AF-EC58-4272-918D-6A8ACF8306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IGM_Theme</Template>
  <TotalTime>125</TotalTime>
  <Words>1255</Words>
  <Application>Microsoft Office PowerPoint</Application>
  <PresentationFormat>On-screen Show (4:3)</PresentationFormat>
  <Paragraphs>265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Consolas</vt:lpstr>
      <vt:lpstr>Lucida Sans Unicode</vt:lpstr>
      <vt:lpstr>Verdana</vt:lpstr>
      <vt:lpstr>Wingdings 2</vt:lpstr>
      <vt:lpstr>Wingdings 3</vt:lpstr>
      <vt:lpstr>IGM_Theme</vt:lpstr>
      <vt:lpstr>Linked Lists</vt:lpstr>
      <vt:lpstr>Linked Lists</vt:lpstr>
      <vt:lpstr>Issues w/ Array-Based Structures</vt:lpstr>
      <vt:lpstr>Add() – Array-Based Structures</vt:lpstr>
      <vt:lpstr>Remove() – Array-Based Structures</vt:lpstr>
      <vt:lpstr>Insert() – Array-Based Structures</vt:lpstr>
      <vt:lpstr>Retrieval - Array-Based Structures</vt:lpstr>
      <vt:lpstr>Moving Data Around</vt:lpstr>
      <vt:lpstr>How else can we implement List&lt;&gt;?</vt:lpstr>
      <vt:lpstr>The Linked List</vt:lpstr>
      <vt:lpstr>Linked List Nodes</vt:lpstr>
      <vt:lpstr>Linked Lists vs. Array-Based Lists</vt:lpstr>
      <vt:lpstr>That Sounds Messy</vt:lpstr>
      <vt:lpstr>Boxes &amp; Arrows</vt:lpstr>
      <vt:lpstr>Adding Data</vt:lpstr>
      <vt:lpstr>Adding Data</vt:lpstr>
      <vt:lpstr>Inserting Data</vt:lpstr>
      <vt:lpstr>Retrieving Data</vt:lpstr>
      <vt:lpstr>Retrieving Data</vt:lpstr>
      <vt:lpstr>Data Retrieval “Speed”</vt:lpstr>
      <vt:lpstr>Boxes &amp; Arrows in C#</vt:lpstr>
      <vt:lpstr>Linked Lists in C#</vt:lpstr>
      <vt:lpstr>Adding Data in C#</vt:lpstr>
      <vt:lpstr>Adding Data in C#</vt:lpstr>
      <vt:lpstr>Adding Data in C#</vt:lpstr>
      <vt:lpstr>Retrieving Data in C#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Chris</dc:creator>
  <cp:lastModifiedBy>Chris Cascioli</cp:lastModifiedBy>
  <cp:revision>31</cp:revision>
  <dcterms:created xsi:type="dcterms:W3CDTF">2015-03-31T19:46:43Z</dcterms:created>
  <dcterms:modified xsi:type="dcterms:W3CDTF">2020-01-17T16:11:41Z</dcterms:modified>
</cp:coreProperties>
</file>