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76" r:id="rId7"/>
    <p:sldId id="271" r:id="rId8"/>
    <p:sldId id="275" r:id="rId9"/>
    <p:sldId id="263" r:id="rId10"/>
    <p:sldId id="262" r:id="rId11"/>
    <p:sldId id="264" r:id="rId12"/>
    <p:sldId id="260" r:id="rId13"/>
    <p:sldId id="265" r:id="rId14"/>
    <p:sldId id="266" r:id="rId15"/>
    <p:sldId id="268" r:id="rId16"/>
    <p:sldId id="267" r:id="rId17"/>
    <p:sldId id="269" r:id="rId18"/>
    <p:sldId id="270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25AC90-0A0F-44B4-B368-9A8DB3612C6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31CCC4-8DF1-47C0-8703-E5E7A26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1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5AC90-0A0F-44B4-B368-9A8DB3612C6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1CCC4-8DF1-47C0-8703-E5E7A26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8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5AC90-0A0F-44B4-B368-9A8DB3612C6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1CCC4-8DF1-47C0-8703-E5E7A26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6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5AC90-0A0F-44B4-B368-9A8DB3612C6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1CCC4-8DF1-47C0-8703-E5E7A26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4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/>
          </a:p>
        </p:txBody>
      </p:sp>
      <p:sp>
        <p:nvSpPr>
          <p:cNvPr id="5" name="Chevron 4"/>
          <p:cNvSpPr/>
          <p:nvPr/>
        </p:nvSpPr>
        <p:spPr>
          <a:xfrm>
            <a:off x="3449639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2A25AC90-0A0F-44B4-B368-9A8DB3612C6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931CCC4-8DF1-47C0-8703-E5E7A26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22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2A25AC90-0A0F-44B4-B368-9A8DB3612C6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931CCC4-8DF1-47C0-8703-E5E7A26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54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2A25AC90-0A0F-44B4-B368-9A8DB3612C6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931CCC4-8DF1-47C0-8703-E5E7A26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63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2A25AC90-0A0F-44B4-B368-9A8DB3612C6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931CCC4-8DF1-47C0-8703-E5E7A26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54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5AC90-0A0F-44B4-B368-9A8DB3612C6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1CCC4-8DF1-47C0-8703-E5E7A26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2A25AC90-0A0F-44B4-B368-9A8DB3612C6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931CCC4-8DF1-47C0-8703-E5E7A26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5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4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6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6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/>
          </a:p>
        </p:txBody>
      </p:sp>
      <p:sp>
        <p:nvSpPr>
          <p:cNvPr id="10" name="Chevron 9"/>
          <p:cNvSpPr/>
          <p:nvPr/>
        </p:nvSpPr>
        <p:spPr>
          <a:xfrm>
            <a:off x="8477251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25AC90-0A0F-44B4-B368-9A8DB3612C6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31CCC4-8DF1-47C0-8703-E5E7A26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7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4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6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40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A25AC90-0A0F-44B4-B368-9A8DB3612C6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40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40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31CCC4-8DF1-47C0-8703-E5E7A26C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u9KNtnCZDM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twvideo01.ubm-us.net/o1/vault/GDC2014/Presentations/Gareth_Thomas_Compute-based_GPU_Particle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parallelism is useful</a:t>
            </a:r>
          </a:p>
          <a:p>
            <a:pPr lvl="1"/>
            <a:r>
              <a:rPr lang="en-US" dirty="0" smtClean="0"/>
              <a:t>Performing the same operations on each element</a:t>
            </a:r>
          </a:p>
          <a:p>
            <a:pPr lvl="1"/>
            <a:r>
              <a:rPr lang="en-US" dirty="0" smtClean="0"/>
              <a:t>Lots and lots of math!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Procedurally creating/updating a texture</a:t>
            </a:r>
          </a:p>
          <a:p>
            <a:r>
              <a:rPr lang="en-US" dirty="0" smtClean="0"/>
              <a:t>Updating particles</a:t>
            </a:r>
          </a:p>
          <a:p>
            <a:r>
              <a:rPr lang="en-US" dirty="0" smtClean="0"/>
              <a:t>Fluid simulation</a:t>
            </a:r>
          </a:p>
          <a:p>
            <a:r>
              <a:rPr lang="en-US" dirty="0" smtClean="0"/>
              <a:t>Post processing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compute </a:t>
            </a:r>
            <a:r>
              <a:rPr lang="en-US" dirty="0" err="1" smtClean="0"/>
              <a:t>shaders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still a shader running on a GPU</a:t>
            </a:r>
          </a:p>
          <a:p>
            <a:endParaRPr lang="en-US" dirty="0"/>
          </a:p>
          <a:p>
            <a:r>
              <a:rPr lang="en-US" dirty="0" smtClean="0"/>
              <a:t>Meaning it’s not great at:</a:t>
            </a:r>
          </a:p>
          <a:p>
            <a:pPr lvl="1"/>
            <a:r>
              <a:rPr lang="en-US" dirty="0" smtClean="0"/>
              <a:t>Conditional branching</a:t>
            </a:r>
          </a:p>
          <a:p>
            <a:pPr lvl="1"/>
            <a:r>
              <a:rPr lang="en-US" dirty="0" smtClean="0"/>
              <a:t>GPU -&gt; CPU copy (causes a pipeline stall)</a:t>
            </a:r>
          </a:p>
          <a:p>
            <a:pPr lvl="1"/>
            <a:endParaRPr lang="en-US" dirty="0"/>
          </a:p>
          <a:p>
            <a:r>
              <a:rPr lang="en-US" dirty="0" smtClean="0"/>
              <a:t>Best when results are only needed by the GPU</a:t>
            </a:r>
          </a:p>
          <a:p>
            <a:pPr lvl="1"/>
            <a:r>
              <a:rPr lang="en-US" dirty="0" smtClean="0"/>
              <a:t>Much like other shader “results”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shader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basic (empty) compute shader:</a:t>
            </a:r>
          </a:p>
          <a:p>
            <a:pPr lvl="1"/>
            <a:r>
              <a:rPr lang="en-US" dirty="0" smtClean="0"/>
              <a:t>Valid – it just doesn’t do anything</a:t>
            </a:r>
          </a:p>
          <a:p>
            <a:endParaRPr lang="en-US" dirty="0"/>
          </a:p>
          <a:p>
            <a:pPr marL="10953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</a:rPr>
              <a:t>numthreads</a:t>
            </a:r>
            <a:r>
              <a:rPr lang="en-US" sz="2200" dirty="0">
                <a:latin typeface="Consolas" panose="020B0609020204030204" pitchFamily="49" charset="0"/>
              </a:rPr>
              <a:t>(8, 8, 1)]</a:t>
            </a:r>
          </a:p>
          <a:p>
            <a:pPr marL="109537" indent="0"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main(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uint3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threadID</a:t>
            </a:r>
            <a:r>
              <a:rPr lang="en-US" sz="2200" dirty="0">
                <a:latin typeface="Consolas" panose="020B0609020204030204" pitchFamily="49" charset="0"/>
              </a:rPr>
              <a:t> : </a:t>
            </a:r>
            <a:r>
              <a:rPr lang="en-US" sz="2200" dirty="0" err="1">
                <a:latin typeface="Consolas" panose="020B0609020204030204" pitchFamily="49" charset="0"/>
              </a:rPr>
              <a:t>SV_DispatchThreadID</a:t>
            </a:r>
            <a:r>
              <a:rPr lang="en-US" sz="2200" dirty="0">
                <a:latin typeface="Consolas" panose="020B0609020204030204" pitchFamily="49" charset="0"/>
              </a:rPr>
              <a:t> )</a:t>
            </a:r>
          </a:p>
          <a:p>
            <a:pPr marL="109537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{</a:t>
            </a:r>
          </a:p>
          <a:p>
            <a:pPr marL="109537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shader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</a:rPr>
              <a:t>numthreads</a:t>
            </a:r>
            <a:r>
              <a:rPr lang="en-US" sz="2800" dirty="0">
                <a:latin typeface="Consolas" panose="020B0609020204030204" pitchFamily="49" charset="0"/>
              </a:rPr>
              <a:t>(8, 8, 1</a:t>
            </a:r>
            <a:r>
              <a:rPr lang="en-US" sz="2800" dirty="0" smtClean="0">
                <a:latin typeface="Consolas" panose="020B0609020204030204" pitchFamily="49" charset="0"/>
              </a:rPr>
              <a:t>)]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Defines the dimensions of the thread groups</a:t>
            </a:r>
          </a:p>
          <a:p>
            <a:pPr lvl="1"/>
            <a:r>
              <a:rPr lang="en-US" dirty="0" smtClean="0"/>
              <a:t>Can have N number of threads per dimension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Why? </a:t>
            </a:r>
            <a:endParaRPr lang="en-US" dirty="0" smtClean="0"/>
          </a:p>
          <a:p>
            <a:pPr lvl="1"/>
            <a:r>
              <a:rPr lang="en-US" dirty="0" smtClean="0"/>
              <a:t>Ease </a:t>
            </a:r>
            <a:r>
              <a:rPr lang="en-US" dirty="0" smtClean="0"/>
              <a:t>of use &amp; </a:t>
            </a:r>
            <a:r>
              <a:rPr lang="en-US" dirty="0" smtClean="0"/>
              <a:t>organization</a:t>
            </a:r>
            <a:endParaRPr lang="en-US" dirty="0" smtClean="0"/>
          </a:p>
          <a:p>
            <a:pPr lvl="1"/>
            <a:r>
              <a:rPr lang="en-US" dirty="0" smtClean="0"/>
              <a:t>We often work with 1D, 2D or 3D buffers</a:t>
            </a:r>
          </a:p>
          <a:p>
            <a:pPr lvl="1"/>
            <a:r>
              <a:rPr lang="en-US" dirty="0" smtClean="0"/>
              <a:t>Easier if our thread IDs match those dimensions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thread group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</a:p>
          <a:p>
            <a:pPr lvl="1"/>
            <a:r>
              <a:rPr lang="en-US" dirty="0" smtClean="0"/>
              <a:t>A single thread of execution</a:t>
            </a:r>
          </a:p>
          <a:p>
            <a:pPr lvl="1"/>
            <a:r>
              <a:rPr lang="en-US" dirty="0" smtClean="0"/>
              <a:t>One “instance” of the compute shader</a:t>
            </a:r>
          </a:p>
          <a:p>
            <a:pPr lvl="1"/>
            <a:r>
              <a:rPr lang="en-US" dirty="0" smtClean="0"/>
              <a:t>Will receive a unique ID per thread</a:t>
            </a:r>
          </a:p>
          <a:p>
            <a:pPr lvl="1"/>
            <a:endParaRPr lang="en-US" dirty="0"/>
          </a:p>
          <a:p>
            <a:r>
              <a:rPr lang="en-US" dirty="0" smtClean="0"/>
              <a:t>Thread Group</a:t>
            </a:r>
          </a:p>
          <a:p>
            <a:pPr lvl="1"/>
            <a:r>
              <a:rPr lang="en-US" dirty="0" smtClean="0"/>
              <a:t>A batch of threads running in parallel</a:t>
            </a:r>
          </a:p>
          <a:p>
            <a:pPr lvl="1"/>
            <a:r>
              <a:rPr lang="en-US" dirty="0" smtClean="0"/>
              <a:t>You dispatch </a:t>
            </a:r>
            <a:r>
              <a:rPr lang="en-US" i="1" dirty="0" smtClean="0"/>
              <a:t>N</a:t>
            </a:r>
            <a:r>
              <a:rPr lang="en-US" dirty="0" smtClean="0"/>
              <a:t> thread groups from C++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group has some number of threads</a:t>
            </a:r>
          </a:p>
          <a:p>
            <a:pPr lvl="1"/>
            <a:r>
              <a:rPr lang="en-US" dirty="0" smtClean="0"/>
              <a:t>As denoted by 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numthreads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x,y,z</a:t>
            </a:r>
            <a:r>
              <a:rPr lang="en-US" dirty="0" smtClean="0">
                <a:latin typeface="Consolas" panose="020B0609020204030204" pitchFamily="49" charset="0"/>
              </a:rPr>
              <a:t>)]</a:t>
            </a:r>
            <a:r>
              <a:rPr lang="en-US" dirty="0" smtClean="0">
                <a:latin typeface="+mj-lt"/>
              </a:rPr>
              <a:t> in the shader</a:t>
            </a:r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vs. thread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dispatch multiple groups</a:t>
            </a:r>
          </a:p>
          <a:p>
            <a:pPr lvl="1"/>
            <a:r>
              <a:rPr lang="en-US" dirty="0" smtClean="0"/>
              <a:t>Rather than one huge group</a:t>
            </a:r>
            <a:endParaRPr lang="en-US" dirty="0"/>
          </a:p>
          <a:p>
            <a:pPr lvl="1"/>
            <a:r>
              <a:rPr lang="en-US" dirty="0"/>
              <a:t>Many GPU’s can handle group sizes of 64</a:t>
            </a:r>
          </a:p>
          <a:p>
            <a:endParaRPr lang="en-US" dirty="0" smtClean="0"/>
          </a:p>
          <a:p>
            <a:r>
              <a:rPr lang="en-US" dirty="0" smtClean="0"/>
              <a:t>Very small group sizes isn’t great</a:t>
            </a:r>
          </a:p>
          <a:p>
            <a:pPr lvl="1"/>
            <a:r>
              <a:rPr lang="en-US" dirty="0" smtClean="0"/>
              <a:t>One thread group runs per hardware shader unit</a:t>
            </a:r>
          </a:p>
          <a:p>
            <a:pPr lvl="1"/>
            <a:r>
              <a:rPr lang="en-US" dirty="0" smtClean="0"/>
              <a:t>Small groups = poor hardware saturation</a:t>
            </a:r>
          </a:p>
          <a:p>
            <a:endParaRPr lang="en-US" dirty="0" smtClean="0"/>
          </a:p>
          <a:p>
            <a:r>
              <a:rPr lang="en-US" dirty="0" smtClean="0"/>
              <a:t>Exact optimal sizes are hardware dependent</a:t>
            </a:r>
          </a:p>
          <a:p>
            <a:pPr lvl="1"/>
            <a:r>
              <a:rPr lang="en-US" dirty="0" smtClean="0"/>
              <a:t>Test on your GPU, adjust as necessary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group size -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109537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109537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109537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</a:rPr>
              <a:t>numthreads</a:t>
            </a:r>
            <a:r>
              <a:rPr lang="en-US" sz="2200" dirty="0">
                <a:latin typeface="Consolas" panose="020B0609020204030204" pitchFamily="49" charset="0"/>
              </a:rPr>
              <a:t>(8, 8, 1)]</a:t>
            </a:r>
          </a:p>
          <a:p>
            <a:pPr marL="109537" indent="0"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main(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uint3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threadID</a:t>
            </a:r>
            <a:r>
              <a:rPr lang="en-US" sz="2200" dirty="0">
                <a:latin typeface="Consolas" panose="020B0609020204030204" pitchFamily="49" charset="0"/>
              </a:rPr>
              <a:t> : </a:t>
            </a:r>
            <a:r>
              <a:rPr lang="en-US" sz="2200" dirty="0" err="1">
                <a:latin typeface="Consolas" panose="020B0609020204030204" pitchFamily="49" charset="0"/>
              </a:rPr>
              <a:t>SV_DispatchThreadID</a:t>
            </a:r>
            <a:r>
              <a:rPr lang="en-US" sz="2200" dirty="0">
                <a:latin typeface="Consolas" panose="020B0609020204030204" pitchFamily="49" charset="0"/>
              </a:rPr>
              <a:t> )</a:t>
            </a:r>
          </a:p>
          <a:p>
            <a:pPr marL="10953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109537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shader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868" y="1656398"/>
            <a:ext cx="3403496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Thread group size (required)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654" y="5207318"/>
            <a:ext cx="1737975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Return type is</a:t>
            </a:r>
            <a:br>
              <a:rPr lang="en-US" dirty="0" smtClean="0"/>
            </a:br>
            <a:r>
              <a:rPr lang="en-US" dirty="0" smtClean="0"/>
              <a:t>always void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91640" y="2049780"/>
            <a:ext cx="6858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H="1" flipV="1">
            <a:off x="1149969" y="3604260"/>
            <a:ext cx="541673" cy="160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7020" y="4359017"/>
            <a:ext cx="3847528" cy="14773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SV_DispatchThreadID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ID combo </a:t>
            </a:r>
            <a:r>
              <a:rPr lang="en-US" i="1" dirty="0" smtClean="0"/>
              <a:t>per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ID’s have multiple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for indexing into</a:t>
            </a:r>
            <a:br>
              <a:rPr lang="en-US" dirty="0" smtClean="0"/>
            </a:br>
            <a:r>
              <a:rPr lang="en-US" dirty="0" smtClean="0"/>
              <a:t>textures or buffers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4944683" y="875603"/>
            <a:ext cx="339090" cy="5605904"/>
          </a:xfrm>
          <a:prstGeom prst="rightBrace">
            <a:avLst>
              <a:gd name="adj1" fmla="val 166114"/>
              <a:gd name="adj2" fmla="val 327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1"/>
            <a:endCxn id="10" idx="0"/>
          </p:cNvCxnSpPr>
          <p:nvPr/>
        </p:nvCxnSpPr>
        <p:spPr>
          <a:xfrm flipH="1">
            <a:off x="6040784" y="3848100"/>
            <a:ext cx="41191" cy="510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Defined as usual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Texture2D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myTex</a:t>
            </a:r>
            <a:r>
              <a:rPr lang="en-US" sz="2400" dirty="0" smtClean="0">
                <a:latin typeface="Consolas" panose="020B0609020204030204" pitchFamily="49" charset="0"/>
              </a:rPr>
              <a:t> :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register</a:t>
            </a:r>
            <a:r>
              <a:rPr lang="en-US" sz="2400" dirty="0" smtClean="0">
                <a:latin typeface="Consolas" panose="020B0609020204030204" pitchFamily="49" charset="0"/>
              </a:rPr>
              <a:t>(t0);</a:t>
            </a:r>
          </a:p>
          <a:p>
            <a:pPr marL="109537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In main() -------------------</a:t>
            </a:r>
          </a:p>
          <a:p>
            <a:pPr marL="109537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Must use </a:t>
            </a:r>
            <a:r>
              <a:rPr lang="en-US" sz="2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SampleLevel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marL="109537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No auto </a:t>
            </a:r>
            <a:r>
              <a:rPr lang="en-US" sz="2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mip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-mapping – you specify level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loat4</a:t>
            </a:r>
            <a:r>
              <a:rPr lang="en-US" sz="2400" dirty="0" smtClean="0">
                <a:latin typeface="Consolas" panose="020B0609020204030204" pitchFamily="49" charset="0"/>
              </a:rPr>
              <a:t> c = </a:t>
            </a:r>
            <a:r>
              <a:rPr lang="en-US" sz="2400" dirty="0" err="1" smtClean="0">
                <a:latin typeface="Consolas" panose="020B0609020204030204" pitchFamily="49" charset="0"/>
              </a:rPr>
              <a:t>myTex.SampleLevel</a:t>
            </a:r>
            <a:r>
              <a:rPr lang="en-US" sz="2400" dirty="0" smtClean="0">
                <a:latin typeface="Consolas" panose="020B0609020204030204" pitchFamily="49" charset="0"/>
              </a:rPr>
              <a:t>(sampler, </a:t>
            </a:r>
            <a:r>
              <a:rPr lang="en-US" sz="2400" dirty="0" err="1" smtClean="0">
                <a:latin typeface="Consolas" panose="020B0609020204030204" pitchFamily="49" charset="0"/>
              </a:rPr>
              <a:t>uv</a:t>
            </a:r>
            <a:r>
              <a:rPr lang="en-US" sz="2400" dirty="0" smtClean="0">
                <a:latin typeface="Consolas" panose="020B0609020204030204" pitchFamily="49" charset="0"/>
              </a:rPr>
              <a:t>, 0);</a:t>
            </a:r>
          </a:p>
          <a:p>
            <a:pPr marL="109537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Or index into texture w/ int2 “</a:t>
            </a:r>
            <a:r>
              <a:rPr lang="en-US" sz="2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coord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</a:p>
          <a:p>
            <a:pPr marL="109537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float4</a:t>
            </a:r>
            <a:r>
              <a:rPr lang="en-US" sz="2400" dirty="0" smtClean="0">
                <a:latin typeface="Consolas" panose="020B0609020204030204" pitchFamily="49" charset="0"/>
              </a:rPr>
              <a:t> c2 = </a:t>
            </a:r>
            <a:r>
              <a:rPr lang="en-US" sz="2400" dirty="0" err="1" smtClean="0">
                <a:latin typeface="Consolas" panose="020B0609020204030204" pitchFamily="49" charset="0"/>
              </a:rPr>
              <a:t>myTex</a:t>
            </a:r>
            <a:r>
              <a:rPr lang="en-US" sz="2400" dirty="0" smtClean="0">
                <a:latin typeface="Consolas" panose="020B0609020204030204" pitchFamily="49" charset="0"/>
              </a:rPr>
              <a:t>[</a:t>
            </a:r>
            <a:r>
              <a:rPr lang="en-US" sz="2400" dirty="0" err="1" smtClean="0">
                <a:latin typeface="Consolas" panose="020B0609020204030204" pitchFamily="49" charset="0"/>
              </a:rPr>
              <a:t>threadID.xy</a:t>
            </a:r>
            <a:r>
              <a:rPr lang="en-US" sz="2400" dirty="0" smtClean="0">
                <a:latin typeface="Consolas" panose="020B0609020204030204" pitchFamily="49" charset="0"/>
              </a:rPr>
              <a:t>];</a:t>
            </a:r>
          </a:p>
          <a:p>
            <a:pPr marL="109537" indent="0">
              <a:buNone/>
            </a:pPr>
            <a:endParaRPr lang="en-US" sz="2400" dirty="0"/>
          </a:p>
          <a:p>
            <a:pPr marL="109537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HLSL – </a:t>
            </a:r>
            <a:r>
              <a:rPr lang="en-US" i="1" dirty="0" smtClean="0"/>
              <a:t>Textures </a:t>
            </a:r>
            <a:r>
              <a:rPr lang="en-US" dirty="0" smtClean="0"/>
              <a:t>in Compute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506980"/>
            <a:ext cx="810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9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Vertex {</a:t>
            </a:r>
          </a:p>
          <a:p>
            <a:pPr marL="109537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	float3 Position;</a:t>
            </a:r>
          </a:p>
          <a:p>
            <a:pPr marL="10953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</a:rPr>
              <a:t>float2 UV;</a:t>
            </a:r>
            <a:endParaRPr lang="en-US" sz="2200" dirty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};</a:t>
            </a:r>
          </a:p>
          <a:p>
            <a:pPr marL="109537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Can define structured buffers (UAV)</a:t>
            </a:r>
          </a:p>
          <a:p>
            <a:pPr marL="109537" indent="0"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StructuredBuffer</a:t>
            </a:r>
            <a:r>
              <a:rPr lang="en-US" sz="2200" dirty="0" smtClean="0">
                <a:latin typeface="Consolas" panose="020B0609020204030204" pitchFamily="49" charset="0"/>
              </a:rPr>
              <a:t>&lt;Vertex&gt; verts : </a:t>
            </a:r>
            <a:r>
              <a:rPr lang="en-US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register</a:t>
            </a:r>
            <a:r>
              <a:rPr lang="en-US" sz="2200" dirty="0" smtClean="0">
                <a:latin typeface="Consolas" panose="020B0609020204030204" pitchFamily="49" charset="0"/>
              </a:rPr>
              <a:t>(u0);</a:t>
            </a:r>
          </a:p>
          <a:p>
            <a:pPr marL="109537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In main() ------------------------</a:t>
            </a:r>
          </a:p>
          <a:p>
            <a:pPr marL="109537" indent="0">
              <a:buNone/>
            </a:pP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Index into the buffer based on thread ID</a:t>
            </a:r>
            <a:endParaRPr lang="en-US" sz="22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Vertex v = verts[</a:t>
            </a:r>
            <a:r>
              <a:rPr lang="en-US" sz="2200" dirty="0" err="1" smtClean="0">
                <a:latin typeface="Consolas" panose="020B0609020204030204" pitchFamily="49" charset="0"/>
              </a:rPr>
              <a:t>threadID.x</a:t>
            </a:r>
            <a:r>
              <a:rPr lang="en-US" sz="2200" dirty="0" smtClean="0">
                <a:latin typeface="Consolas" panose="020B0609020204030204" pitchFamily="49" charset="0"/>
              </a:rPr>
              <a:t>];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HLSL – </a:t>
            </a:r>
            <a:r>
              <a:rPr lang="en-US" sz="3600" i="1" dirty="0" err="1" smtClean="0"/>
              <a:t>StructuredBuffer</a:t>
            </a:r>
            <a:r>
              <a:rPr lang="en-US" sz="3600" i="1" dirty="0" smtClean="0"/>
              <a:t> </a:t>
            </a:r>
            <a:r>
              <a:rPr lang="en-US" sz="3600" dirty="0" smtClean="0"/>
              <a:t>in </a:t>
            </a:r>
            <a:r>
              <a:rPr lang="en-US" sz="3600" dirty="0"/>
              <a:t>Compute</a:t>
            </a:r>
            <a:endParaRPr lang="en-US" sz="3600" i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40436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define </a:t>
            </a:r>
            <a:r>
              <a:rPr lang="en-US" dirty="0" err="1" smtClean="0"/>
              <a:t>ReadWrite</a:t>
            </a:r>
            <a:r>
              <a:rPr lang="en-US" dirty="0" smtClean="0"/>
              <a:t> buffers &amp; textures</a:t>
            </a:r>
          </a:p>
          <a:p>
            <a:pPr lvl="1"/>
            <a:r>
              <a:rPr lang="en-US" dirty="0" smtClean="0"/>
              <a:t>Can be written to in the compute shader</a:t>
            </a:r>
          </a:p>
          <a:p>
            <a:pPr lvl="1"/>
            <a:r>
              <a:rPr lang="en-US" dirty="0" smtClean="0"/>
              <a:t>Require a type parameter</a:t>
            </a:r>
          </a:p>
          <a:p>
            <a:pPr lvl="1"/>
            <a:endParaRPr lang="en-US" dirty="0"/>
          </a:p>
          <a:p>
            <a:pPr marL="109537" indent="0">
              <a:buNone/>
            </a:pP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2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ReadWrite</a:t>
            </a: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buffers are UAV’s</a:t>
            </a:r>
          </a:p>
          <a:p>
            <a:pPr marL="109537" indent="0">
              <a:buNone/>
            </a:pPr>
            <a:r>
              <a:rPr lang="en-US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RWTexture2D</a:t>
            </a:r>
            <a:r>
              <a:rPr lang="en-US" sz="2200" dirty="0" smtClean="0">
                <a:latin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float4</a:t>
            </a:r>
            <a:r>
              <a:rPr lang="en-US" sz="2200" dirty="0" smtClean="0">
                <a:latin typeface="Consolas" panose="020B0609020204030204" pitchFamily="49" charset="0"/>
              </a:rPr>
              <a:t>&gt; </a:t>
            </a:r>
            <a:r>
              <a:rPr lang="en-US" sz="2200" dirty="0" err="1" smtClean="0">
                <a:latin typeface="Consolas" panose="020B0609020204030204" pitchFamily="49" charset="0"/>
              </a:rPr>
              <a:t>outTex</a:t>
            </a:r>
            <a:r>
              <a:rPr lang="en-US" sz="2200" dirty="0" smtClean="0">
                <a:latin typeface="Consolas" panose="020B0609020204030204" pitchFamily="49" charset="0"/>
              </a:rPr>
              <a:t>       : </a:t>
            </a:r>
            <a:r>
              <a:rPr lang="en-US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register</a:t>
            </a:r>
            <a:r>
              <a:rPr lang="en-US" sz="2200" dirty="0" smtClean="0">
                <a:latin typeface="Consolas" panose="020B0609020204030204" pitchFamily="49" charset="0"/>
              </a:rPr>
              <a:t>(u0);</a:t>
            </a:r>
          </a:p>
          <a:p>
            <a:pPr marL="109537" indent="0"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RWStructuredBuffer</a:t>
            </a:r>
            <a:r>
              <a:rPr lang="en-US" sz="2200" dirty="0" smtClean="0">
                <a:latin typeface="Consolas" panose="020B0609020204030204" pitchFamily="49" charset="0"/>
              </a:rPr>
              <a:t>&lt;Vertex&gt; verts </a:t>
            </a:r>
            <a:r>
              <a:rPr lang="en-US" sz="2200" dirty="0">
                <a:latin typeface="Consolas" panose="020B0609020204030204" pitchFamily="49" charset="0"/>
              </a:rPr>
              <a:t>: </a:t>
            </a:r>
            <a:r>
              <a:rPr lang="en-US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register</a:t>
            </a:r>
            <a:r>
              <a:rPr lang="en-US" sz="2200" dirty="0" smtClean="0">
                <a:latin typeface="Consolas" panose="020B0609020204030204" pitchFamily="49" charset="0"/>
              </a:rPr>
              <a:t>(u1);</a:t>
            </a:r>
            <a:endParaRPr lang="en-US" sz="2200" dirty="0" smtClean="0"/>
          </a:p>
          <a:p>
            <a:pPr marL="109537" indent="0"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RWStructuredBuffer</a:t>
            </a:r>
            <a:r>
              <a:rPr lang="en-US" sz="2200" dirty="0" smtClean="0">
                <a:latin typeface="Consolas" panose="020B0609020204030204" pitchFamily="49" charset="0"/>
              </a:rPr>
              <a:t>&lt;</a:t>
            </a:r>
            <a:r>
              <a:rPr lang="en-US" sz="2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&gt; numbers  : </a:t>
            </a:r>
            <a:r>
              <a:rPr lang="en-US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register</a:t>
            </a:r>
            <a:r>
              <a:rPr lang="en-US" sz="2200" dirty="0" smtClean="0">
                <a:latin typeface="Consolas" panose="020B0609020204030204" pitchFamily="49" charset="0"/>
              </a:rPr>
              <a:t>(u2);</a:t>
            </a:r>
          </a:p>
          <a:p>
            <a:pPr marL="109537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Vertex v = ... 		</a:t>
            </a: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Set up a vertex</a:t>
            </a:r>
          </a:p>
          <a:p>
            <a:pPr marL="109537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verts[</a:t>
            </a:r>
            <a:r>
              <a:rPr lang="en-US" sz="2200" dirty="0" err="1" smtClean="0">
                <a:latin typeface="Consolas" panose="020B0609020204030204" pitchFamily="49" charset="0"/>
              </a:rPr>
              <a:t>threadID.x</a:t>
            </a:r>
            <a:r>
              <a:rPr lang="en-US" sz="2200" dirty="0" smtClean="0">
                <a:latin typeface="Consolas" panose="020B0609020204030204" pitchFamily="49" charset="0"/>
              </a:rPr>
              <a:t>] = v; </a:t>
            </a: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Put into the buffer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HLSL - Buffers </a:t>
            </a:r>
            <a:r>
              <a:rPr lang="en-US" dirty="0" smtClean="0"/>
              <a:t>for </a:t>
            </a:r>
            <a:r>
              <a:rPr lang="en-US" dirty="0" smtClean="0"/>
              <a:t>“output”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</a:t>
            </a:r>
            <a:r>
              <a:rPr lang="en-US" dirty="0" err="1" smtClean="0"/>
              <a:t>shaders</a:t>
            </a:r>
            <a:r>
              <a:rPr lang="en-US" dirty="0" smtClean="0"/>
              <a:t> that can be launched on the GPU</a:t>
            </a:r>
          </a:p>
          <a:p>
            <a:pPr lvl="1"/>
            <a:r>
              <a:rPr lang="en-US" dirty="0" smtClean="0"/>
              <a:t>Called “Dispatching”</a:t>
            </a:r>
          </a:p>
          <a:p>
            <a:endParaRPr lang="en-US" dirty="0"/>
          </a:p>
          <a:p>
            <a:r>
              <a:rPr lang="en-US" dirty="0" smtClean="0"/>
              <a:t>Not part of the rendering pipeline</a:t>
            </a:r>
          </a:p>
          <a:p>
            <a:pPr lvl="1"/>
            <a:endParaRPr lang="en-US" dirty="0"/>
          </a:p>
          <a:p>
            <a:r>
              <a:rPr lang="en-US" dirty="0" smtClean="0"/>
              <a:t>No inherent input or output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read from </a:t>
            </a:r>
            <a:r>
              <a:rPr lang="en-US" dirty="0" smtClean="0"/>
              <a:t>textures, buffers, etc.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write to </a:t>
            </a:r>
            <a:r>
              <a:rPr lang="en-US" dirty="0" smtClean="0"/>
              <a:t>textures, buffers,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 err="1" smtClean="0"/>
              <a:t>shaders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Dispatching compute </a:t>
            </a:r>
            <a:r>
              <a:rPr lang="en-US" dirty="0" err="1" smtClean="0"/>
              <a:t>shaders</a:t>
            </a:r>
            <a:r>
              <a:rPr lang="en-US" dirty="0" smtClean="0"/>
              <a:t> while the GPU is doing other work</a:t>
            </a:r>
          </a:p>
          <a:p>
            <a:pPr lvl="1"/>
            <a:r>
              <a:rPr lang="en-US" dirty="0" smtClean="0"/>
              <a:t>More fully saturates the GPU</a:t>
            </a:r>
          </a:p>
          <a:p>
            <a:pPr lvl="1"/>
            <a:r>
              <a:rPr lang="en-US" dirty="0" smtClean="0"/>
              <a:t>Fills up idle cores with work</a:t>
            </a:r>
            <a:endParaRPr lang="en-US" dirty="0"/>
          </a:p>
          <a:p>
            <a:pPr lvl="1"/>
            <a:r>
              <a:rPr lang="en-US" dirty="0" smtClean="0"/>
              <a:t>Ex: Update particles while making shadow map</a:t>
            </a:r>
          </a:p>
          <a:p>
            <a:endParaRPr lang="en-US" dirty="0" smtClean="0"/>
          </a:p>
          <a:p>
            <a:r>
              <a:rPr lang="en-US" dirty="0" smtClean="0"/>
              <a:t>Requires you to perform synchronization</a:t>
            </a:r>
          </a:p>
          <a:p>
            <a:pPr lvl="1"/>
            <a:r>
              <a:rPr lang="en-US" dirty="0" smtClean="0"/>
              <a:t>Make sure all work is completed before moving on</a:t>
            </a:r>
          </a:p>
          <a:p>
            <a:endParaRPr lang="en-US" dirty="0"/>
          </a:p>
          <a:p>
            <a:r>
              <a:rPr lang="en-US" dirty="0" smtClean="0"/>
              <a:t>Supported by DX12, </a:t>
            </a:r>
            <a:r>
              <a:rPr lang="en-US" dirty="0" err="1" smtClean="0"/>
              <a:t>Vulkan</a:t>
            </a:r>
            <a:r>
              <a:rPr lang="en-US" dirty="0" smtClean="0"/>
              <a:t>, PS4, Xbox One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future: Asynchronous compute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328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Dreams</a:t>
            </a:r>
            <a:r>
              <a:rPr lang="en-US" dirty="0" smtClean="0"/>
              <a:t> by Media Molecule (</a:t>
            </a:r>
            <a:r>
              <a:rPr lang="en-US" dirty="0" smtClean="0">
                <a:hlinkClick r:id="rId2"/>
              </a:rPr>
              <a:t>talk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 compute </a:t>
            </a:r>
            <a:r>
              <a:rPr lang="en-US" dirty="0" err="1" smtClean="0"/>
              <a:t>shaders</a:t>
            </a:r>
            <a:r>
              <a:rPr lang="en-US" dirty="0" smtClean="0"/>
              <a:t> – no triangle rasterization</a:t>
            </a:r>
          </a:p>
          <a:p>
            <a:pPr lvl="1"/>
            <a:r>
              <a:rPr lang="en-US" dirty="0" smtClean="0"/>
              <a:t>“Ray march” through signed distance fields on GPU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to the extreme</a:t>
            </a:r>
            <a:endParaRPr lang="en-US" dirty="0"/>
          </a:p>
        </p:txBody>
      </p:sp>
      <p:pic>
        <p:nvPicPr>
          <p:cNvPr id="1026" name="Picture 2" descr="http://images.pushsquare.com/news/2015/06/e3_2015_ps4_exclusive_dreams_is_more_flexible_than_littlebigplanet/attachment/0/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19" y="2821403"/>
            <a:ext cx="7058161" cy="39734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7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br>
              <a:rPr lang="en-US" dirty="0" smtClean="0"/>
            </a:br>
            <a:r>
              <a:rPr lang="en-US" dirty="0" smtClean="0"/>
              <a:t>Compute Shader Particles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8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main phases: Emit, Update, Draw</a:t>
            </a:r>
          </a:p>
          <a:p>
            <a:pPr lvl="1"/>
            <a:endParaRPr lang="en-US" dirty="0"/>
          </a:p>
          <a:p>
            <a:r>
              <a:rPr lang="en-US" dirty="0" smtClean="0"/>
              <a:t>Usual bottlenecks:</a:t>
            </a:r>
          </a:p>
          <a:p>
            <a:pPr lvl="1"/>
            <a:r>
              <a:rPr lang="en-US" dirty="0" smtClean="0"/>
              <a:t>Emitting &amp; updating lots of particles</a:t>
            </a:r>
          </a:p>
          <a:p>
            <a:pPr lvl="1"/>
            <a:r>
              <a:rPr lang="en-US" dirty="0" smtClean="0"/>
              <a:t>Getting new particle data to GPU</a:t>
            </a:r>
          </a:p>
          <a:p>
            <a:pPr lvl="1"/>
            <a:endParaRPr lang="en-US" dirty="0"/>
          </a:p>
          <a:p>
            <a:r>
              <a:rPr lang="en-US" dirty="0" smtClean="0"/>
              <a:t>How can compute </a:t>
            </a:r>
            <a:r>
              <a:rPr lang="en-US" dirty="0" err="1" smtClean="0"/>
              <a:t>shaders</a:t>
            </a:r>
            <a:r>
              <a:rPr lang="en-US" dirty="0" smtClean="0"/>
              <a:t> help?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12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are just </a:t>
            </a:r>
            <a:r>
              <a:rPr lang="en-US" dirty="0" err="1" smtClean="0"/>
              <a:t>structs</a:t>
            </a:r>
            <a:r>
              <a:rPr lang="en-US" dirty="0" smtClean="0"/>
              <a:t> of data</a:t>
            </a:r>
          </a:p>
          <a:p>
            <a:pPr lvl="1"/>
            <a:r>
              <a:rPr lang="en-US" dirty="0" smtClean="0"/>
              <a:t>Position, velocity, age, color, etc.</a:t>
            </a:r>
            <a:endParaRPr lang="en-US" dirty="0"/>
          </a:p>
          <a:p>
            <a:pPr lvl="1"/>
            <a:r>
              <a:rPr lang="en-US" dirty="0" smtClean="0"/>
              <a:t>A buffer of them is basically a </a:t>
            </a:r>
            <a:r>
              <a:rPr lang="en-US" i="1" dirty="0" smtClean="0"/>
              <a:t>structured buffer</a:t>
            </a:r>
          </a:p>
          <a:p>
            <a:pPr lvl="1"/>
            <a:r>
              <a:rPr lang="en-US" dirty="0" smtClean="0"/>
              <a:t>Something compute </a:t>
            </a:r>
            <a:r>
              <a:rPr lang="en-US" dirty="0" err="1" smtClean="0"/>
              <a:t>shaders</a:t>
            </a:r>
            <a:r>
              <a:rPr lang="en-US" dirty="0" smtClean="0"/>
              <a:t> can handle!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Particles on the GPU?</a:t>
            </a:r>
          </a:p>
          <a:p>
            <a:pPr lvl="1"/>
            <a:r>
              <a:rPr lang="en-US" dirty="0" smtClean="0"/>
              <a:t>Need a buffer to hold max particles</a:t>
            </a:r>
          </a:p>
          <a:p>
            <a:pPr lvl="1"/>
            <a:r>
              <a:rPr lang="en-US" dirty="0" smtClean="0"/>
              <a:t>Need a shader to “emit” (change some data)</a:t>
            </a:r>
          </a:p>
          <a:p>
            <a:pPr lvl="1"/>
            <a:r>
              <a:rPr lang="en-US" dirty="0" smtClean="0"/>
              <a:t>Need a shader to “update” (change more data)</a:t>
            </a:r>
          </a:p>
          <a:p>
            <a:pPr lvl="1"/>
            <a:r>
              <a:rPr lang="en-US" dirty="0" smtClean="0"/>
              <a:t>Need a shader to draw (using data already on GPU)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particles -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93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Compute-Based GPU Particle Systems</a:t>
            </a:r>
          </a:p>
          <a:p>
            <a:pPr lvl="1"/>
            <a:r>
              <a:rPr lang="en-US" dirty="0" smtClean="0"/>
              <a:t>From GDC 2014</a:t>
            </a:r>
          </a:p>
          <a:p>
            <a:pPr lvl="1"/>
            <a:r>
              <a:rPr lang="en-US" dirty="0" smtClean="0"/>
              <a:t>Slides available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twvideo01.ubm-us.net/o1/vault/GDC2014/Presentations/Gareth_Thomas_Compute-based_GPU_Particle.pdf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Covers some advanced features too</a:t>
            </a:r>
          </a:p>
          <a:p>
            <a:pPr lvl="1"/>
            <a:r>
              <a:rPr lang="en-US" dirty="0" smtClean="0"/>
              <a:t>Particle collisions on GPU</a:t>
            </a:r>
          </a:p>
          <a:p>
            <a:pPr lvl="1"/>
            <a:r>
              <a:rPr lang="en-US" dirty="0" smtClean="0"/>
              <a:t>Parallelized sorting</a:t>
            </a:r>
          </a:p>
          <a:p>
            <a:pPr lvl="1"/>
            <a:r>
              <a:rPr lang="en-US" dirty="0" smtClean="0"/>
              <a:t>Tiled rendering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such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28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Particle Pool </a:t>
            </a:r>
            <a:r>
              <a:rPr lang="en-US" sz="2400" dirty="0" smtClean="0"/>
              <a:t>– Actual particle data</a:t>
            </a:r>
          </a:p>
          <a:p>
            <a:r>
              <a:rPr lang="en-US" sz="2400" b="1" dirty="0" smtClean="0"/>
              <a:t>Dead List </a:t>
            </a:r>
            <a:r>
              <a:rPr lang="en-US" sz="2400" dirty="0" smtClean="0"/>
              <a:t>– Indices of “dead” particles</a:t>
            </a:r>
          </a:p>
          <a:p>
            <a:r>
              <a:rPr lang="en-US" sz="2400" b="1" dirty="0" smtClean="0"/>
              <a:t>Sort List</a:t>
            </a:r>
          </a:p>
          <a:p>
            <a:pPr lvl="1"/>
            <a:r>
              <a:rPr lang="en-US" sz="2000" dirty="0" smtClean="0"/>
              <a:t>Indices of particles to draw</a:t>
            </a:r>
          </a:p>
          <a:p>
            <a:pPr lvl="1"/>
            <a:r>
              <a:rPr lang="en-US" sz="2000" dirty="0" smtClean="0"/>
              <a:t>And their distances from camera, for sorting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particle system - Buffers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06068"/>
            <a:ext cx="7010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Emitting particles with a shader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460" y="1964817"/>
            <a:ext cx="7048500" cy="3629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899" y="2423754"/>
            <a:ext cx="20457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Each thread </a:t>
            </a:r>
            <a:br>
              <a:rPr lang="en-US" dirty="0" smtClean="0"/>
            </a:br>
            <a:r>
              <a:rPr lang="en-US" b="1" dirty="0" smtClean="0"/>
              <a:t>consumes</a:t>
            </a:r>
            <a:r>
              <a:rPr lang="en-US" dirty="0" smtClean="0"/>
              <a:t> a</a:t>
            </a:r>
            <a:br>
              <a:rPr lang="en-US" dirty="0" smtClean="0"/>
            </a:br>
            <a:r>
              <a:rPr lang="en-US" dirty="0" smtClean="0"/>
              <a:t>single index</a:t>
            </a:r>
            <a:br>
              <a:rPr lang="en-US" dirty="0" smtClean="0"/>
            </a:br>
            <a:r>
              <a:rPr lang="en-US" dirty="0" smtClean="0"/>
              <a:t>from dead list</a:t>
            </a:r>
          </a:p>
          <a:p>
            <a:endParaRPr lang="en-US" dirty="0"/>
          </a:p>
          <a:p>
            <a:r>
              <a:rPr lang="en-US" dirty="0" smtClean="0"/>
              <a:t>This is the index</a:t>
            </a:r>
            <a:br>
              <a:rPr lang="en-US" dirty="0" smtClean="0"/>
            </a:br>
            <a:r>
              <a:rPr lang="en-US" dirty="0" smtClean="0"/>
              <a:t>of the particle</a:t>
            </a:r>
            <a:br>
              <a:rPr lang="en-US" dirty="0" smtClean="0"/>
            </a:br>
            <a:r>
              <a:rPr lang="en-US" dirty="0" smtClean="0"/>
              <a:t>this thread will</a:t>
            </a:r>
            <a:br>
              <a:rPr lang="en-US" dirty="0" smtClean="0"/>
            </a:br>
            <a:r>
              <a:rPr lang="en-US" dirty="0" smtClean="0"/>
              <a:t>“emit”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8119" y="1507243"/>
            <a:ext cx="610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Launch shader N times (N = # of particles to emit)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7836" y="5655418"/>
            <a:ext cx="5854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Create particle w/ fresh data (age = 0) </a:t>
            </a:r>
          </a:p>
          <a:p>
            <a:r>
              <a:rPr lang="en-US" dirty="0"/>
              <a:t> </a:t>
            </a:r>
            <a:r>
              <a:rPr lang="en-US" dirty="0" smtClean="0"/>
              <a:t>   Write it into the particle pool at specified index</a:t>
            </a:r>
          </a:p>
        </p:txBody>
      </p:sp>
    </p:spTree>
    <p:extLst>
      <p:ext uri="{BB962C8B-B14F-4D97-AF65-F5344CB8AC3E}">
        <p14:creationId xmlns:p14="http://schemas.microsoft.com/office/powerpoint/2010/main" val="10624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particles with a shader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93" y="1158551"/>
            <a:ext cx="6684818" cy="3004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6511" y="4279392"/>
            <a:ext cx="60757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Each thread updates a single particle.  </a:t>
            </a:r>
          </a:p>
          <a:p>
            <a:r>
              <a:rPr lang="en-US" sz="2000" dirty="0" smtClean="0"/>
              <a:t>Use thread ID to get particle data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Update each particle </a:t>
            </a:r>
            <a:r>
              <a:rPr lang="en-US" sz="2000" dirty="0" smtClean="0"/>
              <a:t>based on delta time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Particle still alive? </a:t>
            </a:r>
            <a:r>
              <a:rPr lang="en-US" sz="2000" dirty="0" smtClean="0"/>
              <a:t>Add to sort (draw)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Particle now dead?</a:t>
            </a:r>
            <a:r>
              <a:rPr lang="en-US" sz="2000" dirty="0" smtClean="0"/>
              <a:t> Append index to dead list</a:t>
            </a:r>
          </a:p>
        </p:txBody>
      </p:sp>
    </p:spTree>
    <p:extLst>
      <p:ext uri="{BB962C8B-B14F-4D97-AF65-F5344CB8AC3E}">
        <p14:creationId xmlns:p14="http://schemas.microsoft.com/office/powerpoint/2010/main" val="399457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the “draw list”</a:t>
            </a:r>
          </a:p>
          <a:p>
            <a:pPr lvl="1"/>
            <a:r>
              <a:rPr lang="en-US" dirty="0" smtClean="0"/>
              <a:t>Has indices of particles to draw</a:t>
            </a:r>
          </a:p>
          <a:p>
            <a:pPr lvl="1"/>
            <a:r>
              <a:rPr lang="en-US" dirty="0" smtClean="0"/>
              <a:t>In no particular order</a:t>
            </a:r>
          </a:p>
          <a:p>
            <a:endParaRPr lang="en-US" dirty="0" smtClean="0"/>
          </a:p>
          <a:p>
            <a:r>
              <a:rPr lang="en-US" dirty="0" smtClean="0"/>
              <a:t>Buffer made with “counter” flag</a:t>
            </a:r>
          </a:p>
          <a:p>
            <a:pPr lvl="1"/>
            <a:r>
              <a:rPr lang="en-US" dirty="0" smtClean="0"/>
              <a:t>Each thread increments</a:t>
            </a:r>
            <a:r>
              <a:rPr lang="en-US" dirty="0"/>
              <a:t> </a:t>
            </a:r>
            <a:r>
              <a:rPr lang="en-US" dirty="0" smtClean="0"/>
              <a:t>hidden counter</a:t>
            </a:r>
          </a:p>
          <a:p>
            <a:pPr lvl="1"/>
            <a:r>
              <a:rPr lang="en-US" dirty="0" smtClean="0"/>
              <a:t>Allows each thread to get a unique, sequential ID</a:t>
            </a:r>
          </a:p>
          <a:p>
            <a:pPr lvl="1"/>
            <a:r>
              <a:rPr lang="en-US" dirty="0" smtClean="0"/>
              <a:t>Used to “fill up” sort list from beginning each frame</a:t>
            </a:r>
          </a:p>
          <a:p>
            <a:pPr lvl="1"/>
            <a:endParaRPr lang="en-US" dirty="0"/>
          </a:p>
          <a:p>
            <a:r>
              <a:rPr lang="en-US" dirty="0" smtClean="0"/>
              <a:t>CPU must reset this counter once per frame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 at Sort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508" t="49899"/>
          <a:stretch/>
        </p:blipFill>
        <p:spPr>
          <a:xfrm>
            <a:off x="6054385" y="1417638"/>
            <a:ext cx="2632415" cy="171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&amp; pixel </a:t>
            </a:r>
            <a:r>
              <a:rPr lang="en-US" dirty="0" err="1" smtClean="0"/>
              <a:t>shaders</a:t>
            </a:r>
            <a:r>
              <a:rPr lang="en-US" dirty="0" smtClean="0"/>
              <a:t> have specific uses:</a:t>
            </a:r>
          </a:p>
          <a:p>
            <a:pPr lvl="1"/>
            <a:r>
              <a:rPr lang="en-US" dirty="0" smtClean="0"/>
              <a:t>Transform vertices</a:t>
            </a:r>
          </a:p>
          <a:p>
            <a:pPr lvl="1"/>
            <a:r>
              <a:rPr lang="en-US" dirty="0" smtClean="0"/>
              <a:t>Calculate pixel colors</a:t>
            </a:r>
          </a:p>
          <a:p>
            <a:endParaRPr lang="en-US" dirty="0" smtClean="0"/>
          </a:p>
          <a:p>
            <a:r>
              <a:rPr lang="en-US" dirty="0" smtClean="0"/>
              <a:t>VS/PS are great for certain operations:</a:t>
            </a:r>
          </a:p>
          <a:p>
            <a:pPr lvl="1"/>
            <a:r>
              <a:rPr lang="en-US" dirty="0" smtClean="0"/>
              <a:t>Drawing 3D objects</a:t>
            </a:r>
          </a:p>
          <a:p>
            <a:pPr lvl="1"/>
            <a:r>
              <a:rPr lang="en-US" dirty="0" smtClean="0"/>
              <a:t>Drawing 2D sprites (on triangles)</a:t>
            </a:r>
          </a:p>
          <a:p>
            <a:pPr lvl="1"/>
            <a:r>
              <a:rPr lang="en-US" dirty="0" smtClean="0"/>
              <a:t>Post Processing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Compute </a:t>
            </a:r>
            <a:r>
              <a:rPr lang="en-US" dirty="0" err="1" smtClean="0"/>
              <a:t>shaders</a:t>
            </a:r>
            <a:r>
              <a:rPr lang="en-US" dirty="0" smtClean="0"/>
              <a:t> do not have a singular 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“General purpose”?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Need to tell pipeline how many vertices to draw</a:t>
            </a:r>
          </a:p>
          <a:p>
            <a:pPr lvl="1"/>
            <a:r>
              <a:rPr lang="en-US" dirty="0" smtClean="0"/>
              <a:t>But could be a different number each frame!</a:t>
            </a:r>
          </a:p>
          <a:p>
            <a:pPr lvl="1"/>
            <a:endParaRPr lang="en-US" dirty="0"/>
          </a:p>
          <a:p>
            <a:r>
              <a:rPr lang="en-US" dirty="0" smtClean="0"/>
              <a:t>Which “thing” knows the right answer?</a:t>
            </a:r>
          </a:p>
          <a:p>
            <a:pPr lvl="1"/>
            <a:r>
              <a:rPr lang="en-US" dirty="0" smtClean="0"/>
              <a:t>The sort list!</a:t>
            </a:r>
          </a:p>
          <a:p>
            <a:pPr lvl="1"/>
            <a:r>
              <a:rPr lang="en-US" dirty="0" smtClean="0"/>
              <a:t>Well, it’s “hidden counter”</a:t>
            </a:r>
          </a:p>
          <a:p>
            <a:pPr lvl="1"/>
            <a:r>
              <a:rPr lang="en-US" dirty="0" smtClean="0"/>
              <a:t>After update, it’s hidden counter = amount to draw</a:t>
            </a:r>
          </a:p>
          <a:p>
            <a:pPr lvl="1"/>
            <a:endParaRPr lang="en-US" dirty="0"/>
          </a:p>
          <a:p>
            <a:r>
              <a:rPr lang="en-US" dirty="0" smtClean="0"/>
              <a:t>Can’t just copy back to CPU with huge performance penalty though…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We can do an indirect draw!</a:t>
            </a:r>
          </a:p>
          <a:p>
            <a:endParaRPr lang="en-US" dirty="0"/>
          </a:p>
          <a:p>
            <a:r>
              <a:rPr lang="en-US" dirty="0" smtClean="0"/>
              <a:t>Usually we pass in number of vertices to draw</a:t>
            </a:r>
          </a:p>
          <a:p>
            <a:pPr lvl="1"/>
            <a:r>
              <a:rPr lang="en-US" dirty="0" smtClean="0"/>
              <a:t>context-&gt;Draw(&lt;some number&gt;, …)</a:t>
            </a:r>
          </a:p>
          <a:p>
            <a:pPr lvl="1"/>
            <a:r>
              <a:rPr lang="en-US" dirty="0" smtClean="0"/>
              <a:t>Plus other parameters (offsets, etc.)</a:t>
            </a:r>
          </a:p>
          <a:p>
            <a:pPr lvl="1"/>
            <a:endParaRPr lang="en-US" dirty="0"/>
          </a:p>
          <a:p>
            <a:r>
              <a:rPr lang="en-US" dirty="0" smtClean="0"/>
              <a:t>However, we can tell DirectX to pull those parameters from a buffer already on GPU</a:t>
            </a:r>
          </a:p>
          <a:p>
            <a:endParaRPr lang="en-US" dirty="0"/>
          </a:p>
          <a:p>
            <a:r>
              <a:rPr lang="en-US" dirty="0" smtClean="0"/>
              <a:t>Literally just a buffer with several integers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Context-&gt;</a:t>
            </a:r>
            <a:r>
              <a:rPr lang="en-US" dirty="0" err="1" smtClean="0"/>
              <a:t>DrawInstancedIndirect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execute arbitrary code on GPU?</a:t>
            </a:r>
            <a:endParaRPr lang="en-US" dirty="0"/>
          </a:p>
          <a:p>
            <a:pPr lvl="1"/>
            <a:r>
              <a:rPr lang="en-US" dirty="0" smtClean="0"/>
              <a:t>Another compute shader!</a:t>
            </a:r>
          </a:p>
          <a:p>
            <a:pPr lvl="1"/>
            <a:r>
              <a:rPr lang="en-US" dirty="0" smtClean="0"/>
              <a:t>This time with exactly 1 thread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shader to do exactly one thing:</a:t>
            </a:r>
          </a:p>
          <a:p>
            <a:pPr lvl="1"/>
            <a:r>
              <a:rPr lang="en-US" dirty="0" smtClean="0"/>
              <a:t>Get sort list’s hidden counter</a:t>
            </a:r>
          </a:p>
          <a:p>
            <a:pPr lvl="1"/>
            <a:r>
              <a:rPr lang="en-US" dirty="0" smtClean="0"/>
              <a:t>Put that data into another buffer</a:t>
            </a:r>
          </a:p>
          <a:p>
            <a:pPr lvl="1"/>
            <a:endParaRPr lang="en-US" dirty="0"/>
          </a:p>
          <a:p>
            <a:r>
              <a:rPr lang="en-US" dirty="0" smtClean="0"/>
              <a:t>Once that’s done, we can do an indirect draw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Getting data into indirect </a:t>
            </a:r>
            <a:r>
              <a:rPr lang="en-US" sz="3600" dirty="0" err="1" smtClean="0"/>
              <a:t>arg</a:t>
            </a:r>
            <a:r>
              <a:rPr lang="en-US" sz="3600" dirty="0" smtClean="0"/>
              <a:t> buffer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06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vertex ID to get particle index from sort list</a:t>
            </a:r>
          </a:p>
          <a:p>
            <a:r>
              <a:rPr lang="en-US" sz="2400" dirty="0" smtClean="0"/>
              <a:t>Look up particle data from pool</a:t>
            </a:r>
          </a:p>
          <a:p>
            <a:r>
              <a:rPr lang="en-US" sz="2400" dirty="0" smtClean="0"/>
              <a:t>Send draw data (position, color, </a:t>
            </a:r>
            <a:r>
              <a:rPr lang="en-US" sz="2400" dirty="0" err="1" smtClean="0"/>
              <a:t>etc</a:t>
            </a:r>
            <a:r>
              <a:rPr lang="en-US" sz="2400" dirty="0" smtClean="0"/>
              <a:t>) down pipeline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Actually drawing particles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1413" y="3150948"/>
            <a:ext cx="5935414" cy="31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skip geometry shader if we…</a:t>
            </a:r>
          </a:p>
          <a:p>
            <a:pPr lvl="1"/>
            <a:r>
              <a:rPr lang="en-US" dirty="0" smtClean="0"/>
              <a:t>Build smarter vertex shader (</a:t>
            </a:r>
            <a:r>
              <a:rPr lang="en-US" dirty="0" err="1" smtClean="0"/>
              <a:t>particle_id</a:t>
            </a:r>
            <a:r>
              <a:rPr lang="en-US" dirty="0" smtClean="0"/>
              <a:t> = V_ID / 4)</a:t>
            </a:r>
          </a:p>
          <a:p>
            <a:pPr lvl="1"/>
            <a:r>
              <a:rPr lang="en-US" dirty="0" smtClean="0"/>
              <a:t>Tell pipeline to draw 4x vertices than particles</a:t>
            </a:r>
          </a:p>
          <a:p>
            <a:pPr lvl="1"/>
            <a:r>
              <a:rPr lang="en-US" dirty="0" smtClean="0"/>
              <a:t>Use an index buffer to map 4 verts -&gt; 2 triangles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faster drawing – No 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4084" y="3442894"/>
            <a:ext cx="5395831" cy="28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buffers required:</a:t>
            </a:r>
          </a:p>
          <a:p>
            <a:pPr lvl="1"/>
            <a:r>
              <a:rPr lang="en-US" b="1" dirty="0" smtClean="0"/>
              <a:t>Particle Pool: </a:t>
            </a:r>
            <a:r>
              <a:rPr lang="en-US" dirty="0" smtClean="0"/>
              <a:t>Buffer of Particle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b="1" dirty="0" smtClean="0"/>
              <a:t>Dead List: </a:t>
            </a:r>
            <a:r>
              <a:rPr lang="en-US" dirty="0"/>
              <a:t>U</a:t>
            </a:r>
            <a:r>
              <a:rPr lang="en-US" dirty="0" smtClean="0"/>
              <a:t>nsigned integers</a:t>
            </a:r>
          </a:p>
          <a:p>
            <a:pPr lvl="1"/>
            <a:r>
              <a:rPr lang="en-US" b="1" dirty="0" smtClean="0"/>
              <a:t>Sort List: </a:t>
            </a:r>
            <a:r>
              <a:rPr lang="en-US" dirty="0" smtClean="0"/>
              <a:t>Unsigned </a:t>
            </a:r>
            <a:r>
              <a:rPr lang="en-US" dirty="0" err="1" smtClean="0"/>
              <a:t>ints</a:t>
            </a:r>
            <a:r>
              <a:rPr lang="en-US" dirty="0" smtClean="0"/>
              <a:t> (could also have sort data)</a:t>
            </a:r>
            <a:endParaRPr lang="en-US" dirty="0"/>
          </a:p>
          <a:p>
            <a:pPr lvl="1"/>
            <a:r>
              <a:rPr lang="en-US" b="1" dirty="0" smtClean="0"/>
              <a:t>Draw </a:t>
            </a:r>
            <a:r>
              <a:rPr lang="en-US" b="1" dirty="0" err="1" smtClean="0"/>
              <a:t>Args</a:t>
            </a:r>
            <a:r>
              <a:rPr lang="en-US" b="1" dirty="0" smtClean="0"/>
              <a:t>: </a:t>
            </a:r>
            <a:r>
              <a:rPr lang="en-US" dirty="0" smtClean="0"/>
              <a:t>6 unsigned </a:t>
            </a:r>
            <a:r>
              <a:rPr lang="en-US" dirty="0" err="1" smtClean="0"/>
              <a:t>ints</a:t>
            </a:r>
            <a:r>
              <a:rPr lang="en-US" dirty="0" smtClean="0"/>
              <a:t> for indirect draw</a:t>
            </a:r>
          </a:p>
          <a:p>
            <a:endParaRPr lang="en-US" dirty="0"/>
          </a:p>
          <a:p>
            <a:r>
              <a:rPr lang="en-US" dirty="0" smtClean="0"/>
              <a:t>3 compute </a:t>
            </a:r>
            <a:r>
              <a:rPr lang="en-US" dirty="0" err="1" smtClean="0"/>
              <a:t>shaders</a:t>
            </a:r>
            <a:r>
              <a:rPr lang="en-US" dirty="0" smtClean="0"/>
              <a:t> required:</a:t>
            </a:r>
          </a:p>
          <a:p>
            <a:pPr lvl="1"/>
            <a:r>
              <a:rPr lang="en-US" dirty="0" smtClean="0"/>
              <a:t>Emit, Update &amp; </a:t>
            </a:r>
            <a:r>
              <a:rPr lang="en-US" dirty="0" err="1" smtClean="0"/>
              <a:t>CopyDrawCount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shaders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Vertex, Pixel and potentially Geometry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during the rendering pipeline</a:t>
            </a:r>
          </a:p>
          <a:p>
            <a:pPr lvl="1"/>
            <a:r>
              <a:rPr lang="en-US" dirty="0" smtClean="0"/>
              <a:t>IA &gt; VS &gt; RS &gt; PS &gt; OM</a:t>
            </a:r>
          </a:p>
          <a:p>
            <a:pPr lvl="1"/>
            <a:r>
              <a:rPr lang="en-US" dirty="0" smtClean="0"/>
              <a:t>No compute shader stage</a:t>
            </a:r>
          </a:p>
          <a:p>
            <a:pPr lvl="1"/>
            <a:endParaRPr lang="en-US" dirty="0"/>
          </a:p>
          <a:p>
            <a:r>
              <a:rPr lang="en-US" dirty="0" smtClean="0"/>
              <a:t>They can run any other time:</a:t>
            </a:r>
          </a:p>
          <a:p>
            <a:pPr lvl="1"/>
            <a:r>
              <a:rPr lang="en-US" dirty="0" smtClean="0"/>
              <a:t>Between drawing things</a:t>
            </a:r>
          </a:p>
          <a:p>
            <a:pPr lvl="1"/>
            <a:r>
              <a:rPr lang="en-US" dirty="0" smtClean="0"/>
              <a:t>While the GPU is otherwise idle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how do they help us render stuff?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do compute </a:t>
            </a:r>
            <a:r>
              <a:rPr lang="en-US" dirty="0" err="1" smtClean="0"/>
              <a:t>shaders</a:t>
            </a:r>
            <a:r>
              <a:rPr lang="en-US" dirty="0" smtClean="0"/>
              <a:t> run?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HLSL can do:</a:t>
            </a:r>
          </a:p>
          <a:p>
            <a:pPr lvl="1"/>
            <a:r>
              <a:rPr lang="en-US" dirty="0" smtClean="0"/>
              <a:t>Sample textures</a:t>
            </a:r>
          </a:p>
          <a:p>
            <a:pPr lvl="1"/>
            <a:r>
              <a:rPr lang="en-US" dirty="0" smtClean="0"/>
              <a:t>Read arbitrary data from buffers</a:t>
            </a:r>
          </a:p>
          <a:p>
            <a:pPr lvl="1"/>
            <a:r>
              <a:rPr lang="en-US" dirty="0" smtClean="0"/>
              <a:t>Lots and lots of math</a:t>
            </a:r>
          </a:p>
          <a:p>
            <a:pPr lvl="1"/>
            <a:endParaRPr lang="en-US" dirty="0"/>
          </a:p>
          <a:p>
            <a:r>
              <a:rPr lang="en-US" dirty="0" smtClean="0"/>
              <a:t>Plus: Write </a:t>
            </a:r>
            <a:r>
              <a:rPr lang="en-US" dirty="0" smtClean="0"/>
              <a:t>arbitrary data into buffers</a:t>
            </a:r>
          </a:p>
          <a:p>
            <a:pPr lvl="1"/>
            <a:r>
              <a:rPr lang="en-US" dirty="0" smtClean="0"/>
              <a:t>Textures (buffers of pixels)</a:t>
            </a:r>
          </a:p>
          <a:p>
            <a:pPr lvl="1"/>
            <a:r>
              <a:rPr lang="en-US" dirty="0" smtClean="0"/>
              <a:t>Vertex buffers</a:t>
            </a:r>
          </a:p>
          <a:p>
            <a:pPr lvl="1"/>
            <a:r>
              <a:rPr lang="en-US" dirty="0" smtClean="0"/>
              <a:t>Index buffers</a:t>
            </a:r>
          </a:p>
          <a:p>
            <a:pPr lvl="1"/>
            <a:r>
              <a:rPr lang="en-US" dirty="0" smtClean="0"/>
              <a:t>Unordered access buffers (New!)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compute </a:t>
            </a:r>
            <a:r>
              <a:rPr lang="en-US" dirty="0" err="1" smtClean="0"/>
              <a:t>shaders</a:t>
            </a:r>
            <a:r>
              <a:rPr lang="en-US" dirty="0" smtClean="0"/>
              <a:t>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arbitrary &amp; simultaneous access</a:t>
            </a:r>
          </a:p>
          <a:p>
            <a:pPr lvl="1"/>
            <a:r>
              <a:rPr lang="en-US" dirty="0" smtClean="0"/>
              <a:t>Both read and write</a:t>
            </a:r>
          </a:p>
          <a:p>
            <a:pPr lvl="1"/>
            <a:r>
              <a:rPr lang="en-US" dirty="0" smtClean="0"/>
              <a:t>From multiple GPU threads (executions of a shader)</a:t>
            </a:r>
          </a:p>
          <a:p>
            <a:pPr lvl="1"/>
            <a:endParaRPr lang="en-US" dirty="0"/>
          </a:p>
          <a:p>
            <a:r>
              <a:rPr lang="en-US" dirty="0" smtClean="0"/>
              <a:t>Can only be use in pixel and compute stages</a:t>
            </a:r>
          </a:p>
          <a:p>
            <a:endParaRPr lang="en-US" dirty="0"/>
          </a:p>
          <a:p>
            <a:r>
              <a:rPr lang="en-US" dirty="0" smtClean="0"/>
              <a:t>Append/Consume buffers</a:t>
            </a:r>
          </a:p>
          <a:p>
            <a:pPr lvl="1"/>
            <a:r>
              <a:rPr lang="en-US" dirty="0" smtClean="0"/>
              <a:t>Special type of unordered access buffer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ike a </a:t>
            </a:r>
            <a:r>
              <a:rPr lang="en-US" b="1" dirty="0" smtClean="0"/>
              <a:t>stack</a:t>
            </a:r>
            <a:r>
              <a:rPr lang="en-US" dirty="0" smtClean="0"/>
              <a:t>: Can append (push) and consume (pop)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New resource: Unordered Access Buffer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575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Shader Resource Views (SRVs) </a:t>
            </a:r>
            <a:endParaRPr lang="en-US" dirty="0" smtClean="0"/>
          </a:p>
          <a:p>
            <a:pPr lvl="1"/>
            <a:r>
              <a:rPr lang="en-US" dirty="0" smtClean="0"/>
              <a:t>Work </a:t>
            </a:r>
            <a:r>
              <a:rPr lang="en-US" dirty="0" smtClean="0"/>
              <a:t>the </a:t>
            </a:r>
            <a:r>
              <a:rPr lang="en-US" dirty="0" smtClean="0"/>
              <a:t>same as in other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/>
              <a:t>Required for texture sampling</a:t>
            </a:r>
          </a:p>
          <a:p>
            <a:endParaRPr lang="en-US" dirty="0"/>
          </a:p>
          <a:p>
            <a:r>
              <a:rPr lang="en-US" dirty="0" smtClean="0"/>
              <a:t>New: Unordered </a:t>
            </a:r>
            <a:r>
              <a:rPr lang="en-US" dirty="0" smtClean="0"/>
              <a:t>Access View (UAV)</a:t>
            </a:r>
          </a:p>
          <a:p>
            <a:pPr lvl="1"/>
            <a:r>
              <a:rPr lang="en-US" dirty="0" smtClean="0"/>
              <a:t>Can wrap textures or unordered access buffers</a:t>
            </a:r>
            <a:endParaRPr lang="en-US" dirty="0" smtClean="0"/>
          </a:p>
          <a:p>
            <a:pPr lvl="1"/>
            <a:r>
              <a:rPr lang="en-US" dirty="0" smtClean="0"/>
              <a:t>Allows indexed data access (read or write)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device-&gt;</a:t>
            </a:r>
            <a:r>
              <a:rPr lang="en-US" dirty="0" err="1" smtClean="0">
                <a:latin typeface="Consolas" panose="020B0609020204030204" pitchFamily="49" charset="0"/>
              </a:rPr>
              <a:t>CreateUnorderedAccessView</a:t>
            </a:r>
            <a:r>
              <a:rPr lang="en-US" dirty="0" smtClean="0"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buffer views </a:t>
            </a:r>
            <a:r>
              <a:rPr lang="en-US" dirty="0" smtClean="0"/>
              <a:t>– SRV &amp; UAV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3 possible flags when used with buffers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Raw</a:t>
            </a:r>
            <a:r>
              <a:rPr lang="en-US" dirty="0" smtClean="0"/>
              <a:t>: Buffer contains raw, unstructured data</a:t>
            </a:r>
          </a:p>
          <a:p>
            <a:r>
              <a:rPr lang="en-US" b="1" dirty="0" smtClean="0"/>
              <a:t>Append</a:t>
            </a:r>
            <a:r>
              <a:rPr lang="en-US" dirty="0" smtClean="0"/>
              <a:t>: Buffer used as append/consume</a:t>
            </a:r>
          </a:p>
          <a:p>
            <a:r>
              <a:rPr lang="en-US" b="1" dirty="0" smtClean="0"/>
              <a:t>Counter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Adds a special counter (integer) to the buffer</a:t>
            </a:r>
          </a:p>
          <a:p>
            <a:pPr lvl="1"/>
            <a:r>
              <a:rPr lang="en-US" dirty="0" smtClean="0"/>
              <a:t>Can increment and decrement counter in shader</a:t>
            </a:r>
          </a:p>
          <a:p>
            <a:pPr lvl="1"/>
            <a:r>
              <a:rPr lang="en-US" dirty="0" smtClean="0"/>
              <a:t>Useful for counting across threads</a:t>
            </a:r>
          </a:p>
          <a:p>
            <a:pPr lvl="1"/>
            <a:r>
              <a:rPr lang="en-US" dirty="0" smtClean="0"/>
              <a:t>(Still only on the GPU)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UAVs &amp; buffers - </a:t>
            </a:r>
            <a:r>
              <a:rPr lang="en-US" dirty="0"/>
              <a:t>O</a:t>
            </a:r>
            <a:r>
              <a:rPr lang="en-US" dirty="0" smtClean="0"/>
              <a:t>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Vertex shader </a:t>
            </a:r>
            <a:r>
              <a:rPr lang="en-US" dirty="0" smtClean="0"/>
              <a:t>runs for each </a:t>
            </a:r>
            <a:r>
              <a:rPr lang="en-US" b="1" dirty="0" smtClean="0"/>
              <a:t>vertex</a:t>
            </a:r>
            <a:endParaRPr lang="en-US" b="1" dirty="0"/>
          </a:p>
          <a:p>
            <a:r>
              <a:rPr lang="en-US" b="1" dirty="0" smtClean="0"/>
              <a:t>Pixel shader </a:t>
            </a:r>
            <a:r>
              <a:rPr lang="en-US" dirty="0" smtClean="0"/>
              <a:t>runs for each rasterized </a:t>
            </a:r>
            <a:r>
              <a:rPr lang="en-US" b="1" dirty="0" smtClean="0"/>
              <a:t>pixel</a:t>
            </a:r>
          </a:p>
          <a:p>
            <a:endParaRPr lang="en-US" dirty="0"/>
          </a:p>
          <a:p>
            <a:r>
              <a:rPr lang="en-US" dirty="0" smtClean="0"/>
              <a:t>How many compute shader threads run?</a:t>
            </a:r>
          </a:p>
          <a:p>
            <a:pPr lvl="1"/>
            <a:r>
              <a:rPr lang="en-US" dirty="0" smtClean="0"/>
              <a:t>Up to you!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launch as many threads as necessary</a:t>
            </a:r>
          </a:p>
          <a:p>
            <a:pPr lvl="1"/>
            <a:r>
              <a:rPr lang="en-US" dirty="0" smtClean="0"/>
              <a:t>You define the size of each </a:t>
            </a:r>
            <a:r>
              <a:rPr lang="en-US" i="1" dirty="0" smtClean="0"/>
              <a:t>thread group</a:t>
            </a:r>
          </a:p>
          <a:p>
            <a:pPr lvl="1"/>
            <a:r>
              <a:rPr lang="en-US" dirty="0" smtClean="0"/>
              <a:t>And then launch N number of groups</a:t>
            </a:r>
          </a:p>
          <a:p>
            <a:pPr lvl="1"/>
            <a:r>
              <a:rPr lang="en-US" dirty="0" smtClean="0"/>
              <a:t>More on this later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in compute </a:t>
            </a:r>
            <a:r>
              <a:rPr lang="en-US" dirty="0" err="1" smtClean="0"/>
              <a:t>shaders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GM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GMTheme" id="{DE9FD2FA-01B9-47DE-A142-5BACBE618DCA}" vid="{AA442D41-2D9D-4493-89FA-3BCE2DFFFC19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1704</TotalTime>
  <Words>1581</Words>
  <Application>Microsoft Office PowerPoint</Application>
  <PresentationFormat>On-screen Show (4:3)</PresentationFormat>
  <Paragraphs>325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Consolas</vt:lpstr>
      <vt:lpstr>Lucida Sans Unicode</vt:lpstr>
      <vt:lpstr>Verdana</vt:lpstr>
      <vt:lpstr>Wingdings 2</vt:lpstr>
      <vt:lpstr>Wingdings 3</vt:lpstr>
      <vt:lpstr>IGMTheme</vt:lpstr>
      <vt:lpstr>Compute Shaders</vt:lpstr>
      <vt:lpstr>Compute shaders</vt:lpstr>
      <vt:lpstr>“General purpose”?</vt:lpstr>
      <vt:lpstr>When do compute shaders run?</vt:lpstr>
      <vt:lpstr>What can compute shaders do?</vt:lpstr>
      <vt:lpstr>New resource: Unordered Access Buffer</vt:lpstr>
      <vt:lpstr>Data buffer views – SRV &amp; UAV</vt:lpstr>
      <vt:lpstr>UAVs &amp; buffers - Options</vt:lpstr>
      <vt:lpstr>Parallelism in compute shaders</vt:lpstr>
      <vt:lpstr>When to use compute shaders</vt:lpstr>
      <vt:lpstr>Compute shader limitations</vt:lpstr>
      <vt:lpstr>Compute shader syntax</vt:lpstr>
      <vt:lpstr>Defining thread group size</vt:lpstr>
      <vt:lpstr>Threads vs. thread groups</vt:lpstr>
      <vt:lpstr>Thread group size - Best practices</vt:lpstr>
      <vt:lpstr>Compute shader function</vt:lpstr>
      <vt:lpstr>HLSL – Textures in Compute</vt:lpstr>
      <vt:lpstr>HLSL – StructuredBuffer in Compute</vt:lpstr>
      <vt:lpstr>HLSL - Buffers for “output”</vt:lpstr>
      <vt:lpstr>The future: Asynchronous compute</vt:lpstr>
      <vt:lpstr>Compute to the extreme</vt:lpstr>
      <vt:lpstr>Case Study:  Compute Shader Particles</vt:lpstr>
      <vt:lpstr>Particle Systems</vt:lpstr>
      <vt:lpstr>Compute particles - Overview</vt:lpstr>
      <vt:lpstr>One such approach</vt:lpstr>
      <vt:lpstr>GPU particle system - Buffers</vt:lpstr>
      <vt:lpstr>Emitting particles with a shader</vt:lpstr>
      <vt:lpstr>Updating particles with a shader</vt:lpstr>
      <vt:lpstr>Closer look at Sort List</vt:lpstr>
      <vt:lpstr>Drawing particles</vt:lpstr>
      <vt:lpstr>Context-&gt;DrawInstancedIndirect()</vt:lpstr>
      <vt:lpstr>Getting data into indirect arg buffer</vt:lpstr>
      <vt:lpstr>Actually drawing particles</vt:lpstr>
      <vt:lpstr>Even faster drawing – No GS</vt:lpstr>
      <vt:lpstr>Review: Requirements</vt:lpstr>
    </vt:vector>
  </TitlesOfParts>
  <Company>Rochester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 Shaders</dc:title>
  <dc:creator>Chris</dc:creator>
  <cp:lastModifiedBy>Chris Cascioli</cp:lastModifiedBy>
  <cp:revision>174</cp:revision>
  <dcterms:created xsi:type="dcterms:W3CDTF">2016-05-04T14:35:52Z</dcterms:created>
  <dcterms:modified xsi:type="dcterms:W3CDTF">2017-05-01T19:59:50Z</dcterms:modified>
</cp:coreProperties>
</file>