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8" r:id="rId13"/>
    <p:sldId id="266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0" r:id="rId27"/>
    <p:sldId id="281" r:id="rId28"/>
    <p:sldId id="284" r:id="rId29"/>
    <p:sldId id="292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14F8-E8BA-413A-922C-8C06BCADF5CA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BBDCA-8CA7-419D-A627-1EF79FB17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7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GS = Geometry Shader</a:t>
            </a:r>
            <a:br>
              <a:rPr lang="en-US" dirty="0" smtClean="0"/>
            </a:br>
            <a:r>
              <a:rPr lang="en-US" dirty="0" smtClean="0"/>
              <a:t>VS = Vertex Shader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BBDCA-8CA7-419D-A627-1EF79FB17C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9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PS = Pixel Shader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BBDCA-8CA7-419D-A627-1EF79FB17C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8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real maximum for </a:t>
            </a:r>
            <a:r>
              <a:rPr lang="en-US" dirty="0" err="1" smtClean="0"/>
              <a:t>maxvertexcount</a:t>
            </a:r>
            <a:r>
              <a:rPr lang="en-US" dirty="0" smtClean="0"/>
              <a:t> depends on the size of your output </a:t>
            </a:r>
            <a:r>
              <a:rPr lang="en-US" dirty="0" err="1" smtClean="0"/>
              <a:t>struct</a:t>
            </a:r>
            <a:r>
              <a:rPr lang="en-US" dirty="0" smtClean="0"/>
              <a:t>.  Can’t exceed 1024 total scalar values for </a:t>
            </a:r>
            <a:r>
              <a:rPr lang="en-US" smtClean="0"/>
              <a:t>a single </a:t>
            </a:r>
            <a:r>
              <a:rPr lang="en-US" dirty="0" smtClean="0"/>
              <a:t>GS instance.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BBDCA-8CA7-419D-A627-1EF79FB17C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21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Geometry Shaders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And some </a:t>
            </a:r>
            <a:r>
              <a:rPr lang="en-US" dirty="0" smtClean="0"/>
              <a:t>GS </a:t>
            </a:r>
            <a:r>
              <a:rPr lang="en-US" smtClean="0"/>
              <a:t>particle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6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Adds a vertex to the output stream</a:t>
            </a:r>
          </a:p>
          <a:p>
            <a:pPr lvl="1"/>
            <a:r>
              <a:rPr lang="en-US" dirty="0" err="1">
                <a:latin typeface="Consolas" pitchFamily="49" charset="0"/>
                <a:cs typeface="Consolas" pitchFamily="49" charset="0"/>
              </a:rPr>
              <a:t>myStreamObj.Append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someVertexData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/>
            <a:r>
              <a:rPr lang="en-US" dirty="0" smtClean="0"/>
              <a:t>Parameter type must match stream object’s template (generic) type</a:t>
            </a:r>
          </a:p>
          <a:p>
            <a:endParaRPr lang="en-US" dirty="0"/>
          </a:p>
          <a:p>
            <a:r>
              <a:rPr lang="en-US" dirty="0" smtClean="0"/>
              <a:t>Only way to output from a Geometry Shader</a:t>
            </a:r>
          </a:p>
          <a:p>
            <a:endParaRPr lang="en-US" dirty="0"/>
          </a:p>
          <a:p>
            <a:r>
              <a:rPr lang="en-US" dirty="0"/>
              <a:t>Incomplete primitives will be discarded</a:t>
            </a:r>
          </a:p>
          <a:p>
            <a:pPr lvl="1"/>
            <a:r>
              <a:rPr lang="en-US" dirty="0"/>
              <a:t>Ex: Appending only 2 </a:t>
            </a:r>
            <a:r>
              <a:rPr lang="en-US" dirty="0" smtClean="0"/>
              <a:t>vertices </a:t>
            </a:r>
            <a:r>
              <a:rPr lang="en-US" dirty="0"/>
              <a:t>to a </a:t>
            </a:r>
            <a:r>
              <a:rPr lang="en-US" dirty="0" err="1"/>
              <a:t>TriangleStream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object – Append(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2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vertices always treated as a strip</a:t>
            </a:r>
          </a:p>
          <a:p>
            <a:pPr lvl="1"/>
            <a:r>
              <a:rPr lang="en-US" dirty="0" smtClean="0"/>
              <a:t>Each successive vertex is combined with previous vertices to form adjacent primitives</a:t>
            </a:r>
          </a:p>
          <a:p>
            <a:pPr lvl="1"/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Strip: 6 </a:t>
            </a:r>
            <a:r>
              <a:rPr lang="en-US" dirty="0" err="1" smtClean="0"/>
              <a:t>verts</a:t>
            </a:r>
            <a:r>
              <a:rPr lang="en-US" dirty="0" smtClean="0"/>
              <a:t> = 5 lines</a:t>
            </a:r>
          </a:p>
          <a:p>
            <a:pPr lvl="1"/>
            <a:r>
              <a:rPr lang="en-US" dirty="0" smtClean="0"/>
              <a:t>List:   6 </a:t>
            </a:r>
            <a:r>
              <a:rPr lang="en-US" dirty="0" err="1" smtClean="0"/>
              <a:t>verts</a:t>
            </a:r>
            <a:r>
              <a:rPr lang="en-US" dirty="0" smtClean="0"/>
              <a:t> = 3 lines</a:t>
            </a:r>
          </a:p>
          <a:p>
            <a:pPr marL="393192" lvl="1" indent="0">
              <a:buNone/>
            </a:pPr>
            <a:endParaRPr lang="en-US" dirty="0"/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RestartStrip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)</a:t>
            </a:r>
          </a:p>
          <a:p>
            <a:pPr lvl="1"/>
            <a:r>
              <a:rPr lang="en-US" dirty="0" smtClean="0"/>
              <a:t>Tells the Stream Object to end the current strip</a:t>
            </a:r>
          </a:p>
          <a:p>
            <a:pPr lvl="1"/>
            <a:r>
              <a:rPr lang="en-US" dirty="0" smtClean="0"/>
              <a:t>Future appended vertices won’t be adjacent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object – </a:t>
            </a:r>
            <a:r>
              <a:rPr lang="en-US" dirty="0" err="1" smtClean="0"/>
              <a:t>RestartStrip</a:t>
            </a:r>
            <a:r>
              <a:rPr lang="en-US" dirty="0" smtClean="0"/>
              <a:t>( )</a:t>
            </a:r>
            <a:endParaRPr lang="en-US" dirty="0"/>
          </a:p>
        </p:txBody>
      </p:sp>
      <p:pic>
        <p:nvPicPr>
          <p:cNvPr id="1026" name="Picture 2" descr="http://www.agi.com/resources/help/online/agicomponents/Programmer's%20Guide/Overview/Graphics/Primitives/Images/LineStri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54318"/>
            <a:ext cx="1388145" cy="106554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gi.com/resources/help/online/agicomponents/Programmer's%20Guide/Overview/Graphics/Primitives/Images/Lin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055" y="3054318"/>
            <a:ext cx="1388145" cy="106554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03551" y="420266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Strip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25923" y="42026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GS could output varying amount of vertices</a:t>
            </a:r>
          </a:p>
          <a:p>
            <a:pPr lvl="1"/>
            <a:r>
              <a:rPr lang="en-US" dirty="0" smtClean="0"/>
              <a:t>Must define the maximum potential amount</a:t>
            </a:r>
          </a:p>
          <a:p>
            <a:pPr lvl="1"/>
            <a:r>
              <a:rPr lang="en-US" dirty="0" smtClean="0"/>
              <a:t>Used by the pipeline to reserve enough space</a:t>
            </a:r>
          </a:p>
          <a:p>
            <a:endParaRPr lang="en-US" dirty="0"/>
          </a:p>
          <a:p>
            <a:r>
              <a:rPr lang="en-US" dirty="0" smtClean="0"/>
              <a:t>Denoted by a special attribute on the function</a:t>
            </a:r>
          </a:p>
          <a:p>
            <a:endParaRPr lang="en-US" dirty="0"/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maxvertexcount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(#)]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Where # is an integer of your choice</a:t>
            </a:r>
          </a:p>
          <a:p>
            <a:pPr lvl="1"/>
            <a:r>
              <a:rPr lang="en-US" dirty="0" smtClean="0"/>
              <a:t>Should be as small as possible for performance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 output – Max vertex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01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a Geometry Shader function</a:t>
            </a:r>
          </a:p>
          <a:p>
            <a:pPr lvl="1"/>
            <a:r>
              <a:rPr lang="en-US" dirty="0"/>
              <a:t>It can return, at most, 16 vertices</a:t>
            </a:r>
          </a:p>
          <a:p>
            <a:pPr lvl="1"/>
            <a:r>
              <a:rPr lang="en-US" dirty="0" smtClean="0"/>
              <a:t>It accepts a single line (2 vertices) as input</a:t>
            </a:r>
          </a:p>
          <a:p>
            <a:pPr lvl="1"/>
            <a:r>
              <a:rPr lang="en-US" dirty="0" smtClean="0"/>
              <a:t>The output will be a stream of triangles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maxvertexcount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(16)]</a:t>
            </a:r>
          </a:p>
          <a:p>
            <a:pPr marL="109728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void GS( line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VSOutputStruct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vertInput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[2],</a:t>
            </a:r>
          </a:p>
          <a:p>
            <a:pPr marL="109728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inout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TriangleStream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GSOutStruct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triStream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)</a:t>
            </a:r>
          </a:p>
          <a:p>
            <a:pPr marL="109728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. . .</a:t>
            </a:r>
          </a:p>
          <a:p>
            <a:pPr marL="109728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Geometry shader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blue</a:t>
            </a:r>
            <a:r>
              <a:rPr lang="en-US" dirty="0" smtClean="0"/>
              <a:t> identifiers are GS-specific keywords</a:t>
            </a:r>
          </a:p>
          <a:p>
            <a:pPr lvl="1"/>
            <a:r>
              <a:rPr lang="en-US" dirty="0" smtClean="0"/>
              <a:t>Except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inout</a:t>
            </a:r>
            <a:r>
              <a:rPr lang="en-US" dirty="0" smtClean="0"/>
              <a:t> (can be used in custom functions)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8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maxvertexcount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(16)]</a:t>
            </a:r>
          </a:p>
          <a:p>
            <a:pPr marL="109728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void GS( </a:t>
            </a:r>
            <a:r>
              <a:rPr lang="en-US" sz="18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line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VSOutputStruct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vertInput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[2],</a:t>
            </a:r>
          </a:p>
          <a:p>
            <a:pPr marL="109728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8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inout</a:t>
            </a:r>
            <a:r>
              <a:rPr lang="en-US" sz="18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TriangleStream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GSOutStruct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triStream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)</a:t>
            </a:r>
          </a:p>
          <a:p>
            <a:pPr marL="109728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. . . </a:t>
            </a:r>
          </a:p>
          <a:p>
            <a:pPr marL="109728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GS function - Keywords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4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3"/>
                </a:solidFill>
              </a:rPr>
              <a:t>orange</a:t>
            </a:r>
            <a:r>
              <a:rPr lang="en-US" dirty="0" smtClean="0"/>
              <a:t> identifiers are custom </a:t>
            </a:r>
            <a:r>
              <a:rPr lang="en-US" dirty="0" err="1" smtClean="0"/>
              <a:t>structs</a:t>
            </a:r>
            <a:endParaRPr lang="en-US" dirty="0" smtClean="0"/>
          </a:p>
          <a:p>
            <a:pPr lvl="1"/>
            <a:r>
              <a:rPr lang="en-US" dirty="0" smtClean="0"/>
              <a:t>You must define these in the shader file</a:t>
            </a:r>
          </a:p>
          <a:p>
            <a:pPr lvl="1"/>
            <a:r>
              <a:rPr lang="en-US" dirty="0" smtClean="0"/>
              <a:t>Similar to Vertex Shader input and output </a:t>
            </a:r>
            <a:r>
              <a:rPr lang="en-US" dirty="0" err="1" smtClean="0"/>
              <a:t>structs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maxvertexcount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(16)]</a:t>
            </a:r>
          </a:p>
          <a:p>
            <a:pPr marL="109728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void GS( line </a:t>
            </a:r>
            <a:r>
              <a:rPr lang="en-US" sz="1800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VSOutputStruct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vertInput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[2],</a:t>
            </a:r>
          </a:p>
          <a:p>
            <a:pPr marL="109728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inout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TriangleStream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dirty="0" err="1" smtClean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GSOutStruct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triStream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)</a:t>
            </a:r>
          </a:p>
          <a:p>
            <a:pPr marL="109728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. . . </a:t>
            </a:r>
          </a:p>
          <a:p>
            <a:pPr marL="109728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GS function - Structs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9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green </a:t>
            </a:r>
            <a:r>
              <a:rPr lang="en-US" dirty="0" smtClean="0"/>
              <a:t>identifiers are variables / functions</a:t>
            </a:r>
          </a:p>
          <a:p>
            <a:pPr lvl="1"/>
            <a:r>
              <a:rPr lang="en-US" dirty="0" smtClean="0"/>
              <a:t>You can name these anything you’d like</a:t>
            </a:r>
          </a:p>
          <a:p>
            <a:pPr lvl="1"/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maxvertexcount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(16)]</a:t>
            </a:r>
          </a:p>
          <a:p>
            <a:pPr marL="109728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GS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 line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VSOutputStruct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vertInput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[2],</a:t>
            </a:r>
          </a:p>
          <a:p>
            <a:pPr marL="109728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inout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TriangleStream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GSOutStruct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triStream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)</a:t>
            </a:r>
          </a:p>
          <a:p>
            <a:pPr marL="109728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. . . </a:t>
            </a:r>
          </a:p>
          <a:p>
            <a:pPr marL="109728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GS f</a:t>
            </a:r>
            <a:r>
              <a:rPr lang="en-US" dirty="0" smtClean="0"/>
              <a:t>unction </a:t>
            </a:r>
            <a:r>
              <a:rPr lang="en-US" dirty="0"/>
              <a:t>- Identifiers</a:t>
            </a:r>
          </a:p>
        </p:txBody>
      </p:sp>
    </p:spTree>
    <p:extLst>
      <p:ext uri="{BB962C8B-B14F-4D97-AF65-F5344CB8AC3E}">
        <p14:creationId xmlns:p14="http://schemas.microsoft.com/office/powerpoint/2010/main" val="392871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09728" indent="0">
              <a:buNone/>
            </a:pPr>
            <a:endParaRPr lang="en-US" sz="2000" dirty="0" smtClean="0">
              <a:solidFill>
                <a:schemeClr val="bg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GS( </a:t>
            </a:r>
            <a:r>
              <a:rPr lang="en-US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VSOutputStruct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vertInput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],</a:t>
            </a:r>
          </a:p>
          <a:p>
            <a:pPr marL="109728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inout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TriangleStream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GSOutStruct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triStream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pPr marL="109728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109728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 function – Options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356700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Could be any of the following: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point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triangle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lineadj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triangleadj</a:t>
            </a:r>
            <a:endParaRPr lang="en-US" dirty="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2001374" y="2867499"/>
            <a:ext cx="228600" cy="68580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 Arrow 5"/>
          <p:cNvSpPr/>
          <p:nvPr/>
        </p:nvSpPr>
        <p:spPr>
          <a:xfrm rot="5400000">
            <a:off x="4533900" y="1762600"/>
            <a:ext cx="1371600" cy="2209800"/>
          </a:xfrm>
          <a:prstGeom prst="bentArrow">
            <a:avLst>
              <a:gd name="adj1" fmla="val 10113"/>
              <a:gd name="adj2" fmla="val 11084"/>
              <a:gd name="adj3" fmla="val 11407"/>
              <a:gd name="adj4" fmla="val 4375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7000" y="2544334"/>
            <a:ext cx="193514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Array size must</a:t>
            </a:r>
            <a:br>
              <a:rPr lang="en-US" dirty="0" smtClean="0"/>
            </a:br>
            <a:r>
              <a:rPr lang="en-US" dirty="0" smtClean="0"/>
              <a:t>match type!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45143" y="4558683"/>
            <a:ext cx="386836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Could be any of the following: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PointStream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LineStream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TriangleStream</a:t>
            </a:r>
            <a:endParaRPr lang="en-US" dirty="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+mj-lt"/>
                <a:cs typeface="Consolas" pitchFamily="49" charset="0"/>
              </a:rPr>
              <a:t>Does not have to match input!</a:t>
            </a:r>
          </a:p>
        </p:txBody>
      </p:sp>
      <p:sp>
        <p:nvSpPr>
          <p:cNvPr id="9" name="Bent Arrow 8"/>
          <p:cNvSpPr/>
          <p:nvPr/>
        </p:nvSpPr>
        <p:spPr>
          <a:xfrm rot="16200000">
            <a:off x="3745992" y="4317891"/>
            <a:ext cx="813816" cy="990600"/>
          </a:xfrm>
          <a:prstGeom prst="bentArrow">
            <a:avLst>
              <a:gd name="adj1" fmla="val 15182"/>
              <a:gd name="adj2" fmla="val 19000"/>
              <a:gd name="adj3" fmla="val 18455"/>
              <a:gd name="adj4" fmla="val 4375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444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we actually do inside a GS?</a:t>
            </a:r>
          </a:p>
          <a:p>
            <a:endParaRPr lang="en-US" dirty="0"/>
          </a:p>
          <a:p>
            <a:r>
              <a:rPr lang="en-US" dirty="0" smtClean="0"/>
              <a:t>Essentially similar to other shaders</a:t>
            </a:r>
          </a:p>
          <a:p>
            <a:pPr lvl="1"/>
            <a:r>
              <a:rPr lang="en-US" dirty="0" smtClean="0"/>
              <a:t>Math, loops, conditionals, sample textures, etc.</a:t>
            </a:r>
          </a:p>
          <a:p>
            <a:pPr lvl="1"/>
            <a:endParaRPr lang="en-US" dirty="0"/>
          </a:p>
          <a:p>
            <a:r>
              <a:rPr lang="en-US" dirty="0" smtClean="0"/>
              <a:t>Should append </a:t>
            </a:r>
            <a:r>
              <a:rPr lang="en-US" dirty="0" err="1" smtClean="0"/>
              <a:t>verts</a:t>
            </a:r>
            <a:r>
              <a:rPr lang="en-US" dirty="0" smtClean="0"/>
              <a:t> to output stream object</a:t>
            </a:r>
          </a:p>
          <a:p>
            <a:pPr lvl="1"/>
            <a:r>
              <a:rPr lang="en-US" dirty="0" smtClean="0"/>
              <a:t>Make a variable of your vertex </a:t>
            </a:r>
            <a:r>
              <a:rPr lang="en-US" dirty="0" err="1" smtClean="0"/>
              <a:t>struct</a:t>
            </a:r>
            <a:endParaRPr lang="en-US" dirty="0" smtClean="0"/>
          </a:p>
          <a:p>
            <a:pPr lvl="1"/>
            <a:r>
              <a:rPr lang="en-US" dirty="0" smtClean="0"/>
              <a:t>Fill it with data</a:t>
            </a:r>
          </a:p>
          <a:p>
            <a:pPr lvl="1"/>
            <a:r>
              <a:rPr lang="en-US" dirty="0" smtClean="0"/>
              <a:t>Append to output stream</a:t>
            </a:r>
          </a:p>
          <a:p>
            <a:pPr lvl="1"/>
            <a:r>
              <a:rPr lang="en-US" dirty="0" smtClean="0"/>
              <a:t>Repeat as necessary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shader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9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GS which expands a single point to a billboard</a:t>
            </a:r>
          </a:p>
          <a:p>
            <a:pPr lvl="1"/>
            <a:r>
              <a:rPr lang="en-US" dirty="0" smtClean="0"/>
              <a:t>Two triangles which face the camera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Makes some assumptions:</a:t>
            </a:r>
            <a:endParaRPr lang="en-US" dirty="0" smtClean="0"/>
          </a:p>
          <a:p>
            <a:pPr lvl="1"/>
            <a:r>
              <a:rPr lang="en-US" dirty="0" err="1" smtClean="0"/>
              <a:t>VertexOut</a:t>
            </a:r>
            <a:r>
              <a:rPr lang="en-US" dirty="0" smtClean="0"/>
              <a:t> </a:t>
            </a:r>
            <a:r>
              <a:rPr lang="en-US" dirty="0" smtClean="0"/>
              <a:t>needs </a:t>
            </a:r>
            <a:r>
              <a:rPr lang="en-US" dirty="0" err="1" smtClean="0"/>
              <a:t>WorldPosition</a:t>
            </a:r>
            <a:r>
              <a:rPr lang="en-US" dirty="0" smtClean="0"/>
              <a:t> (NOT screen </a:t>
            </a:r>
            <a:r>
              <a:rPr lang="en-US" dirty="0" err="1" smtClean="0"/>
              <a:t>pos</a:t>
            </a:r>
            <a:r>
              <a:rPr lang="en-US" dirty="0" smtClean="0"/>
              <a:t>!)</a:t>
            </a:r>
            <a:endParaRPr lang="en-US" dirty="0" smtClean="0"/>
          </a:p>
          <a:p>
            <a:pPr lvl="1"/>
            <a:r>
              <a:rPr lang="en-US" dirty="0" err="1" smtClean="0"/>
              <a:t>GSOut</a:t>
            </a:r>
            <a:r>
              <a:rPr lang="en-US" dirty="0" smtClean="0"/>
              <a:t> should have Position and UV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Shader function header</a:t>
            </a:r>
          </a:p>
          <a:p>
            <a:pPr marL="109728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maxvertexcount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(4)]</a:t>
            </a:r>
          </a:p>
          <a:p>
            <a:pPr marL="109728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void main(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point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VertexOut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dataIn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[1],</a:t>
            </a:r>
          </a:p>
          <a:p>
            <a:pPr marL="109728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inout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TriangleStream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GSOut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triStream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09728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Continues on next slide...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shader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0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step in the rendering pipeline</a:t>
            </a:r>
          </a:p>
          <a:p>
            <a:pPr lvl="1"/>
            <a:r>
              <a:rPr lang="en-US" dirty="0" smtClean="0"/>
              <a:t>Programmable - You write the shader</a:t>
            </a:r>
          </a:p>
          <a:p>
            <a:pPr lvl="1"/>
            <a:r>
              <a:rPr lang="en-US" dirty="0" smtClean="0"/>
              <a:t>Optional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Occurs between Vertex and Rasterizer stages</a:t>
            </a:r>
          </a:p>
          <a:p>
            <a:endParaRPr lang="en-US" dirty="0"/>
          </a:p>
          <a:p>
            <a:r>
              <a:rPr lang="en-US" dirty="0" smtClean="0"/>
              <a:t>Can alter, create or destroy entire primitives</a:t>
            </a:r>
          </a:p>
          <a:p>
            <a:pPr lvl="1"/>
            <a:r>
              <a:rPr lang="en-US" dirty="0" smtClean="0"/>
              <a:t>Before they’re turned into pixels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Geometry Shader?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Compute world-space directions to camera</a:t>
            </a:r>
          </a:p>
          <a:p>
            <a:pPr marL="109728" indent="0">
              <a:buNone/>
            </a:pP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- Assumes you have the camera’s world position in “</a:t>
            </a:r>
            <a:r>
              <a:rPr lang="en-US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camPos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”</a:t>
            </a:r>
          </a:p>
          <a:p>
            <a:pPr marL="109728" indent="0">
              <a:buNone/>
            </a:pP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- Assumes your VS output </a:t>
            </a:r>
            <a:r>
              <a:rPr lang="en-US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has vertex World Position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float3 look  = normalize(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camPos.xyz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–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dataIn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[0].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WorldPos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loat3 right = normalize(cross(float3(0,1,0), look));</a:t>
            </a:r>
          </a:p>
          <a:p>
            <a:pPr marL="109728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loat3 up    = cross(look, right);</a:t>
            </a:r>
          </a:p>
          <a:p>
            <a:pPr marL="109728" indent="0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Calculate half the width/height of the resulting quad</a:t>
            </a:r>
          </a:p>
          <a:p>
            <a:pPr marL="109728" indent="0">
              <a:buNone/>
            </a:pP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Size is just hard-coded here for simplicity</a:t>
            </a:r>
          </a:p>
          <a:p>
            <a:pPr marL="109728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float2 size = float2(2.0f, 2.0f); 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Could be stored in vertex</a:t>
            </a:r>
          </a:p>
          <a:p>
            <a:pPr marL="109728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float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halfW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0.5f *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size.x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float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halfH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0.5f *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size.y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shader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85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Create an array to hold the 4 new vertex positions</a:t>
            </a:r>
          </a:p>
          <a:p>
            <a:pPr marL="109728" indent="0">
              <a:buNone/>
            </a:pP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(The corners of the quad)</a:t>
            </a:r>
          </a:p>
          <a:p>
            <a:pPr marL="109728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float4 v[4];</a:t>
            </a:r>
          </a:p>
          <a:p>
            <a:pPr marL="109728" indent="0"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Starting with the input world position, move each</a:t>
            </a:r>
          </a:p>
          <a:p>
            <a:pPr marL="109728" indent="0">
              <a:buNone/>
            </a:pP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position either up or down, and either left or right</a:t>
            </a:r>
            <a:endParaRPr lang="en-US" sz="18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v[0] = float4(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dataIn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[0].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WorldPos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halfW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*right –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halfH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*up, 1);</a:t>
            </a:r>
          </a:p>
          <a:p>
            <a:pPr marL="109728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v[1]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 float4(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dataIn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[0].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WorldPos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halfW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*right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halfH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*up, 1);</a:t>
            </a:r>
          </a:p>
          <a:p>
            <a:pPr marL="109728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v[2]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 float4(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dataIn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[0].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WorldPos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halfW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*right –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halfH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*up, 1);</a:t>
            </a:r>
          </a:p>
          <a:p>
            <a:pPr marL="109728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v[3]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 float4(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dataIn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[0].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WorldPos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-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halfW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*right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halfH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*up, 1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109728" indent="0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Why an array? 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Lets us use a loop later (unrolled, of course)</a:t>
            </a:r>
            <a:endParaRPr lang="en-US" sz="18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shader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044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Define an array of texture coordinates to match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the four corners of the quad, allowing us to loop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over the four </a:t>
            </a:r>
            <a:r>
              <a:rPr lang="en-US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uv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coords</a:t>
            </a:r>
            <a:r>
              <a:rPr lang="en-US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easily.</a:t>
            </a:r>
          </a:p>
          <a:p>
            <a:pPr marL="109728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float2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quadUVs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[4] = </a:t>
            </a:r>
          </a:p>
          <a:p>
            <a:pPr marL="109728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float2(1, 1),</a:t>
            </a:r>
          </a:p>
          <a:p>
            <a:pPr marL="109728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float2(1, 0),</a:t>
            </a:r>
          </a:p>
          <a:p>
            <a:pPr marL="109728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float2(0, 1),</a:t>
            </a:r>
          </a:p>
          <a:p>
            <a:pPr marL="109728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float2(0, 0)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shader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098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Finalize the GS output by appending 4 </a:t>
            </a:r>
            <a:r>
              <a:rPr lang="en-US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verts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worth of data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GSOut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vert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Holds a single 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vertex (just Position and UV)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[unroll]</a:t>
            </a:r>
          </a:p>
          <a:p>
            <a:pPr marL="109728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i = 0; i &lt; 4; i++)</a:t>
            </a:r>
          </a:p>
          <a:p>
            <a:pPr marL="109728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Already have the world position, need to multiply</a:t>
            </a:r>
          </a:p>
          <a:p>
            <a:pPr marL="109728" indent="0">
              <a:buNone/>
            </a:pP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// by the view and projection matrices</a:t>
            </a:r>
          </a:p>
          <a:p>
            <a:pPr marL="109728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vert.Position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mul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(v[i],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mul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(view,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proj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109728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vert.UV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=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quadUVs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[i];   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Copy </a:t>
            </a:r>
            <a:r>
              <a:rPr lang="en-US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uv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from array</a:t>
            </a:r>
          </a:p>
          <a:p>
            <a:pPr marL="109728" indent="0">
              <a:buNone/>
            </a:pP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triStream.Append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vert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Append this vertex!</a:t>
            </a:r>
            <a:endParaRPr lang="en-US" sz="18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109728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en-US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All done with GS</a:t>
            </a:r>
            <a:endParaRPr lang="en-US" sz="18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shader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25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example expands single vertices (points) into quads on the fly</a:t>
            </a:r>
          </a:p>
          <a:p>
            <a:endParaRPr lang="en-US" dirty="0"/>
          </a:p>
          <a:p>
            <a:r>
              <a:rPr lang="en-US" dirty="0" smtClean="0"/>
              <a:t>This works great for particle systems</a:t>
            </a:r>
          </a:p>
          <a:p>
            <a:pPr lvl="1"/>
            <a:endParaRPr lang="en-US" dirty="0"/>
          </a:p>
          <a:p>
            <a:r>
              <a:rPr lang="en-US" dirty="0" smtClean="0"/>
              <a:t>Each particle could then be represented by a single vertex in a vertex buffer</a:t>
            </a:r>
          </a:p>
          <a:p>
            <a:pPr lvl="1"/>
            <a:r>
              <a:rPr lang="en-US" dirty="0" smtClean="0"/>
              <a:t>Each vertex then contains only particle-related data</a:t>
            </a:r>
          </a:p>
          <a:p>
            <a:pPr lvl="1"/>
            <a:r>
              <a:rPr lang="en-US" dirty="0"/>
              <a:t>Let the GS do the work of creating triangles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</a:t>
            </a:r>
            <a:r>
              <a:rPr lang="en-US" dirty="0" err="1" smtClean="0"/>
              <a:t>shaders</a:t>
            </a:r>
            <a:r>
              <a:rPr lang="en-US" dirty="0" smtClean="0"/>
              <a:t> &amp; particles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76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 each particle with a single vertex</a:t>
            </a:r>
          </a:p>
          <a:p>
            <a:pPr lvl="1"/>
            <a:r>
              <a:rPr lang="en-US" dirty="0" smtClean="0"/>
              <a:t>Rather than storing 4 vertices for each particle</a:t>
            </a:r>
          </a:p>
          <a:p>
            <a:pPr lvl="1"/>
            <a:r>
              <a:rPr lang="en-US" dirty="0" smtClean="0"/>
              <a:t>Less memory &amp; less updating</a:t>
            </a:r>
          </a:p>
          <a:p>
            <a:pPr lvl="1"/>
            <a:endParaRPr lang="en-US" dirty="0"/>
          </a:p>
          <a:p>
            <a:r>
              <a:rPr lang="en-US" dirty="0" smtClean="0"/>
              <a:t>Particle vertices will be different from your existing vertex definitions</a:t>
            </a:r>
          </a:p>
          <a:p>
            <a:pPr lvl="1"/>
            <a:r>
              <a:rPr lang="en-US" dirty="0" smtClean="0"/>
              <a:t>Still needs world position</a:t>
            </a:r>
          </a:p>
          <a:p>
            <a:pPr lvl="1"/>
            <a:r>
              <a:rPr lang="en-US" dirty="0" smtClean="0"/>
              <a:t>Won’t need UV (handled by GS)</a:t>
            </a:r>
          </a:p>
          <a:p>
            <a:pPr lvl="1"/>
            <a:r>
              <a:rPr lang="en-US" dirty="0" smtClean="0"/>
              <a:t>Won’t need normal (no lighting)</a:t>
            </a:r>
          </a:p>
          <a:p>
            <a:pPr lvl="1"/>
            <a:r>
              <a:rPr lang="en-US" dirty="0" smtClean="0"/>
              <a:t>Will need other particle-specific 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Particles – Really just vertices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37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Vertex Shader should update particle positions</a:t>
            </a:r>
          </a:p>
          <a:p>
            <a:pPr lvl="1"/>
            <a:r>
              <a:rPr lang="en-US" dirty="0" smtClean="0"/>
              <a:t>Based on starting position, velocity &amp; acceleration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 could use a constant acceleration function</a:t>
            </a:r>
          </a:p>
          <a:p>
            <a:endParaRPr lang="en-US" dirty="0"/>
          </a:p>
          <a:p>
            <a:r>
              <a:rPr lang="en-US" dirty="0" smtClean="0"/>
              <a:t>Each particle (vertex) will need the following:</a:t>
            </a:r>
          </a:p>
          <a:p>
            <a:pPr lvl="1"/>
            <a:r>
              <a:rPr lang="en-US" dirty="0" smtClean="0"/>
              <a:t>Initial position</a:t>
            </a:r>
          </a:p>
          <a:p>
            <a:pPr lvl="1"/>
            <a:r>
              <a:rPr lang="en-US" dirty="0" smtClean="0"/>
              <a:t>Initial velocity</a:t>
            </a:r>
          </a:p>
          <a:p>
            <a:pPr lvl="1"/>
            <a:r>
              <a:rPr lang="en-US" dirty="0" smtClean="0"/>
              <a:t>Initial time (or current age)</a:t>
            </a:r>
          </a:p>
          <a:p>
            <a:pPr lvl="1"/>
            <a:endParaRPr lang="en-US" dirty="0"/>
          </a:p>
          <a:p>
            <a:r>
              <a:rPr lang="en-US" dirty="0" smtClean="0"/>
              <a:t>More advanced particle systems might have:</a:t>
            </a:r>
          </a:p>
          <a:p>
            <a:pPr lvl="1"/>
            <a:r>
              <a:rPr lang="en-US" dirty="0" smtClean="0"/>
              <a:t>Initial rotation, rotation speed, color,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Particle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53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Your GS turns the point into a quad</a:t>
            </a:r>
          </a:p>
          <a:p>
            <a:r>
              <a:rPr lang="en-US" dirty="0" smtClean="0"/>
              <a:t>But your VS should first </a:t>
            </a:r>
            <a:r>
              <a:rPr lang="en-US" i="1" dirty="0" smtClean="0"/>
              <a:t>move</a:t>
            </a:r>
            <a:r>
              <a:rPr lang="en-US" dirty="0" smtClean="0"/>
              <a:t> the particle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sz="21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Time/age can come from shader variable (like below),</a:t>
            </a:r>
          </a:p>
          <a:p>
            <a:pPr marL="109728" indent="0">
              <a:buNone/>
            </a:pPr>
            <a:r>
              <a:rPr lang="en-US" sz="21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or could be stored in vertex and updated by CPU</a:t>
            </a:r>
          </a:p>
          <a:p>
            <a:pPr marL="109728" indent="0">
              <a:buNone/>
            </a:pP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float t = 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vIn.InitialTime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currentTime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109728" indent="0">
              <a:buNone/>
            </a:pPr>
            <a:endParaRPr lang="en-US" sz="21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r>
              <a:rPr lang="en-US" sz="21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1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Only worry about world position here.</a:t>
            </a:r>
          </a:p>
          <a:p>
            <a:pPr marL="109728" indent="0">
              <a:buNone/>
            </a:pPr>
            <a:r>
              <a:rPr lang="en-US" sz="21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GS will do View/</a:t>
            </a:r>
            <a:r>
              <a:rPr lang="en-US" sz="21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Proj</a:t>
            </a:r>
            <a:r>
              <a:rPr lang="en-US" sz="21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matrix stuff</a:t>
            </a:r>
            <a:r>
              <a:rPr lang="en-US" sz="21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en-US" sz="2100" dirty="0" smtClean="0">
              <a:latin typeface="Consolas" pitchFamily="49" charset="0"/>
              <a:cs typeface="Consolas" pitchFamily="49" charset="0"/>
            </a:endParaRPr>
          </a:p>
          <a:p>
            <a:pPr marL="109728" indent="0">
              <a:buNone/>
            </a:pP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vOut.WorldPos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= </a:t>
            </a:r>
          </a:p>
          <a:p>
            <a:pPr marL="109728" indent="0">
              <a:buNone/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0.5f * t * t * acceleration +</a:t>
            </a:r>
          </a:p>
          <a:p>
            <a:pPr marL="109728" indent="0">
              <a:buNone/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t * 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vIn.InitialVelocity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+</a:t>
            </a:r>
          </a:p>
          <a:p>
            <a:pPr marL="109728" indent="0">
              <a:buNone/>
            </a:pPr>
            <a:r>
              <a:rPr lang="en-US" sz="2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 err="1" smtClean="0">
                <a:latin typeface="Consolas" pitchFamily="49" charset="0"/>
                <a:cs typeface="Consolas" pitchFamily="49" charset="0"/>
              </a:rPr>
              <a:t>vIn.InitialPosiiton</a:t>
            </a:r>
            <a:r>
              <a:rPr lang="en-US" sz="21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1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VS - Constant </a:t>
            </a:r>
            <a:r>
              <a:rPr lang="en-US" dirty="0" err="1" smtClean="0"/>
              <a:t>accel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66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with GS, we’re still relying on the CPU</a:t>
            </a:r>
          </a:p>
          <a:p>
            <a:pPr lvl="1"/>
            <a:r>
              <a:rPr lang="en-US" dirty="0" smtClean="0"/>
              <a:t>Need to create particles (vertices) on CPU</a:t>
            </a:r>
          </a:p>
          <a:p>
            <a:pPr lvl="1"/>
            <a:r>
              <a:rPr lang="en-US" dirty="0" smtClean="0"/>
              <a:t>Need to update &amp; check particle ages</a:t>
            </a:r>
          </a:p>
          <a:p>
            <a:pPr lvl="1"/>
            <a:r>
              <a:rPr lang="en-US" dirty="0" smtClean="0"/>
              <a:t>Need to reset positions, velocities, ages, etc.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O(n) particle loop on the CPU sucks</a:t>
            </a:r>
          </a:p>
          <a:p>
            <a:pPr lvl="1"/>
            <a:r>
              <a:rPr lang="en-US" dirty="0" smtClean="0"/>
              <a:t>When we have GPU parallelism at our disposal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particle drawbacks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47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Particles Entirely on the GPU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Super Fancy!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0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 Geometry Shader function</a:t>
            </a:r>
          </a:p>
          <a:p>
            <a:pPr lvl="1"/>
            <a:r>
              <a:rPr lang="en-US" dirty="0" smtClean="0"/>
              <a:t>Always a void function</a:t>
            </a:r>
          </a:p>
          <a:p>
            <a:pPr lvl="1"/>
            <a:r>
              <a:rPr lang="en-US" dirty="0" smtClean="0"/>
              <a:t>Always takes two parameters</a:t>
            </a:r>
          </a:p>
          <a:p>
            <a:pPr lvl="1"/>
            <a:r>
              <a:rPr lang="en-US" dirty="0" smtClean="0"/>
              <a:t>Must have the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maxvertexcount</a:t>
            </a:r>
            <a:r>
              <a:rPr lang="en-US" dirty="0" smtClean="0"/>
              <a:t> attribute</a:t>
            </a:r>
            <a:endParaRPr lang="en-US" dirty="0"/>
          </a:p>
          <a:p>
            <a:endParaRPr lang="en-US" dirty="0" smtClean="0"/>
          </a:p>
          <a:p>
            <a:pPr marL="109728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maxvertexcount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(16)]</a:t>
            </a:r>
          </a:p>
          <a:p>
            <a:pPr marL="109728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void GS( line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VSOutputStruct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vertInput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[2],</a:t>
            </a:r>
          </a:p>
          <a:p>
            <a:pPr marL="109728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inout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TriangleStream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GSOutStruct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triStream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pPr marL="109728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. . .</a:t>
            </a:r>
          </a:p>
          <a:p>
            <a:pPr marL="109728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a GS look like?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30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 Output stage to the rescue!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Writes output of GS back into a vertex buffer</a:t>
            </a:r>
          </a:p>
          <a:p>
            <a:pPr lvl="1"/>
            <a:r>
              <a:rPr lang="en-US" dirty="0" smtClean="0"/>
              <a:t>Changes made to vertices persist on the GPU</a:t>
            </a:r>
          </a:p>
          <a:p>
            <a:pPr lvl="1"/>
            <a:r>
              <a:rPr lang="en-US" dirty="0" smtClean="0"/>
              <a:t>Less CPU-side handling of particles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Vertices created on GPU can be reused in future frames</a:t>
            </a:r>
          </a:p>
          <a:p>
            <a:pPr lvl="1"/>
            <a:r>
              <a:rPr lang="en-US" dirty="0" smtClean="0"/>
              <a:t>Initial particle(s) made by CPU</a:t>
            </a:r>
          </a:p>
          <a:p>
            <a:pPr lvl="1"/>
            <a:r>
              <a:rPr lang="en-US" dirty="0" smtClean="0"/>
              <a:t>GPU can then make new particles as necessary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Creating particles on the GPU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45782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</a:t>
            </a:r>
            <a:r>
              <a:rPr lang="en-US"/>
              <a:t>pipeline </a:t>
            </a:r>
            <a:r>
              <a:rPr lang="en-US" smtClean="0"/>
              <a:t>stage</a:t>
            </a:r>
            <a:endParaRPr lang="en-US" dirty="0"/>
          </a:p>
          <a:p>
            <a:r>
              <a:rPr lang="en-US" dirty="0"/>
              <a:t>Occurs after </a:t>
            </a:r>
            <a:r>
              <a:rPr lang="en-US" dirty="0" smtClean="0"/>
              <a:t>GS</a:t>
            </a:r>
          </a:p>
          <a:p>
            <a:r>
              <a:rPr lang="en-US" dirty="0" smtClean="0"/>
              <a:t>Non-programmable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Requires </a:t>
            </a:r>
            <a:r>
              <a:rPr lang="en-US" dirty="0"/>
              <a:t>a specialized Geometry </a:t>
            </a:r>
            <a:r>
              <a:rPr lang="en-US" dirty="0" smtClean="0"/>
              <a:t>Shader</a:t>
            </a:r>
          </a:p>
          <a:p>
            <a:pPr lvl="1"/>
            <a:r>
              <a:rPr lang="en-US" dirty="0" smtClean="0"/>
              <a:t>Shader itself doesn’t change</a:t>
            </a:r>
          </a:p>
          <a:p>
            <a:pPr lvl="1"/>
            <a:r>
              <a:rPr lang="en-US" dirty="0" smtClean="0"/>
              <a:t>Shader creation (CPU side) requires extra parameters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Stream output stage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67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CreateGeometryShaderWithStreamOut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 )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Requires shader </a:t>
            </a:r>
            <a:r>
              <a:rPr lang="en-US" sz="2800" dirty="0" err="1" smtClean="0"/>
              <a:t>bytecode</a:t>
            </a:r>
            <a:endParaRPr lang="en-US" sz="2800" dirty="0"/>
          </a:p>
          <a:p>
            <a:pPr lvl="1"/>
            <a:r>
              <a:rPr lang="en-US" sz="2400" dirty="0"/>
              <a:t>L</a:t>
            </a:r>
            <a:r>
              <a:rPr lang="en-US" sz="2400" dirty="0" smtClean="0"/>
              <a:t>ike other shader creation</a:t>
            </a:r>
          </a:p>
          <a:p>
            <a:endParaRPr lang="en-US" sz="2800" dirty="0"/>
          </a:p>
          <a:p>
            <a:r>
              <a:rPr lang="en-US" sz="2800" dirty="0" smtClean="0"/>
              <a:t>Also requires a data signature for S.O.</a:t>
            </a:r>
          </a:p>
          <a:p>
            <a:pPr lvl="1"/>
            <a:r>
              <a:rPr lang="en-US" sz="2400" dirty="0" smtClean="0"/>
              <a:t>Array of D3D11_SO_DECLARATION_ENTRY </a:t>
            </a:r>
            <a:r>
              <a:rPr lang="en-US" sz="2400" dirty="0" err="1" smtClean="0"/>
              <a:t>structs</a:t>
            </a:r>
            <a:endParaRPr lang="en-US" sz="2400" dirty="0" smtClean="0"/>
          </a:p>
          <a:p>
            <a:pPr lvl="1"/>
            <a:r>
              <a:rPr lang="en-US" sz="2400" dirty="0" smtClean="0"/>
              <a:t>Defines semantics &amp; size of data for S.O.</a:t>
            </a:r>
          </a:p>
          <a:p>
            <a:pPr lvl="1"/>
            <a:r>
              <a:rPr lang="en-US" sz="2400" dirty="0" smtClean="0"/>
              <a:t>Similar to Input Layout for Input Assembler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GS for stream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69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Vertex Buffers which will hold Stream Output results must be created specifically</a:t>
            </a:r>
          </a:p>
          <a:p>
            <a:pPr lvl="1"/>
            <a:r>
              <a:rPr lang="en-US" dirty="0" smtClean="0"/>
              <a:t>Requires different buffer description when creating</a:t>
            </a:r>
          </a:p>
          <a:p>
            <a:pPr lvl="1"/>
            <a:endParaRPr lang="en-US" dirty="0"/>
          </a:p>
          <a:p>
            <a:r>
              <a:rPr lang="en-US" dirty="0" smtClean="0"/>
              <a:t>Binding flag should be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D3D11_BIND_STREAM_OUTPUT</a:t>
            </a:r>
          </a:p>
          <a:p>
            <a:endParaRPr lang="en-US" dirty="0"/>
          </a:p>
          <a:p>
            <a:r>
              <a:rPr lang="en-US" dirty="0" smtClean="0"/>
              <a:t>Buffer size should be big enough to hold all potential vertices being created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vertex buffer for S.O.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93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Vertex Buffer must be bound to Stream Output stage</a:t>
            </a:r>
          </a:p>
          <a:p>
            <a:pPr lvl="1"/>
            <a:r>
              <a:rPr lang="en-US" dirty="0" smtClean="0"/>
              <a:t>Similar to binding vertex buffer to Input Assembler</a:t>
            </a:r>
          </a:p>
          <a:p>
            <a:pPr lvl="1"/>
            <a:endParaRPr lang="en-US" dirty="0"/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device-&gt;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SOSetTargets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)</a:t>
            </a:r>
          </a:p>
          <a:p>
            <a:pPr lvl="1"/>
            <a:r>
              <a:rPr lang="en-US" dirty="0" smtClean="0">
                <a:latin typeface="+mj-lt"/>
                <a:cs typeface="Consolas" pitchFamily="49" charset="0"/>
              </a:rPr>
              <a:t>Sets the target for the Stream Output stage</a:t>
            </a:r>
            <a:endParaRPr lang="en-US" dirty="0">
              <a:latin typeface="+mj-lt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vertex buffer to S.O.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70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geometry and immediately draw it</a:t>
            </a:r>
          </a:p>
          <a:p>
            <a:pPr lvl="1"/>
            <a:r>
              <a:rPr lang="en-US" dirty="0" smtClean="0"/>
              <a:t>G.S. creates data</a:t>
            </a:r>
          </a:p>
          <a:p>
            <a:pPr lvl="1"/>
            <a:r>
              <a:rPr lang="en-US" dirty="0" smtClean="0"/>
              <a:t>Data is sent to Stream Output</a:t>
            </a:r>
          </a:p>
          <a:p>
            <a:pPr lvl="1"/>
            <a:r>
              <a:rPr lang="en-US" dirty="0" smtClean="0"/>
              <a:t>Data (vertices) also immediately drawn</a:t>
            </a:r>
          </a:p>
          <a:p>
            <a:pPr lvl="1"/>
            <a:r>
              <a:rPr lang="en-US" dirty="0" smtClean="0"/>
              <a:t>Can be done with a single Geometry Shader</a:t>
            </a:r>
          </a:p>
          <a:p>
            <a:pPr lvl="1"/>
            <a:endParaRPr lang="en-US" dirty="0"/>
          </a:p>
          <a:p>
            <a:r>
              <a:rPr lang="en-US" dirty="0" smtClean="0"/>
              <a:t>Potential issue</a:t>
            </a:r>
          </a:p>
          <a:p>
            <a:pPr lvl="1"/>
            <a:r>
              <a:rPr lang="en-US" dirty="0" smtClean="0"/>
              <a:t>GS creates 5 quads for each particle (vertex)</a:t>
            </a:r>
          </a:p>
          <a:p>
            <a:pPr lvl="1"/>
            <a:r>
              <a:rPr lang="en-US" dirty="0" smtClean="0"/>
              <a:t>Saved as new data in vertex shader</a:t>
            </a:r>
          </a:p>
          <a:p>
            <a:pPr lvl="1"/>
            <a:r>
              <a:rPr lang="en-US" dirty="0" smtClean="0"/>
              <a:t>Next frame, each quad vertex spawns 5 more quads!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output </a:t>
            </a:r>
            <a:r>
              <a:rPr lang="en-US" smtClean="0"/>
              <a:t>– Workflow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50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separate Geometry Shaders</a:t>
            </a:r>
          </a:p>
          <a:p>
            <a:endParaRPr lang="en-US" dirty="0"/>
          </a:p>
          <a:p>
            <a:r>
              <a:rPr lang="en-US" dirty="0" smtClean="0"/>
              <a:t>First geometry shader:</a:t>
            </a:r>
          </a:p>
          <a:p>
            <a:pPr lvl="1"/>
            <a:r>
              <a:rPr lang="en-US" dirty="0" smtClean="0"/>
              <a:t>Creates new particles and send to Stream Output</a:t>
            </a:r>
          </a:p>
          <a:p>
            <a:pPr lvl="1"/>
            <a:r>
              <a:rPr lang="en-US" dirty="0" smtClean="0"/>
              <a:t>Does NOT make quads</a:t>
            </a:r>
          </a:p>
          <a:p>
            <a:pPr lvl="1"/>
            <a:r>
              <a:rPr lang="en-US" dirty="0" smtClean="0"/>
              <a:t>No actual screen output </a:t>
            </a:r>
          </a:p>
          <a:p>
            <a:pPr lvl="1"/>
            <a:r>
              <a:rPr lang="en-US" dirty="0" smtClean="0"/>
              <a:t>(Achieved by unbinding PS and depth stencil view)</a:t>
            </a:r>
          </a:p>
          <a:p>
            <a:pPr lvl="1"/>
            <a:endParaRPr lang="en-US" dirty="0"/>
          </a:p>
          <a:p>
            <a:r>
              <a:rPr lang="en-US" dirty="0" smtClean="0"/>
              <a:t>Second geometry shader:</a:t>
            </a:r>
          </a:p>
          <a:p>
            <a:pPr lvl="1"/>
            <a:r>
              <a:rPr lang="en-US" dirty="0" smtClean="0"/>
              <a:t>Process vertex output from first shader</a:t>
            </a:r>
          </a:p>
          <a:p>
            <a:pPr lvl="1"/>
            <a:r>
              <a:rPr lang="en-US" dirty="0" smtClean="0"/>
              <a:t>Turn into quads to be drawn</a:t>
            </a:r>
          </a:p>
          <a:p>
            <a:pPr lvl="1"/>
            <a:r>
              <a:rPr lang="en-US" dirty="0" smtClean="0"/>
              <a:t>NO Stream Output (no new particle data)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output – Workflow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5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array of one or more vertices</a:t>
            </a:r>
          </a:p>
          <a:p>
            <a:pPr lvl="1"/>
            <a:r>
              <a:rPr lang="en-US" dirty="0" smtClean="0"/>
              <a:t>After they’ve passed through the Vertex Shader</a:t>
            </a:r>
          </a:p>
          <a:p>
            <a:pPr lvl="1"/>
            <a:r>
              <a:rPr lang="en-US" dirty="0"/>
              <a:t>GS doesn’t start until </a:t>
            </a:r>
            <a:r>
              <a:rPr lang="en-US" i="1" dirty="0"/>
              <a:t>all</a:t>
            </a:r>
            <a:r>
              <a:rPr lang="en-US" dirty="0"/>
              <a:t> vertices pass through VS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GS input comes from VS output</a:t>
            </a:r>
          </a:p>
          <a:p>
            <a:pPr lvl="1"/>
            <a:r>
              <a:rPr lang="en-US" dirty="0" smtClean="0"/>
              <a:t>GS input </a:t>
            </a:r>
            <a:r>
              <a:rPr lang="en-US" dirty="0" err="1" smtClean="0"/>
              <a:t>struct</a:t>
            </a:r>
            <a:r>
              <a:rPr lang="en-US" dirty="0" smtClean="0"/>
              <a:t> must match VS output </a:t>
            </a:r>
            <a:r>
              <a:rPr lang="en-US" dirty="0" err="1" smtClean="0"/>
              <a:t>struct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Input is all vertices for a single primitive</a:t>
            </a:r>
          </a:p>
          <a:p>
            <a:pPr lvl="1"/>
            <a:r>
              <a:rPr lang="en-US" dirty="0" smtClean="0"/>
              <a:t>Points, lines, triangles, etc.</a:t>
            </a:r>
          </a:p>
          <a:p>
            <a:pPr lvl="1"/>
            <a:r>
              <a:rPr lang="en-US" dirty="0" smtClean="0"/>
              <a:t>There are 5 total types of primitives supported</a:t>
            </a:r>
          </a:p>
          <a:p>
            <a:pPr marL="393192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shader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1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129934"/>
              </p:ext>
            </p:extLst>
          </p:nvPr>
        </p:nvGraphicFramePr>
        <p:xfrm>
          <a:off x="457200" y="1481138"/>
          <a:ext cx="8229600" cy="334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762000"/>
                <a:gridCol w="5334000"/>
              </a:tblGrid>
              <a:tr h="540544">
                <a:tc>
                  <a:txBody>
                    <a:bodyPr/>
                    <a:lstStyle/>
                    <a:p>
                      <a:r>
                        <a:rPr lang="en-US" dirty="0" smtClean="0"/>
                        <a:t>Primitive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Types (keywords)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of </a:t>
                      </a:r>
                      <a:r>
                        <a:rPr lang="en-US" dirty="0" err="1" smtClean="0"/>
                        <a:t>Verts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</a:tr>
              <a:tr h="54054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point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single point</a:t>
                      </a:r>
                      <a:endParaRPr lang="en-US" dirty="0"/>
                    </a:p>
                  </a:txBody>
                  <a:tcPr anchor="ctr"/>
                </a:tc>
              </a:tr>
              <a:tr h="54054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line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line segment’s endpoints</a:t>
                      </a:r>
                      <a:endParaRPr lang="en-US" dirty="0"/>
                    </a:p>
                  </a:txBody>
                  <a:tcPr anchor="ctr"/>
                </a:tc>
              </a:tr>
              <a:tr h="54054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triangle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r>
                        <a:rPr lang="en-US" baseline="0" dirty="0" smtClean="0"/>
                        <a:t> whole triangle worth of vertices</a:t>
                      </a:r>
                      <a:endParaRPr lang="en-US" dirty="0"/>
                    </a:p>
                  </a:txBody>
                  <a:tcPr anchor="ctr"/>
                </a:tc>
              </a:tr>
              <a:tr h="54054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itchFamily="49" charset="0"/>
                          <a:cs typeface="Consolas" pitchFamily="49" charset="0"/>
                        </a:rPr>
                        <a:t>lineadj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line segment with its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adjacent</a:t>
                      </a:r>
                      <a:r>
                        <a:rPr lang="en-US" baseline="0" dirty="0" smtClean="0"/>
                        <a:t> vertices</a:t>
                      </a:r>
                      <a:endParaRPr lang="en-US" dirty="0"/>
                    </a:p>
                  </a:txBody>
                  <a:tcPr anchor="ctr"/>
                </a:tc>
              </a:tr>
              <a:tr h="54054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itchFamily="49" charset="0"/>
                          <a:cs typeface="Consolas" pitchFamily="49" charset="0"/>
                        </a:rPr>
                        <a:t>triangleadj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triangle and its adjacent vertices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 input types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1026" y="5075353"/>
            <a:ext cx="7369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Note: You can’t mix &amp; match </a:t>
            </a:r>
            <a:r>
              <a:rPr lang="en-US" b="1" dirty="0" smtClean="0"/>
              <a:t>types</a:t>
            </a:r>
            <a:r>
              <a:rPr lang="en-US" dirty="0" smtClean="0"/>
              <a:t> and </a:t>
            </a:r>
            <a:r>
              <a:rPr lang="en-US" b="1" dirty="0" smtClean="0"/>
              <a:t>numbers of vertices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If your input type is “line”, the input array must have 2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1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381000" y="1310458"/>
            <a:ext cx="8567922" cy="173754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810000" y="3200400"/>
            <a:ext cx="5138922" cy="263902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81000" y="3200400"/>
            <a:ext cx="3276600" cy="263902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 input types - Visualization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17880" y="2253734"/>
            <a:ext cx="76200" cy="76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6784576">
            <a:off x="5324529" y="1639370"/>
            <a:ext cx="838200" cy="533400"/>
            <a:chOff x="2819400" y="1600200"/>
            <a:chExt cx="838200" cy="533400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2857500" y="1638300"/>
              <a:ext cx="764381" cy="45958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2819400" y="2057400"/>
              <a:ext cx="76200" cy="762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81400" y="1600200"/>
              <a:ext cx="76200" cy="762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92026" y="1493320"/>
            <a:ext cx="990600" cy="914400"/>
            <a:chOff x="6477000" y="1524000"/>
            <a:chExt cx="990600" cy="914400"/>
          </a:xfrm>
        </p:grpSpPr>
        <p:sp>
          <p:nvSpPr>
            <p:cNvPr id="20" name="Isosceles Triangle 19"/>
            <p:cNvSpPr/>
            <p:nvPr/>
          </p:nvSpPr>
          <p:spPr>
            <a:xfrm>
              <a:off x="6519863" y="1557336"/>
              <a:ext cx="915352" cy="844034"/>
            </a:xfrm>
            <a:custGeom>
              <a:avLst/>
              <a:gdLst>
                <a:gd name="connsiteX0" fmla="*/ 0 w 838200"/>
                <a:gd name="connsiteY0" fmla="*/ 882134 h 882134"/>
                <a:gd name="connsiteX1" fmla="*/ 419100 w 838200"/>
                <a:gd name="connsiteY1" fmla="*/ 0 h 882134"/>
                <a:gd name="connsiteX2" fmla="*/ 838200 w 838200"/>
                <a:gd name="connsiteY2" fmla="*/ 882134 h 882134"/>
                <a:gd name="connsiteX3" fmla="*/ 0 w 838200"/>
                <a:gd name="connsiteY3" fmla="*/ 882134 h 882134"/>
                <a:gd name="connsiteX0" fmla="*/ 0 w 1958340"/>
                <a:gd name="connsiteY0" fmla="*/ 920234 h 920234"/>
                <a:gd name="connsiteX1" fmla="*/ 1958340 w 1958340"/>
                <a:gd name="connsiteY1" fmla="*/ 0 h 920234"/>
                <a:gd name="connsiteX2" fmla="*/ 838200 w 1958340"/>
                <a:gd name="connsiteY2" fmla="*/ 920234 h 920234"/>
                <a:gd name="connsiteX3" fmla="*/ 0 w 1958340"/>
                <a:gd name="connsiteY3" fmla="*/ 920234 h 920234"/>
                <a:gd name="connsiteX0" fmla="*/ 0 w 2567940"/>
                <a:gd name="connsiteY0" fmla="*/ 920234 h 920234"/>
                <a:gd name="connsiteX1" fmla="*/ 1958340 w 2567940"/>
                <a:gd name="connsiteY1" fmla="*/ 0 h 920234"/>
                <a:gd name="connsiteX2" fmla="*/ 2567940 w 2567940"/>
                <a:gd name="connsiteY2" fmla="*/ 546854 h 920234"/>
                <a:gd name="connsiteX3" fmla="*/ 0 w 2567940"/>
                <a:gd name="connsiteY3" fmla="*/ 920234 h 920234"/>
                <a:gd name="connsiteX0" fmla="*/ 0 w 929640"/>
                <a:gd name="connsiteY0" fmla="*/ 844034 h 844034"/>
                <a:gd name="connsiteX1" fmla="*/ 320040 w 929640"/>
                <a:gd name="connsiteY1" fmla="*/ 0 h 844034"/>
                <a:gd name="connsiteX2" fmla="*/ 929640 w 929640"/>
                <a:gd name="connsiteY2" fmla="*/ 546854 h 844034"/>
                <a:gd name="connsiteX3" fmla="*/ 0 w 929640"/>
                <a:gd name="connsiteY3" fmla="*/ 844034 h 844034"/>
                <a:gd name="connsiteX0" fmla="*/ 0 w 929640"/>
                <a:gd name="connsiteY0" fmla="*/ 848797 h 848797"/>
                <a:gd name="connsiteX1" fmla="*/ 305752 w 929640"/>
                <a:gd name="connsiteY1" fmla="*/ 0 h 848797"/>
                <a:gd name="connsiteX2" fmla="*/ 929640 w 929640"/>
                <a:gd name="connsiteY2" fmla="*/ 551617 h 848797"/>
                <a:gd name="connsiteX3" fmla="*/ 0 w 929640"/>
                <a:gd name="connsiteY3" fmla="*/ 848797 h 848797"/>
                <a:gd name="connsiteX0" fmla="*/ 0 w 920115"/>
                <a:gd name="connsiteY0" fmla="*/ 848797 h 848797"/>
                <a:gd name="connsiteX1" fmla="*/ 305752 w 920115"/>
                <a:gd name="connsiteY1" fmla="*/ 0 h 848797"/>
                <a:gd name="connsiteX2" fmla="*/ 920115 w 920115"/>
                <a:gd name="connsiteY2" fmla="*/ 537329 h 848797"/>
                <a:gd name="connsiteX3" fmla="*/ 0 w 920115"/>
                <a:gd name="connsiteY3" fmla="*/ 848797 h 848797"/>
                <a:gd name="connsiteX0" fmla="*/ 0 w 915352"/>
                <a:gd name="connsiteY0" fmla="*/ 844034 h 844034"/>
                <a:gd name="connsiteX1" fmla="*/ 300989 w 915352"/>
                <a:gd name="connsiteY1" fmla="*/ 0 h 844034"/>
                <a:gd name="connsiteX2" fmla="*/ 915352 w 915352"/>
                <a:gd name="connsiteY2" fmla="*/ 537329 h 844034"/>
                <a:gd name="connsiteX3" fmla="*/ 0 w 915352"/>
                <a:gd name="connsiteY3" fmla="*/ 844034 h 844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52" h="844034">
                  <a:moveTo>
                    <a:pt x="0" y="844034"/>
                  </a:moveTo>
                  <a:lnTo>
                    <a:pt x="300989" y="0"/>
                  </a:lnTo>
                  <a:lnTo>
                    <a:pt x="915352" y="537329"/>
                  </a:lnTo>
                  <a:lnTo>
                    <a:pt x="0" y="844034"/>
                  </a:lnTo>
                  <a:close/>
                </a:path>
              </a:pathLst>
            </a:custGeom>
            <a:ln w="28575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781800" y="1524000"/>
              <a:ext cx="76200" cy="762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477000" y="2362200"/>
              <a:ext cx="76200" cy="762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7391400" y="2057400"/>
              <a:ext cx="76200" cy="762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810000" y="25262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point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03808" y="25215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line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70627" y="250447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triangle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20321" y="3432486"/>
            <a:ext cx="2461362" cy="948161"/>
            <a:chOff x="949418" y="3848585"/>
            <a:chExt cx="1984282" cy="764381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985838" y="4081464"/>
              <a:ext cx="616743" cy="10477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436019" y="4230775"/>
              <a:ext cx="459581" cy="14834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3037841" flipV="1">
              <a:off x="1636944" y="4000985"/>
              <a:ext cx="764381" cy="45958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 rot="3037841">
              <a:off x="1562801" y="4041464"/>
              <a:ext cx="76200" cy="762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rot="3037841">
              <a:off x="2399599" y="4340536"/>
              <a:ext cx="76200" cy="762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 rot="3037841">
              <a:off x="949418" y="4148706"/>
              <a:ext cx="76200" cy="76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 rot="3037841">
              <a:off x="2857500" y="4192675"/>
              <a:ext cx="76200" cy="76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027365" y="3504858"/>
            <a:ext cx="1965896" cy="1676742"/>
            <a:chOff x="5257800" y="3794350"/>
            <a:chExt cx="1447800" cy="1234850"/>
          </a:xfrm>
        </p:grpSpPr>
        <p:sp>
          <p:nvSpPr>
            <p:cNvPr id="48" name="Isosceles Triangle 47"/>
            <p:cNvSpPr/>
            <p:nvPr/>
          </p:nvSpPr>
          <p:spPr>
            <a:xfrm>
              <a:off x="5454523" y="4454525"/>
              <a:ext cx="1060577" cy="546100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060704"/>
                <a:gd name="connsiteY0" fmla="*/ 803275 h 803275"/>
                <a:gd name="connsiteX1" fmla="*/ 876427 w 1060704"/>
                <a:gd name="connsiteY1" fmla="*/ 0 h 803275"/>
                <a:gd name="connsiteX2" fmla="*/ 1060704 w 1060704"/>
                <a:gd name="connsiteY2" fmla="*/ 803275 h 803275"/>
                <a:gd name="connsiteX3" fmla="*/ 0 w 1060704"/>
                <a:gd name="connsiteY3" fmla="*/ 803275 h 803275"/>
                <a:gd name="connsiteX0" fmla="*/ 0 w 1937004"/>
                <a:gd name="connsiteY0" fmla="*/ 803275 h 803275"/>
                <a:gd name="connsiteX1" fmla="*/ 876427 w 1937004"/>
                <a:gd name="connsiteY1" fmla="*/ 0 h 803275"/>
                <a:gd name="connsiteX2" fmla="*/ 1937004 w 1937004"/>
                <a:gd name="connsiteY2" fmla="*/ 215900 h 803275"/>
                <a:gd name="connsiteX3" fmla="*/ 0 w 1937004"/>
                <a:gd name="connsiteY3" fmla="*/ 803275 h 803275"/>
                <a:gd name="connsiteX0" fmla="*/ 450723 w 1060577"/>
                <a:gd name="connsiteY0" fmla="*/ 546100 h 546100"/>
                <a:gd name="connsiteX1" fmla="*/ 0 w 1060577"/>
                <a:gd name="connsiteY1" fmla="*/ 0 h 546100"/>
                <a:gd name="connsiteX2" fmla="*/ 1060577 w 1060577"/>
                <a:gd name="connsiteY2" fmla="*/ 215900 h 546100"/>
                <a:gd name="connsiteX3" fmla="*/ 450723 w 1060577"/>
                <a:gd name="connsiteY3" fmla="*/ 546100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0577" h="546100">
                  <a:moveTo>
                    <a:pt x="450723" y="546100"/>
                  </a:moveTo>
                  <a:lnTo>
                    <a:pt x="0" y="0"/>
                  </a:lnTo>
                  <a:lnTo>
                    <a:pt x="1060577" y="215900"/>
                  </a:lnTo>
                  <a:lnTo>
                    <a:pt x="450723" y="546100"/>
                  </a:lnTo>
                  <a:close/>
                </a:path>
              </a:pathLst>
            </a:custGeom>
            <a:no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/>
            <p:cNvSpPr/>
            <p:nvPr/>
          </p:nvSpPr>
          <p:spPr>
            <a:xfrm>
              <a:off x="5302124" y="3812873"/>
              <a:ext cx="536702" cy="641350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1581277"/>
                <a:gd name="connsiteY0" fmla="*/ 911225 h 911225"/>
                <a:gd name="connsiteX1" fmla="*/ 1581277 w 1581277"/>
                <a:gd name="connsiteY1" fmla="*/ 0 h 911225"/>
                <a:gd name="connsiteX2" fmla="*/ 1060704 w 1581277"/>
                <a:gd name="connsiteY2" fmla="*/ 911225 h 911225"/>
                <a:gd name="connsiteX3" fmla="*/ 0 w 1581277"/>
                <a:gd name="connsiteY3" fmla="*/ 911225 h 911225"/>
                <a:gd name="connsiteX0" fmla="*/ 0 w 1581277"/>
                <a:gd name="connsiteY0" fmla="*/ 911225 h 911225"/>
                <a:gd name="connsiteX1" fmla="*/ 1581277 w 1581277"/>
                <a:gd name="connsiteY1" fmla="*/ 0 h 911225"/>
                <a:gd name="connsiteX2" fmla="*/ 1200404 w 1581277"/>
                <a:gd name="connsiteY2" fmla="*/ 641350 h 911225"/>
                <a:gd name="connsiteX3" fmla="*/ 0 w 1581277"/>
                <a:gd name="connsiteY3" fmla="*/ 911225 h 911225"/>
                <a:gd name="connsiteX0" fmla="*/ 0 w 536702"/>
                <a:gd name="connsiteY0" fmla="*/ 298450 h 641350"/>
                <a:gd name="connsiteX1" fmla="*/ 536702 w 536702"/>
                <a:gd name="connsiteY1" fmla="*/ 0 h 641350"/>
                <a:gd name="connsiteX2" fmla="*/ 155829 w 536702"/>
                <a:gd name="connsiteY2" fmla="*/ 641350 h 641350"/>
                <a:gd name="connsiteX3" fmla="*/ 0 w 536702"/>
                <a:gd name="connsiteY3" fmla="*/ 298450 h 6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702" h="641350">
                  <a:moveTo>
                    <a:pt x="0" y="298450"/>
                  </a:moveTo>
                  <a:lnTo>
                    <a:pt x="536702" y="0"/>
                  </a:lnTo>
                  <a:lnTo>
                    <a:pt x="155829" y="641350"/>
                  </a:lnTo>
                  <a:lnTo>
                    <a:pt x="0" y="298450"/>
                  </a:lnTo>
                  <a:close/>
                </a:path>
              </a:pathLst>
            </a:custGeom>
            <a:no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19"/>
            <p:cNvSpPr/>
            <p:nvPr/>
          </p:nvSpPr>
          <p:spPr>
            <a:xfrm>
              <a:off x="5820726" y="3821336"/>
              <a:ext cx="851536" cy="845304"/>
            </a:xfrm>
            <a:custGeom>
              <a:avLst/>
              <a:gdLst>
                <a:gd name="connsiteX0" fmla="*/ 0 w 838200"/>
                <a:gd name="connsiteY0" fmla="*/ 882134 h 882134"/>
                <a:gd name="connsiteX1" fmla="*/ 419100 w 838200"/>
                <a:gd name="connsiteY1" fmla="*/ 0 h 882134"/>
                <a:gd name="connsiteX2" fmla="*/ 838200 w 838200"/>
                <a:gd name="connsiteY2" fmla="*/ 882134 h 882134"/>
                <a:gd name="connsiteX3" fmla="*/ 0 w 838200"/>
                <a:gd name="connsiteY3" fmla="*/ 882134 h 882134"/>
                <a:gd name="connsiteX0" fmla="*/ 0 w 1958340"/>
                <a:gd name="connsiteY0" fmla="*/ 920234 h 920234"/>
                <a:gd name="connsiteX1" fmla="*/ 1958340 w 1958340"/>
                <a:gd name="connsiteY1" fmla="*/ 0 h 920234"/>
                <a:gd name="connsiteX2" fmla="*/ 838200 w 1958340"/>
                <a:gd name="connsiteY2" fmla="*/ 920234 h 920234"/>
                <a:gd name="connsiteX3" fmla="*/ 0 w 1958340"/>
                <a:gd name="connsiteY3" fmla="*/ 920234 h 920234"/>
                <a:gd name="connsiteX0" fmla="*/ 0 w 2567940"/>
                <a:gd name="connsiteY0" fmla="*/ 920234 h 920234"/>
                <a:gd name="connsiteX1" fmla="*/ 1958340 w 2567940"/>
                <a:gd name="connsiteY1" fmla="*/ 0 h 920234"/>
                <a:gd name="connsiteX2" fmla="*/ 2567940 w 2567940"/>
                <a:gd name="connsiteY2" fmla="*/ 546854 h 920234"/>
                <a:gd name="connsiteX3" fmla="*/ 0 w 2567940"/>
                <a:gd name="connsiteY3" fmla="*/ 920234 h 920234"/>
                <a:gd name="connsiteX0" fmla="*/ 0 w 929640"/>
                <a:gd name="connsiteY0" fmla="*/ 844034 h 844034"/>
                <a:gd name="connsiteX1" fmla="*/ 320040 w 929640"/>
                <a:gd name="connsiteY1" fmla="*/ 0 h 844034"/>
                <a:gd name="connsiteX2" fmla="*/ 929640 w 929640"/>
                <a:gd name="connsiteY2" fmla="*/ 546854 h 844034"/>
                <a:gd name="connsiteX3" fmla="*/ 0 w 929640"/>
                <a:gd name="connsiteY3" fmla="*/ 844034 h 844034"/>
                <a:gd name="connsiteX0" fmla="*/ 0 w 929640"/>
                <a:gd name="connsiteY0" fmla="*/ 848797 h 848797"/>
                <a:gd name="connsiteX1" fmla="*/ 305752 w 929640"/>
                <a:gd name="connsiteY1" fmla="*/ 0 h 848797"/>
                <a:gd name="connsiteX2" fmla="*/ 929640 w 929640"/>
                <a:gd name="connsiteY2" fmla="*/ 551617 h 848797"/>
                <a:gd name="connsiteX3" fmla="*/ 0 w 929640"/>
                <a:gd name="connsiteY3" fmla="*/ 848797 h 848797"/>
                <a:gd name="connsiteX0" fmla="*/ 0 w 920115"/>
                <a:gd name="connsiteY0" fmla="*/ 848797 h 848797"/>
                <a:gd name="connsiteX1" fmla="*/ 305752 w 920115"/>
                <a:gd name="connsiteY1" fmla="*/ 0 h 848797"/>
                <a:gd name="connsiteX2" fmla="*/ 920115 w 920115"/>
                <a:gd name="connsiteY2" fmla="*/ 537329 h 848797"/>
                <a:gd name="connsiteX3" fmla="*/ 0 w 920115"/>
                <a:gd name="connsiteY3" fmla="*/ 848797 h 848797"/>
                <a:gd name="connsiteX0" fmla="*/ 0 w 915352"/>
                <a:gd name="connsiteY0" fmla="*/ 844034 h 844034"/>
                <a:gd name="connsiteX1" fmla="*/ 300989 w 915352"/>
                <a:gd name="connsiteY1" fmla="*/ 0 h 844034"/>
                <a:gd name="connsiteX2" fmla="*/ 915352 w 915352"/>
                <a:gd name="connsiteY2" fmla="*/ 537329 h 844034"/>
                <a:gd name="connsiteX3" fmla="*/ 0 w 915352"/>
                <a:gd name="connsiteY3" fmla="*/ 844034 h 844034"/>
                <a:gd name="connsiteX0" fmla="*/ 0 w 988377"/>
                <a:gd name="connsiteY0" fmla="*/ 621784 h 621784"/>
                <a:gd name="connsiteX1" fmla="*/ 374014 w 988377"/>
                <a:gd name="connsiteY1" fmla="*/ 0 h 621784"/>
                <a:gd name="connsiteX2" fmla="*/ 988377 w 988377"/>
                <a:gd name="connsiteY2" fmla="*/ 537329 h 621784"/>
                <a:gd name="connsiteX3" fmla="*/ 0 w 988377"/>
                <a:gd name="connsiteY3" fmla="*/ 621784 h 621784"/>
                <a:gd name="connsiteX0" fmla="*/ 0 w 1064577"/>
                <a:gd name="connsiteY0" fmla="*/ 621784 h 845304"/>
                <a:gd name="connsiteX1" fmla="*/ 374014 w 1064577"/>
                <a:gd name="connsiteY1" fmla="*/ 0 h 845304"/>
                <a:gd name="connsiteX2" fmla="*/ 1064577 w 1064577"/>
                <a:gd name="connsiteY2" fmla="*/ 845304 h 845304"/>
                <a:gd name="connsiteX3" fmla="*/ 0 w 1064577"/>
                <a:gd name="connsiteY3" fmla="*/ 621784 h 845304"/>
                <a:gd name="connsiteX0" fmla="*/ 0 w 1064577"/>
                <a:gd name="connsiteY0" fmla="*/ 478909 h 702429"/>
                <a:gd name="connsiteX1" fmla="*/ 1059814 w 1064577"/>
                <a:gd name="connsiteY1" fmla="*/ 0 h 702429"/>
                <a:gd name="connsiteX2" fmla="*/ 1064577 w 1064577"/>
                <a:gd name="connsiteY2" fmla="*/ 702429 h 702429"/>
                <a:gd name="connsiteX3" fmla="*/ 0 w 1064577"/>
                <a:gd name="connsiteY3" fmla="*/ 478909 h 702429"/>
                <a:gd name="connsiteX0" fmla="*/ 0 w 848677"/>
                <a:gd name="connsiteY0" fmla="*/ 0 h 1001395"/>
                <a:gd name="connsiteX1" fmla="*/ 843914 w 848677"/>
                <a:gd name="connsiteY1" fmla="*/ 298966 h 1001395"/>
                <a:gd name="connsiteX2" fmla="*/ 848677 w 848677"/>
                <a:gd name="connsiteY2" fmla="*/ 1001395 h 1001395"/>
                <a:gd name="connsiteX3" fmla="*/ 0 w 848677"/>
                <a:gd name="connsiteY3" fmla="*/ 0 h 1001395"/>
                <a:gd name="connsiteX0" fmla="*/ 162561 w 162561"/>
                <a:gd name="connsiteY0" fmla="*/ 158234 h 702429"/>
                <a:gd name="connsiteX1" fmla="*/ 0 w 162561"/>
                <a:gd name="connsiteY1" fmla="*/ 0 h 702429"/>
                <a:gd name="connsiteX2" fmla="*/ 4763 w 162561"/>
                <a:gd name="connsiteY2" fmla="*/ 702429 h 702429"/>
                <a:gd name="connsiteX3" fmla="*/ 162561 w 162561"/>
                <a:gd name="connsiteY3" fmla="*/ 158234 h 702429"/>
                <a:gd name="connsiteX0" fmla="*/ 851536 w 851536"/>
                <a:gd name="connsiteY0" fmla="*/ 301109 h 845304"/>
                <a:gd name="connsiteX1" fmla="*/ 0 w 851536"/>
                <a:gd name="connsiteY1" fmla="*/ 0 h 845304"/>
                <a:gd name="connsiteX2" fmla="*/ 693738 w 851536"/>
                <a:gd name="connsiteY2" fmla="*/ 845304 h 845304"/>
                <a:gd name="connsiteX3" fmla="*/ 851536 w 851536"/>
                <a:gd name="connsiteY3" fmla="*/ 301109 h 845304"/>
                <a:gd name="connsiteX0" fmla="*/ 851536 w 851536"/>
                <a:gd name="connsiteY0" fmla="*/ 301109 h 845304"/>
                <a:gd name="connsiteX1" fmla="*/ 0 w 851536"/>
                <a:gd name="connsiteY1" fmla="*/ 0 h 845304"/>
                <a:gd name="connsiteX2" fmla="*/ 693738 w 851536"/>
                <a:gd name="connsiteY2" fmla="*/ 845304 h 845304"/>
                <a:gd name="connsiteX3" fmla="*/ 851536 w 851536"/>
                <a:gd name="connsiteY3" fmla="*/ 301109 h 845304"/>
                <a:gd name="connsiteX0" fmla="*/ 851536 w 851536"/>
                <a:gd name="connsiteY0" fmla="*/ 301109 h 845304"/>
                <a:gd name="connsiteX1" fmla="*/ 0 w 851536"/>
                <a:gd name="connsiteY1" fmla="*/ 0 h 845304"/>
                <a:gd name="connsiteX2" fmla="*/ 693738 w 851536"/>
                <a:gd name="connsiteY2" fmla="*/ 845304 h 845304"/>
                <a:gd name="connsiteX3" fmla="*/ 851536 w 851536"/>
                <a:gd name="connsiteY3" fmla="*/ 301109 h 845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1536" h="845304">
                  <a:moveTo>
                    <a:pt x="851536" y="301109"/>
                  </a:moveTo>
                  <a:lnTo>
                    <a:pt x="0" y="0"/>
                  </a:lnTo>
                  <a:cubicBezTo>
                    <a:pt x="192088" y="250018"/>
                    <a:pt x="498475" y="601636"/>
                    <a:pt x="693738" y="845304"/>
                  </a:cubicBezTo>
                  <a:lnTo>
                    <a:pt x="851536" y="301109"/>
                  </a:lnTo>
                  <a:close/>
                </a:path>
              </a:pathLst>
            </a:custGeom>
            <a:noFill/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19"/>
            <p:cNvSpPr/>
            <p:nvPr/>
          </p:nvSpPr>
          <p:spPr>
            <a:xfrm>
              <a:off x="5456237" y="3827686"/>
              <a:ext cx="1064577" cy="845304"/>
            </a:xfrm>
            <a:custGeom>
              <a:avLst/>
              <a:gdLst>
                <a:gd name="connsiteX0" fmla="*/ 0 w 838200"/>
                <a:gd name="connsiteY0" fmla="*/ 882134 h 882134"/>
                <a:gd name="connsiteX1" fmla="*/ 419100 w 838200"/>
                <a:gd name="connsiteY1" fmla="*/ 0 h 882134"/>
                <a:gd name="connsiteX2" fmla="*/ 838200 w 838200"/>
                <a:gd name="connsiteY2" fmla="*/ 882134 h 882134"/>
                <a:gd name="connsiteX3" fmla="*/ 0 w 838200"/>
                <a:gd name="connsiteY3" fmla="*/ 882134 h 882134"/>
                <a:gd name="connsiteX0" fmla="*/ 0 w 1958340"/>
                <a:gd name="connsiteY0" fmla="*/ 920234 h 920234"/>
                <a:gd name="connsiteX1" fmla="*/ 1958340 w 1958340"/>
                <a:gd name="connsiteY1" fmla="*/ 0 h 920234"/>
                <a:gd name="connsiteX2" fmla="*/ 838200 w 1958340"/>
                <a:gd name="connsiteY2" fmla="*/ 920234 h 920234"/>
                <a:gd name="connsiteX3" fmla="*/ 0 w 1958340"/>
                <a:gd name="connsiteY3" fmla="*/ 920234 h 920234"/>
                <a:gd name="connsiteX0" fmla="*/ 0 w 2567940"/>
                <a:gd name="connsiteY0" fmla="*/ 920234 h 920234"/>
                <a:gd name="connsiteX1" fmla="*/ 1958340 w 2567940"/>
                <a:gd name="connsiteY1" fmla="*/ 0 h 920234"/>
                <a:gd name="connsiteX2" fmla="*/ 2567940 w 2567940"/>
                <a:gd name="connsiteY2" fmla="*/ 546854 h 920234"/>
                <a:gd name="connsiteX3" fmla="*/ 0 w 2567940"/>
                <a:gd name="connsiteY3" fmla="*/ 920234 h 920234"/>
                <a:gd name="connsiteX0" fmla="*/ 0 w 929640"/>
                <a:gd name="connsiteY0" fmla="*/ 844034 h 844034"/>
                <a:gd name="connsiteX1" fmla="*/ 320040 w 929640"/>
                <a:gd name="connsiteY1" fmla="*/ 0 h 844034"/>
                <a:gd name="connsiteX2" fmla="*/ 929640 w 929640"/>
                <a:gd name="connsiteY2" fmla="*/ 546854 h 844034"/>
                <a:gd name="connsiteX3" fmla="*/ 0 w 929640"/>
                <a:gd name="connsiteY3" fmla="*/ 844034 h 844034"/>
                <a:gd name="connsiteX0" fmla="*/ 0 w 929640"/>
                <a:gd name="connsiteY0" fmla="*/ 848797 h 848797"/>
                <a:gd name="connsiteX1" fmla="*/ 305752 w 929640"/>
                <a:gd name="connsiteY1" fmla="*/ 0 h 848797"/>
                <a:gd name="connsiteX2" fmla="*/ 929640 w 929640"/>
                <a:gd name="connsiteY2" fmla="*/ 551617 h 848797"/>
                <a:gd name="connsiteX3" fmla="*/ 0 w 929640"/>
                <a:gd name="connsiteY3" fmla="*/ 848797 h 848797"/>
                <a:gd name="connsiteX0" fmla="*/ 0 w 920115"/>
                <a:gd name="connsiteY0" fmla="*/ 848797 h 848797"/>
                <a:gd name="connsiteX1" fmla="*/ 305752 w 920115"/>
                <a:gd name="connsiteY1" fmla="*/ 0 h 848797"/>
                <a:gd name="connsiteX2" fmla="*/ 920115 w 920115"/>
                <a:gd name="connsiteY2" fmla="*/ 537329 h 848797"/>
                <a:gd name="connsiteX3" fmla="*/ 0 w 920115"/>
                <a:gd name="connsiteY3" fmla="*/ 848797 h 848797"/>
                <a:gd name="connsiteX0" fmla="*/ 0 w 915352"/>
                <a:gd name="connsiteY0" fmla="*/ 844034 h 844034"/>
                <a:gd name="connsiteX1" fmla="*/ 300989 w 915352"/>
                <a:gd name="connsiteY1" fmla="*/ 0 h 844034"/>
                <a:gd name="connsiteX2" fmla="*/ 915352 w 915352"/>
                <a:gd name="connsiteY2" fmla="*/ 537329 h 844034"/>
                <a:gd name="connsiteX3" fmla="*/ 0 w 915352"/>
                <a:gd name="connsiteY3" fmla="*/ 844034 h 844034"/>
                <a:gd name="connsiteX0" fmla="*/ 0 w 988377"/>
                <a:gd name="connsiteY0" fmla="*/ 621784 h 621784"/>
                <a:gd name="connsiteX1" fmla="*/ 374014 w 988377"/>
                <a:gd name="connsiteY1" fmla="*/ 0 h 621784"/>
                <a:gd name="connsiteX2" fmla="*/ 988377 w 988377"/>
                <a:gd name="connsiteY2" fmla="*/ 537329 h 621784"/>
                <a:gd name="connsiteX3" fmla="*/ 0 w 988377"/>
                <a:gd name="connsiteY3" fmla="*/ 621784 h 621784"/>
                <a:gd name="connsiteX0" fmla="*/ 0 w 1064577"/>
                <a:gd name="connsiteY0" fmla="*/ 621784 h 845304"/>
                <a:gd name="connsiteX1" fmla="*/ 374014 w 1064577"/>
                <a:gd name="connsiteY1" fmla="*/ 0 h 845304"/>
                <a:gd name="connsiteX2" fmla="*/ 1064577 w 1064577"/>
                <a:gd name="connsiteY2" fmla="*/ 845304 h 845304"/>
                <a:gd name="connsiteX3" fmla="*/ 0 w 1064577"/>
                <a:gd name="connsiteY3" fmla="*/ 621784 h 845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4577" h="845304">
                  <a:moveTo>
                    <a:pt x="0" y="621784"/>
                  </a:moveTo>
                  <a:lnTo>
                    <a:pt x="374014" y="0"/>
                  </a:lnTo>
                  <a:lnTo>
                    <a:pt x="1064577" y="845304"/>
                  </a:lnTo>
                  <a:lnTo>
                    <a:pt x="0" y="621784"/>
                  </a:lnTo>
                  <a:close/>
                </a:path>
              </a:pathLst>
            </a:custGeom>
            <a:ln w="28575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791200" y="3794350"/>
              <a:ext cx="76200" cy="762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5410200" y="4413209"/>
              <a:ext cx="76200" cy="762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6477000" y="4633620"/>
              <a:ext cx="76200" cy="762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6629400" y="4086139"/>
              <a:ext cx="76200" cy="76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5257800" y="4065589"/>
              <a:ext cx="76200" cy="76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5867400" y="4953000"/>
              <a:ext cx="76200" cy="76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78901" y="1531420"/>
            <a:ext cx="2697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 input types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1, 2 or 3 vertices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Represent specific</a:t>
            </a:r>
            <a:br>
              <a:rPr lang="en-US" dirty="0" smtClean="0"/>
            </a:br>
            <a:r>
              <a:rPr lang="en-US" dirty="0" smtClean="0"/>
              <a:t>primitive types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00254" y="4223596"/>
            <a:ext cx="25763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Consolas" pitchFamily="49" charset="0"/>
                <a:cs typeface="Consolas" pitchFamily="49" charset="0"/>
              </a:rPr>
              <a:t>lineadj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Input is 4 total </a:t>
            </a:r>
            <a:r>
              <a:rPr lang="en-US" dirty="0" err="1" smtClean="0"/>
              <a:t>verts</a:t>
            </a:r>
            <a:r>
              <a:rPr lang="en-US" dirty="0" smtClean="0"/>
              <a:t>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2 for the line itself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2 adjacent vertices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262129" y="5320021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triangleadj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96000" y="3531275"/>
            <a:ext cx="27767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is 6 total </a:t>
            </a:r>
            <a:r>
              <a:rPr lang="en-US" dirty="0" err="1" smtClean="0"/>
              <a:t>verts</a:t>
            </a:r>
            <a:r>
              <a:rPr lang="en-US" dirty="0" smtClean="0"/>
              <a:t>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3 for the triangle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3 adjacent vertices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Essentially enough info</a:t>
            </a:r>
            <a:br>
              <a:rPr lang="en-US" dirty="0" smtClean="0"/>
            </a:br>
            <a:r>
              <a:rPr lang="en-US" dirty="0" smtClean="0"/>
              <a:t>to represent the 3 </a:t>
            </a:r>
            <a:br>
              <a:rPr lang="en-US" dirty="0" smtClean="0"/>
            </a:br>
            <a:r>
              <a:rPr lang="en-US" dirty="0" smtClean="0"/>
              <a:t>adjacent triangles</a:t>
            </a:r>
          </a:p>
        </p:txBody>
      </p:sp>
    </p:spTree>
    <p:extLst>
      <p:ext uri="{BB962C8B-B14F-4D97-AF65-F5344CB8AC3E}">
        <p14:creationId xmlns:p14="http://schemas.microsoft.com/office/powerpoint/2010/main" val="319358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Output is handled via “Stream Objects”</a:t>
            </a:r>
          </a:p>
          <a:p>
            <a:pPr lvl="1"/>
            <a:r>
              <a:rPr lang="en-US" dirty="0" smtClean="0"/>
              <a:t>Basically a list of vertices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GS output object must be one of these:</a:t>
            </a:r>
            <a:endParaRPr lang="en-US" dirty="0"/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PointStream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YourOutputStruct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LineStream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YourOutputStruct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TriangleStream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YourOutputStruct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Each vertex again represented by a </a:t>
            </a:r>
            <a:r>
              <a:rPr lang="en-US" dirty="0" err="1" smtClean="0"/>
              <a:t>struct</a:t>
            </a:r>
            <a:endParaRPr lang="en-US" dirty="0" smtClean="0"/>
          </a:p>
          <a:p>
            <a:pPr lvl="1"/>
            <a:r>
              <a:rPr lang="en-US" dirty="0" smtClean="0"/>
              <a:t>Similar to Vertex Shader output</a:t>
            </a:r>
          </a:p>
          <a:p>
            <a:pPr lvl="1"/>
            <a:r>
              <a:rPr lang="en-US" dirty="0" smtClean="0"/>
              <a:t>GS output </a:t>
            </a:r>
            <a:r>
              <a:rPr lang="en-US" dirty="0" err="1" smtClean="0"/>
              <a:t>struct</a:t>
            </a:r>
            <a:r>
              <a:rPr lang="en-US" dirty="0" smtClean="0"/>
              <a:t> must match PS input </a:t>
            </a:r>
            <a:r>
              <a:rPr lang="en-US" dirty="0" err="1" smtClean="0"/>
              <a:t>struct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shader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7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Defined as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inout</a:t>
            </a:r>
            <a:r>
              <a:rPr lang="en-US" dirty="0" smtClean="0"/>
              <a:t> parameter</a:t>
            </a:r>
          </a:p>
          <a:p>
            <a:pPr lvl="1"/>
            <a:r>
              <a:rPr lang="en-US" dirty="0" smtClean="0"/>
              <a:t>Rather than being a return value</a:t>
            </a:r>
          </a:p>
          <a:p>
            <a:pPr lvl="1"/>
            <a:r>
              <a:rPr lang="en-US" dirty="0" smtClean="0"/>
              <a:t>Geometry shader function is always </a:t>
            </a:r>
            <a:r>
              <a:rPr lang="en-US" i="1" dirty="0" smtClean="0"/>
              <a:t>void</a:t>
            </a:r>
          </a:p>
          <a:p>
            <a:pPr lvl="1"/>
            <a:endParaRPr lang="en-US" i="1" dirty="0"/>
          </a:p>
          <a:p>
            <a:r>
              <a:rPr lang="en-US" dirty="0"/>
              <a:t>Can hold more (or less) data than input array</a:t>
            </a:r>
          </a:p>
          <a:p>
            <a:pPr lvl="1"/>
            <a:r>
              <a:rPr lang="en-US" dirty="0"/>
              <a:t>Allows you to create new primitives!</a:t>
            </a:r>
          </a:p>
          <a:p>
            <a:pPr lvl="1"/>
            <a:r>
              <a:rPr lang="en-US" dirty="0"/>
              <a:t>Or selectively reject existing </a:t>
            </a:r>
            <a:r>
              <a:rPr lang="en-US" dirty="0" smtClean="0"/>
              <a:t>vertices…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simply not </a:t>
            </a:r>
            <a:r>
              <a:rPr lang="en-US" dirty="0" smtClean="0"/>
              <a:t>adding them</a:t>
            </a:r>
            <a:endParaRPr lang="en-US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16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Stream Objects are the only way to produce output in a Geometry Shader</a:t>
            </a:r>
          </a:p>
          <a:p>
            <a:pPr lvl="1"/>
            <a:r>
              <a:rPr lang="en-US" dirty="0" smtClean="0"/>
              <a:t>Must append vertices to the stream</a:t>
            </a:r>
          </a:p>
          <a:p>
            <a:pPr lvl="1"/>
            <a:endParaRPr lang="en-US" dirty="0"/>
          </a:p>
          <a:p>
            <a:r>
              <a:rPr lang="en-US" dirty="0" smtClean="0"/>
              <a:t>Output object doesn’t have to match input!</a:t>
            </a:r>
          </a:p>
          <a:p>
            <a:pPr lvl="1"/>
            <a:r>
              <a:rPr lang="en-US" dirty="0" smtClean="0"/>
              <a:t>GS could accept points and return triangles</a:t>
            </a:r>
          </a:p>
          <a:p>
            <a:pPr lvl="1"/>
            <a:r>
              <a:rPr lang="en-US" dirty="0" smtClean="0"/>
              <a:t>Or accept triangles and return lines</a:t>
            </a:r>
          </a:p>
          <a:p>
            <a:pPr marL="393192" lvl="1" indent="0">
              <a:buNone/>
            </a:pPr>
            <a:endParaRPr lang="en-US" i="1" dirty="0"/>
          </a:p>
          <a:p>
            <a:r>
              <a:rPr lang="en-US" dirty="0" smtClean="0"/>
              <a:t>Stream objects have two methods: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.Append(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YourOutputStruct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vertexData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RestartStrip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 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object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67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1032</TotalTime>
  <Words>2005</Words>
  <Application>Microsoft Office PowerPoint</Application>
  <PresentationFormat>On-screen Show (4:3)</PresentationFormat>
  <Paragraphs>402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Consolas</vt:lpstr>
      <vt:lpstr>Lucida Sans Unicode</vt:lpstr>
      <vt:lpstr>Verdana</vt:lpstr>
      <vt:lpstr>Wingdings 2</vt:lpstr>
      <vt:lpstr>Wingdings 3</vt:lpstr>
      <vt:lpstr>Concourse</vt:lpstr>
      <vt:lpstr>Geometry Shaders</vt:lpstr>
      <vt:lpstr>What is a Geometry Shader?</vt:lpstr>
      <vt:lpstr>What does a GS look like?</vt:lpstr>
      <vt:lpstr>Geometry shader input</vt:lpstr>
      <vt:lpstr>GS input types</vt:lpstr>
      <vt:lpstr>GS input types - Visualization</vt:lpstr>
      <vt:lpstr>Geometry shader output</vt:lpstr>
      <vt:lpstr>Stream object</vt:lpstr>
      <vt:lpstr>Stream object methods</vt:lpstr>
      <vt:lpstr>Stream object – Append( )</vt:lpstr>
      <vt:lpstr>Stream object – RestartStrip( )</vt:lpstr>
      <vt:lpstr>GS output – Max vertex count</vt:lpstr>
      <vt:lpstr>Geometry shader function</vt:lpstr>
      <vt:lpstr>GS function - Keywords</vt:lpstr>
      <vt:lpstr>GS function - Structs</vt:lpstr>
      <vt:lpstr>GS function - Identifiers</vt:lpstr>
      <vt:lpstr>GS function – Options</vt:lpstr>
      <vt:lpstr>Geometry shader code</vt:lpstr>
      <vt:lpstr>Geometry shader example</vt:lpstr>
      <vt:lpstr>Geometry shader example</vt:lpstr>
      <vt:lpstr>Geometry shader example</vt:lpstr>
      <vt:lpstr>Geometry shader example</vt:lpstr>
      <vt:lpstr>Geometry shader example</vt:lpstr>
      <vt:lpstr>Geometry shaders &amp; particles</vt:lpstr>
      <vt:lpstr>Particles – Really just vertices</vt:lpstr>
      <vt:lpstr>Particle representation</vt:lpstr>
      <vt:lpstr>VS - Constant accel function</vt:lpstr>
      <vt:lpstr>CPU particle drawbacks</vt:lpstr>
      <vt:lpstr>Creating Particles Entirely on the GPU</vt:lpstr>
      <vt:lpstr>Creating particles on the GPU</vt:lpstr>
      <vt:lpstr>Stream output stage</vt:lpstr>
      <vt:lpstr>Creating a GS for stream output</vt:lpstr>
      <vt:lpstr>Creating vertex buffer for S.O.</vt:lpstr>
      <vt:lpstr>Binding vertex buffer to S.O.</vt:lpstr>
      <vt:lpstr>Stream output – Workflow 1</vt:lpstr>
      <vt:lpstr>Stream output – Workflow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Geometry Shaders</dc:title>
  <dc:creator>Chris</dc:creator>
  <cp:lastModifiedBy>Chris Cascioli</cp:lastModifiedBy>
  <cp:revision>250</cp:revision>
  <dcterms:created xsi:type="dcterms:W3CDTF">2006-08-16T00:00:00Z</dcterms:created>
  <dcterms:modified xsi:type="dcterms:W3CDTF">2016-11-01T12:34:17Z</dcterms:modified>
</cp:coreProperties>
</file>