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2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7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Chevron 4"/>
          <p:cNvSpPr/>
          <p:nvPr/>
        </p:nvSpPr>
        <p:spPr>
          <a:xfrm>
            <a:off x="3449639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" name="Chevron 9"/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40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C4FEBD-8662-4D6E-8881-80C088D1528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40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40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55FF-E636-4ECA-A3E3-E9AE503C1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Instanced 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68600-A37A-40B2-9670-6AC16C87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implement:</a:t>
            </a:r>
          </a:p>
          <a:p>
            <a:pPr lvl="1"/>
            <a:r>
              <a:rPr lang="en-US" dirty="0"/>
              <a:t>Define an array of matrices in </a:t>
            </a:r>
            <a:r>
              <a:rPr lang="en-US" dirty="0" err="1"/>
              <a:t>cbuffer</a:t>
            </a:r>
            <a:endParaRPr lang="en-US" dirty="0"/>
          </a:p>
          <a:p>
            <a:pPr lvl="1"/>
            <a:r>
              <a:rPr lang="en-US" dirty="0"/>
              <a:t>Limitations…</a:t>
            </a:r>
          </a:p>
          <a:p>
            <a:pPr lvl="1"/>
            <a:r>
              <a:rPr lang="en-US" dirty="0"/>
              <a:t>Max matrix array size is 1024 in a </a:t>
            </a:r>
            <a:r>
              <a:rPr lang="en-US" dirty="0" err="1"/>
              <a:t>cbuffer</a:t>
            </a:r>
            <a:r>
              <a:rPr lang="en-US" dirty="0"/>
              <a:t> :(</a:t>
            </a:r>
          </a:p>
          <a:p>
            <a:pPr lvl="1"/>
            <a:endParaRPr lang="en-US" dirty="0"/>
          </a:p>
          <a:p>
            <a:r>
              <a:rPr lang="en-US" dirty="0"/>
              <a:t>Better solution: Use a </a:t>
            </a:r>
            <a:r>
              <a:rPr lang="en-US" i="1" dirty="0"/>
              <a:t>Structured Buffer</a:t>
            </a:r>
          </a:p>
          <a:p>
            <a:pPr lvl="1"/>
            <a:r>
              <a:rPr lang="en-US" dirty="0"/>
              <a:t>Essentially a templated/generic buffer</a:t>
            </a:r>
          </a:p>
          <a:p>
            <a:pPr lvl="1"/>
            <a:r>
              <a:rPr lang="en-US" dirty="0"/>
              <a:t>You define its internal data type</a:t>
            </a:r>
          </a:p>
          <a:p>
            <a:pPr lvl="1"/>
            <a:r>
              <a:rPr lang="en-US" dirty="0"/>
              <a:t>Can then easily index into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5F10A-9D61-4C95-A995-F6353054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an array?</a:t>
            </a:r>
          </a:p>
        </p:txBody>
      </p:sp>
    </p:spTree>
    <p:extLst>
      <p:ext uri="{BB962C8B-B14F-4D97-AF65-F5344CB8AC3E}">
        <p14:creationId xmlns:p14="http://schemas.microsoft.com/office/powerpoint/2010/main" val="35879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880954-D411-4554-AE42-042EE04E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like any shader resource: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StructuredBuffer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WorldMatrixBuffer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register</a:t>
            </a:r>
            <a:r>
              <a:rPr lang="en-US" sz="1800" dirty="0">
                <a:latin typeface="Consolas" panose="020B0609020204030204" pitchFamily="49" charset="0"/>
              </a:rPr>
              <a:t>(t0);</a:t>
            </a:r>
          </a:p>
          <a:p>
            <a:pPr marL="109537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Assigning to a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register allows binding as SRV in C++</a:t>
            </a:r>
          </a:p>
          <a:p>
            <a:pPr marL="109537" indent="0">
              <a:buNone/>
            </a:pPr>
            <a:endParaRPr lang="en-US" dirty="0"/>
          </a:p>
          <a:p>
            <a:r>
              <a:rPr lang="en-US" dirty="0"/>
              <a:t>This one holds matrices</a:t>
            </a:r>
          </a:p>
          <a:p>
            <a:pPr lvl="1"/>
            <a:r>
              <a:rPr lang="en-US" dirty="0"/>
              <a:t>Could hold any type</a:t>
            </a:r>
          </a:p>
          <a:p>
            <a:pPr lvl="1"/>
            <a:r>
              <a:rPr lang="en-US" dirty="0"/>
              <a:t>Including user-defined structs!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389E00-4FA2-46A0-9FF1-AF97EA91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buffer in HLSL</a:t>
            </a:r>
          </a:p>
        </p:txBody>
      </p:sp>
    </p:spTree>
    <p:extLst>
      <p:ext uri="{BB962C8B-B14F-4D97-AF65-F5344CB8AC3E}">
        <p14:creationId xmlns:p14="http://schemas.microsoft.com/office/powerpoint/2010/main" val="27492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20D70-FE35-44F7-B6A2-2E4EB46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537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Instancing buffer ---------------------------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numInstances</a:t>
            </a:r>
            <a:r>
              <a:rPr lang="en-US" dirty="0">
                <a:latin typeface="Consolas" panose="020B0609020204030204" pitchFamily="49" charset="0"/>
              </a:rPr>
              <a:t> = 10 * 10 * 10;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class variable, needed elsewhere too!</a:t>
            </a:r>
          </a:p>
          <a:p>
            <a:pPr marL="109537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unsigned int </a:t>
            </a:r>
            <a:r>
              <a:rPr lang="en-US" dirty="0" err="1">
                <a:latin typeface="Consolas" panose="020B0609020204030204" pitchFamily="49" charset="0"/>
              </a:rPr>
              <a:t>structureSize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(XMFLOAT4X4);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D3D11_BUFFER_DESC </a:t>
            </a:r>
            <a:r>
              <a:rPr lang="en-US" dirty="0" err="1">
                <a:latin typeface="Consolas" panose="020B0609020204030204" pitchFamily="49" charset="0"/>
              </a:rPr>
              <a:t>instDesc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instDesc.BindFlags</a:t>
            </a:r>
            <a:r>
              <a:rPr lang="en-US" dirty="0">
                <a:latin typeface="Consolas" panose="020B0609020204030204" pitchFamily="49" charset="0"/>
              </a:rPr>
              <a:t>      = D3D11_BIND_SHADER_RESOURCE;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Will be read as a resource in a shader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instDesc.ByteWidth</a:t>
            </a:r>
            <a:r>
              <a:rPr lang="en-US" dirty="0">
                <a:latin typeface="Consolas" panose="020B0609020204030204" pitchFamily="49" charset="0"/>
              </a:rPr>
              <a:t>      = </a:t>
            </a:r>
            <a:r>
              <a:rPr lang="en-US" dirty="0" err="1">
                <a:latin typeface="Consolas" panose="020B0609020204030204" pitchFamily="49" charset="0"/>
              </a:rPr>
              <a:t>structureSize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numInstances</a:t>
            </a:r>
            <a:r>
              <a:rPr lang="en-US" dirty="0"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Size of a matrix * number of matrices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instDesc.CPUAccessFlags</a:t>
            </a:r>
            <a:r>
              <a:rPr lang="en-US" dirty="0">
                <a:latin typeface="Consolas" panose="020B0609020204030204" pitchFamily="49" charset="0"/>
              </a:rPr>
              <a:t> = D3D11_CPU_ACCESS_WRITE;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Will be writing to the buffer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instDesc.MiscFlags</a:t>
            </a:r>
            <a:r>
              <a:rPr lang="en-US" dirty="0">
                <a:latin typeface="Consolas" panose="020B0609020204030204" pitchFamily="49" charset="0"/>
              </a:rPr>
              <a:t>      = D3D11_RESOURCE_MISC_BUFFER_STRUCTURED;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It is a structured buffer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instDesc.StructureByteStride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structureSize</a:t>
            </a:r>
            <a:r>
              <a:rPr lang="en-US" dirty="0"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Size of a single struct in the buffer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instDesc.Usage</a:t>
            </a:r>
            <a:r>
              <a:rPr lang="en-US" dirty="0">
                <a:latin typeface="Consolas" panose="020B0609020204030204" pitchFamily="49" charset="0"/>
              </a:rPr>
              <a:t>          = D3D11_USAGE_DYNAMIC;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Dynamic, since we're writing to it via CPU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</a:rPr>
              <a:t>device-&gt;</a:t>
            </a:r>
            <a:r>
              <a:rPr lang="en-US" dirty="0" err="1">
                <a:latin typeface="Consolas" panose="020B0609020204030204" pitchFamily="49" charset="0"/>
              </a:rPr>
              <a:t>CreateBuffer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instDesc</a:t>
            </a:r>
            <a:r>
              <a:rPr lang="en-US" dirty="0">
                <a:latin typeface="Consolas" panose="020B0609020204030204" pitchFamily="49" charset="0"/>
              </a:rPr>
              <a:t>, 0, </a:t>
            </a:r>
            <a:r>
              <a:rPr lang="en-US" dirty="0" err="1">
                <a:latin typeface="Consolas" panose="020B0609020204030204" pitchFamily="49" charset="0"/>
              </a:rPr>
              <a:t>instancingWorldMatrixBuffer.GetAddressOf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D3D11_SHADER_RESOURCE_VIEW_DESC </a:t>
            </a:r>
            <a:r>
              <a:rPr lang="en-US" dirty="0" err="1">
                <a:latin typeface="Consolas" panose="020B0609020204030204" pitchFamily="49" charset="0"/>
              </a:rPr>
              <a:t>instSRVDesc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instSRVDesc.Format</a:t>
            </a:r>
            <a:r>
              <a:rPr lang="en-US" dirty="0">
                <a:latin typeface="Consolas" panose="020B0609020204030204" pitchFamily="49" charset="0"/>
              </a:rPr>
              <a:t>              = DXGI_FORMAT_UNKNOWN;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instSRVDesc.ViewDimension</a:t>
            </a:r>
            <a:r>
              <a:rPr lang="en-US" dirty="0">
                <a:latin typeface="Consolas" panose="020B0609020204030204" pitchFamily="49" charset="0"/>
              </a:rPr>
              <a:t>       = D3D11_SRV_DIMENSION_BUFFER;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instSRVDesc.Buffer.FirstElement</a:t>
            </a:r>
            <a:r>
              <a:rPr lang="en-US" dirty="0">
                <a:latin typeface="Consolas" panose="020B0609020204030204" pitchFamily="49" charset="0"/>
              </a:rPr>
              <a:t> = 0;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Index of first element we want to access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instSRVDesc.Buffer.NumElements</a:t>
            </a:r>
            <a:r>
              <a:rPr lang="en-US" dirty="0">
                <a:latin typeface="Consolas" panose="020B0609020204030204" pitchFamily="49" charset="0"/>
              </a:rPr>
              <a:t>  = </a:t>
            </a:r>
            <a:r>
              <a:rPr lang="en-US" dirty="0" err="1">
                <a:latin typeface="Consolas" panose="020B0609020204030204" pitchFamily="49" charset="0"/>
              </a:rPr>
              <a:t>numInstances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How many elements do we want to access?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</a:rPr>
              <a:t>device-&gt;</a:t>
            </a:r>
            <a:r>
              <a:rPr lang="en-US" dirty="0" err="1">
                <a:latin typeface="Consolas" panose="020B0609020204030204" pitchFamily="49" charset="0"/>
              </a:rPr>
              <a:t>CreateShaderResourceView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instancingWorldMatrixBuffer.Get</a:t>
            </a:r>
            <a:r>
              <a:rPr lang="en-US" dirty="0">
                <a:latin typeface="Consolas" panose="020B0609020204030204" pitchFamily="49" charset="0"/>
              </a:rPr>
              <a:t>(), &amp;</a:t>
            </a:r>
            <a:r>
              <a:rPr lang="en-US" dirty="0" err="1">
                <a:latin typeface="Consolas" panose="020B0609020204030204" pitchFamily="49" charset="0"/>
              </a:rPr>
              <a:t>instSRVDesc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instancingWorldMatrixSRV.GetAddressOf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Array of world matrices we'll eventually copy</a:t>
            </a:r>
          </a:p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worldMatrices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XMFLOAT4X4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numInstances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A1987-4DD1-44CE-81C2-F2628CD7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Structured Buffers in C++</a:t>
            </a:r>
          </a:p>
        </p:txBody>
      </p:sp>
    </p:spTree>
    <p:extLst>
      <p:ext uri="{BB962C8B-B14F-4D97-AF65-F5344CB8AC3E}">
        <p14:creationId xmlns:p14="http://schemas.microsoft.com/office/powerpoint/2010/main" val="209308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5ECA-9513-4B5F-96DD-A0A31EF5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ensure you have C++ array of matrices</a:t>
            </a:r>
          </a:p>
          <a:p>
            <a:pPr lvl="1"/>
            <a:r>
              <a:rPr lang="en-US" dirty="0"/>
              <a:t>One per entity you want to draw</a:t>
            </a:r>
          </a:p>
          <a:p>
            <a:pPr lvl="1"/>
            <a:r>
              <a:rPr lang="en-US" dirty="0"/>
              <a:t>Do this at end of Update()</a:t>
            </a:r>
          </a:p>
          <a:p>
            <a:pPr lvl="1"/>
            <a:r>
              <a:rPr lang="en-US" dirty="0"/>
              <a:t>After all entities have updated</a:t>
            </a:r>
          </a:p>
          <a:p>
            <a:pPr lvl="1"/>
            <a:endParaRPr lang="en-US" dirty="0"/>
          </a:p>
          <a:p>
            <a:r>
              <a:rPr lang="en-US" dirty="0"/>
              <a:t>Then, before drawing: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// Copy the world matrices into the instance buffer</a:t>
            </a:r>
          </a:p>
          <a:p>
            <a:pPr marL="109537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D3D11_MAPPED_SUBRESOURCE </a:t>
            </a:r>
            <a:r>
              <a:rPr lang="en-US" sz="1300" dirty="0" err="1">
                <a:latin typeface="Consolas" panose="020B0609020204030204" pitchFamily="49" charset="0"/>
              </a:rPr>
              <a:t>mappedBuffer</a:t>
            </a:r>
            <a:r>
              <a:rPr lang="en-US" sz="1300" dirty="0">
                <a:latin typeface="Consolas" panose="020B0609020204030204" pitchFamily="49" charset="0"/>
              </a:rPr>
              <a:t> = {};</a:t>
            </a:r>
          </a:p>
          <a:p>
            <a:pPr marL="109537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context-&gt;Map(</a:t>
            </a:r>
            <a:r>
              <a:rPr lang="en-US" sz="1300" dirty="0" err="1">
                <a:latin typeface="Consolas" panose="020B0609020204030204" pitchFamily="49" charset="0"/>
              </a:rPr>
              <a:t>instancingWorldMatrixBuffer.Get</a:t>
            </a:r>
            <a:r>
              <a:rPr lang="en-US" sz="1300" dirty="0">
                <a:latin typeface="Consolas" panose="020B0609020204030204" pitchFamily="49" charset="0"/>
              </a:rPr>
              <a:t>(), 0, D3D11_MAP_WRITE_DISCARD, 0, &amp;</a:t>
            </a:r>
            <a:r>
              <a:rPr lang="en-US" sz="1300" dirty="0" err="1">
                <a:latin typeface="Consolas" panose="020B0609020204030204" pitchFamily="49" charset="0"/>
              </a:rPr>
              <a:t>mappedBuffer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// Straight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</a:rPr>
              <a:t>memcpy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() into the resource</a:t>
            </a:r>
          </a:p>
          <a:p>
            <a:pPr marL="109537" indent="0">
              <a:buNone/>
            </a:pPr>
            <a:r>
              <a:rPr lang="en-US" sz="1300" dirty="0" err="1">
                <a:latin typeface="Consolas" panose="020B0609020204030204" pitchFamily="49" charset="0"/>
              </a:rPr>
              <a:t>memcpy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mappedBuffer.pData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worldMatrices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</a:rPr>
              <a:t>(XMFLOAT4X4) * </a:t>
            </a:r>
            <a:r>
              <a:rPr lang="en-US" sz="1300" dirty="0" err="1">
                <a:latin typeface="Consolas" panose="020B0609020204030204" pitchFamily="49" charset="0"/>
              </a:rPr>
              <a:t>numInstances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pPr marL="109537" indent="0"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</a:rPr>
              <a:t>Unmap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 so the GPU can once again use the buffer</a:t>
            </a:r>
          </a:p>
          <a:p>
            <a:pPr marL="109537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context-&gt;</a:t>
            </a:r>
            <a:r>
              <a:rPr lang="en-US" sz="1300" dirty="0" err="1">
                <a:latin typeface="Consolas" panose="020B0609020204030204" pitchFamily="49" charset="0"/>
              </a:rPr>
              <a:t>Unmap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instancingWorldMatrixBuffer.Get</a:t>
            </a:r>
            <a:r>
              <a:rPr lang="en-US" sz="1300" dirty="0">
                <a:latin typeface="Consolas" panose="020B0609020204030204" pitchFamily="49" charset="0"/>
              </a:rPr>
              <a:t>(), 0);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5CAFCC-76C4-4D8A-9709-FB763A60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data to buffer in C++</a:t>
            </a:r>
          </a:p>
        </p:txBody>
      </p:sp>
    </p:spTree>
    <p:extLst>
      <p:ext uri="{BB962C8B-B14F-4D97-AF65-F5344CB8AC3E}">
        <p14:creationId xmlns:p14="http://schemas.microsoft.com/office/powerpoint/2010/main" val="388179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4026C-35AC-43A0-A286-B81B5D63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Ensure instance buffer SRV is set on VS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vertexShader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SetShaderResourceView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WorldMatrixBuffer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instancingWorldMatrixSRV.Get</a:t>
            </a:r>
            <a:r>
              <a:rPr lang="en-US" sz="1800" dirty="0">
                <a:latin typeface="Consolas" panose="020B0609020204030204" pitchFamily="49" charset="0"/>
              </a:rPr>
              <a:t>());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DrawIndexedInstanced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Instead of </a:t>
            </a:r>
            <a:r>
              <a:rPr lang="en-US" dirty="0" err="1"/>
              <a:t>DrawIndexed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Do this in Draw(), not inside any one entity!</a:t>
            </a:r>
          </a:p>
          <a:p>
            <a:pPr lvl="1"/>
            <a:r>
              <a:rPr lang="en-US" dirty="0"/>
              <a:t>Remember: you’re drawing MANY entities in one go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Draw this mesh "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numInstances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" times!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context-&gt;</a:t>
            </a:r>
            <a:r>
              <a:rPr lang="en-US" sz="1500" dirty="0" err="1">
                <a:latin typeface="Consolas" panose="020B0609020204030204" pitchFamily="49" charset="0"/>
              </a:rPr>
              <a:t>DrawIndexedInstanced</a:t>
            </a:r>
            <a:r>
              <a:rPr lang="en-US" sz="1500" dirty="0">
                <a:latin typeface="Consolas" panose="020B0609020204030204" pitchFamily="49" charset="0"/>
              </a:rPr>
              <a:t>(mesh-&gt;</a:t>
            </a:r>
            <a:r>
              <a:rPr lang="en-US" sz="1500" dirty="0" err="1">
                <a:latin typeface="Consolas" panose="020B0609020204030204" pitchFamily="49" charset="0"/>
              </a:rPr>
              <a:t>GetIndexCount</a:t>
            </a:r>
            <a:r>
              <a:rPr lang="en-US" sz="1500" dirty="0">
                <a:latin typeface="Consolas" panose="020B0609020204030204" pitchFamily="49" charset="0"/>
              </a:rPr>
              <a:t>(), </a:t>
            </a:r>
            <a:r>
              <a:rPr lang="en-US" sz="1500" dirty="0" err="1">
                <a:latin typeface="Consolas" panose="020B0609020204030204" pitchFamily="49" charset="0"/>
              </a:rPr>
              <a:t>numInstances</a:t>
            </a:r>
            <a:r>
              <a:rPr lang="en-US" sz="1500" dirty="0">
                <a:latin typeface="Consolas" panose="020B0609020204030204" pitchFamily="49" charset="0"/>
              </a:rPr>
              <a:t>, 0, 0, 0);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62A16-FBC0-426C-B6E1-D362C85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drawing w/ instances</a:t>
            </a:r>
          </a:p>
        </p:txBody>
      </p:sp>
    </p:spTree>
    <p:extLst>
      <p:ext uri="{BB962C8B-B14F-4D97-AF65-F5344CB8AC3E}">
        <p14:creationId xmlns:p14="http://schemas.microsoft.com/office/powerpoint/2010/main" val="211705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61A9-A5A9-4FD5-A79A-A7FA02527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Per-Instance Data with Multiple Vertex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4C13-2FEA-46BF-B3F0-7F906FD17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This is not the preferred approach</a:t>
            </a:r>
          </a:p>
          <a:p>
            <a:r>
              <a:rPr lang="en-US" dirty="0"/>
              <a:t> but is presented here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312943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vertex shader input</a:t>
            </a:r>
          </a:p>
          <a:p>
            <a:pPr lvl="1"/>
            <a:r>
              <a:rPr lang="en-US" dirty="0"/>
              <a:t>The layout and source of each piece of data</a:t>
            </a:r>
          </a:p>
          <a:p>
            <a:pPr lvl="1"/>
            <a:r>
              <a:rPr lang="en-US" dirty="0"/>
              <a:t>Auto-generated by </a:t>
            </a:r>
            <a:r>
              <a:rPr lang="en-US" dirty="0" err="1"/>
              <a:t>SimpleShader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element could: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per-vertex</a:t>
            </a:r>
            <a:r>
              <a:rPr lang="en-US" dirty="0"/>
              <a:t> or </a:t>
            </a:r>
            <a:r>
              <a:rPr lang="en-US" i="1" dirty="0"/>
              <a:t>per-instance</a:t>
            </a:r>
          </a:p>
          <a:p>
            <a:pPr lvl="1"/>
            <a:r>
              <a:rPr lang="en-US" dirty="0"/>
              <a:t>Have a different input slot</a:t>
            </a:r>
          </a:p>
          <a:p>
            <a:pPr lvl="1"/>
            <a:endParaRPr lang="en-US" dirty="0"/>
          </a:p>
          <a:p>
            <a:r>
              <a:rPr lang="en-US" dirty="0"/>
              <a:t>Input slot refers to the vertex buffer from which the data is read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ID3D11InputLayout</a:t>
            </a:r>
          </a:p>
        </p:txBody>
      </p:sp>
    </p:spTree>
    <p:extLst>
      <p:ext uri="{BB962C8B-B14F-4D97-AF65-F5344CB8AC3E}">
        <p14:creationId xmlns:p14="http://schemas.microsoft.com/office/powerpoint/2010/main" val="416974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set multiple vertex buffers at once</a:t>
            </a:r>
          </a:p>
          <a:p>
            <a:pPr lvl="1"/>
            <a:r>
              <a:rPr lang="en-US" dirty="0"/>
              <a:t>Pipeline can combine data from 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vertex buffers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41907"/>
              </p:ext>
            </p:extLst>
          </p:nvPr>
        </p:nvGraphicFramePr>
        <p:xfrm>
          <a:off x="457202" y="2927611"/>
          <a:ext cx="72835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1713" y="4837549"/>
            <a:ext cx="1189749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Position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Normal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UV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Tangent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2642" y="3298451"/>
            <a:ext cx="1268430" cy="1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94294" y="3298451"/>
            <a:ext cx="603848" cy="1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2656588" y="3298451"/>
            <a:ext cx="69358" cy="1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81223" y="4316393"/>
            <a:ext cx="1449236" cy="52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9242" y="4837548"/>
            <a:ext cx="1189749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Position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Normal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UV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Tangent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05841" y="3298451"/>
            <a:ext cx="910783" cy="1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34247" y="3298450"/>
            <a:ext cx="150591" cy="15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0"/>
          </p:cNvCxnSpPr>
          <p:nvPr/>
        </p:nvCxnSpPr>
        <p:spPr>
          <a:xfrm flipH="1">
            <a:off x="4904117" y="3298449"/>
            <a:ext cx="558536" cy="153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29121" y="4316393"/>
            <a:ext cx="258446" cy="5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21184"/>
              </p:ext>
            </p:extLst>
          </p:nvPr>
        </p:nvGraphicFramePr>
        <p:xfrm>
          <a:off x="4002658" y="3945553"/>
          <a:ext cx="37381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6811" y="255827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3768" y="39587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Buffer 1</a:t>
            </a:r>
          </a:p>
        </p:txBody>
      </p:sp>
    </p:spTree>
    <p:extLst>
      <p:ext uri="{BB962C8B-B14F-4D97-AF65-F5344CB8AC3E}">
        <p14:creationId xmlns:p14="http://schemas.microsoft.com/office/powerpoint/2010/main" val="350387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no</a:t>
            </a:r>
          </a:p>
          <a:p>
            <a:pPr lvl="1"/>
            <a:r>
              <a:rPr lang="en-US" dirty="0"/>
              <a:t>No sense in splitting up per-vertex data</a:t>
            </a:r>
          </a:p>
          <a:p>
            <a:pPr lvl="1"/>
            <a:r>
              <a:rPr lang="en-US" dirty="0"/>
              <a:t>Better to have a vertex’s data grouped together</a:t>
            </a:r>
          </a:p>
          <a:p>
            <a:pPr lvl="1"/>
            <a:r>
              <a:rPr lang="en-US" dirty="0"/>
              <a:t>In contiguous memory - Improves GPU cache</a:t>
            </a:r>
          </a:p>
          <a:p>
            <a:pPr lvl="1"/>
            <a:endParaRPr lang="en-US" dirty="0"/>
          </a:p>
          <a:p>
            <a:r>
              <a:rPr lang="en-US" dirty="0"/>
              <a:t>Sometimes used in games:</a:t>
            </a:r>
          </a:p>
          <a:p>
            <a:pPr lvl="1"/>
            <a:r>
              <a:rPr lang="en-US" dirty="0"/>
              <a:t>VB 0: Only data required for shadow mapping</a:t>
            </a:r>
          </a:p>
          <a:p>
            <a:pPr lvl="1"/>
            <a:r>
              <a:rPr lang="en-US" dirty="0"/>
              <a:t>VB 1: Remaining data required for regular draw</a:t>
            </a:r>
          </a:p>
          <a:p>
            <a:pPr lvl="1"/>
            <a:r>
              <a:rPr lang="en-US" dirty="0"/>
              <a:t>More common on last-gen consoles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multiple vertex buffers better?</a:t>
            </a:r>
          </a:p>
        </p:txBody>
      </p:sp>
    </p:spTree>
    <p:extLst>
      <p:ext uri="{BB962C8B-B14F-4D97-AF65-F5344CB8AC3E}">
        <p14:creationId xmlns:p14="http://schemas.microsoft.com/office/powerpoint/2010/main" val="378422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instancing, however!</a:t>
            </a:r>
          </a:p>
          <a:p>
            <a:pPr lvl="1"/>
            <a:r>
              <a:rPr lang="en-US" dirty="0"/>
              <a:t>First VB is per-vertex data</a:t>
            </a:r>
          </a:p>
          <a:p>
            <a:pPr lvl="1"/>
            <a:r>
              <a:rPr lang="en-US" dirty="0"/>
              <a:t>Second VB is per-instance data</a:t>
            </a:r>
          </a:p>
          <a:p>
            <a:pPr lvl="1"/>
            <a:endParaRPr lang="en-US" dirty="0"/>
          </a:p>
          <a:p>
            <a:r>
              <a:rPr lang="en-US" dirty="0"/>
              <a:t>“Instance Buffer”</a:t>
            </a:r>
          </a:p>
          <a:p>
            <a:pPr lvl="1"/>
            <a:r>
              <a:rPr lang="en-US" dirty="0"/>
              <a:t>Name often given to per-instance vertex buffer</a:t>
            </a:r>
          </a:p>
          <a:p>
            <a:endParaRPr lang="en-US" dirty="0"/>
          </a:p>
          <a:p>
            <a:r>
              <a:rPr lang="en-US" dirty="0"/>
              <a:t>Pipeline will feed proper data to shader</a:t>
            </a:r>
          </a:p>
          <a:p>
            <a:pPr lvl="1"/>
            <a:r>
              <a:rPr lang="en-US" dirty="0"/>
              <a:t>Combining per-vertex and per-instance data</a:t>
            </a:r>
          </a:p>
          <a:p>
            <a:pPr lvl="1"/>
            <a:r>
              <a:rPr lang="en-US" dirty="0"/>
              <a:t>As long as Input Layout is set up appropriately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VB’s with instancing</a:t>
            </a:r>
          </a:p>
        </p:txBody>
      </p:sp>
    </p:spTree>
    <p:extLst>
      <p:ext uri="{BB962C8B-B14F-4D97-AF65-F5344CB8AC3E}">
        <p14:creationId xmlns:p14="http://schemas.microsoft.com/office/powerpoint/2010/main" val="90851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to render something multiple times</a:t>
            </a:r>
          </a:p>
          <a:p>
            <a:pPr lvl="1"/>
            <a:r>
              <a:rPr lang="en-US" dirty="0"/>
              <a:t>Trees in a forest</a:t>
            </a:r>
          </a:p>
          <a:p>
            <a:pPr lvl="1"/>
            <a:r>
              <a:rPr lang="en-US" dirty="0"/>
              <a:t>Grass in a field</a:t>
            </a:r>
          </a:p>
          <a:p>
            <a:pPr lvl="1"/>
            <a:r>
              <a:rPr lang="en-US" dirty="0"/>
              <a:t>Mailboxes on a street</a:t>
            </a:r>
          </a:p>
          <a:p>
            <a:pPr lvl="1"/>
            <a:endParaRPr lang="en-US" dirty="0"/>
          </a:p>
          <a:p>
            <a:r>
              <a:rPr lang="en-US" dirty="0"/>
              <a:t>Each of these groups share the same material</a:t>
            </a:r>
          </a:p>
          <a:p>
            <a:pPr lvl="1"/>
            <a:endParaRPr lang="en-US" dirty="0"/>
          </a:p>
          <a:p>
            <a:r>
              <a:rPr lang="en-US" dirty="0"/>
              <a:t>Currently, requires a loop:</a:t>
            </a:r>
          </a:p>
          <a:p>
            <a:pPr lvl="1"/>
            <a:r>
              <a:rPr lang="en-US" dirty="0"/>
              <a:t>Set world matrix of next entity</a:t>
            </a:r>
          </a:p>
          <a:p>
            <a:pPr lvl="1"/>
            <a:r>
              <a:rPr lang="en-US" dirty="0"/>
              <a:t>Call Draw()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38012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Per-instance buffer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10768"/>
              </p:ext>
            </p:extLst>
          </p:nvPr>
        </p:nvGraphicFramePr>
        <p:xfrm>
          <a:off x="974784" y="2237497"/>
          <a:ext cx="728355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5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4889"/>
              </p:ext>
            </p:extLst>
          </p:nvPr>
        </p:nvGraphicFramePr>
        <p:xfrm>
          <a:off x="4304580" y="5540830"/>
          <a:ext cx="37381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02633" y="3420693"/>
            <a:ext cx="107914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1</a:t>
            </a:r>
          </a:p>
          <a:p>
            <a:r>
              <a:rPr lang="en-US" sz="1400" dirty="0"/>
              <a:t>Instance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9161" y="3420693"/>
            <a:ext cx="107914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2</a:t>
            </a:r>
          </a:p>
          <a:p>
            <a:r>
              <a:rPr lang="en-US" sz="1400" dirty="0"/>
              <a:t>Instance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6105" y="4494659"/>
            <a:ext cx="107914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0</a:t>
            </a:r>
          </a:p>
          <a:p>
            <a:r>
              <a:rPr lang="en-US" sz="1400" dirty="0"/>
              <a:t>Instance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3192" y="2608337"/>
            <a:ext cx="474452" cy="8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3331" y="2607298"/>
            <a:ext cx="143351" cy="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1945676" y="2606259"/>
            <a:ext cx="167794" cy="8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77484" y="2604701"/>
            <a:ext cx="649853" cy="81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47623" y="2603662"/>
            <a:ext cx="378420" cy="8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3617762" y="2602623"/>
            <a:ext cx="24442" cy="8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1015" y="2601064"/>
            <a:ext cx="898213" cy="81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81154" y="2600025"/>
            <a:ext cx="565342" cy="8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51293" y="2598986"/>
            <a:ext cx="155272" cy="8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1036" y="2595869"/>
            <a:ext cx="584948" cy="189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43331" y="2619247"/>
            <a:ext cx="251691" cy="18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054016" y="2619766"/>
            <a:ext cx="73919" cy="187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6105" y="3420693"/>
            <a:ext cx="107914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Vertex 0</a:t>
            </a:r>
          </a:p>
          <a:p>
            <a:r>
              <a:rPr lang="en-US" sz="1400" dirty="0"/>
              <a:t>Instance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11880" y="3943915"/>
            <a:ext cx="2487281" cy="158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485247" y="4736074"/>
            <a:ext cx="3219689" cy="7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2"/>
          </p:cNvCxnSpPr>
          <p:nvPr/>
        </p:nvCxnSpPr>
        <p:spPr>
          <a:xfrm flipH="1" flipV="1">
            <a:off x="3642204" y="3943913"/>
            <a:ext cx="1156957" cy="15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V="1">
            <a:off x="4799161" y="3943913"/>
            <a:ext cx="539571" cy="15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713" y="185569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Per-vertex buffer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6496" y="596778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Per-instance buffer</a:t>
            </a:r>
          </a:p>
        </p:txBody>
      </p:sp>
    </p:spTree>
    <p:extLst>
      <p:ext uri="{BB962C8B-B14F-4D97-AF65-F5344CB8AC3E}">
        <p14:creationId xmlns:p14="http://schemas.microsoft.com/office/powerpoint/2010/main" val="327190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dynamic vertex buffer</a:t>
            </a:r>
          </a:p>
          <a:p>
            <a:pPr lvl="1"/>
            <a:r>
              <a:rPr lang="en-US" dirty="0"/>
              <a:t>ID3D11Buffer*</a:t>
            </a:r>
          </a:p>
          <a:p>
            <a:pPr lvl="1"/>
            <a:r>
              <a:rPr lang="en-US" dirty="0"/>
              <a:t>Bind flag: D3D11_BIND_VERTEX_BUFFER</a:t>
            </a:r>
          </a:p>
          <a:p>
            <a:pPr lvl="1"/>
            <a:r>
              <a:rPr lang="en-US" dirty="0"/>
              <a:t>CPU Access flag: D3D11_CPU_ACCESS_WRITE</a:t>
            </a:r>
          </a:p>
          <a:p>
            <a:pPr lvl="1"/>
            <a:r>
              <a:rPr lang="en-US" dirty="0"/>
              <a:t>Usage: D3D11_USAGE_DYNAMIC</a:t>
            </a:r>
          </a:p>
          <a:p>
            <a:pPr lvl="1"/>
            <a:r>
              <a:rPr lang="en-US" dirty="0" err="1"/>
              <a:t>ByteWidth</a:t>
            </a:r>
            <a:r>
              <a:rPr lang="en-US" dirty="0"/>
              <a:t>: </a:t>
            </a:r>
            <a:r>
              <a:rPr lang="en-US" dirty="0" err="1"/>
              <a:t>sizeof</a:t>
            </a:r>
            <a:r>
              <a:rPr lang="en-US" dirty="0"/>
              <a:t>(matrix) * number of instances</a:t>
            </a:r>
          </a:p>
          <a:p>
            <a:pPr lvl="1"/>
            <a:endParaRPr lang="en-US" dirty="0"/>
          </a:p>
          <a:p>
            <a:r>
              <a:rPr lang="en-US" dirty="0"/>
              <a:t>Copy world matrices to buffer every frame</a:t>
            </a:r>
          </a:p>
          <a:p>
            <a:pPr lvl="1"/>
            <a:r>
              <a:rPr lang="en-US" dirty="0"/>
              <a:t>Probably want a local CPU array of matrices</a:t>
            </a:r>
          </a:p>
          <a:p>
            <a:pPr lvl="1"/>
            <a:r>
              <a:rPr lang="en-US" dirty="0"/>
              <a:t>Do a single GPU copy: Map / </a:t>
            </a:r>
            <a:r>
              <a:rPr lang="en-US" dirty="0" err="1"/>
              <a:t>memcpy</a:t>
            </a:r>
            <a:r>
              <a:rPr lang="en-US" dirty="0"/>
              <a:t> / </a:t>
            </a:r>
            <a:r>
              <a:rPr lang="en-US" dirty="0" err="1"/>
              <a:t>Unmap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per-instance buffer</a:t>
            </a:r>
          </a:p>
        </p:txBody>
      </p:sp>
    </p:spTree>
    <p:extLst>
      <p:ext uri="{BB962C8B-B14F-4D97-AF65-F5344CB8AC3E}">
        <p14:creationId xmlns:p14="http://schemas.microsoft.com/office/powerpoint/2010/main" val="418583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pPr lvl="1"/>
            <a:r>
              <a:rPr lang="en-US" dirty="0"/>
              <a:t>Update local array of matrices</a:t>
            </a:r>
          </a:p>
          <a:p>
            <a:pPr lvl="1"/>
            <a:r>
              <a:rPr lang="en-US" dirty="0"/>
              <a:t>Copy entire matrix array to GPU at some point</a:t>
            </a:r>
          </a:p>
          <a:p>
            <a:endParaRPr lang="en-US" dirty="0"/>
          </a:p>
          <a:p>
            <a:r>
              <a:rPr lang="en-US" dirty="0"/>
              <a:t>Draw</a:t>
            </a:r>
          </a:p>
          <a:p>
            <a:pPr lvl="1"/>
            <a:r>
              <a:rPr lang="en-US" dirty="0"/>
              <a:t>Set multiple vertex buffers for an instance draw</a:t>
            </a:r>
          </a:p>
          <a:p>
            <a:pPr lvl="1"/>
            <a:r>
              <a:rPr lang="en-US" dirty="0"/>
              <a:t>Remember strides &amp; offsets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DrawInstanced</a:t>
            </a:r>
            <a:r>
              <a:rPr lang="en-US" dirty="0"/>
              <a:t> (or </a:t>
            </a:r>
            <a:r>
              <a:rPr lang="en-US" dirty="0" err="1"/>
              <a:t>DrawIndexedInstanced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CPU-side changes</a:t>
            </a:r>
          </a:p>
        </p:txBody>
      </p:sp>
    </p:spTree>
    <p:extLst>
      <p:ext uri="{BB962C8B-B14F-4D97-AF65-F5344CB8AC3E}">
        <p14:creationId xmlns:p14="http://schemas.microsoft.com/office/powerpoint/2010/main" val="25969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end up with two vertex </a:t>
            </a:r>
            <a:r>
              <a:rPr lang="en-US" dirty="0" err="1"/>
              <a:t>shaders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Instanced VS</a:t>
            </a:r>
          </a:p>
          <a:p>
            <a:pPr lvl="1"/>
            <a:r>
              <a:rPr lang="en-US" dirty="0"/>
              <a:t>Non-instanced VS (what you have already)</a:t>
            </a:r>
          </a:p>
          <a:p>
            <a:endParaRPr lang="en-US" dirty="0"/>
          </a:p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No world matrix in constant buffer anymore</a:t>
            </a:r>
          </a:p>
          <a:p>
            <a:pPr lvl="1"/>
            <a:r>
              <a:rPr lang="en-US" dirty="0" err="1"/>
              <a:t>VertexShaderInput</a:t>
            </a:r>
            <a:r>
              <a:rPr lang="en-US" dirty="0"/>
              <a:t> will need a matrix</a:t>
            </a:r>
          </a:p>
          <a:p>
            <a:pPr lvl="1"/>
            <a:r>
              <a:rPr lang="en-US" dirty="0"/>
              <a:t>Update any code that references old world matrix</a:t>
            </a:r>
          </a:p>
          <a:p>
            <a:pPr lvl="1"/>
            <a:endParaRPr lang="en-US" dirty="0"/>
          </a:p>
          <a:p>
            <a:r>
              <a:rPr lang="en-US" dirty="0"/>
              <a:t>No changes to pixel shader!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 changes</a:t>
            </a:r>
          </a:p>
        </p:txBody>
      </p:sp>
    </p:spTree>
    <p:extLst>
      <p:ext uri="{BB962C8B-B14F-4D97-AF65-F5344CB8AC3E}">
        <p14:creationId xmlns:p14="http://schemas.microsoft.com/office/powerpoint/2010/main" val="66848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SimpleShader</a:t>
            </a:r>
            <a:r>
              <a:rPr lang="en-US" dirty="0"/>
              <a:t> can’t tell…</a:t>
            </a:r>
          </a:p>
          <a:p>
            <a:pPr lvl="1"/>
            <a:r>
              <a:rPr lang="en-US" dirty="0"/>
              <a:t>Which data is per-vertex</a:t>
            </a:r>
          </a:p>
          <a:p>
            <a:pPr lvl="1"/>
            <a:r>
              <a:rPr lang="en-US" dirty="0"/>
              <a:t>Which data is per-instance</a:t>
            </a:r>
          </a:p>
          <a:p>
            <a:pPr lvl="1"/>
            <a:endParaRPr lang="en-US" dirty="0"/>
          </a:p>
          <a:p>
            <a:r>
              <a:rPr lang="en-US" dirty="0"/>
              <a:t>So it checks the semantic name</a:t>
            </a:r>
          </a:p>
          <a:p>
            <a:pPr lvl="1"/>
            <a:r>
              <a:rPr lang="en-US" dirty="0"/>
              <a:t>If semantic ends with “_PER_INSTANCE”</a:t>
            </a:r>
          </a:p>
          <a:p>
            <a:pPr lvl="1"/>
            <a:r>
              <a:rPr lang="en-US" dirty="0" err="1"/>
              <a:t>SimpleShader</a:t>
            </a:r>
            <a:r>
              <a:rPr lang="en-US" dirty="0"/>
              <a:t> assumes that data is per-instance</a:t>
            </a:r>
          </a:p>
          <a:p>
            <a:pPr lvl="1"/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a DirectX thing!</a:t>
            </a:r>
          </a:p>
          <a:p>
            <a:pPr lvl="1"/>
            <a:r>
              <a:rPr lang="en-US" dirty="0"/>
              <a:t>I wrote it this way on purpose</a:t>
            </a:r>
          </a:p>
          <a:p>
            <a:pPr lvl="1"/>
            <a:r>
              <a:rPr lang="en-US" dirty="0"/>
              <a:t>_PER_INSTANCE is </a:t>
            </a:r>
            <a:r>
              <a:rPr lang="en-US" b="1" dirty="0"/>
              <a:t>not</a:t>
            </a:r>
            <a:r>
              <a:rPr lang="en-US" dirty="0"/>
              <a:t> a built-in DirectX semantic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Denoting per-instance shader input</a:t>
            </a:r>
          </a:p>
        </p:txBody>
      </p:sp>
    </p:spTree>
    <p:extLst>
      <p:ext uri="{BB962C8B-B14F-4D97-AF65-F5344CB8AC3E}">
        <p14:creationId xmlns:p14="http://schemas.microsoft.com/office/powerpoint/2010/main" val="343822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“WORLD_PER_INSTANCE” below</a:t>
            </a:r>
          </a:p>
          <a:p>
            <a:pPr lvl="1"/>
            <a:r>
              <a:rPr lang="en-US" dirty="0"/>
              <a:t>This is not a built-in semantic</a:t>
            </a:r>
          </a:p>
          <a:p>
            <a:pPr lvl="1"/>
            <a:r>
              <a:rPr lang="en-US" dirty="0" err="1"/>
              <a:t>SimpleShader</a:t>
            </a:r>
            <a:r>
              <a:rPr lang="en-US" dirty="0"/>
              <a:t> checks for it</a:t>
            </a:r>
          </a:p>
          <a:p>
            <a:pPr lvl="1"/>
            <a:endParaRPr lang="en-US" dirty="0"/>
          </a:p>
          <a:p>
            <a:pPr marL="109537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VertexShaderInput</a:t>
            </a:r>
            <a:endParaRPr lang="en-US" sz="18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latin typeface="Consolas" panose="020B0609020204030204" pitchFamily="49" charset="0"/>
              </a:rPr>
              <a:t> position	: POSITION;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float2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uv</a:t>
            </a:r>
            <a:r>
              <a:rPr lang="en-US" sz="1800" dirty="0">
                <a:latin typeface="Consolas" panose="020B0609020204030204" pitchFamily="49" charset="0"/>
              </a:rPr>
              <a:t>		: TEXCOORD;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latin typeface="Consolas" panose="020B0609020204030204" pitchFamily="49" charset="0"/>
              </a:rPr>
              <a:t> normal		: NORMAL;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latin typeface="Consolas" panose="020B0609020204030204" pitchFamily="49" charset="0"/>
              </a:rPr>
              <a:t> tangent		: TANGENT;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instanceWorld</a:t>
            </a:r>
            <a:r>
              <a:rPr lang="en-US" sz="1800" dirty="0">
                <a:latin typeface="Consolas" panose="020B0609020204030204" pitchFamily="49" charset="0"/>
              </a:rPr>
              <a:t>	: WORLD_PER_INSTANCE;</a:t>
            </a:r>
          </a:p>
          <a:p>
            <a:pPr marL="109537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Per-instance semantic example</a:t>
            </a:r>
          </a:p>
        </p:txBody>
      </p:sp>
    </p:spTree>
    <p:extLst>
      <p:ext uri="{BB962C8B-B14F-4D97-AF65-F5344CB8AC3E}">
        <p14:creationId xmlns:p14="http://schemas.microsoft.com/office/powerpoint/2010/main" val="34188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to Draw() has overhead</a:t>
            </a:r>
          </a:p>
          <a:p>
            <a:pPr lvl="1"/>
            <a:r>
              <a:rPr lang="en-US" dirty="0"/>
              <a:t>Reducing overall Draw() calls can help performance</a:t>
            </a:r>
          </a:p>
          <a:p>
            <a:pPr lvl="1"/>
            <a:endParaRPr lang="en-US" dirty="0"/>
          </a:p>
          <a:p>
            <a:r>
              <a:rPr lang="en-US" dirty="0"/>
              <a:t>What does Draw() really do?</a:t>
            </a:r>
          </a:p>
          <a:p>
            <a:pPr lvl="1"/>
            <a:r>
              <a:rPr lang="en-US" dirty="0"/>
              <a:t>Tells pipeline to launch vertex shader N times</a:t>
            </a:r>
          </a:p>
          <a:p>
            <a:pPr lvl="1"/>
            <a:r>
              <a:rPr lang="en-US" dirty="0"/>
              <a:t>N could be number of vertices</a:t>
            </a:r>
          </a:p>
          <a:p>
            <a:pPr lvl="1"/>
            <a:r>
              <a:rPr lang="en-US" dirty="0"/>
              <a:t>Or number of indices (if using </a:t>
            </a:r>
            <a:r>
              <a:rPr lang="en-US" dirty="0" err="1"/>
              <a:t>DrawIndexed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there another option?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Draw()’s</a:t>
            </a:r>
          </a:p>
        </p:txBody>
      </p:sp>
    </p:spTree>
    <p:extLst>
      <p:ext uri="{BB962C8B-B14F-4D97-AF65-F5344CB8AC3E}">
        <p14:creationId xmlns:p14="http://schemas.microsoft.com/office/powerpoint/2010/main" val="315646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DrawInstanced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Draws multiple instances of the same geometry</a:t>
            </a:r>
          </a:p>
          <a:p>
            <a:pPr lvl="1"/>
            <a:r>
              <a:rPr lang="en-US" dirty="0"/>
              <a:t>Less overhead!</a:t>
            </a:r>
          </a:p>
          <a:p>
            <a:pPr lvl="1"/>
            <a:endParaRPr lang="en-US" dirty="0"/>
          </a:p>
          <a:p>
            <a:r>
              <a:rPr lang="en-US" dirty="0"/>
              <a:t>Launches vertex shader N * M times</a:t>
            </a:r>
          </a:p>
          <a:p>
            <a:pPr lvl="1"/>
            <a:r>
              <a:rPr lang="en-US" dirty="0"/>
              <a:t>N is number of vertices</a:t>
            </a:r>
          </a:p>
          <a:p>
            <a:pPr lvl="1"/>
            <a:r>
              <a:rPr lang="en-US" dirty="0"/>
              <a:t>M is number of instances</a:t>
            </a:r>
          </a:p>
          <a:p>
            <a:pPr lvl="1"/>
            <a:endParaRPr lang="en-US" dirty="0"/>
          </a:p>
          <a:p>
            <a:r>
              <a:rPr lang="en-US" dirty="0"/>
              <a:t>Can also work with index buffer:</a:t>
            </a:r>
          </a:p>
          <a:p>
            <a:pPr lvl="1"/>
            <a:r>
              <a:rPr lang="en-US" dirty="0" err="1"/>
              <a:t>DrawIndexedInstanced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DrawInstanced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736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entirely.  That’s just part of the puzzle.</a:t>
            </a:r>
          </a:p>
          <a:p>
            <a:endParaRPr lang="en-US" dirty="0"/>
          </a:p>
          <a:p>
            <a:r>
              <a:rPr lang="en-US" dirty="0"/>
              <a:t>What is the world matrix for each instance?</a:t>
            </a:r>
          </a:p>
          <a:p>
            <a:pPr lvl="1"/>
            <a:r>
              <a:rPr lang="en-US" dirty="0"/>
              <a:t>Currently, they’ll be the same!</a:t>
            </a:r>
          </a:p>
          <a:p>
            <a:pPr lvl="1"/>
            <a:r>
              <a:rPr lang="en-US" dirty="0"/>
              <a:t>Meaning they’re all on top of each other</a:t>
            </a:r>
          </a:p>
          <a:p>
            <a:pPr lvl="1"/>
            <a:endParaRPr lang="en-US" dirty="0"/>
          </a:p>
          <a:p>
            <a:r>
              <a:rPr lang="en-US" dirty="0"/>
              <a:t>Need a way to provide </a:t>
            </a:r>
            <a:r>
              <a:rPr lang="en-US" i="1" dirty="0"/>
              <a:t>per-instance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And mix it with per-vertex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that simple?</a:t>
            </a:r>
          </a:p>
        </p:txBody>
      </p:sp>
    </p:spTree>
    <p:extLst>
      <p:ext uri="{BB962C8B-B14F-4D97-AF65-F5344CB8AC3E}">
        <p14:creationId xmlns:p14="http://schemas.microsoft.com/office/powerpoint/2010/main" val="327807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DD7415-2952-4929-886B-85B4CF5B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approaches:</a:t>
            </a:r>
          </a:p>
          <a:p>
            <a:endParaRPr lang="en-US" dirty="0"/>
          </a:p>
          <a:p>
            <a:r>
              <a:rPr lang="en-US" dirty="0"/>
              <a:t>1. Multiple Vertex Buffers</a:t>
            </a:r>
          </a:p>
          <a:p>
            <a:pPr lvl="1"/>
            <a:r>
              <a:rPr lang="en-US" dirty="0"/>
              <a:t>One with per-vertex data</a:t>
            </a:r>
          </a:p>
          <a:p>
            <a:pPr lvl="1"/>
            <a:r>
              <a:rPr lang="en-US" dirty="0"/>
              <a:t>One with per-instance data</a:t>
            </a:r>
          </a:p>
          <a:p>
            <a:pPr lvl="1"/>
            <a:r>
              <a:rPr lang="en-US" dirty="0"/>
              <a:t>Pipeline will mix &amp; match appropriately</a:t>
            </a:r>
          </a:p>
          <a:p>
            <a:pPr lvl="1"/>
            <a:endParaRPr lang="en-US" dirty="0"/>
          </a:p>
          <a:p>
            <a:r>
              <a:rPr lang="en-US" dirty="0"/>
              <a:t>2. Index into array of matrices w/ Instance ID</a:t>
            </a:r>
          </a:p>
          <a:p>
            <a:pPr lvl="1"/>
            <a:r>
              <a:rPr lang="en-US" dirty="0"/>
              <a:t>Instance ID provided automatically by pipeline</a:t>
            </a:r>
          </a:p>
          <a:p>
            <a:pPr lvl="1"/>
            <a:r>
              <a:rPr lang="en-US" dirty="0"/>
              <a:t>Just need array of matrices</a:t>
            </a:r>
          </a:p>
          <a:p>
            <a:pPr lvl="1"/>
            <a:r>
              <a:rPr lang="en-US" dirty="0"/>
              <a:t>This is a more efficient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0BBEC-75F0-430C-935B-5172E97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per-instance data</a:t>
            </a:r>
          </a:p>
        </p:txBody>
      </p:sp>
    </p:spTree>
    <p:extLst>
      <p:ext uri="{BB962C8B-B14F-4D97-AF65-F5344CB8AC3E}">
        <p14:creationId xmlns:p14="http://schemas.microsoft.com/office/powerpoint/2010/main" val="4498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AF89-9D24-4BE5-96B8-778E570F6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Per-Instance Data with Instance ID &amp; Matrix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FEB1-B7C6-429B-AAEA-D8248C9AD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2D84B-3F7A-48CE-81FB-5318387D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Unsigned int generated by pipeline</a:t>
            </a:r>
          </a:p>
          <a:p>
            <a:pPr lvl="1"/>
            <a:r>
              <a:rPr lang="en-US" dirty="0"/>
              <a:t>Each instance gets a </a:t>
            </a:r>
            <a:r>
              <a:rPr lang="en-US" i="1" dirty="0"/>
              <a:t>unique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Each vertex of each instance gets the </a:t>
            </a:r>
            <a:r>
              <a:rPr lang="en-US" i="1" dirty="0"/>
              <a:t>same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Simply define as part of VS input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VertexShaderInput</a:t>
            </a:r>
            <a:endParaRPr lang="en-US" sz="15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{ 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500" dirty="0">
                <a:latin typeface="Consolas" panose="020B0609020204030204" pitchFamily="49" charset="0"/>
              </a:rPr>
              <a:t> position	: POSITION;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float2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uv</a:t>
            </a:r>
            <a:r>
              <a:rPr lang="en-US" sz="1500" dirty="0">
                <a:latin typeface="Consolas" panose="020B0609020204030204" pitchFamily="49" charset="0"/>
              </a:rPr>
              <a:t>		: TEXCOORD;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500" dirty="0">
                <a:latin typeface="Consolas" panose="020B0609020204030204" pitchFamily="49" charset="0"/>
              </a:rPr>
              <a:t> normal		: NORMAL;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float3</a:t>
            </a:r>
            <a:r>
              <a:rPr lang="en-US" sz="1500" dirty="0">
                <a:latin typeface="Consolas" panose="020B0609020204030204" pitchFamily="49" charset="0"/>
              </a:rPr>
              <a:t> tangent		: TANGENT;</a:t>
            </a:r>
          </a:p>
          <a:p>
            <a:pPr marL="109537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unsigned int </a:t>
            </a:r>
            <a:r>
              <a:rPr lang="en-US" sz="1500" dirty="0" err="1">
                <a:latin typeface="Consolas" panose="020B0609020204030204" pitchFamily="49" charset="0"/>
              </a:rPr>
              <a:t>InstanceID</a:t>
            </a:r>
            <a:r>
              <a:rPr lang="en-US" sz="1500" dirty="0">
                <a:latin typeface="Consolas" panose="020B0609020204030204" pitchFamily="49" charset="0"/>
              </a:rPr>
              <a:t> : </a:t>
            </a:r>
            <a:r>
              <a:rPr lang="en-US" sz="1500" dirty="0" err="1">
                <a:latin typeface="Consolas" panose="020B0609020204030204" pitchFamily="49" charset="0"/>
              </a:rPr>
              <a:t>SV_InstanceID</a:t>
            </a:r>
            <a:r>
              <a:rPr lang="en-US" sz="1500" dirty="0"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Must use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this exact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semantic!</a:t>
            </a:r>
          </a:p>
          <a:p>
            <a:pPr marL="109537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D2996-0401-40D1-9FE1-26BABF20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ID</a:t>
            </a:r>
          </a:p>
        </p:txBody>
      </p:sp>
    </p:spTree>
    <p:extLst>
      <p:ext uri="{BB962C8B-B14F-4D97-AF65-F5344CB8AC3E}">
        <p14:creationId xmlns:p14="http://schemas.microsoft.com/office/powerpoint/2010/main" val="209294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DEA05-83BD-4CE5-9656-D2E695CA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the Instance ID?</a:t>
            </a:r>
          </a:p>
          <a:p>
            <a:pPr lvl="1"/>
            <a:r>
              <a:rPr lang="en-US" dirty="0"/>
              <a:t>Instance ID is a non-negative integer</a:t>
            </a:r>
          </a:p>
          <a:p>
            <a:pPr lvl="1"/>
            <a:r>
              <a:rPr lang="en-US" dirty="0"/>
              <a:t>Use it to index into an array</a:t>
            </a:r>
          </a:p>
          <a:p>
            <a:pPr lvl="1"/>
            <a:endParaRPr lang="en-US" dirty="0"/>
          </a:p>
          <a:p>
            <a:r>
              <a:rPr lang="en-US" dirty="0"/>
              <a:t>Allows each instance to get unique data</a:t>
            </a:r>
          </a:p>
          <a:p>
            <a:endParaRPr lang="en-US" dirty="0"/>
          </a:p>
          <a:p>
            <a:pPr marL="109537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Grab the world matrix for this instance</a:t>
            </a:r>
          </a:p>
          <a:p>
            <a:pPr marL="109537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n-US" sz="1800" dirty="0">
                <a:latin typeface="Consolas" panose="020B0609020204030204" pitchFamily="49" charset="0"/>
              </a:rPr>
              <a:t> world = </a:t>
            </a:r>
            <a:r>
              <a:rPr lang="en-US" sz="1800" dirty="0" err="1">
                <a:latin typeface="Consolas" panose="020B0609020204030204" pitchFamily="49" charset="0"/>
              </a:rPr>
              <a:t>WorldMatrixBuffer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input.InstanceID</a:t>
            </a:r>
            <a:r>
              <a:rPr lang="en-US" sz="18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9CAA4-4437-499F-B4BE-2DE9736B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Instance ID</a:t>
            </a:r>
          </a:p>
        </p:txBody>
      </p:sp>
    </p:spTree>
    <p:extLst>
      <p:ext uri="{BB962C8B-B14F-4D97-AF65-F5344CB8AC3E}">
        <p14:creationId xmlns:p14="http://schemas.microsoft.com/office/powerpoint/2010/main" val="233633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GM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GMTheme" id="{DE9FD2FA-01B9-47DE-A142-5BACBE618DCA}" vid="{AA442D41-2D9D-4493-89FA-3BCE2DFFFC19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</TotalTime>
  <Words>1516</Words>
  <Application>Microsoft Office PowerPoint</Application>
  <PresentationFormat>On-screen Show (4:3)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Consolas</vt:lpstr>
      <vt:lpstr>Lucida Sans Unicode</vt:lpstr>
      <vt:lpstr>Verdana</vt:lpstr>
      <vt:lpstr>Wingdings 2</vt:lpstr>
      <vt:lpstr>Wingdings 3</vt:lpstr>
      <vt:lpstr>IGMTheme</vt:lpstr>
      <vt:lpstr>Instanced Rendering</vt:lpstr>
      <vt:lpstr>Rendering the same thing</vt:lpstr>
      <vt:lpstr>Multiple Draw()’s</vt:lpstr>
      <vt:lpstr>DrawInstanced()</vt:lpstr>
      <vt:lpstr>Is it really that simple?</vt:lpstr>
      <vt:lpstr>Providing per-instance data</vt:lpstr>
      <vt:lpstr>Per-Instance Data with Instance ID &amp; Matrix Array</vt:lpstr>
      <vt:lpstr>Instance ID</vt:lpstr>
      <vt:lpstr>Using the Instance ID</vt:lpstr>
      <vt:lpstr>How do we make an array?</vt:lpstr>
      <vt:lpstr>Structured buffer in HLSL</vt:lpstr>
      <vt:lpstr>Creating Structured Buffers in C++</vt:lpstr>
      <vt:lpstr>Copying data to buffer in C++</vt:lpstr>
      <vt:lpstr>Actually drawing w/ instances</vt:lpstr>
      <vt:lpstr>Per-Instance Data with Multiple Vertex Buffers</vt:lpstr>
      <vt:lpstr>ID3D11InputLayout</vt:lpstr>
      <vt:lpstr>Multiple vertex buffers</vt:lpstr>
      <vt:lpstr>Are multiple vertex buffers better?</vt:lpstr>
      <vt:lpstr>Multiple VB’s with instancing</vt:lpstr>
      <vt:lpstr>Per-instance buffer example</vt:lpstr>
      <vt:lpstr>Setting up a per-instance buffer</vt:lpstr>
      <vt:lpstr>Other CPU-side changes</vt:lpstr>
      <vt:lpstr>Vertex shader changes</vt:lpstr>
      <vt:lpstr>Denoting per-instance shader input</vt:lpstr>
      <vt:lpstr>Per-instance semantic example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Instanced Rendering</dc:title>
  <dc:creator>Chris Cascioli</dc:creator>
  <cp:lastModifiedBy>Chris Cascioli</cp:lastModifiedBy>
  <cp:revision>63</cp:revision>
  <dcterms:created xsi:type="dcterms:W3CDTF">2016-11-15T13:16:57Z</dcterms:created>
  <dcterms:modified xsi:type="dcterms:W3CDTF">2020-11-15T21:56:40Z</dcterms:modified>
</cp:coreProperties>
</file>