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9" r:id="rId6"/>
    <p:sldId id="259" r:id="rId7"/>
    <p:sldId id="258" r:id="rId8"/>
    <p:sldId id="265" r:id="rId9"/>
    <p:sldId id="260" r:id="rId10"/>
    <p:sldId id="261" r:id="rId11"/>
    <p:sldId id="262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1F90-2079-4287-A22D-FADC9A8FF536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E017-11E6-4B0D-ACF2-1C82156C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engin.umd.umich.edu/CIS/course.des/cis400/cobol/cobol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s.ul.ie/cobol/examples/Merge/Merge.ht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B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engin.umd.umich.edu/CIS/course.des/cis400/cobol/cobo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sharpcorner.com/uploadfile/RSM50/creating-forms-with-cobo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obol/cobol_program_structur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obol/cobol_program_structur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AFTER</a:t>
            </a:r>
          </a:p>
          <a:p>
            <a:pPr lvl="1"/>
            <a:r>
              <a:rPr lang="en-US" dirty="0"/>
              <a:t>Updates counter AFTER execution</a:t>
            </a:r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PERFORM PARAGRAPH-A AFTER COUNT=10</a:t>
            </a:r>
          </a:p>
        </p:txBody>
      </p:sp>
    </p:spTree>
    <p:extLst>
      <p:ext uri="{BB962C8B-B14F-4D97-AF65-F5344CB8AC3E}">
        <p14:creationId xmlns:p14="http://schemas.microsoft.com/office/powerpoint/2010/main" val="427957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-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</a:t>
            </a:r>
          </a:p>
          <a:p>
            <a:pPr lvl="1"/>
            <a:r>
              <a:rPr lang="en-US" dirty="0"/>
              <a:t>Like JUMP in ASSEMBLY</a:t>
            </a:r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GO TO PARAGRAPH-A</a:t>
            </a:r>
          </a:p>
        </p:txBody>
      </p:sp>
    </p:spTree>
    <p:extLst>
      <p:ext uri="{BB962C8B-B14F-4D97-AF65-F5344CB8AC3E}">
        <p14:creationId xmlns:p14="http://schemas.microsoft.com/office/powerpoint/2010/main" val="152953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000100 IDENTIFICATION DIVISION.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000200 PROGRAM-ID.     HELLOWORLD.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000300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000400*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000500 ENVIRONMENT DIVISION.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000600 CONFIGURATION SECTION.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000700 SOURCE-COMPUTER. RM-COBOL.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000800 OBJECT-COMPUTER. RM-COBOL.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000900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001000 DATA DIVISION.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001100 FILE SECTION.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001200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100000 PROCEDURE DIVISION.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100200 MAIN-LOGIC SECTION.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100300 BEGIN.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100400     DISPLAY " " LINE 1 POSITION 1 ERASE EOS.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100500     DISPLAY "Hello World!" LINE 15 POSITION 10.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100600     STOP RUN.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100700 MAIN-LOGIC-EXIT.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100800     EXIT.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176963"/>
            <a:ext cx="372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UMICH Dearborn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and File 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8851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ENVIRONMENT DIVISION.</a:t>
            </a:r>
          </a:p>
          <a:p>
            <a:pPr marL="0" indent="0">
              <a:buNone/>
            </a:pPr>
            <a:r>
              <a:rPr lang="en-US" sz="4800" dirty="0"/>
              <a:t>INPUT-OUTPUT SECTION.</a:t>
            </a:r>
          </a:p>
          <a:p>
            <a:pPr marL="0" indent="0">
              <a:buNone/>
            </a:pPr>
            <a:r>
              <a:rPr lang="en-US" sz="4800" dirty="0"/>
              <a:t>FILE-CONTROL.</a:t>
            </a:r>
          </a:p>
          <a:p>
            <a:pPr marL="0" indent="0">
              <a:buNone/>
            </a:pPr>
            <a:r>
              <a:rPr lang="en-US" sz="4800" dirty="0"/>
              <a:t>    SELECT </a:t>
            </a:r>
            <a:r>
              <a:rPr lang="en-US" sz="4800" dirty="0" err="1"/>
              <a:t>StudentFile</a:t>
            </a:r>
            <a:r>
              <a:rPr lang="en-US" sz="4800" dirty="0"/>
              <a:t> ASSIGN TO "STUDENTS.DAT"</a:t>
            </a:r>
          </a:p>
          <a:p>
            <a:pPr marL="0" indent="0">
              <a:buNone/>
            </a:pPr>
            <a:r>
              <a:rPr lang="en-US" sz="4800" dirty="0"/>
              <a:t>             ORGANIZATION IS LINE SEQUENTIAL.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SELECT </a:t>
            </a:r>
            <a:r>
              <a:rPr lang="en-US" sz="4800" dirty="0" err="1"/>
              <a:t>InsertionsFile</a:t>
            </a:r>
            <a:r>
              <a:rPr lang="en-US" sz="4800" dirty="0"/>
              <a:t> ASSIGN TO "TRANSINS.DAT"</a:t>
            </a:r>
          </a:p>
          <a:p>
            <a:pPr marL="0" indent="0">
              <a:buNone/>
            </a:pPr>
            <a:r>
              <a:rPr lang="en-US" sz="4800" dirty="0"/>
              <a:t>             ORGANIZATION IS LINE SEQUENTIAL.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SELECT </a:t>
            </a:r>
            <a:r>
              <a:rPr lang="en-US" sz="4800" dirty="0" err="1"/>
              <a:t>NewStudentFile</a:t>
            </a:r>
            <a:r>
              <a:rPr lang="en-US" sz="4800" dirty="0"/>
              <a:t>    ASSIGN TO "STUDENTS.NEW"</a:t>
            </a:r>
          </a:p>
          <a:p>
            <a:pPr marL="0" indent="0">
              <a:buNone/>
            </a:pPr>
            <a:r>
              <a:rPr lang="en-US" sz="4800" dirty="0"/>
              <a:t>             ORGANIZATION IS LINE SEQUENTIAL.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SELECT </a:t>
            </a:r>
            <a:r>
              <a:rPr lang="en-US" sz="4800" dirty="0" err="1"/>
              <a:t>WorkFile</a:t>
            </a:r>
            <a:r>
              <a:rPr lang="en-US" sz="4800" dirty="0"/>
              <a:t> ASSIGN TO "WORK.TMP".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56839" y="1825624"/>
            <a:ext cx="3215081" cy="4877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DATA DIVISION.</a:t>
            </a:r>
          </a:p>
          <a:p>
            <a:pPr marL="0" indent="0">
              <a:buNone/>
            </a:pPr>
            <a:r>
              <a:rPr lang="en-US" sz="1400" dirty="0"/>
              <a:t>FILE SECTION.</a:t>
            </a:r>
          </a:p>
          <a:p>
            <a:pPr marL="0" indent="0">
              <a:buNone/>
            </a:pPr>
            <a:r>
              <a:rPr lang="en-US" sz="1400" dirty="0"/>
              <a:t>FD  </a:t>
            </a:r>
            <a:r>
              <a:rPr lang="en-US" sz="1400" dirty="0" err="1"/>
              <a:t>StudentFile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01  </a:t>
            </a:r>
            <a:r>
              <a:rPr lang="en-US" sz="1400" dirty="0" err="1"/>
              <a:t>StudentRec</a:t>
            </a:r>
            <a:r>
              <a:rPr lang="en-US" sz="1400" dirty="0"/>
              <a:t>             PIC X(30).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FD  </a:t>
            </a:r>
            <a:r>
              <a:rPr lang="en-US" sz="1400" dirty="0" err="1"/>
              <a:t>InsertionsFile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01  </a:t>
            </a:r>
            <a:r>
              <a:rPr lang="en-US" sz="1400" dirty="0" err="1"/>
              <a:t>InsertionRec</a:t>
            </a:r>
            <a:r>
              <a:rPr lang="en-US" sz="1400" dirty="0"/>
              <a:t>           PIC X(30).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FD  </a:t>
            </a:r>
            <a:r>
              <a:rPr lang="en-US" sz="1400" dirty="0" err="1"/>
              <a:t>NewStudentFile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01  </a:t>
            </a:r>
            <a:r>
              <a:rPr lang="en-US" sz="1400" dirty="0" err="1"/>
              <a:t>NewStudentRec</a:t>
            </a:r>
            <a:r>
              <a:rPr lang="en-US" sz="1400" dirty="0"/>
              <a:t>          PIC X(30).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SD  </a:t>
            </a:r>
            <a:r>
              <a:rPr lang="en-US" sz="1400" dirty="0" err="1"/>
              <a:t>WorkFile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01  </a:t>
            </a:r>
            <a:r>
              <a:rPr lang="en-US" sz="1400" dirty="0" err="1"/>
              <a:t>WorkRec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   02 </a:t>
            </a:r>
            <a:r>
              <a:rPr lang="en-US" sz="1400" dirty="0" err="1"/>
              <a:t>WStudentId</a:t>
            </a:r>
            <a:r>
              <a:rPr lang="en-US" sz="1400" dirty="0"/>
              <a:t>          PIC 9(7).</a:t>
            </a:r>
          </a:p>
          <a:p>
            <a:pPr marL="0" indent="0">
              <a:buNone/>
            </a:pPr>
            <a:r>
              <a:rPr lang="en-US" sz="1400" dirty="0"/>
              <a:t>    02 FILLER              PIC X(23).</a:t>
            </a:r>
            <a:endParaRPr lang="en-US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25562" y="1825625"/>
            <a:ext cx="32150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52981" y="1825624"/>
            <a:ext cx="416024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PROCEDURE DIVISION.</a:t>
            </a:r>
          </a:p>
          <a:p>
            <a:r>
              <a:rPr lang="en-US" sz="1400" dirty="0"/>
              <a:t>Begin.</a:t>
            </a:r>
          </a:p>
          <a:p>
            <a:r>
              <a:rPr lang="en-US" sz="1400" dirty="0"/>
              <a:t>    MERGE </a:t>
            </a:r>
            <a:r>
              <a:rPr lang="en-US" sz="1400" dirty="0" err="1"/>
              <a:t>WorkFile</a:t>
            </a:r>
            <a:endParaRPr lang="en-US" sz="1400" dirty="0"/>
          </a:p>
          <a:p>
            <a:r>
              <a:rPr lang="en-US" sz="1400" dirty="0"/>
              <a:t>       ON ASCENDING KEY </a:t>
            </a:r>
            <a:r>
              <a:rPr lang="en-US" sz="1400" dirty="0" err="1"/>
              <a:t>WStudentId</a:t>
            </a:r>
            <a:endParaRPr lang="en-US" sz="1400" dirty="0"/>
          </a:p>
          <a:p>
            <a:r>
              <a:rPr lang="en-US" sz="1400" dirty="0"/>
              <a:t>       USING </a:t>
            </a:r>
            <a:r>
              <a:rPr lang="en-US" sz="1400" dirty="0" err="1"/>
              <a:t>InsertionsFile</a:t>
            </a:r>
            <a:r>
              <a:rPr lang="en-US" sz="1400" dirty="0"/>
              <a:t>,  </a:t>
            </a:r>
            <a:r>
              <a:rPr lang="en-US" sz="1400" dirty="0" err="1"/>
              <a:t>StudentFile</a:t>
            </a:r>
            <a:endParaRPr lang="en-US" sz="1400" dirty="0"/>
          </a:p>
          <a:p>
            <a:r>
              <a:rPr lang="en-US" sz="1400" dirty="0"/>
              <a:t>       GIVING </a:t>
            </a:r>
            <a:r>
              <a:rPr lang="en-US" sz="1400" dirty="0" err="1"/>
              <a:t>NewStudentFile</a:t>
            </a:r>
            <a:r>
              <a:rPr lang="en-US" sz="1400" dirty="0"/>
              <a:t>.</a:t>
            </a:r>
          </a:p>
          <a:p>
            <a:r>
              <a:rPr lang="en-US" sz="1400" dirty="0"/>
              <a:t>    STOP RUN.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18342" y="6176963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University of Limerick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1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COBOL: Common Business-Oriented Language</a:t>
            </a:r>
          </a:p>
          <a:p>
            <a:pPr lvl="1"/>
            <a:r>
              <a:rPr lang="en-US" dirty="0"/>
              <a:t>Business Use</a:t>
            </a:r>
          </a:p>
          <a:p>
            <a:r>
              <a:rPr lang="en-US" dirty="0"/>
              <a:t>Compiled</a:t>
            </a:r>
          </a:p>
          <a:p>
            <a:r>
              <a:rPr lang="en-US" dirty="0"/>
              <a:t>English Like</a:t>
            </a:r>
          </a:p>
        </p:txBody>
      </p:sp>
    </p:spTree>
    <p:extLst>
      <p:ext uri="{BB962C8B-B14F-4D97-AF65-F5344CB8AC3E}">
        <p14:creationId xmlns:p14="http://schemas.microsoft.com/office/powerpoint/2010/main" val="40262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Appeared in 1959</a:t>
            </a:r>
          </a:p>
          <a:p>
            <a:r>
              <a:rPr lang="en-US" dirty="0"/>
              <a:t>Developed by CODASYL: Conference on Data Systems Languages</a:t>
            </a:r>
          </a:p>
          <a:p>
            <a:pPr lvl="1"/>
            <a:r>
              <a:rPr lang="en-US" dirty="0"/>
              <a:t>Consortium formed to guide development of a standard programming language.</a:t>
            </a:r>
          </a:p>
          <a:p>
            <a:pPr lvl="2"/>
            <a:r>
              <a:rPr lang="en-US" dirty="0"/>
              <a:t>Old software could not run on newer computers, therefore programming costs were expensive due to having to adapt existing programs for new hardware.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264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WIKIPEDIA 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automation (ATMs)</a:t>
            </a:r>
          </a:p>
          <a:p>
            <a:r>
              <a:rPr lang="en-US" dirty="0"/>
              <a:t>Truly  connotative naming (30 character limit with dashes)</a:t>
            </a:r>
          </a:p>
          <a:p>
            <a:r>
              <a:rPr lang="en-US" dirty="0"/>
              <a:t>Variables defined in detail</a:t>
            </a:r>
          </a:p>
          <a:p>
            <a:pPr lvl="1"/>
            <a:r>
              <a:rPr lang="en-US" dirty="0"/>
              <a:t>Includes number of decimal digits and location of decimal point</a:t>
            </a:r>
          </a:p>
          <a:p>
            <a:r>
              <a:rPr lang="en-US" dirty="0"/>
              <a:t>File records described with detail</a:t>
            </a:r>
          </a:p>
          <a:p>
            <a:r>
              <a:rPr lang="en-US" dirty="0"/>
              <a:t>Object, visual programming environments (Object Oriented)</a:t>
            </a:r>
          </a:p>
          <a:p>
            <a:r>
              <a:rPr lang="en-US" dirty="0"/>
              <a:t>Class Libraries</a:t>
            </a:r>
          </a:p>
          <a:p>
            <a:r>
              <a:rPr lang="en-US" dirty="0"/>
              <a:t>Rapid Application Capabilities</a:t>
            </a:r>
          </a:p>
          <a:p>
            <a:r>
              <a:rPr lang="en-US" dirty="0"/>
              <a:t>Integration of the Internet / WWW </a:t>
            </a:r>
          </a:p>
          <a:p>
            <a:pPr lvl="1"/>
            <a:r>
              <a:rPr lang="en-US" dirty="0"/>
              <a:t>APIs (SOAP)</a:t>
            </a:r>
          </a:p>
          <a:p>
            <a:pPr lvl="1"/>
            <a:r>
              <a:rPr lang="en-US" dirty="0"/>
              <a:t>Bridges (Node.js)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372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UMICH Dearborn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Incorporation with C-Sharp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C-Sharp COBOL form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Automation</a:t>
            </a:r>
          </a:p>
          <a:p>
            <a:pPr lvl="1"/>
            <a:r>
              <a:rPr lang="en-US" dirty="0"/>
              <a:t>ATMs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Edward Jones</a:t>
            </a:r>
          </a:p>
        </p:txBody>
      </p:sp>
    </p:spTree>
    <p:extLst>
      <p:ext uri="{BB962C8B-B14F-4D97-AF65-F5344CB8AC3E}">
        <p14:creationId xmlns:p14="http://schemas.microsoft.com/office/powerpoint/2010/main" val="200236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divisions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789" y="2206306"/>
            <a:ext cx="5704514" cy="4105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0745" y="2265028"/>
            <a:ext cx="34730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9190" y="2816688"/>
            <a:ext cx="292775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080" y="3407466"/>
            <a:ext cx="24579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4781" y="3972813"/>
            <a:ext cx="203013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Paragraphs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589" y="4616139"/>
            <a:ext cx="1736521" cy="3691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5813" y="5234730"/>
            <a:ext cx="147646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9703" y="5771626"/>
            <a:ext cx="13002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Characters</a:t>
            </a: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3603069" y="2634360"/>
            <a:ext cx="4197" cy="18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603068" y="3186020"/>
            <a:ext cx="1" cy="221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3603067" y="3776798"/>
            <a:ext cx="1" cy="16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>
            <a:off x="3619849" y="4342145"/>
            <a:ext cx="0" cy="25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3619850" y="4985254"/>
            <a:ext cx="4194" cy="24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 flipH="1">
            <a:off x="3619850" y="5604062"/>
            <a:ext cx="4194" cy="16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8725" y="2206306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hlinkClick r:id="rId2"/>
              </a:rPr>
              <a:t>Tutorialspoint</a:t>
            </a:r>
            <a:r>
              <a:rPr lang="en-US" dirty="0">
                <a:hlinkClick r:id="rId2"/>
              </a:rPr>
              <a:t> 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Sections: logical subdivisions of program logic</a:t>
            </a:r>
          </a:p>
          <a:p>
            <a:pPr lvl="1"/>
            <a:r>
              <a:rPr lang="en-US" dirty="0"/>
              <a:t>A collection of paragraphs</a:t>
            </a:r>
          </a:p>
          <a:p>
            <a:r>
              <a:rPr lang="en-US" dirty="0"/>
              <a:t>Paragraphs: the subdivision of a section or division</a:t>
            </a:r>
          </a:p>
          <a:p>
            <a:pPr lvl="1"/>
            <a:r>
              <a:rPr lang="en-US" dirty="0"/>
              <a:t>User or Pre defined </a:t>
            </a:r>
          </a:p>
          <a:p>
            <a:r>
              <a:rPr lang="en-US" dirty="0"/>
              <a:t>Sentences: the combination of one or more statements</a:t>
            </a:r>
          </a:p>
          <a:p>
            <a:r>
              <a:rPr lang="en-US" dirty="0"/>
              <a:t>Statements: performs processing (TASKS)</a:t>
            </a:r>
          </a:p>
          <a:p>
            <a:r>
              <a:rPr lang="en-US" dirty="0"/>
              <a:t>Characters: Lowest hierarchy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6923" y="5637403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hlinkClick r:id="rId2"/>
              </a:rPr>
              <a:t>Tutorialspoint</a:t>
            </a:r>
            <a:r>
              <a:rPr lang="en-US" dirty="0">
                <a:hlinkClick r:id="rId2"/>
              </a:rPr>
              <a:t> 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5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Until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PERFORM PARAGRAPH-A UNTIL COUNT=10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512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COBOL</vt:lpstr>
      <vt:lpstr>What is it?</vt:lpstr>
      <vt:lpstr>History</vt:lpstr>
      <vt:lpstr>Features</vt:lpstr>
      <vt:lpstr>Incorporation with C-Sharp </vt:lpstr>
      <vt:lpstr>Applications</vt:lpstr>
      <vt:lpstr>Structure</vt:lpstr>
      <vt:lpstr>Structure</vt:lpstr>
      <vt:lpstr>For Loop</vt:lpstr>
      <vt:lpstr>Do While Loop</vt:lpstr>
      <vt:lpstr>Control Flow - JUMP</vt:lpstr>
      <vt:lpstr>Hello World!</vt:lpstr>
      <vt:lpstr>Merge Sort and File 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COBOL</dc:title>
  <dc:creator>Joshua Haupt</dc:creator>
  <cp:lastModifiedBy>Joshua Haupt</cp:lastModifiedBy>
  <cp:revision>12</cp:revision>
  <dcterms:created xsi:type="dcterms:W3CDTF">2016-12-05T04:07:40Z</dcterms:created>
  <dcterms:modified xsi:type="dcterms:W3CDTF">2016-12-05T17:26:47Z</dcterms:modified>
</cp:coreProperties>
</file>