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289" r:id="rId2"/>
    <p:sldId id="264" r:id="rId3"/>
    <p:sldId id="265" r:id="rId4"/>
    <p:sldId id="266" r:id="rId5"/>
    <p:sldId id="269" r:id="rId6"/>
    <p:sldId id="270" r:id="rId7"/>
    <p:sldId id="294" r:id="rId8"/>
    <p:sldId id="271" r:id="rId9"/>
    <p:sldId id="303" r:id="rId10"/>
    <p:sldId id="301" r:id="rId11"/>
    <p:sldId id="302" r:id="rId12"/>
    <p:sldId id="272" r:id="rId13"/>
    <p:sldId id="273" r:id="rId14"/>
    <p:sldId id="274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427" r:id="rId54"/>
    <p:sldId id="428" r:id="rId55"/>
    <p:sldId id="429" r:id="rId56"/>
    <p:sldId id="351" r:id="rId57"/>
    <p:sldId id="353" r:id="rId58"/>
    <p:sldId id="352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71" r:id="rId73"/>
    <p:sldId id="373" r:id="rId74"/>
    <p:sldId id="374" r:id="rId75"/>
    <p:sldId id="375" r:id="rId76"/>
    <p:sldId id="426" r:id="rId77"/>
    <p:sldId id="376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2" r:id="rId94"/>
    <p:sldId id="393" r:id="rId95"/>
    <p:sldId id="394" r:id="rId96"/>
    <p:sldId id="395" r:id="rId97"/>
    <p:sldId id="396" r:id="rId98"/>
    <p:sldId id="397" r:id="rId99"/>
    <p:sldId id="398" r:id="rId100"/>
    <p:sldId id="399" r:id="rId101"/>
    <p:sldId id="400" r:id="rId102"/>
    <p:sldId id="401" r:id="rId103"/>
    <p:sldId id="402" r:id="rId104"/>
    <p:sldId id="405" r:id="rId105"/>
    <p:sldId id="406" r:id="rId106"/>
    <p:sldId id="407" r:id="rId107"/>
    <p:sldId id="408" r:id="rId108"/>
    <p:sldId id="411" r:id="rId109"/>
    <p:sldId id="412" r:id="rId110"/>
    <p:sldId id="413" r:id="rId111"/>
    <p:sldId id="414" r:id="rId112"/>
    <p:sldId id="415" r:id="rId113"/>
    <p:sldId id="416" r:id="rId114"/>
    <p:sldId id="417" r:id="rId115"/>
    <p:sldId id="418" r:id="rId116"/>
    <p:sldId id="419" r:id="rId117"/>
    <p:sldId id="420" r:id="rId118"/>
    <p:sldId id="421" r:id="rId119"/>
    <p:sldId id="422" r:id="rId120"/>
    <p:sldId id="423" r:id="rId121"/>
    <p:sldId id="424" r:id="rId122"/>
    <p:sldId id="425" r:id="rId12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8" autoAdjust="0"/>
  </p:normalViewPr>
  <p:slideViewPr>
    <p:cSldViewPr>
      <p:cViewPr varScale="1">
        <p:scale>
          <a:sx n="73" d="100"/>
          <a:sy n="73" d="100"/>
        </p:scale>
        <p:origin x="10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12"/>
    </p:cViewPr>
  </p:sorterViewPr>
  <p:notesViewPr>
    <p:cSldViewPr>
      <p:cViewPr varScale="1">
        <p:scale>
          <a:sx n="74" d="100"/>
          <a:sy n="74" d="100"/>
        </p:scale>
        <p:origin x="-2142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3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77.wmf"/><Relationship Id="rId4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79.wmf"/><Relationship Id="rId2" Type="http://schemas.openxmlformats.org/officeDocument/2006/relationships/image" Target="../media/image13.wmf"/><Relationship Id="rId1" Type="http://schemas.openxmlformats.org/officeDocument/2006/relationships/image" Target="../media/image78.wmf"/><Relationship Id="rId6" Type="http://schemas.openxmlformats.org/officeDocument/2006/relationships/image" Target="../media/image18.wmf"/><Relationship Id="rId5" Type="http://schemas.openxmlformats.org/officeDocument/2006/relationships/image" Target="../media/image77.wmf"/><Relationship Id="rId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5" Type="http://schemas.openxmlformats.org/officeDocument/2006/relationships/image" Target="../media/image89.wmf"/><Relationship Id="rId4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7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88.wmf"/><Relationship Id="rId7" Type="http://schemas.openxmlformats.org/officeDocument/2006/relationships/image" Target="../media/image100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104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88.wmf"/><Relationship Id="rId7" Type="http://schemas.openxmlformats.org/officeDocument/2006/relationships/image" Target="../media/image108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10" Type="http://schemas.openxmlformats.org/officeDocument/2006/relationships/image" Target="../media/image104.wmf"/><Relationship Id="rId4" Type="http://schemas.openxmlformats.org/officeDocument/2006/relationships/image" Target="../media/image105.wmf"/><Relationship Id="rId9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104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10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108.wmf"/><Relationship Id="rId4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104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104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2.wmf"/><Relationship Id="rId4" Type="http://schemas.openxmlformats.org/officeDocument/2006/relationships/image" Target="../media/image11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22.wmf"/><Relationship Id="rId7" Type="http://schemas.openxmlformats.org/officeDocument/2006/relationships/image" Target="../media/image120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1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32.wmf"/><Relationship Id="rId2" Type="http://schemas.openxmlformats.org/officeDocument/2006/relationships/image" Target="../media/image117.wmf"/><Relationship Id="rId1" Type="http://schemas.openxmlformats.org/officeDocument/2006/relationships/image" Target="../media/image128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17.wmf"/><Relationship Id="rId5" Type="http://schemas.openxmlformats.org/officeDocument/2006/relationships/image" Target="../media/image135.wmf"/><Relationship Id="rId4" Type="http://schemas.openxmlformats.org/officeDocument/2006/relationships/image" Target="../media/image1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11" Type="http://schemas.openxmlformats.org/officeDocument/2006/relationships/image" Target="../media/image172.wmf"/><Relationship Id="rId5" Type="http://schemas.openxmlformats.org/officeDocument/2006/relationships/image" Target="../media/image166.wmf"/><Relationship Id="rId10" Type="http://schemas.openxmlformats.org/officeDocument/2006/relationships/image" Target="../media/image171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60.wmf"/><Relationship Id="rId1" Type="http://schemas.openxmlformats.org/officeDocument/2006/relationships/image" Target="../media/image173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79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56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83.wmf"/><Relationship Id="rId7" Type="http://schemas.openxmlformats.org/officeDocument/2006/relationships/image" Target="../media/image186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64.wmf"/><Relationship Id="rId11" Type="http://schemas.openxmlformats.org/officeDocument/2006/relationships/image" Target="../media/image188.wmf"/><Relationship Id="rId5" Type="http://schemas.openxmlformats.org/officeDocument/2006/relationships/image" Target="../media/image185.wmf"/><Relationship Id="rId10" Type="http://schemas.openxmlformats.org/officeDocument/2006/relationships/image" Target="../media/image162.wmf"/><Relationship Id="rId4" Type="http://schemas.openxmlformats.org/officeDocument/2006/relationships/image" Target="../media/image184.wmf"/><Relationship Id="rId9" Type="http://schemas.openxmlformats.org/officeDocument/2006/relationships/image" Target="../media/image18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64.wmf"/><Relationship Id="rId6" Type="http://schemas.openxmlformats.org/officeDocument/2006/relationships/image" Target="../media/image162.wmf"/><Relationship Id="rId5" Type="http://schemas.openxmlformats.org/officeDocument/2006/relationships/image" Target="../media/image181.wmf"/><Relationship Id="rId4" Type="http://schemas.openxmlformats.org/officeDocument/2006/relationships/image" Target="../media/image172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10" Type="http://schemas.openxmlformats.org/officeDocument/2006/relationships/image" Target="../media/image212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7.wmf"/><Relationship Id="rId1" Type="http://schemas.openxmlformats.org/officeDocument/2006/relationships/image" Target="../media/image203.wmf"/><Relationship Id="rId5" Type="http://schemas.openxmlformats.org/officeDocument/2006/relationships/image" Target="../media/image213.wmf"/><Relationship Id="rId4" Type="http://schemas.openxmlformats.org/officeDocument/2006/relationships/image" Target="../media/image211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7.wmf"/><Relationship Id="rId7" Type="http://schemas.openxmlformats.org/officeDocument/2006/relationships/image" Target="../media/image230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137.wmf"/><Relationship Id="rId5" Type="http://schemas.openxmlformats.org/officeDocument/2006/relationships/image" Target="../media/image229.wmf"/><Relationship Id="rId10" Type="http://schemas.openxmlformats.org/officeDocument/2006/relationships/image" Target="../media/image233.wmf"/><Relationship Id="rId4" Type="http://schemas.openxmlformats.org/officeDocument/2006/relationships/image" Target="../media/image228.wmf"/><Relationship Id="rId9" Type="http://schemas.openxmlformats.org/officeDocument/2006/relationships/image" Target="../media/image23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211.wmf"/><Relationship Id="rId4" Type="http://schemas.openxmlformats.org/officeDocument/2006/relationships/image" Target="../media/image20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7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11" Type="http://schemas.openxmlformats.org/officeDocument/2006/relationships/image" Target="../media/image268.wmf"/><Relationship Id="rId5" Type="http://schemas.openxmlformats.org/officeDocument/2006/relationships/image" Target="../media/image262.wmf"/><Relationship Id="rId10" Type="http://schemas.openxmlformats.org/officeDocument/2006/relationships/image" Target="../media/image267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11" Type="http://schemas.openxmlformats.org/officeDocument/2006/relationships/image" Target="../media/image268.wmf"/><Relationship Id="rId5" Type="http://schemas.openxmlformats.org/officeDocument/2006/relationships/image" Target="../media/image262.wmf"/><Relationship Id="rId10" Type="http://schemas.openxmlformats.org/officeDocument/2006/relationships/image" Target="../media/image267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image" Target="../media/image285.wmf"/><Relationship Id="rId3" Type="http://schemas.openxmlformats.org/officeDocument/2006/relationships/image" Target="../media/image274.wmf"/><Relationship Id="rId7" Type="http://schemas.openxmlformats.org/officeDocument/2006/relationships/image" Target="../media/image272.wmf"/><Relationship Id="rId12" Type="http://schemas.openxmlformats.org/officeDocument/2006/relationships/image" Target="../media/image284.wmf"/><Relationship Id="rId2" Type="http://schemas.openxmlformats.org/officeDocument/2006/relationships/image" Target="../media/image273.wmf"/><Relationship Id="rId1" Type="http://schemas.openxmlformats.org/officeDocument/2006/relationships/image" Target="../media/image280.wmf"/><Relationship Id="rId6" Type="http://schemas.openxmlformats.org/officeDocument/2006/relationships/image" Target="../media/image282.wmf"/><Relationship Id="rId11" Type="http://schemas.openxmlformats.org/officeDocument/2006/relationships/image" Target="../media/image283.wmf"/><Relationship Id="rId5" Type="http://schemas.openxmlformats.org/officeDocument/2006/relationships/image" Target="../media/image281.wmf"/><Relationship Id="rId10" Type="http://schemas.openxmlformats.org/officeDocument/2006/relationships/image" Target="../media/image279.wmf"/><Relationship Id="rId4" Type="http://schemas.openxmlformats.org/officeDocument/2006/relationships/image" Target="../media/image275.wmf"/><Relationship Id="rId9" Type="http://schemas.openxmlformats.org/officeDocument/2006/relationships/image" Target="../media/image278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image" Target="../media/image274.wmf"/><Relationship Id="rId7" Type="http://schemas.openxmlformats.org/officeDocument/2006/relationships/image" Target="../media/image286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10" Type="http://schemas.openxmlformats.org/officeDocument/2006/relationships/image" Target="../media/image285.wmf"/><Relationship Id="rId4" Type="http://schemas.openxmlformats.org/officeDocument/2006/relationships/image" Target="../media/image275.wmf"/><Relationship Id="rId9" Type="http://schemas.openxmlformats.org/officeDocument/2006/relationships/image" Target="../media/image279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3.wmf"/><Relationship Id="rId7" Type="http://schemas.openxmlformats.org/officeDocument/2006/relationships/image" Target="../media/image289.wmf"/><Relationship Id="rId2" Type="http://schemas.openxmlformats.org/officeDocument/2006/relationships/image" Target="../media/image272.wmf"/><Relationship Id="rId1" Type="http://schemas.openxmlformats.org/officeDocument/2006/relationships/image" Target="../media/image287.wmf"/><Relationship Id="rId6" Type="http://schemas.openxmlformats.org/officeDocument/2006/relationships/image" Target="../media/image288.wmf"/><Relationship Id="rId11" Type="http://schemas.openxmlformats.org/officeDocument/2006/relationships/image" Target="../media/image286.wmf"/><Relationship Id="rId5" Type="http://schemas.openxmlformats.org/officeDocument/2006/relationships/image" Target="../media/image275.wmf"/><Relationship Id="rId10" Type="http://schemas.openxmlformats.org/officeDocument/2006/relationships/image" Target="../media/image278.wmf"/><Relationship Id="rId4" Type="http://schemas.openxmlformats.org/officeDocument/2006/relationships/image" Target="../media/image274.wmf"/><Relationship Id="rId9" Type="http://schemas.openxmlformats.org/officeDocument/2006/relationships/image" Target="../media/image285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11" Type="http://schemas.openxmlformats.org/officeDocument/2006/relationships/image" Target="../media/image303.wmf"/><Relationship Id="rId5" Type="http://schemas.openxmlformats.org/officeDocument/2006/relationships/image" Target="../media/image297.wmf"/><Relationship Id="rId10" Type="http://schemas.openxmlformats.org/officeDocument/2006/relationships/image" Target="../media/image302.wmf"/><Relationship Id="rId4" Type="http://schemas.openxmlformats.org/officeDocument/2006/relationships/image" Target="../media/image296.wmf"/><Relationship Id="rId9" Type="http://schemas.openxmlformats.org/officeDocument/2006/relationships/image" Target="../media/image301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image" Target="../media/image309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12" Type="http://schemas.openxmlformats.org/officeDocument/2006/relationships/image" Target="../media/image308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11" Type="http://schemas.openxmlformats.org/officeDocument/2006/relationships/image" Target="../media/image307.wmf"/><Relationship Id="rId5" Type="http://schemas.openxmlformats.org/officeDocument/2006/relationships/image" Target="../media/image297.wmf"/><Relationship Id="rId15" Type="http://schemas.openxmlformats.org/officeDocument/2006/relationships/image" Target="../media/image311.wmf"/><Relationship Id="rId10" Type="http://schemas.openxmlformats.org/officeDocument/2006/relationships/image" Target="../media/image306.wmf"/><Relationship Id="rId4" Type="http://schemas.openxmlformats.org/officeDocument/2006/relationships/image" Target="../media/image296.wmf"/><Relationship Id="rId9" Type="http://schemas.openxmlformats.org/officeDocument/2006/relationships/image" Target="../media/image305.wmf"/><Relationship Id="rId14" Type="http://schemas.openxmlformats.org/officeDocument/2006/relationships/image" Target="../media/image310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10" Type="http://schemas.openxmlformats.org/officeDocument/2006/relationships/image" Target="../media/image313.wmf"/><Relationship Id="rId4" Type="http://schemas.openxmlformats.org/officeDocument/2006/relationships/image" Target="../media/image296.wmf"/><Relationship Id="rId9" Type="http://schemas.openxmlformats.org/officeDocument/2006/relationships/image" Target="../media/image312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7" Type="http://schemas.openxmlformats.org/officeDocument/2006/relationships/image" Target="../media/image327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0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3" Type="http://schemas.openxmlformats.org/officeDocument/2006/relationships/image" Target="../media/image334.wmf"/><Relationship Id="rId7" Type="http://schemas.openxmlformats.org/officeDocument/2006/relationships/image" Target="../media/image338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6" Type="http://schemas.openxmlformats.org/officeDocument/2006/relationships/image" Target="../media/image337.wmf"/><Relationship Id="rId5" Type="http://schemas.openxmlformats.org/officeDocument/2006/relationships/image" Target="../media/image336.wmf"/><Relationship Id="rId10" Type="http://schemas.openxmlformats.org/officeDocument/2006/relationships/image" Target="../media/image341.wmf"/><Relationship Id="rId4" Type="http://schemas.openxmlformats.org/officeDocument/2006/relationships/image" Target="../media/image335.wmf"/><Relationship Id="rId9" Type="http://schemas.openxmlformats.org/officeDocument/2006/relationships/image" Target="../media/image340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image" Target="../media/image360.wmf"/><Relationship Id="rId3" Type="http://schemas.openxmlformats.org/officeDocument/2006/relationships/image" Target="../media/image350.wmf"/><Relationship Id="rId7" Type="http://schemas.openxmlformats.org/officeDocument/2006/relationships/image" Target="../media/image354.wmf"/><Relationship Id="rId12" Type="http://schemas.openxmlformats.org/officeDocument/2006/relationships/image" Target="../media/image359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11" Type="http://schemas.openxmlformats.org/officeDocument/2006/relationships/image" Target="../media/image358.wmf"/><Relationship Id="rId5" Type="http://schemas.openxmlformats.org/officeDocument/2006/relationships/image" Target="../media/image352.wmf"/><Relationship Id="rId10" Type="http://schemas.openxmlformats.org/officeDocument/2006/relationships/image" Target="../media/image357.wmf"/><Relationship Id="rId4" Type="http://schemas.openxmlformats.org/officeDocument/2006/relationships/image" Target="../media/image351.wmf"/><Relationship Id="rId9" Type="http://schemas.openxmlformats.org/officeDocument/2006/relationships/image" Target="../media/image356.wmf"/><Relationship Id="rId14" Type="http://schemas.openxmlformats.org/officeDocument/2006/relationships/image" Target="../media/image361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3.wmf"/><Relationship Id="rId1" Type="http://schemas.openxmlformats.org/officeDocument/2006/relationships/image" Target="../media/image362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4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3" Type="http://schemas.openxmlformats.org/officeDocument/2006/relationships/image" Target="../media/image274.wmf"/><Relationship Id="rId7" Type="http://schemas.openxmlformats.org/officeDocument/2006/relationships/image" Target="../media/image367.wmf"/><Relationship Id="rId2" Type="http://schemas.openxmlformats.org/officeDocument/2006/relationships/image" Target="../media/image273.wmf"/><Relationship Id="rId1" Type="http://schemas.openxmlformats.org/officeDocument/2006/relationships/image" Target="../media/image365.wmf"/><Relationship Id="rId6" Type="http://schemas.openxmlformats.org/officeDocument/2006/relationships/image" Target="../media/image366.wmf"/><Relationship Id="rId5" Type="http://schemas.openxmlformats.org/officeDocument/2006/relationships/image" Target="../media/image272.wmf"/><Relationship Id="rId4" Type="http://schemas.openxmlformats.org/officeDocument/2006/relationships/image" Target="../media/image276.wmf"/><Relationship Id="rId9" Type="http://schemas.openxmlformats.org/officeDocument/2006/relationships/image" Target="../media/image369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wmf"/><Relationship Id="rId2" Type="http://schemas.openxmlformats.org/officeDocument/2006/relationships/image" Target="../media/image371.wmf"/><Relationship Id="rId1" Type="http://schemas.openxmlformats.org/officeDocument/2006/relationships/image" Target="../media/image370.wmf"/><Relationship Id="rId6" Type="http://schemas.openxmlformats.org/officeDocument/2006/relationships/image" Target="../media/image375.wmf"/><Relationship Id="rId5" Type="http://schemas.openxmlformats.org/officeDocument/2006/relationships/image" Target="../media/image374.wmf"/><Relationship Id="rId4" Type="http://schemas.openxmlformats.org/officeDocument/2006/relationships/image" Target="../media/image373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4" Type="http://schemas.openxmlformats.org/officeDocument/2006/relationships/image" Target="../media/image379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wmf"/><Relationship Id="rId7" Type="http://schemas.openxmlformats.org/officeDocument/2006/relationships/image" Target="../media/image386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Relationship Id="rId5" Type="http://schemas.openxmlformats.org/officeDocument/2006/relationships/image" Target="../media/image391.wmf"/><Relationship Id="rId4" Type="http://schemas.openxmlformats.org/officeDocument/2006/relationships/image" Target="../media/image3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wmf"/><Relationship Id="rId2" Type="http://schemas.openxmlformats.org/officeDocument/2006/relationships/image" Target="../media/image392.wmf"/><Relationship Id="rId1" Type="http://schemas.openxmlformats.org/officeDocument/2006/relationships/image" Target="../media/image380.wmf"/><Relationship Id="rId4" Type="http://schemas.openxmlformats.org/officeDocument/2006/relationships/image" Target="../media/image394.w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wmf"/><Relationship Id="rId3" Type="http://schemas.openxmlformats.org/officeDocument/2006/relationships/image" Target="../media/image397.wmf"/><Relationship Id="rId7" Type="http://schemas.openxmlformats.org/officeDocument/2006/relationships/image" Target="../media/image401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6" Type="http://schemas.openxmlformats.org/officeDocument/2006/relationships/image" Target="../media/image400.wmf"/><Relationship Id="rId5" Type="http://schemas.openxmlformats.org/officeDocument/2006/relationships/image" Target="../media/image399.wmf"/><Relationship Id="rId10" Type="http://schemas.openxmlformats.org/officeDocument/2006/relationships/image" Target="../media/image403.wmf"/><Relationship Id="rId4" Type="http://schemas.openxmlformats.org/officeDocument/2006/relationships/image" Target="../media/image398.wmf"/><Relationship Id="rId9" Type="http://schemas.openxmlformats.org/officeDocument/2006/relationships/image" Target="../media/image380.wmf"/></Relationships>
</file>

<file path=ppt/drawings/_rels/vmlDrawing9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3" Type="http://schemas.openxmlformats.org/officeDocument/2006/relationships/image" Target="../media/image405.wmf"/><Relationship Id="rId7" Type="http://schemas.openxmlformats.org/officeDocument/2006/relationships/image" Target="../media/image409.wmf"/><Relationship Id="rId2" Type="http://schemas.openxmlformats.org/officeDocument/2006/relationships/image" Target="../media/image385.wmf"/><Relationship Id="rId1" Type="http://schemas.openxmlformats.org/officeDocument/2006/relationships/image" Target="../media/image404.wmf"/><Relationship Id="rId6" Type="http://schemas.openxmlformats.org/officeDocument/2006/relationships/image" Target="../media/image408.wmf"/><Relationship Id="rId5" Type="http://schemas.openxmlformats.org/officeDocument/2006/relationships/image" Target="../media/image407.wmf"/><Relationship Id="rId10" Type="http://schemas.openxmlformats.org/officeDocument/2006/relationships/image" Target="../media/image412.wmf"/><Relationship Id="rId4" Type="http://schemas.openxmlformats.org/officeDocument/2006/relationships/image" Target="../media/image406.wmf"/><Relationship Id="rId9" Type="http://schemas.openxmlformats.org/officeDocument/2006/relationships/image" Target="../media/image411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wmf"/><Relationship Id="rId7" Type="http://schemas.openxmlformats.org/officeDocument/2006/relationships/image" Target="../media/image384.wmf"/><Relationship Id="rId2" Type="http://schemas.openxmlformats.org/officeDocument/2006/relationships/image" Target="../media/image406.wmf"/><Relationship Id="rId1" Type="http://schemas.openxmlformats.org/officeDocument/2006/relationships/image" Target="../media/image413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4" Type="http://schemas.openxmlformats.org/officeDocument/2006/relationships/image" Target="../media/image415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5" Type="http://schemas.openxmlformats.org/officeDocument/2006/relationships/image" Target="../media/image422.wmf"/><Relationship Id="rId4" Type="http://schemas.openxmlformats.org/officeDocument/2006/relationships/image" Target="../media/image421.w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4.wmf"/></Relationships>
</file>

<file path=ppt/drawings/_rels/vmlDrawing9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6.wmf"/><Relationship Id="rId1" Type="http://schemas.openxmlformats.org/officeDocument/2006/relationships/image" Target="../media/image4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5AF3E4-470F-4C78-9C38-5FB63B0466ED}" type="datetimeFigureOut">
              <a:rPr lang="en-US"/>
              <a:pPr>
                <a:defRPr/>
              </a:pPr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EBD97B-6D01-471E-B418-D24599B00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058" tIns="47528" rIns="95058" bIns="4752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058" tIns="47528" rIns="95058" bIns="4752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2ACCA2-0C13-4CE3-8150-2F817211E1CC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58" tIns="47528" rIns="95058" bIns="4752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5058" tIns="47528" rIns="95058" bIns="4752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058" tIns="47528" rIns="95058" bIns="4752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5058" tIns="47528" rIns="95058" bIns="4752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9C46FA-3A75-4761-9EFA-34E20EA3E3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29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EF635C-E479-4BBF-AFC3-9541E410A8AC}" type="datetime1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12:56:11</a:t>
            </a:fld>
            <a:endParaRPr lang="en-US" altLang="en-US" smtClean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9A0E74-4C9D-4821-B0B6-256D6C621A31}" type="slidenum">
              <a:rPr lang="he-IL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086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52A173-270F-4357-BFB4-277760B5157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872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D0E1C7-4162-49FA-9036-4D73A50FD21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79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69C9A3-2D4E-4C1A-90F8-E3947587C1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75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12575A-BB99-4027-B483-8ECDFE57958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753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B35032-FEA3-4829-8875-AB5058820AC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427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CF3853-8C0A-4AC0-9238-6B6810B9186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E96334-E171-4792-831E-E75B7915650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857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0D0301-7C0B-4FFB-BF41-48D8D430BBB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008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1F15C-1694-4083-B804-7C8ED3DB114E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D8969-32DA-4069-8A69-2C144D528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07DEE-3D12-4BF0-B4A3-349D603BFD21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47E9-C254-453B-A4E3-45BFF8DDB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213D5-A91A-4ABC-AAB2-1804BA661C7F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4B351-252D-4336-8FC2-3DDA301A4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10201-96FB-4106-A15B-D420954C8646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2F9CF-393B-4826-A2EF-35799D12D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8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260C-2AB8-4CA0-961D-C6539A7A943C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75B4-7E54-463C-ABDD-9186109028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FDF14-FBF8-49F5-8790-FC0280A5D593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5A77E-D7CB-44ED-A45A-02CB34943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4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98862-7944-44BA-B105-F14080D9C7D4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AB76-2375-4A63-8D9A-A6A9671D37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5430A-415A-46C6-BECB-CE36D69DA85A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8C16-2B4C-4288-9B64-FB1A4D7BD8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C0B9-2BC0-4F29-BDB4-26F81B61E6E4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3A004-3B46-4BE4-8CE5-31C9C4FB7A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423CF-B59B-44CD-B342-FDE45A58EC61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67A1B-D920-4707-BF93-A60341B13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C25F-6129-4133-AB0A-B6B2B706887E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E43E2-6589-43EA-ABA9-FE07C7FA8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8A51E8-18DA-4FC7-8E9E-3AC4546B882E}" type="datetimeFigureOut">
              <a:rPr lang="en-US"/>
              <a:pPr>
                <a:defRPr/>
              </a:pPr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4CA3E7-2478-4724-8154-9E5388ED7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487.bin"/><Relationship Id="rId18" Type="http://schemas.openxmlformats.org/officeDocument/2006/relationships/image" Target="../media/image304.wmf"/><Relationship Id="rId26" Type="http://schemas.openxmlformats.org/officeDocument/2006/relationships/image" Target="../media/image308.wmf"/><Relationship Id="rId3" Type="http://schemas.openxmlformats.org/officeDocument/2006/relationships/oleObject" Target="../embeddings/oleObject482.bin"/><Relationship Id="rId21" Type="http://schemas.openxmlformats.org/officeDocument/2006/relationships/oleObject" Target="../embeddings/oleObject491.bin"/><Relationship Id="rId7" Type="http://schemas.openxmlformats.org/officeDocument/2006/relationships/oleObject" Target="../embeddings/oleObject484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489.bin"/><Relationship Id="rId25" Type="http://schemas.openxmlformats.org/officeDocument/2006/relationships/oleObject" Target="../embeddings/oleObject4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305.wmf"/><Relationship Id="rId29" Type="http://schemas.openxmlformats.org/officeDocument/2006/relationships/oleObject" Target="../embeddings/oleObject495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486.bin"/><Relationship Id="rId24" Type="http://schemas.openxmlformats.org/officeDocument/2006/relationships/image" Target="../media/image307.wmf"/><Relationship Id="rId32" Type="http://schemas.openxmlformats.org/officeDocument/2006/relationships/image" Target="../media/image311.wmf"/><Relationship Id="rId5" Type="http://schemas.openxmlformats.org/officeDocument/2006/relationships/oleObject" Target="../embeddings/oleObject483.bin"/><Relationship Id="rId15" Type="http://schemas.openxmlformats.org/officeDocument/2006/relationships/oleObject" Target="../embeddings/oleObject488.bin"/><Relationship Id="rId23" Type="http://schemas.openxmlformats.org/officeDocument/2006/relationships/oleObject" Target="../embeddings/oleObject492.bin"/><Relationship Id="rId28" Type="http://schemas.openxmlformats.org/officeDocument/2006/relationships/image" Target="../media/image309.wmf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490.bin"/><Relationship Id="rId31" Type="http://schemas.openxmlformats.org/officeDocument/2006/relationships/oleObject" Target="../embeddings/oleObject496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485.bin"/><Relationship Id="rId14" Type="http://schemas.openxmlformats.org/officeDocument/2006/relationships/image" Target="../media/image298.wmf"/><Relationship Id="rId22" Type="http://schemas.openxmlformats.org/officeDocument/2006/relationships/image" Target="../media/image306.wmf"/><Relationship Id="rId27" Type="http://schemas.openxmlformats.org/officeDocument/2006/relationships/oleObject" Target="../embeddings/oleObject494.bin"/><Relationship Id="rId30" Type="http://schemas.openxmlformats.org/officeDocument/2006/relationships/image" Target="../media/image310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502.bin"/><Relationship Id="rId18" Type="http://schemas.openxmlformats.org/officeDocument/2006/relationships/image" Target="../media/image304.wmf"/><Relationship Id="rId3" Type="http://schemas.openxmlformats.org/officeDocument/2006/relationships/oleObject" Target="../embeddings/oleObject497.bin"/><Relationship Id="rId21" Type="http://schemas.openxmlformats.org/officeDocument/2006/relationships/oleObject" Target="../embeddings/oleObject506.bin"/><Relationship Id="rId7" Type="http://schemas.openxmlformats.org/officeDocument/2006/relationships/oleObject" Target="../embeddings/oleObject499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5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312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501.bin"/><Relationship Id="rId5" Type="http://schemas.openxmlformats.org/officeDocument/2006/relationships/oleObject" Target="../embeddings/oleObject498.bin"/><Relationship Id="rId15" Type="http://schemas.openxmlformats.org/officeDocument/2006/relationships/oleObject" Target="../embeddings/oleObject503.bin"/><Relationship Id="rId23" Type="http://schemas.openxmlformats.org/officeDocument/2006/relationships/oleObject" Target="../embeddings/oleObject507.bin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505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500.bin"/><Relationship Id="rId14" Type="http://schemas.openxmlformats.org/officeDocument/2006/relationships/image" Target="../media/image298.wmf"/><Relationship Id="rId22" Type="http://schemas.openxmlformats.org/officeDocument/2006/relationships/image" Target="../media/image313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oleObject" Target="../embeddings/oleObject513.bin"/><Relationship Id="rId18" Type="http://schemas.openxmlformats.org/officeDocument/2006/relationships/oleObject" Target="../embeddings/oleObject516.bin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318.wmf"/><Relationship Id="rId17" Type="http://schemas.openxmlformats.org/officeDocument/2006/relationships/oleObject" Target="../embeddings/oleObject5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0.wmf"/><Relationship Id="rId20" Type="http://schemas.openxmlformats.org/officeDocument/2006/relationships/image" Target="../media/image321.wmf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15.wmf"/><Relationship Id="rId11" Type="http://schemas.openxmlformats.org/officeDocument/2006/relationships/oleObject" Target="../embeddings/oleObject512.bin"/><Relationship Id="rId5" Type="http://schemas.openxmlformats.org/officeDocument/2006/relationships/oleObject" Target="../embeddings/oleObject509.bin"/><Relationship Id="rId15" Type="http://schemas.openxmlformats.org/officeDocument/2006/relationships/oleObject" Target="../embeddings/oleObject514.bin"/><Relationship Id="rId10" Type="http://schemas.openxmlformats.org/officeDocument/2006/relationships/image" Target="../media/image317.wmf"/><Relationship Id="rId19" Type="http://schemas.openxmlformats.org/officeDocument/2006/relationships/oleObject" Target="../embeddings/oleObject517.bin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511.bin"/><Relationship Id="rId14" Type="http://schemas.openxmlformats.org/officeDocument/2006/relationships/image" Target="../media/image319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oleObject" Target="../embeddings/oleObject523.bin"/><Relationship Id="rId3" Type="http://schemas.openxmlformats.org/officeDocument/2006/relationships/oleObject" Target="../embeddings/oleObject518.bin"/><Relationship Id="rId7" Type="http://schemas.openxmlformats.org/officeDocument/2006/relationships/oleObject" Target="../embeddings/oleObject520.bin"/><Relationship Id="rId12" Type="http://schemas.openxmlformats.org/officeDocument/2006/relationships/image" Target="../media/image326.wmf"/><Relationship Id="rId17" Type="http://schemas.openxmlformats.org/officeDocument/2006/relationships/image" Target="../media/image3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5.bin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522.bin"/><Relationship Id="rId5" Type="http://schemas.openxmlformats.org/officeDocument/2006/relationships/oleObject" Target="../embeddings/oleObject519.bin"/><Relationship Id="rId15" Type="http://schemas.openxmlformats.org/officeDocument/2006/relationships/oleObject" Target="../embeddings/oleObject524.bin"/><Relationship Id="rId10" Type="http://schemas.openxmlformats.org/officeDocument/2006/relationships/image" Target="../media/image325.wmf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521.bin"/><Relationship Id="rId14" Type="http://schemas.openxmlformats.org/officeDocument/2006/relationships/image" Target="../media/image320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531.bin"/><Relationship Id="rId3" Type="http://schemas.openxmlformats.org/officeDocument/2006/relationships/oleObject" Target="../embeddings/oleObject526.bin"/><Relationship Id="rId7" Type="http://schemas.openxmlformats.org/officeDocument/2006/relationships/oleObject" Target="../embeddings/oleObject528.bin"/><Relationship Id="rId12" Type="http://schemas.openxmlformats.org/officeDocument/2006/relationships/image" Target="../media/image3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530.bin"/><Relationship Id="rId5" Type="http://schemas.openxmlformats.org/officeDocument/2006/relationships/oleObject" Target="../embeddings/oleObject527.bin"/><Relationship Id="rId10" Type="http://schemas.openxmlformats.org/officeDocument/2006/relationships/image" Target="../media/image15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529.bin"/><Relationship Id="rId14" Type="http://schemas.openxmlformats.org/officeDocument/2006/relationships/image" Target="../media/image331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13" Type="http://schemas.openxmlformats.org/officeDocument/2006/relationships/oleObject" Target="../embeddings/oleObject537.bin"/><Relationship Id="rId18" Type="http://schemas.openxmlformats.org/officeDocument/2006/relationships/image" Target="../media/image339.wmf"/><Relationship Id="rId3" Type="http://schemas.openxmlformats.org/officeDocument/2006/relationships/oleObject" Target="../embeddings/oleObject532.bin"/><Relationship Id="rId21" Type="http://schemas.openxmlformats.org/officeDocument/2006/relationships/oleObject" Target="../embeddings/oleObject541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336.wmf"/><Relationship Id="rId17" Type="http://schemas.openxmlformats.org/officeDocument/2006/relationships/oleObject" Target="../embeddings/oleObject5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8.wmf"/><Relationship Id="rId20" Type="http://schemas.openxmlformats.org/officeDocument/2006/relationships/image" Target="../media/image340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536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10" Type="http://schemas.openxmlformats.org/officeDocument/2006/relationships/image" Target="../media/image335.wmf"/><Relationship Id="rId19" Type="http://schemas.openxmlformats.org/officeDocument/2006/relationships/oleObject" Target="../embeddings/oleObject540.bin"/><Relationship Id="rId4" Type="http://schemas.openxmlformats.org/officeDocument/2006/relationships/image" Target="../media/image332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337.wmf"/><Relationship Id="rId22" Type="http://schemas.openxmlformats.org/officeDocument/2006/relationships/image" Target="../media/image341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547.bin"/><Relationship Id="rId3" Type="http://schemas.openxmlformats.org/officeDocument/2006/relationships/oleObject" Target="../embeddings/oleObject542.bin"/><Relationship Id="rId7" Type="http://schemas.openxmlformats.org/officeDocument/2006/relationships/oleObject" Target="../embeddings/oleObject544.bin"/><Relationship Id="rId12" Type="http://schemas.openxmlformats.org/officeDocument/2006/relationships/image" Target="../media/image3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546.bin"/><Relationship Id="rId5" Type="http://schemas.openxmlformats.org/officeDocument/2006/relationships/oleObject" Target="../embeddings/oleObject543.bin"/><Relationship Id="rId10" Type="http://schemas.openxmlformats.org/officeDocument/2006/relationships/image" Target="../media/image345.wmf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545.bin"/><Relationship Id="rId14" Type="http://schemas.openxmlformats.org/officeDocument/2006/relationships/image" Target="../media/image347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553.bin"/><Relationship Id="rId18" Type="http://schemas.openxmlformats.org/officeDocument/2006/relationships/image" Target="../media/image355.wmf"/><Relationship Id="rId26" Type="http://schemas.openxmlformats.org/officeDocument/2006/relationships/image" Target="../media/image359.wmf"/><Relationship Id="rId3" Type="http://schemas.openxmlformats.org/officeDocument/2006/relationships/oleObject" Target="../embeddings/oleObject548.bin"/><Relationship Id="rId21" Type="http://schemas.openxmlformats.org/officeDocument/2006/relationships/oleObject" Target="../embeddings/oleObject557.bin"/><Relationship Id="rId7" Type="http://schemas.openxmlformats.org/officeDocument/2006/relationships/oleObject" Target="../embeddings/oleObject550.bin"/><Relationship Id="rId12" Type="http://schemas.openxmlformats.org/officeDocument/2006/relationships/image" Target="../media/image352.wmf"/><Relationship Id="rId17" Type="http://schemas.openxmlformats.org/officeDocument/2006/relationships/oleObject" Target="../embeddings/oleObject555.bin"/><Relationship Id="rId25" Type="http://schemas.openxmlformats.org/officeDocument/2006/relationships/oleObject" Target="../embeddings/oleObject5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4.wmf"/><Relationship Id="rId20" Type="http://schemas.openxmlformats.org/officeDocument/2006/relationships/image" Target="../media/image356.wmf"/><Relationship Id="rId29" Type="http://schemas.openxmlformats.org/officeDocument/2006/relationships/oleObject" Target="../embeddings/oleObject561.bin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552.bin"/><Relationship Id="rId24" Type="http://schemas.openxmlformats.org/officeDocument/2006/relationships/image" Target="../media/image358.wmf"/><Relationship Id="rId5" Type="http://schemas.openxmlformats.org/officeDocument/2006/relationships/oleObject" Target="../embeddings/oleObject549.bin"/><Relationship Id="rId15" Type="http://schemas.openxmlformats.org/officeDocument/2006/relationships/oleObject" Target="../embeddings/oleObject554.bin"/><Relationship Id="rId23" Type="http://schemas.openxmlformats.org/officeDocument/2006/relationships/oleObject" Target="../embeddings/oleObject558.bin"/><Relationship Id="rId28" Type="http://schemas.openxmlformats.org/officeDocument/2006/relationships/image" Target="../media/image360.wmf"/><Relationship Id="rId10" Type="http://schemas.openxmlformats.org/officeDocument/2006/relationships/image" Target="../media/image351.wmf"/><Relationship Id="rId19" Type="http://schemas.openxmlformats.org/officeDocument/2006/relationships/oleObject" Target="../embeddings/oleObject556.bin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551.bin"/><Relationship Id="rId14" Type="http://schemas.openxmlformats.org/officeDocument/2006/relationships/image" Target="../media/image353.wmf"/><Relationship Id="rId22" Type="http://schemas.openxmlformats.org/officeDocument/2006/relationships/image" Target="../media/image357.wmf"/><Relationship Id="rId27" Type="http://schemas.openxmlformats.org/officeDocument/2006/relationships/oleObject" Target="../embeddings/oleObject560.bin"/><Relationship Id="rId30" Type="http://schemas.openxmlformats.org/officeDocument/2006/relationships/image" Target="../media/image361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63.wmf"/><Relationship Id="rId5" Type="http://schemas.openxmlformats.org/officeDocument/2006/relationships/oleObject" Target="../embeddings/oleObject563.bin"/><Relationship Id="rId4" Type="http://schemas.openxmlformats.org/officeDocument/2006/relationships/image" Target="../media/image362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36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570.bin"/><Relationship Id="rId18" Type="http://schemas.openxmlformats.org/officeDocument/2006/relationships/image" Target="../media/image368.wmf"/><Relationship Id="rId3" Type="http://schemas.openxmlformats.org/officeDocument/2006/relationships/oleObject" Target="../embeddings/oleObject565.bin"/><Relationship Id="rId7" Type="http://schemas.openxmlformats.org/officeDocument/2006/relationships/oleObject" Target="../embeddings/oleObject567.bin"/><Relationship Id="rId12" Type="http://schemas.openxmlformats.org/officeDocument/2006/relationships/image" Target="../media/image272.wmf"/><Relationship Id="rId17" Type="http://schemas.openxmlformats.org/officeDocument/2006/relationships/oleObject" Target="../embeddings/oleObject5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7.wmf"/><Relationship Id="rId20" Type="http://schemas.openxmlformats.org/officeDocument/2006/relationships/image" Target="../media/image369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569.bin"/><Relationship Id="rId5" Type="http://schemas.openxmlformats.org/officeDocument/2006/relationships/oleObject" Target="../embeddings/oleObject566.bin"/><Relationship Id="rId15" Type="http://schemas.openxmlformats.org/officeDocument/2006/relationships/oleObject" Target="../embeddings/oleObject571.bin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573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568.bin"/><Relationship Id="rId14" Type="http://schemas.openxmlformats.org/officeDocument/2006/relationships/image" Target="../media/image366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oleObject" Target="../embeddings/oleObject579.bin"/><Relationship Id="rId3" Type="http://schemas.openxmlformats.org/officeDocument/2006/relationships/oleObject" Target="../embeddings/oleObject574.bin"/><Relationship Id="rId7" Type="http://schemas.openxmlformats.org/officeDocument/2006/relationships/oleObject" Target="../embeddings/oleObject576.bin"/><Relationship Id="rId12" Type="http://schemas.openxmlformats.org/officeDocument/2006/relationships/image" Target="../media/image3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71.wmf"/><Relationship Id="rId11" Type="http://schemas.openxmlformats.org/officeDocument/2006/relationships/oleObject" Target="../embeddings/oleObject578.bin"/><Relationship Id="rId5" Type="http://schemas.openxmlformats.org/officeDocument/2006/relationships/oleObject" Target="../embeddings/oleObject575.bin"/><Relationship Id="rId10" Type="http://schemas.openxmlformats.org/officeDocument/2006/relationships/image" Target="../media/image373.wmf"/><Relationship Id="rId4" Type="http://schemas.openxmlformats.org/officeDocument/2006/relationships/image" Target="../media/image370.wmf"/><Relationship Id="rId9" Type="http://schemas.openxmlformats.org/officeDocument/2006/relationships/oleObject" Target="../embeddings/oleObject577.bin"/><Relationship Id="rId14" Type="http://schemas.openxmlformats.org/officeDocument/2006/relationships/image" Target="../media/image375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3" Type="http://schemas.openxmlformats.org/officeDocument/2006/relationships/oleObject" Target="../embeddings/oleObject580.bin"/><Relationship Id="rId7" Type="http://schemas.openxmlformats.org/officeDocument/2006/relationships/oleObject" Target="../embeddings/oleObject5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581.bin"/><Relationship Id="rId10" Type="http://schemas.openxmlformats.org/officeDocument/2006/relationships/image" Target="../media/image379.wmf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583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589.bin"/><Relationship Id="rId3" Type="http://schemas.openxmlformats.org/officeDocument/2006/relationships/oleObject" Target="../embeddings/oleObject584.bin"/><Relationship Id="rId7" Type="http://schemas.openxmlformats.org/officeDocument/2006/relationships/oleObject" Target="../embeddings/oleObject586.bin"/><Relationship Id="rId12" Type="http://schemas.openxmlformats.org/officeDocument/2006/relationships/image" Target="../media/image3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6.wmf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588.bin"/><Relationship Id="rId5" Type="http://schemas.openxmlformats.org/officeDocument/2006/relationships/oleObject" Target="../embeddings/oleObject585.bin"/><Relationship Id="rId15" Type="http://schemas.openxmlformats.org/officeDocument/2006/relationships/oleObject" Target="../embeddings/oleObject590.bin"/><Relationship Id="rId10" Type="http://schemas.openxmlformats.org/officeDocument/2006/relationships/image" Target="../media/image383.wmf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587.bin"/><Relationship Id="rId14" Type="http://schemas.openxmlformats.org/officeDocument/2006/relationships/image" Target="../media/image385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3" Type="http://schemas.openxmlformats.org/officeDocument/2006/relationships/oleObject" Target="../embeddings/oleObject591.bin"/><Relationship Id="rId7" Type="http://schemas.openxmlformats.org/officeDocument/2006/relationships/oleObject" Target="../embeddings/oleObject593.bin"/><Relationship Id="rId12" Type="http://schemas.openxmlformats.org/officeDocument/2006/relationships/image" Target="../media/image3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595.bin"/><Relationship Id="rId5" Type="http://schemas.openxmlformats.org/officeDocument/2006/relationships/oleObject" Target="../embeddings/oleObject592.bin"/><Relationship Id="rId10" Type="http://schemas.openxmlformats.org/officeDocument/2006/relationships/image" Target="../media/image390.wmf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594.bin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3" Type="http://schemas.openxmlformats.org/officeDocument/2006/relationships/oleObject" Target="../embeddings/oleObject596.bin"/><Relationship Id="rId7" Type="http://schemas.openxmlformats.org/officeDocument/2006/relationships/oleObject" Target="../embeddings/oleObject5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92.wmf"/><Relationship Id="rId5" Type="http://schemas.openxmlformats.org/officeDocument/2006/relationships/oleObject" Target="../embeddings/oleObject597.bin"/><Relationship Id="rId10" Type="http://schemas.openxmlformats.org/officeDocument/2006/relationships/image" Target="../media/image394.wmf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599.bin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605.bin"/><Relationship Id="rId18" Type="http://schemas.openxmlformats.org/officeDocument/2006/relationships/image" Target="../media/image402.wmf"/><Relationship Id="rId3" Type="http://schemas.openxmlformats.org/officeDocument/2006/relationships/oleObject" Target="../embeddings/oleObject600.bin"/><Relationship Id="rId21" Type="http://schemas.openxmlformats.org/officeDocument/2006/relationships/oleObject" Target="../embeddings/oleObject609.bin"/><Relationship Id="rId7" Type="http://schemas.openxmlformats.org/officeDocument/2006/relationships/oleObject" Target="../embeddings/oleObject602.bin"/><Relationship Id="rId12" Type="http://schemas.openxmlformats.org/officeDocument/2006/relationships/image" Target="../media/image399.wmf"/><Relationship Id="rId17" Type="http://schemas.openxmlformats.org/officeDocument/2006/relationships/oleObject" Target="../embeddings/oleObject6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1.wmf"/><Relationship Id="rId20" Type="http://schemas.openxmlformats.org/officeDocument/2006/relationships/image" Target="../media/image380.wmf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604.bin"/><Relationship Id="rId5" Type="http://schemas.openxmlformats.org/officeDocument/2006/relationships/oleObject" Target="../embeddings/oleObject601.bin"/><Relationship Id="rId15" Type="http://schemas.openxmlformats.org/officeDocument/2006/relationships/oleObject" Target="../embeddings/oleObject606.bin"/><Relationship Id="rId10" Type="http://schemas.openxmlformats.org/officeDocument/2006/relationships/image" Target="../media/image398.wmf"/><Relationship Id="rId19" Type="http://schemas.openxmlformats.org/officeDocument/2006/relationships/oleObject" Target="../embeddings/oleObject608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603.bin"/><Relationship Id="rId14" Type="http://schemas.openxmlformats.org/officeDocument/2006/relationships/image" Target="../media/image400.wmf"/><Relationship Id="rId22" Type="http://schemas.openxmlformats.org/officeDocument/2006/relationships/image" Target="../media/image403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oleObject" Target="../embeddings/oleObject615.bin"/><Relationship Id="rId18" Type="http://schemas.openxmlformats.org/officeDocument/2006/relationships/oleObject" Target="../embeddings/oleObject618.bin"/><Relationship Id="rId3" Type="http://schemas.openxmlformats.org/officeDocument/2006/relationships/oleObject" Target="../embeddings/oleObject610.bin"/><Relationship Id="rId21" Type="http://schemas.openxmlformats.org/officeDocument/2006/relationships/image" Target="../media/image411.wmf"/><Relationship Id="rId7" Type="http://schemas.openxmlformats.org/officeDocument/2006/relationships/oleObject" Target="../embeddings/oleObject612.bin"/><Relationship Id="rId12" Type="http://schemas.openxmlformats.org/officeDocument/2006/relationships/image" Target="../media/image407.wmf"/><Relationship Id="rId17" Type="http://schemas.openxmlformats.org/officeDocument/2006/relationships/image" Target="../media/image40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7.bin"/><Relationship Id="rId20" Type="http://schemas.openxmlformats.org/officeDocument/2006/relationships/oleObject" Target="../embeddings/oleObject619.bin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85.wmf"/><Relationship Id="rId11" Type="http://schemas.openxmlformats.org/officeDocument/2006/relationships/oleObject" Target="../embeddings/oleObject614.bin"/><Relationship Id="rId5" Type="http://schemas.openxmlformats.org/officeDocument/2006/relationships/oleObject" Target="../embeddings/oleObject611.bin"/><Relationship Id="rId15" Type="http://schemas.openxmlformats.org/officeDocument/2006/relationships/image" Target="../media/image408.wmf"/><Relationship Id="rId23" Type="http://schemas.openxmlformats.org/officeDocument/2006/relationships/image" Target="../media/image412.wmf"/><Relationship Id="rId10" Type="http://schemas.openxmlformats.org/officeDocument/2006/relationships/image" Target="../media/image406.wmf"/><Relationship Id="rId19" Type="http://schemas.openxmlformats.org/officeDocument/2006/relationships/image" Target="../media/image410.wmf"/><Relationship Id="rId4" Type="http://schemas.openxmlformats.org/officeDocument/2006/relationships/image" Target="../media/image404.wmf"/><Relationship Id="rId9" Type="http://schemas.openxmlformats.org/officeDocument/2006/relationships/oleObject" Target="../embeddings/oleObject613.bin"/><Relationship Id="rId14" Type="http://schemas.openxmlformats.org/officeDocument/2006/relationships/oleObject" Target="../embeddings/oleObject616.bin"/><Relationship Id="rId22" Type="http://schemas.openxmlformats.org/officeDocument/2006/relationships/oleObject" Target="../embeddings/oleObject620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3.bin"/><Relationship Id="rId13" Type="http://schemas.openxmlformats.org/officeDocument/2006/relationships/image" Target="../media/image416.wmf"/><Relationship Id="rId3" Type="http://schemas.openxmlformats.org/officeDocument/2006/relationships/hyperlink" Target="http://en.wikipedia.org/wiki/Q.E.D." TargetMode="External"/><Relationship Id="rId7" Type="http://schemas.openxmlformats.org/officeDocument/2006/relationships/image" Target="../media/image406.wmf"/><Relationship Id="rId12" Type="http://schemas.openxmlformats.org/officeDocument/2006/relationships/oleObject" Target="../embeddings/oleObject625.bin"/><Relationship Id="rId17" Type="http://schemas.openxmlformats.org/officeDocument/2006/relationships/image" Target="../media/image3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7.bin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622.bin"/><Relationship Id="rId11" Type="http://schemas.openxmlformats.org/officeDocument/2006/relationships/image" Target="../media/image415.wmf"/><Relationship Id="rId5" Type="http://schemas.openxmlformats.org/officeDocument/2006/relationships/image" Target="../media/image413.wmf"/><Relationship Id="rId15" Type="http://schemas.openxmlformats.org/officeDocument/2006/relationships/image" Target="../media/image417.wmf"/><Relationship Id="rId10" Type="http://schemas.openxmlformats.org/officeDocument/2006/relationships/oleObject" Target="../embeddings/oleObject624.bin"/><Relationship Id="rId4" Type="http://schemas.openxmlformats.org/officeDocument/2006/relationships/oleObject" Target="../embeddings/oleObject621.bin"/><Relationship Id="rId9" Type="http://schemas.openxmlformats.org/officeDocument/2006/relationships/image" Target="../media/image414.wmf"/><Relationship Id="rId14" Type="http://schemas.openxmlformats.org/officeDocument/2006/relationships/oleObject" Target="../embeddings/oleObject6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4.w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oleObject" Target="../embeddings/oleObject633.bin"/><Relationship Id="rId3" Type="http://schemas.openxmlformats.org/officeDocument/2006/relationships/oleObject" Target="../embeddings/oleObject628.bin"/><Relationship Id="rId7" Type="http://schemas.openxmlformats.org/officeDocument/2006/relationships/oleObject" Target="../embeddings/oleObject630.bin"/><Relationship Id="rId12" Type="http://schemas.openxmlformats.org/officeDocument/2006/relationships/image" Target="../media/image4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632.bin"/><Relationship Id="rId5" Type="http://schemas.openxmlformats.org/officeDocument/2006/relationships/oleObject" Target="../embeddings/oleObject629.bin"/><Relationship Id="rId15" Type="http://schemas.openxmlformats.org/officeDocument/2006/relationships/image" Target="../media/image423.wmf"/><Relationship Id="rId10" Type="http://schemas.openxmlformats.org/officeDocument/2006/relationships/image" Target="../media/image421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631.bin"/><Relationship Id="rId14" Type="http://schemas.openxmlformats.org/officeDocument/2006/relationships/oleObject" Target="../embeddings/oleObject634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424.w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426.wmf"/><Relationship Id="rId5" Type="http://schemas.openxmlformats.org/officeDocument/2006/relationships/oleObject" Target="../embeddings/oleObject637.bin"/><Relationship Id="rId4" Type="http://schemas.openxmlformats.org/officeDocument/2006/relationships/image" Target="../media/image4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51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5.bin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7.bin"/><Relationship Id="rId34" Type="http://schemas.openxmlformats.org/officeDocument/2006/relationships/oleObject" Target="../embeddings/oleObject87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0.wmf"/><Relationship Id="rId17" Type="http://schemas.openxmlformats.org/officeDocument/2006/relationships/image" Target="../media/image61.wmf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0.bin"/><Relationship Id="rId24" Type="http://schemas.openxmlformats.org/officeDocument/2006/relationships/oleObject" Target="../embeddings/oleObject79.bin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82.bin"/><Relationship Id="rId10" Type="http://schemas.openxmlformats.org/officeDocument/2006/relationships/image" Target="../media/image59.wmf"/><Relationship Id="rId19" Type="http://schemas.openxmlformats.org/officeDocument/2006/relationships/image" Target="../media/image62.wmf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2.bin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1.bin"/><Relationship Id="rId30" Type="http://schemas.openxmlformats.org/officeDocument/2006/relationships/oleObject" Target="../embeddings/oleObject84.bin"/><Relationship Id="rId8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58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5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1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32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2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9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9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94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9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4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98.wmf"/><Relationship Id="rId5" Type="http://schemas.openxmlformats.org/officeDocument/2006/relationships/image" Target="../media/image33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141.bin"/><Relationship Id="rId19" Type="http://schemas.openxmlformats.org/officeDocument/2006/relationships/oleObject" Target="../embeddings/oleObject146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4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02.wmf"/><Relationship Id="rId5" Type="http://schemas.openxmlformats.org/officeDocument/2006/relationships/image" Target="../media/image33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5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9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03.wmf"/><Relationship Id="rId5" Type="http://schemas.openxmlformats.org/officeDocument/2006/relationships/image" Target="../media/image33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5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6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99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05.wmf"/><Relationship Id="rId5" Type="http://schemas.openxmlformats.org/officeDocument/2006/relationships/image" Target="../media/image33.wmf"/><Relationship Id="rId15" Type="http://schemas.openxmlformats.org/officeDocument/2006/relationships/image" Target="../media/image107.wmf"/><Relationship Id="rId23" Type="http://schemas.openxmlformats.org/officeDocument/2006/relationships/image" Target="../media/image104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6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08.wmf"/><Relationship Id="rId5" Type="http://schemas.openxmlformats.org/officeDocument/2006/relationships/image" Target="../media/image33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7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04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9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7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08.wmf"/><Relationship Id="rId5" Type="http://schemas.openxmlformats.org/officeDocument/2006/relationships/image" Target="../media/image33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8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4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08.wmf"/><Relationship Id="rId5" Type="http://schemas.openxmlformats.org/officeDocument/2006/relationships/image" Target="../media/image33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9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0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8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1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16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20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20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2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1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30.wmf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9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image" Target="../media/image131.wmf"/><Relationship Id="rId10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225.bin"/><Relationship Id="rId14" Type="http://schemas.openxmlformats.org/officeDocument/2006/relationships/oleObject" Target="../embeddings/oleObject22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126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23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13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4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15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53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8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260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16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172.wmf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69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167.wmf"/><Relationship Id="rId22" Type="http://schemas.openxmlformats.org/officeDocument/2006/relationships/image" Target="../media/image171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175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17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17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7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85.bin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15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286.bin"/><Relationship Id="rId21" Type="http://schemas.openxmlformats.org/officeDocument/2006/relationships/image" Target="../media/image187.wmf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293.bin"/><Relationship Id="rId25" Type="http://schemas.openxmlformats.org/officeDocument/2006/relationships/image" Target="../media/image18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6.wmf"/><Relationship Id="rId20" Type="http://schemas.openxmlformats.org/officeDocument/2006/relationships/oleObject" Target="../embeddings/oleObject295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90.bin"/><Relationship Id="rId24" Type="http://schemas.openxmlformats.org/officeDocument/2006/relationships/oleObject" Target="../embeddings/oleObject297.bin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image" Target="../media/image162.wmf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164.wmf"/><Relationship Id="rId22" Type="http://schemas.openxmlformats.org/officeDocument/2006/relationships/oleObject" Target="../embeddings/oleObject296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303.bin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5" Type="http://schemas.openxmlformats.org/officeDocument/2006/relationships/oleObject" Target="../embeddings/oleObject304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301.bin"/><Relationship Id="rId14" Type="http://schemas.openxmlformats.org/officeDocument/2006/relationships/image" Target="../media/image194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172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308.bin"/><Relationship Id="rId14" Type="http://schemas.openxmlformats.org/officeDocument/2006/relationships/oleObject" Target="../embeddings/oleObject311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318.bin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4.bin"/><Relationship Id="rId10" Type="http://schemas.openxmlformats.org/officeDocument/2006/relationships/image" Target="../media/image200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202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208.wmf"/><Relationship Id="rId22" Type="http://schemas.openxmlformats.org/officeDocument/2006/relationships/image" Target="../media/image21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333.bin"/><Relationship Id="rId5" Type="http://schemas.openxmlformats.org/officeDocument/2006/relationships/oleObject" Target="../embeddings/oleObject330.bin"/><Relationship Id="rId10" Type="http://schemas.openxmlformats.org/officeDocument/2006/relationships/image" Target="../media/image211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332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221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3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342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219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223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231.wmf"/><Relationship Id="rId3" Type="http://schemas.openxmlformats.org/officeDocument/2006/relationships/oleObject" Target="../embeddings/oleObject345.bin"/><Relationship Id="rId21" Type="http://schemas.openxmlformats.org/officeDocument/2006/relationships/oleObject" Target="../embeddings/oleObject354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3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353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137.wmf"/><Relationship Id="rId22" Type="http://schemas.openxmlformats.org/officeDocument/2006/relationships/image" Target="../media/image233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360.bin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0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239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365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372.bin"/><Relationship Id="rId18" Type="http://schemas.openxmlformats.org/officeDocument/2006/relationships/oleObject" Target="../embeddings/oleObject375.bin"/><Relationship Id="rId3" Type="http://schemas.openxmlformats.org/officeDocument/2006/relationships/oleObject" Target="../embeddings/oleObject367.bin"/><Relationship Id="rId21" Type="http://schemas.openxmlformats.org/officeDocument/2006/relationships/image" Target="../media/image249.wmf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245.wmf"/><Relationship Id="rId17" Type="http://schemas.openxmlformats.org/officeDocument/2006/relationships/image" Target="../media/image2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4.bin"/><Relationship Id="rId20" Type="http://schemas.openxmlformats.org/officeDocument/2006/relationships/oleObject" Target="../embeddings/oleObject376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244.wmf"/><Relationship Id="rId19" Type="http://schemas.openxmlformats.org/officeDocument/2006/relationships/image" Target="../media/image248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246.wmf"/><Relationship Id="rId22" Type="http://schemas.openxmlformats.org/officeDocument/2006/relationships/oleObject" Target="../embeddings/oleObject377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2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38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255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25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265.wmf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262.wmf"/><Relationship Id="rId17" Type="http://schemas.openxmlformats.org/officeDocument/2006/relationships/oleObject" Target="../embeddings/oleObject39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4.wmf"/><Relationship Id="rId20" Type="http://schemas.openxmlformats.org/officeDocument/2006/relationships/image" Target="../media/image266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268.wmf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6.bin"/><Relationship Id="rId10" Type="http://schemas.openxmlformats.org/officeDocument/2006/relationships/image" Target="../media/image261.wmf"/><Relationship Id="rId19" Type="http://schemas.openxmlformats.org/officeDocument/2006/relationships/oleObject" Target="../embeddings/oleObject394.bin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263.wmf"/><Relationship Id="rId22" Type="http://schemas.openxmlformats.org/officeDocument/2006/relationships/image" Target="../media/image267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265.wmf"/><Relationship Id="rId3" Type="http://schemas.openxmlformats.org/officeDocument/2006/relationships/oleObject" Target="../embeddings/oleObject397.bin"/><Relationship Id="rId21" Type="http://schemas.openxmlformats.org/officeDocument/2006/relationships/oleObject" Target="../embeddings/oleObject406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262.wmf"/><Relationship Id="rId17" Type="http://schemas.openxmlformats.org/officeDocument/2006/relationships/oleObject" Target="../embeddings/oleObject4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4.wmf"/><Relationship Id="rId20" Type="http://schemas.openxmlformats.org/officeDocument/2006/relationships/image" Target="../media/image266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268.wmf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23" Type="http://schemas.openxmlformats.org/officeDocument/2006/relationships/oleObject" Target="../embeddings/oleObject407.bin"/><Relationship Id="rId10" Type="http://schemas.openxmlformats.org/officeDocument/2006/relationships/image" Target="../media/image261.wmf"/><Relationship Id="rId19" Type="http://schemas.openxmlformats.org/officeDocument/2006/relationships/oleObject" Target="../embeddings/oleObject405.bin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263.wmf"/><Relationship Id="rId22" Type="http://schemas.openxmlformats.org/officeDocument/2006/relationships/image" Target="../media/image267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409.bin"/><Relationship Id="rId4" Type="http://schemas.openxmlformats.org/officeDocument/2006/relationships/image" Target="../media/image269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271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416.bin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7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8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414.bin"/><Relationship Id="rId14" Type="http://schemas.openxmlformats.org/officeDocument/2006/relationships/oleObject" Target="../embeddings/oleObject417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278.wmf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4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7.wmf"/><Relationship Id="rId20" Type="http://schemas.openxmlformats.org/officeDocument/2006/relationships/image" Target="../media/image279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423.bin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6.bin"/><Relationship Id="rId10" Type="http://schemas.openxmlformats.org/officeDocument/2006/relationships/image" Target="../media/image275.wmf"/><Relationship Id="rId19" Type="http://schemas.openxmlformats.org/officeDocument/2006/relationships/oleObject" Target="../embeddings/oleObject428.bin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422.bin"/><Relationship Id="rId14" Type="http://schemas.openxmlformats.org/officeDocument/2006/relationships/oleObject" Target="../embeddings/oleObject425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434.bin"/><Relationship Id="rId18" Type="http://schemas.openxmlformats.org/officeDocument/2006/relationships/image" Target="../media/image277.wmf"/><Relationship Id="rId26" Type="http://schemas.openxmlformats.org/officeDocument/2006/relationships/image" Target="../media/image284.wmf"/><Relationship Id="rId3" Type="http://schemas.openxmlformats.org/officeDocument/2006/relationships/oleObject" Target="../embeddings/oleObject429.bin"/><Relationship Id="rId21" Type="http://schemas.openxmlformats.org/officeDocument/2006/relationships/oleObject" Target="../embeddings/oleObject438.bin"/><Relationship Id="rId7" Type="http://schemas.openxmlformats.org/officeDocument/2006/relationships/oleObject" Target="../embeddings/oleObject431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436.bin"/><Relationship Id="rId25" Type="http://schemas.openxmlformats.org/officeDocument/2006/relationships/oleObject" Target="../embeddings/oleObject4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2.wmf"/><Relationship Id="rId20" Type="http://schemas.openxmlformats.org/officeDocument/2006/relationships/image" Target="../media/image278.wmf"/><Relationship Id="rId29" Type="http://schemas.openxmlformats.org/officeDocument/2006/relationships/oleObject" Target="../embeddings/oleObject442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433.bin"/><Relationship Id="rId24" Type="http://schemas.openxmlformats.org/officeDocument/2006/relationships/image" Target="../media/image283.wmf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35.bin"/><Relationship Id="rId23" Type="http://schemas.openxmlformats.org/officeDocument/2006/relationships/oleObject" Target="../embeddings/oleObject439.bin"/><Relationship Id="rId28" Type="http://schemas.openxmlformats.org/officeDocument/2006/relationships/image" Target="../media/image285.wmf"/><Relationship Id="rId10" Type="http://schemas.openxmlformats.org/officeDocument/2006/relationships/image" Target="../media/image275.wmf"/><Relationship Id="rId19" Type="http://schemas.openxmlformats.org/officeDocument/2006/relationships/oleObject" Target="../embeddings/oleObject437.bin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432.bin"/><Relationship Id="rId14" Type="http://schemas.openxmlformats.org/officeDocument/2006/relationships/image" Target="../media/image282.wmf"/><Relationship Id="rId22" Type="http://schemas.openxmlformats.org/officeDocument/2006/relationships/image" Target="../media/image279.wmf"/><Relationship Id="rId27" Type="http://schemas.openxmlformats.org/officeDocument/2006/relationships/oleObject" Target="../embeddings/oleObject441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448.bin"/><Relationship Id="rId18" Type="http://schemas.openxmlformats.org/officeDocument/2006/relationships/oleObject" Target="../embeddings/oleObject451.bin"/><Relationship Id="rId3" Type="http://schemas.openxmlformats.org/officeDocument/2006/relationships/oleObject" Target="../embeddings/oleObject443.bin"/><Relationship Id="rId21" Type="http://schemas.openxmlformats.org/officeDocument/2006/relationships/image" Target="../media/image279.wmf"/><Relationship Id="rId7" Type="http://schemas.openxmlformats.org/officeDocument/2006/relationships/oleObject" Target="../embeddings/oleObject445.bin"/><Relationship Id="rId12" Type="http://schemas.openxmlformats.org/officeDocument/2006/relationships/image" Target="../media/image281.wmf"/><Relationship Id="rId17" Type="http://schemas.openxmlformats.org/officeDocument/2006/relationships/image" Target="../media/image28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0.bin"/><Relationship Id="rId20" Type="http://schemas.openxmlformats.org/officeDocument/2006/relationships/oleObject" Target="../embeddings/oleObject452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447.bin"/><Relationship Id="rId24" Type="http://schemas.openxmlformats.org/officeDocument/2006/relationships/oleObject" Target="../embeddings/oleObject454.bin"/><Relationship Id="rId5" Type="http://schemas.openxmlformats.org/officeDocument/2006/relationships/oleObject" Target="../embeddings/oleObject444.bin"/><Relationship Id="rId15" Type="http://schemas.openxmlformats.org/officeDocument/2006/relationships/oleObject" Target="../embeddings/oleObject449.bin"/><Relationship Id="rId23" Type="http://schemas.openxmlformats.org/officeDocument/2006/relationships/image" Target="../media/image285.wmf"/><Relationship Id="rId10" Type="http://schemas.openxmlformats.org/officeDocument/2006/relationships/image" Target="../media/image275.wmf"/><Relationship Id="rId19" Type="http://schemas.openxmlformats.org/officeDocument/2006/relationships/image" Target="../media/image278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446.bin"/><Relationship Id="rId14" Type="http://schemas.openxmlformats.org/officeDocument/2006/relationships/image" Target="../media/image282.wmf"/><Relationship Id="rId22" Type="http://schemas.openxmlformats.org/officeDocument/2006/relationships/oleObject" Target="../embeddings/oleObject453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460.bin"/><Relationship Id="rId18" Type="http://schemas.openxmlformats.org/officeDocument/2006/relationships/oleObject" Target="../embeddings/oleObject463.bin"/><Relationship Id="rId26" Type="http://schemas.openxmlformats.org/officeDocument/2006/relationships/image" Target="../media/image286.wmf"/><Relationship Id="rId3" Type="http://schemas.openxmlformats.org/officeDocument/2006/relationships/oleObject" Target="../embeddings/oleObject455.bin"/><Relationship Id="rId21" Type="http://schemas.openxmlformats.org/officeDocument/2006/relationships/image" Target="../media/image285.wmf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462.bin"/><Relationship Id="rId25" Type="http://schemas.openxmlformats.org/officeDocument/2006/relationships/oleObject" Target="../embeddings/oleObject4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9.wmf"/><Relationship Id="rId20" Type="http://schemas.openxmlformats.org/officeDocument/2006/relationships/oleObject" Target="../embeddings/oleObject464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459.bin"/><Relationship Id="rId24" Type="http://schemas.openxmlformats.org/officeDocument/2006/relationships/image" Target="../media/image278.wmf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23" Type="http://schemas.openxmlformats.org/officeDocument/2006/relationships/oleObject" Target="../embeddings/oleObject466.bin"/><Relationship Id="rId10" Type="http://schemas.openxmlformats.org/officeDocument/2006/relationships/image" Target="../media/image274.wmf"/><Relationship Id="rId19" Type="http://schemas.openxmlformats.org/officeDocument/2006/relationships/image" Target="../media/image279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288.wmf"/><Relationship Id="rId22" Type="http://schemas.openxmlformats.org/officeDocument/2006/relationships/oleObject" Target="../embeddings/oleObject465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oleObject" Target="../embeddings/oleObject468.bin"/><Relationship Id="rId7" Type="http://schemas.openxmlformats.org/officeDocument/2006/relationships/oleObject" Target="../embeddings/oleObject4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469.bin"/><Relationship Id="rId4" Type="http://schemas.openxmlformats.org/officeDocument/2006/relationships/image" Target="../media/image290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300.wmf"/><Relationship Id="rId3" Type="http://schemas.openxmlformats.org/officeDocument/2006/relationships/oleObject" Target="../embeddings/oleObject471.bin"/><Relationship Id="rId21" Type="http://schemas.openxmlformats.org/officeDocument/2006/relationships/oleObject" Target="../embeddings/oleObject480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4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301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475.bin"/><Relationship Id="rId24" Type="http://schemas.openxmlformats.org/officeDocument/2006/relationships/image" Target="../media/image303.wmf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23" Type="http://schemas.openxmlformats.org/officeDocument/2006/relationships/oleObject" Target="../embeddings/oleObject481.bin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479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298.wmf"/><Relationship Id="rId22" Type="http://schemas.openxmlformats.org/officeDocument/2006/relationships/image" Target="../media/image30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143625"/>
            <a:ext cx="2133600" cy="508000"/>
          </a:xfrm>
        </p:spPr>
        <p:txBody>
          <a:bodyPr/>
          <a:lstStyle/>
          <a:p>
            <a:pPr algn="l">
              <a:defRPr/>
            </a:pPr>
            <a:fld id="{7D3AAE91-C8B1-48DA-BBD6-BA8904A946AA}" type="slidenum">
              <a:rPr lang="en-US" sz="1600"/>
              <a:pPr algn="l">
                <a:defRPr/>
              </a:pPr>
              <a:t>1</a:t>
            </a:fld>
            <a:endParaRPr lang="en-US" sz="1600" dirty="0"/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785813" y="9286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Introduction to Computation Theory 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47813" y="2714625"/>
            <a:ext cx="6424612" cy="366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00" b="1" dirty="0" smtClean="0">
                <a:solidFill>
                  <a:schemeClr val="tx1"/>
                </a:solidFill>
              </a:rPr>
              <a:t>Chapter 1 – Regular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(modified from slides by Prof. Amos Israeli)</a:t>
            </a:r>
            <a:endParaRPr lang="he-IL" sz="1800" b="1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3700" b="1" dirty="0" smtClean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The automaton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u="sng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u="sng" dirty="0" smtClean="0"/>
              <a:t>Correctness Argument:</a:t>
            </a:r>
            <a:r>
              <a:rPr lang="en-US" altLang="en-US" b="1" dirty="0" smtClean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The FA’s states encode the last input bit and q1 is the only accepting state. The transition function preserves the states encoding. </a:t>
            </a:r>
            <a:endParaRPr lang="en-US" altLang="en-US" sz="2200" b="1" dirty="0" smtClean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714375" y="1571625"/>
            <a:ext cx="4714875" cy="1785938"/>
            <a:chOff x="714348" y="1571612"/>
            <a:chExt cx="4714908" cy="1785950"/>
          </a:xfrm>
        </p:grpSpPr>
        <p:grpSp>
          <p:nvGrpSpPr>
            <p:cNvPr id="14346" name="Group 9"/>
            <p:cNvGrpSpPr>
              <a:grpSpLocks/>
            </p:cNvGrpSpPr>
            <p:nvPr/>
          </p:nvGrpSpPr>
          <p:grpSpPr bwMode="auto">
            <a:xfrm>
              <a:off x="1142976" y="2000240"/>
              <a:ext cx="714380" cy="642942"/>
              <a:chOff x="857224" y="2000240"/>
              <a:chExt cx="714380" cy="642942"/>
            </a:xfrm>
          </p:grpSpPr>
          <p:sp>
            <p:nvSpPr>
              <p:cNvPr id="23" name="Oval 4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14363" name="Object 23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92" name="משוואה" r:id="rId3" imgW="165028" imgH="228501" progId="Equation.3">
                      <p:embed/>
                    </p:oleObj>
                  </mc:Choice>
                  <mc:Fallback>
                    <p:oleObj name="משוואה" r:id="rId3" imgW="165028" imgH="228501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47" name="Group 10"/>
            <p:cNvGrpSpPr>
              <a:grpSpLocks/>
            </p:cNvGrpSpPr>
            <p:nvPr/>
          </p:nvGrpSpPr>
          <p:grpSpPr bwMode="auto">
            <a:xfrm>
              <a:off x="3500430" y="2714620"/>
              <a:ext cx="714380" cy="642942"/>
              <a:chOff x="857224" y="2000240"/>
              <a:chExt cx="714380" cy="64294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57225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14361" name="Object 21"/>
              <p:cNvGraphicFramePr>
                <a:graphicFrameLocks noChangeAspect="1"/>
              </p:cNvGraphicFramePr>
              <p:nvPr/>
            </p:nvGraphicFramePr>
            <p:xfrm>
              <a:off x="1015982" y="2117720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93" name="משוואה" r:id="rId5" imgW="152202" imgH="177569" progId="Equation.3">
                      <p:embed/>
                    </p:oleObj>
                  </mc:Choice>
                  <mc:Fallback>
                    <p:oleObj name="משוואה" r:id="rId5" imgW="152202" imgH="177569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5982" y="2117720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48" name="Group 13"/>
            <p:cNvGrpSpPr>
              <a:grpSpLocks/>
            </p:cNvGrpSpPr>
            <p:nvPr/>
          </p:nvGrpSpPr>
          <p:grpSpPr bwMode="auto">
            <a:xfrm>
              <a:off x="3500430" y="1571612"/>
              <a:ext cx="714380" cy="642942"/>
              <a:chOff x="857224" y="2000240"/>
              <a:chExt cx="714380" cy="64294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57225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14359" name="Object 19"/>
              <p:cNvGraphicFramePr>
                <a:graphicFrameLocks noChangeAspect="1"/>
              </p:cNvGraphicFramePr>
              <p:nvPr/>
            </p:nvGraphicFramePr>
            <p:xfrm>
              <a:off x="1033444" y="2119316"/>
              <a:ext cx="371475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94" name="משוואה" r:id="rId7" imgW="139579" imgH="177646" progId="Equation.3">
                      <p:embed/>
                    </p:oleObj>
                  </mc:Choice>
                  <mc:Fallback>
                    <p:oleObj name="משוואה" r:id="rId7" imgW="139579" imgH="177646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3444" y="2119316"/>
                            <a:ext cx="371475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" name="Straight Arrow Connector 8"/>
            <p:cNvCxnSpPr>
              <a:endCxn id="19" idx="2"/>
            </p:cNvCxnSpPr>
            <p:nvPr/>
          </p:nvCxnSpPr>
          <p:spPr>
            <a:xfrm flipV="1">
              <a:off x="1714480" y="1893877"/>
              <a:ext cx="1785951" cy="17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21" idx="2"/>
            </p:cNvCxnSpPr>
            <p:nvPr/>
          </p:nvCxnSpPr>
          <p:spPr>
            <a:xfrm rot="16200000" flipH="1">
              <a:off x="2382822" y="1919277"/>
              <a:ext cx="487366" cy="1747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1" name="TextBox 10"/>
            <p:cNvSpPr txBox="1">
              <a:spLocks noChangeArrowheads="1"/>
            </p:cNvSpPr>
            <p:nvPr/>
          </p:nvSpPr>
          <p:spPr bwMode="auto">
            <a:xfrm>
              <a:off x="2214546" y="170234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352" name="TextBox 11"/>
            <p:cNvSpPr txBox="1">
              <a:spLocks noChangeArrowheads="1"/>
            </p:cNvSpPr>
            <p:nvPr/>
          </p:nvSpPr>
          <p:spPr bwMode="auto">
            <a:xfrm>
              <a:off x="2285984" y="271462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cxnSp>
          <p:nvCxnSpPr>
            <p:cNvPr id="13" name="Shape 12"/>
            <p:cNvCxnSpPr>
              <a:stCxn id="21" idx="4"/>
              <a:endCxn id="21" idx="7"/>
            </p:cNvCxnSpPr>
            <p:nvPr/>
          </p:nvCxnSpPr>
          <p:spPr>
            <a:xfrm rot="5400000" flipH="1" flipV="1">
              <a:off x="3709188" y="2956715"/>
              <a:ext cx="549279" cy="252415"/>
            </a:xfrm>
            <a:prstGeom prst="curvedConnector5">
              <a:avLst>
                <a:gd name="adj1" fmla="val -41656"/>
                <a:gd name="adj2" fmla="val 331633"/>
                <a:gd name="adj3" fmla="val 1416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4" name="TextBox 14"/>
            <p:cNvSpPr txBox="1">
              <a:spLocks noChangeArrowheads="1"/>
            </p:cNvSpPr>
            <p:nvPr/>
          </p:nvSpPr>
          <p:spPr bwMode="auto">
            <a:xfrm>
              <a:off x="4714876" y="171448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355" name="TextBox 15"/>
            <p:cNvSpPr txBox="1">
              <a:spLocks noChangeArrowheads="1"/>
            </p:cNvSpPr>
            <p:nvPr/>
          </p:nvSpPr>
          <p:spPr bwMode="auto">
            <a:xfrm>
              <a:off x="4714876" y="285749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571868" y="1643050"/>
              <a:ext cx="571504" cy="500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14348" y="1714488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stCxn id="21" idx="1"/>
            <a:endCxn id="19" idx="3"/>
          </p:cNvCxnSpPr>
          <p:nvPr/>
        </p:nvCxnSpPr>
        <p:spPr>
          <a:xfrm rot="5400000" flipH="1" flipV="1">
            <a:off x="3259931" y="2464594"/>
            <a:ext cx="6889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3357563" y="22733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31" name="Shape 30"/>
          <p:cNvCxnSpPr>
            <a:stCxn id="19" idx="5"/>
            <a:endCxn id="19" idx="7"/>
          </p:cNvCxnSpPr>
          <p:nvPr/>
        </p:nvCxnSpPr>
        <p:spPr>
          <a:xfrm rot="5400000" flipH="1">
            <a:off x="3883819" y="1893094"/>
            <a:ext cx="454025" cy="1587"/>
          </a:xfrm>
          <a:prstGeom prst="curvedConnector5">
            <a:avLst>
              <a:gd name="adj1" fmla="val -50283"/>
              <a:gd name="adj2" fmla="val -37204483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4"/>
            <a:endCxn id="21" idx="0"/>
          </p:cNvCxnSpPr>
          <p:nvPr/>
        </p:nvCxnSpPr>
        <p:spPr>
          <a:xfrm rot="5400000">
            <a:off x="3606801" y="2463800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38"/>
          <p:cNvSpPr txBox="1">
            <a:spLocks noChangeArrowheads="1"/>
          </p:cNvSpPr>
          <p:nvPr/>
        </p:nvSpPr>
        <p:spPr bwMode="auto">
          <a:xfrm>
            <a:off x="3786188" y="22860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Consider Regex                    ,</a:t>
            </a:r>
            <a:br>
              <a:rPr lang="en-US" altLang="en-US" smtClean="0"/>
            </a:br>
            <a:r>
              <a:rPr lang="en-US" altLang="en-US" smtClean="0"/>
              <a:t>representing all strings </a:t>
            </a:r>
            <a:br>
              <a:rPr lang="en-US" altLang="en-US" smtClean="0"/>
            </a:br>
            <a:r>
              <a:rPr lang="en-US" altLang="en-US" smtClean="0"/>
              <a:t>that enable transition </a:t>
            </a:r>
            <a:br>
              <a:rPr lang="en-US" altLang="en-US" smtClean="0"/>
            </a:br>
            <a:r>
              <a:rPr lang="en-US" altLang="en-US" smtClean="0"/>
              <a:t>from      via       to     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What we want to do is to augment the Regular expression of transition            , namely     , so These strings can pass through           . This is done by setting it to                                 .</a:t>
            </a:r>
            <a:endParaRPr lang="en-US" altLang="en-US" b="1" u="sng" smtClean="0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Ellaboration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5802895-BE5D-430F-B522-4AE9AC4C6CB8}" type="slidenum">
              <a:rPr lang="en-US" sz="1600"/>
              <a:pPr algn="l">
                <a:defRPr/>
              </a:pPr>
              <a:t>100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694" name="Group 39"/>
          <p:cNvGrpSpPr>
            <a:grpSpLocks/>
          </p:cNvGrpSpPr>
          <p:nvPr/>
        </p:nvGrpSpPr>
        <p:grpSpPr bwMode="auto">
          <a:xfrm>
            <a:off x="5357813" y="1428750"/>
            <a:ext cx="3071812" cy="2176463"/>
            <a:chOff x="1500166" y="2038343"/>
            <a:chExt cx="3071834" cy="2852752"/>
          </a:xfrm>
        </p:grpSpPr>
        <p:graphicFrame>
          <p:nvGraphicFramePr>
            <p:cNvPr id="114703" name="Object 6"/>
            <p:cNvGraphicFramePr>
              <a:graphicFrameLocks noChangeAspect="1"/>
            </p:cNvGraphicFramePr>
            <p:nvPr/>
          </p:nvGraphicFramePr>
          <p:xfrm>
            <a:off x="1536681" y="3571876"/>
            <a:ext cx="3206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45" name="משוואה" r:id="rId3" imgW="177569" imgH="215619" progId="Equation.3">
                    <p:embed/>
                  </p:oleObj>
                </mc:Choice>
                <mc:Fallback>
                  <p:oleObj name="משוואה" r:id="rId3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681" y="3571876"/>
                          <a:ext cx="3206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704" name="Group 13"/>
            <p:cNvGrpSpPr>
              <a:grpSpLocks/>
            </p:cNvGrpSpPr>
            <p:nvPr/>
          </p:nvGrpSpPr>
          <p:grpSpPr bwMode="auto">
            <a:xfrm>
              <a:off x="1500166" y="2605079"/>
              <a:ext cx="714380" cy="642942"/>
              <a:chOff x="857224" y="2319327"/>
              <a:chExt cx="714380" cy="64294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57224" y="2318564"/>
                <a:ext cx="714380" cy="64296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4719" name="Object 12"/>
              <p:cNvGraphicFramePr>
                <a:graphicFrameLocks noChangeAspect="1"/>
              </p:cNvGraphicFramePr>
              <p:nvPr/>
            </p:nvGraphicFramePr>
            <p:xfrm>
              <a:off x="1016001" y="2390768"/>
              <a:ext cx="406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446" name="משוואה" r:id="rId5" imgW="152334" imgH="228501" progId="Equation.3">
                      <p:embed/>
                    </p:oleObj>
                  </mc:Choice>
                  <mc:Fallback>
                    <p:oleObj name="משוואה" r:id="rId5" imgW="152334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6001" y="2390768"/>
                            <a:ext cx="406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4705" name="Group 13"/>
            <p:cNvGrpSpPr>
              <a:grpSpLocks/>
            </p:cNvGrpSpPr>
            <p:nvPr/>
          </p:nvGrpSpPr>
          <p:grpSpPr bwMode="auto">
            <a:xfrm>
              <a:off x="3857620" y="2676517"/>
              <a:ext cx="714380" cy="642942"/>
              <a:chOff x="857224" y="2390765"/>
              <a:chExt cx="714380" cy="64294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57224" y="2391392"/>
                <a:ext cx="714380" cy="6429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4717" name="Object 15"/>
              <p:cNvGraphicFramePr>
                <a:graphicFrameLocks noChangeAspect="1"/>
              </p:cNvGraphicFramePr>
              <p:nvPr/>
            </p:nvGraphicFramePr>
            <p:xfrm>
              <a:off x="1000110" y="2462203"/>
              <a:ext cx="439737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447" name="משוואה" r:id="rId7" imgW="164957" imgH="241091" progId="Equation.3">
                      <p:embed/>
                    </p:oleObj>
                  </mc:Choice>
                  <mc:Fallback>
                    <p:oleObj name="משוואה" r:id="rId7" imgW="164957" imgH="24109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10" y="2462203"/>
                            <a:ext cx="439737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4706" name="Group 13"/>
            <p:cNvGrpSpPr>
              <a:grpSpLocks/>
            </p:cNvGrpSpPr>
            <p:nvPr/>
          </p:nvGrpSpPr>
          <p:grpSpPr bwMode="auto">
            <a:xfrm>
              <a:off x="2786050" y="4000504"/>
              <a:ext cx="714380" cy="642942"/>
              <a:chOff x="857224" y="1714488"/>
              <a:chExt cx="714380" cy="642942"/>
            </a:xfrm>
          </p:grpSpPr>
          <p:graphicFrame>
            <p:nvGraphicFramePr>
              <p:cNvPr id="114714" name="Object 18"/>
              <p:cNvGraphicFramePr>
                <a:graphicFrameLocks noChangeAspect="1"/>
              </p:cNvGraphicFramePr>
              <p:nvPr/>
            </p:nvGraphicFramePr>
            <p:xfrm>
              <a:off x="915980" y="1857364"/>
              <a:ext cx="6096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448" name="משוואה" r:id="rId9" imgW="228600" imgH="241300" progId="Equation.3">
                      <p:embed/>
                    </p:oleObj>
                  </mc:Choice>
                  <mc:Fallback>
                    <p:oleObj name="משוואה" r:id="rId9" imgW="228600" imgH="2413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980" y="1857364"/>
                            <a:ext cx="6096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Oval 17"/>
              <p:cNvSpPr/>
              <p:nvPr/>
            </p:nvSpPr>
            <p:spPr>
              <a:xfrm>
                <a:off x="857224" y="1714505"/>
                <a:ext cx="714380" cy="6429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21" name="Curved Connector 20"/>
            <p:cNvCxnSpPr>
              <a:stCxn id="12" idx="7"/>
              <a:endCxn id="15" idx="1"/>
            </p:cNvCxnSpPr>
            <p:nvPr/>
          </p:nvCxnSpPr>
          <p:spPr>
            <a:xfrm rot="16200000" flipH="1">
              <a:off x="3000709" y="1809093"/>
              <a:ext cx="70747" cy="1852625"/>
            </a:xfrm>
            <a:prstGeom prst="curvedConnector3">
              <a:avLst>
                <a:gd name="adj1" fmla="val -4518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4"/>
              <a:endCxn id="18" idx="2"/>
            </p:cNvCxnSpPr>
            <p:nvPr/>
          </p:nvCxnSpPr>
          <p:spPr>
            <a:xfrm rot="16200000" flipH="1">
              <a:off x="1784861" y="3319772"/>
              <a:ext cx="1073683" cy="92869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8" idx="6"/>
              <a:endCxn id="15" idx="4"/>
            </p:cNvCxnSpPr>
            <p:nvPr/>
          </p:nvCxnSpPr>
          <p:spPr>
            <a:xfrm flipV="1">
              <a:off x="3500430" y="3320104"/>
              <a:ext cx="714380" cy="100085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4710" name="Object 2"/>
            <p:cNvGraphicFramePr>
              <a:graphicFrameLocks noChangeAspect="1"/>
            </p:cNvGraphicFramePr>
            <p:nvPr/>
          </p:nvGraphicFramePr>
          <p:xfrm>
            <a:off x="2940056" y="2038343"/>
            <a:ext cx="34448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49" name="משוואה" r:id="rId11" imgW="190335" imgH="215713" progId="Equation.3">
                    <p:embed/>
                  </p:oleObj>
                </mc:Choice>
                <mc:Fallback>
                  <p:oleObj name="משוואה" r:id="rId11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056" y="2038343"/>
                          <a:ext cx="34448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1" name="Object 2"/>
            <p:cNvGraphicFramePr>
              <a:graphicFrameLocks noChangeAspect="1"/>
            </p:cNvGraphicFramePr>
            <p:nvPr/>
          </p:nvGraphicFramePr>
          <p:xfrm>
            <a:off x="4143372" y="3692527"/>
            <a:ext cx="3206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50" name="משוואה" r:id="rId13" imgW="177646" imgH="228402" progId="Equation.3">
                    <p:embed/>
                  </p:oleObj>
                </mc:Choice>
                <mc:Fallback>
                  <p:oleObj name="משוואה" r:id="rId13" imgW="177646" imgH="228402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3692527"/>
                          <a:ext cx="320675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2" name="Object 2"/>
            <p:cNvGraphicFramePr>
              <a:graphicFrameLocks noChangeAspect="1"/>
            </p:cNvGraphicFramePr>
            <p:nvPr/>
          </p:nvGraphicFramePr>
          <p:xfrm>
            <a:off x="2513000" y="4500570"/>
            <a:ext cx="3444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51" name="משוואה" r:id="rId15" imgW="190335" imgH="215713" progId="Equation.3">
                    <p:embed/>
                  </p:oleObj>
                </mc:Choice>
                <mc:Fallback>
                  <p:oleObj name="משוואה" r:id="rId15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000" y="4500570"/>
                          <a:ext cx="3444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Curved Connector 30"/>
            <p:cNvCxnSpPr>
              <a:stCxn id="18" idx="3"/>
              <a:endCxn id="18" idx="5"/>
            </p:cNvCxnSpPr>
            <p:nvPr/>
          </p:nvCxnSpPr>
          <p:spPr>
            <a:xfrm rot="16200000" flipH="1">
              <a:off x="3142993" y="4295598"/>
              <a:ext cx="2081" cy="506416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4695" name="Object 15"/>
          <p:cNvGraphicFramePr>
            <a:graphicFrameLocks noChangeAspect="1"/>
          </p:cNvGraphicFramePr>
          <p:nvPr/>
        </p:nvGraphicFramePr>
        <p:xfrm>
          <a:off x="2857500" y="3000375"/>
          <a:ext cx="6143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2" name="משוואה" r:id="rId17" imgW="228600" imgH="241300" progId="Equation.3">
                  <p:embed/>
                </p:oleObj>
              </mc:Choice>
              <mc:Fallback>
                <p:oleObj name="משוואה" r:id="rId17" imgW="228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000375"/>
                        <a:ext cx="6143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3"/>
          <p:cNvGraphicFramePr>
            <a:graphicFrameLocks noChangeAspect="1"/>
          </p:cNvGraphicFramePr>
          <p:nvPr/>
        </p:nvGraphicFramePr>
        <p:xfrm>
          <a:off x="4556125" y="5143500"/>
          <a:ext cx="2736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3" name="Equation" r:id="rId19" imgW="1143000" imgH="254000" progId="Equation.3">
                  <p:embed/>
                </p:oleObj>
              </mc:Choice>
              <mc:Fallback>
                <p:oleObj name="Equation" r:id="rId19" imgW="11430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5143500"/>
                        <a:ext cx="2736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3"/>
          <p:cNvGraphicFramePr>
            <a:graphicFrameLocks noChangeAspect="1"/>
          </p:cNvGraphicFramePr>
          <p:nvPr/>
        </p:nvGraphicFramePr>
        <p:xfrm>
          <a:off x="7500938" y="4143375"/>
          <a:ext cx="457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4" name="משוואה" r:id="rId21" imgW="190335" imgH="215713" progId="Equation.3">
                  <p:embed/>
                </p:oleObj>
              </mc:Choice>
              <mc:Fallback>
                <p:oleObj name="משוואה" r:id="rId21" imgW="190335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4143375"/>
                        <a:ext cx="457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3"/>
          <p:cNvGraphicFramePr>
            <a:graphicFrameLocks noChangeAspect="1"/>
          </p:cNvGraphicFramePr>
          <p:nvPr/>
        </p:nvGraphicFramePr>
        <p:xfrm>
          <a:off x="5014913" y="4167188"/>
          <a:ext cx="10350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5" name="משוואה" r:id="rId23" imgW="431613" imgH="241195" progId="Equation.3">
                  <p:embed/>
                </p:oleObj>
              </mc:Choice>
              <mc:Fallback>
                <p:oleObj name="משוואה" r:id="rId23" imgW="431613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4167188"/>
                        <a:ext cx="10350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5"/>
          <p:cNvGraphicFramePr>
            <a:graphicFrameLocks noChangeAspect="1"/>
          </p:cNvGraphicFramePr>
          <p:nvPr/>
        </p:nvGraphicFramePr>
        <p:xfrm>
          <a:off x="1928813" y="3000375"/>
          <a:ext cx="4095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6" name="משוואה" r:id="rId25" imgW="152334" imgH="228501" progId="Equation.3">
                  <p:embed/>
                </p:oleObj>
              </mc:Choice>
              <mc:Fallback>
                <p:oleObj name="משוואה" r:id="rId25" imgW="152334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000375"/>
                        <a:ext cx="4095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5"/>
          <p:cNvGraphicFramePr>
            <a:graphicFrameLocks noChangeAspect="1"/>
          </p:cNvGraphicFramePr>
          <p:nvPr/>
        </p:nvGraphicFramePr>
        <p:xfrm>
          <a:off x="3914775" y="3054350"/>
          <a:ext cx="4429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7" name="משוואה" r:id="rId27" imgW="164957" imgH="241091" progId="Equation.3">
                  <p:embed/>
                </p:oleObj>
              </mc:Choice>
              <mc:Fallback>
                <p:oleObj name="משוואה" r:id="rId27" imgW="164957" imgH="2410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3054350"/>
                        <a:ext cx="4429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3"/>
          <p:cNvGraphicFramePr>
            <a:graphicFrameLocks noChangeAspect="1"/>
          </p:cNvGraphicFramePr>
          <p:nvPr/>
        </p:nvGraphicFramePr>
        <p:xfrm>
          <a:off x="3222625" y="1604963"/>
          <a:ext cx="1706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8" name="משוואה" r:id="rId29" imgW="710891" imgH="253890" progId="Equation.3">
                  <p:embed/>
                </p:oleObj>
              </mc:Choice>
              <mc:Fallback>
                <p:oleObj name="משוואה" r:id="rId29" imgW="710891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604963"/>
                        <a:ext cx="1706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9"/>
          <p:cNvGraphicFramePr>
            <a:graphicFrameLocks noChangeAspect="1"/>
          </p:cNvGraphicFramePr>
          <p:nvPr/>
        </p:nvGraphicFramePr>
        <p:xfrm>
          <a:off x="6110288" y="4706938"/>
          <a:ext cx="10334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9" name="משוואה" r:id="rId31" imgW="431613" imgH="241195" progId="Equation.3">
                  <p:embed/>
                </p:oleObj>
              </mc:Choice>
              <mc:Fallback>
                <p:oleObj name="משוואה" r:id="rId31" imgW="431613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4706938"/>
                        <a:ext cx="103346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u="sng" smtClean="0"/>
              <a:t>Note</a:t>
            </a:r>
            <a:r>
              <a:rPr lang="en-US" altLang="en-US" smtClean="0"/>
              <a:t>: In order to achieve </a:t>
            </a:r>
            <a:br>
              <a:rPr lang="en-US" altLang="en-US" smtClean="0"/>
            </a:br>
            <a:r>
              <a:rPr lang="en-US" altLang="en-US" smtClean="0"/>
              <a:t>an equivalent GNFA in </a:t>
            </a:r>
            <a:br>
              <a:rPr lang="en-US" altLang="en-US" smtClean="0"/>
            </a:br>
            <a:r>
              <a:rPr lang="en-US" altLang="en-US" smtClean="0"/>
              <a:t>which        is disconnected,</a:t>
            </a:r>
            <a:br>
              <a:rPr lang="en-US" altLang="en-US" smtClean="0"/>
            </a:br>
            <a:r>
              <a:rPr lang="en-US" altLang="en-US" smtClean="0"/>
              <a:t>this procedure should be</a:t>
            </a:r>
            <a:br>
              <a:rPr lang="en-US" altLang="en-US" smtClean="0"/>
            </a:br>
            <a:r>
              <a:rPr lang="en-US" altLang="en-US" smtClean="0"/>
              <a:t>carried out separately, for every</a:t>
            </a:r>
            <a:br>
              <a:rPr lang="en-US" altLang="en-US" smtClean="0"/>
            </a:br>
            <a:r>
              <a:rPr lang="en-US" altLang="en-US" smtClean="0"/>
              <a:t>pair of transitions of the form               and </a:t>
            </a:r>
            <a:br>
              <a:rPr lang="en-US" altLang="en-US" smtClean="0"/>
            </a:br>
            <a:r>
              <a:rPr lang="en-US" altLang="en-US" smtClean="0"/>
              <a:t>             . Then       can be removed, as demonstrated on the next slide:</a:t>
            </a:r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Ellaboration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0D42556-7C3F-43C8-A9DE-9D3BCB39488A}" type="slidenum">
              <a:rPr lang="en-US" sz="1600"/>
              <a:pPr algn="l">
                <a:defRPr/>
              </a:pPr>
              <a:t>101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718" name="Group 39"/>
          <p:cNvGrpSpPr>
            <a:grpSpLocks/>
          </p:cNvGrpSpPr>
          <p:nvPr/>
        </p:nvGrpSpPr>
        <p:grpSpPr bwMode="auto">
          <a:xfrm>
            <a:off x="5357813" y="1428750"/>
            <a:ext cx="3071812" cy="2176463"/>
            <a:chOff x="1500166" y="2038343"/>
            <a:chExt cx="3071834" cy="2852752"/>
          </a:xfrm>
        </p:grpSpPr>
        <p:graphicFrame>
          <p:nvGraphicFramePr>
            <p:cNvPr id="115723" name="Object 6"/>
            <p:cNvGraphicFramePr>
              <a:graphicFrameLocks noChangeAspect="1"/>
            </p:cNvGraphicFramePr>
            <p:nvPr/>
          </p:nvGraphicFramePr>
          <p:xfrm>
            <a:off x="1536681" y="3571876"/>
            <a:ext cx="3206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65" name="משוואה" r:id="rId3" imgW="177569" imgH="215619" progId="Equation.3">
                    <p:embed/>
                  </p:oleObj>
                </mc:Choice>
                <mc:Fallback>
                  <p:oleObj name="משוואה" r:id="rId3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681" y="3571876"/>
                          <a:ext cx="3206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5724" name="Group 13"/>
            <p:cNvGrpSpPr>
              <a:grpSpLocks/>
            </p:cNvGrpSpPr>
            <p:nvPr/>
          </p:nvGrpSpPr>
          <p:grpSpPr bwMode="auto">
            <a:xfrm>
              <a:off x="1500166" y="2605079"/>
              <a:ext cx="714380" cy="642942"/>
              <a:chOff x="857224" y="2319327"/>
              <a:chExt cx="714380" cy="64294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57224" y="2318564"/>
                <a:ext cx="714380" cy="64296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5739" name="Object 12"/>
              <p:cNvGraphicFramePr>
                <a:graphicFrameLocks noChangeAspect="1"/>
              </p:cNvGraphicFramePr>
              <p:nvPr/>
            </p:nvGraphicFramePr>
            <p:xfrm>
              <a:off x="1016001" y="2390768"/>
              <a:ext cx="406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566" name="משוואה" r:id="rId5" imgW="152334" imgH="228501" progId="Equation.3">
                      <p:embed/>
                    </p:oleObj>
                  </mc:Choice>
                  <mc:Fallback>
                    <p:oleObj name="משוואה" r:id="rId5" imgW="152334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6001" y="2390768"/>
                            <a:ext cx="406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25" name="Group 13"/>
            <p:cNvGrpSpPr>
              <a:grpSpLocks/>
            </p:cNvGrpSpPr>
            <p:nvPr/>
          </p:nvGrpSpPr>
          <p:grpSpPr bwMode="auto">
            <a:xfrm>
              <a:off x="3857620" y="2676517"/>
              <a:ext cx="714380" cy="642942"/>
              <a:chOff x="857224" y="2390765"/>
              <a:chExt cx="714380" cy="64294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57224" y="2391392"/>
                <a:ext cx="714380" cy="6429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5737" name="Object 15"/>
              <p:cNvGraphicFramePr>
                <a:graphicFrameLocks noChangeAspect="1"/>
              </p:cNvGraphicFramePr>
              <p:nvPr/>
            </p:nvGraphicFramePr>
            <p:xfrm>
              <a:off x="1000110" y="2462203"/>
              <a:ext cx="439737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567" name="משוואה" r:id="rId7" imgW="164957" imgH="241091" progId="Equation.3">
                      <p:embed/>
                    </p:oleObj>
                  </mc:Choice>
                  <mc:Fallback>
                    <p:oleObj name="משוואה" r:id="rId7" imgW="164957" imgH="24109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10" y="2462203"/>
                            <a:ext cx="439737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26" name="Group 13"/>
            <p:cNvGrpSpPr>
              <a:grpSpLocks/>
            </p:cNvGrpSpPr>
            <p:nvPr/>
          </p:nvGrpSpPr>
          <p:grpSpPr bwMode="auto">
            <a:xfrm>
              <a:off x="2786050" y="4000504"/>
              <a:ext cx="714380" cy="642942"/>
              <a:chOff x="857224" y="1714488"/>
              <a:chExt cx="714380" cy="642942"/>
            </a:xfrm>
          </p:grpSpPr>
          <p:graphicFrame>
            <p:nvGraphicFramePr>
              <p:cNvPr id="115734" name="Object 18"/>
              <p:cNvGraphicFramePr>
                <a:graphicFrameLocks noChangeAspect="1"/>
              </p:cNvGraphicFramePr>
              <p:nvPr/>
            </p:nvGraphicFramePr>
            <p:xfrm>
              <a:off x="915980" y="1857364"/>
              <a:ext cx="6096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568" name="משוואה" r:id="rId9" imgW="228600" imgH="241300" progId="Equation.3">
                      <p:embed/>
                    </p:oleObj>
                  </mc:Choice>
                  <mc:Fallback>
                    <p:oleObj name="משוואה" r:id="rId9" imgW="228600" imgH="2413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980" y="1857364"/>
                            <a:ext cx="6096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Oval 17"/>
              <p:cNvSpPr/>
              <p:nvPr/>
            </p:nvSpPr>
            <p:spPr>
              <a:xfrm>
                <a:off x="857224" y="1714505"/>
                <a:ext cx="714380" cy="6429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21" name="Curved Connector 20"/>
            <p:cNvCxnSpPr>
              <a:stCxn id="12" idx="7"/>
              <a:endCxn id="15" idx="1"/>
            </p:cNvCxnSpPr>
            <p:nvPr/>
          </p:nvCxnSpPr>
          <p:spPr>
            <a:xfrm rot="16200000" flipH="1">
              <a:off x="3000709" y="1809093"/>
              <a:ext cx="70747" cy="1852625"/>
            </a:xfrm>
            <a:prstGeom prst="curvedConnector3">
              <a:avLst>
                <a:gd name="adj1" fmla="val -4518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4"/>
              <a:endCxn id="18" idx="2"/>
            </p:cNvCxnSpPr>
            <p:nvPr/>
          </p:nvCxnSpPr>
          <p:spPr>
            <a:xfrm rot="16200000" flipH="1">
              <a:off x="1784861" y="3319772"/>
              <a:ext cx="1073683" cy="92869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8" idx="6"/>
              <a:endCxn id="15" idx="4"/>
            </p:cNvCxnSpPr>
            <p:nvPr/>
          </p:nvCxnSpPr>
          <p:spPr>
            <a:xfrm flipV="1">
              <a:off x="3500430" y="3320104"/>
              <a:ext cx="714380" cy="100085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5730" name="Object 2"/>
            <p:cNvGraphicFramePr>
              <a:graphicFrameLocks noChangeAspect="1"/>
            </p:cNvGraphicFramePr>
            <p:nvPr/>
          </p:nvGraphicFramePr>
          <p:xfrm>
            <a:off x="2940056" y="2038343"/>
            <a:ext cx="34448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69" name="משוואה" r:id="rId11" imgW="190335" imgH="215713" progId="Equation.3">
                    <p:embed/>
                  </p:oleObj>
                </mc:Choice>
                <mc:Fallback>
                  <p:oleObj name="משוואה" r:id="rId11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056" y="2038343"/>
                          <a:ext cx="34448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1" name="Object 2"/>
            <p:cNvGraphicFramePr>
              <a:graphicFrameLocks noChangeAspect="1"/>
            </p:cNvGraphicFramePr>
            <p:nvPr/>
          </p:nvGraphicFramePr>
          <p:xfrm>
            <a:off x="4143372" y="3692527"/>
            <a:ext cx="3206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70" name="משוואה" r:id="rId13" imgW="177646" imgH="228402" progId="Equation.3">
                    <p:embed/>
                  </p:oleObj>
                </mc:Choice>
                <mc:Fallback>
                  <p:oleObj name="משוואה" r:id="rId13" imgW="177646" imgH="228402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3692527"/>
                          <a:ext cx="320675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2" name="Object 2"/>
            <p:cNvGraphicFramePr>
              <a:graphicFrameLocks noChangeAspect="1"/>
            </p:cNvGraphicFramePr>
            <p:nvPr/>
          </p:nvGraphicFramePr>
          <p:xfrm>
            <a:off x="2513000" y="4500570"/>
            <a:ext cx="3444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71" name="משוואה" r:id="rId15" imgW="190335" imgH="215713" progId="Equation.3">
                    <p:embed/>
                  </p:oleObj>
                </mc:Choice>
                <mc:Fallback>
                  <p:oleObj name="משוואה" r:id="rId15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000" y="4500570"/>
                          <a:ext cx="3444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Curved Connector 30"/>
            <p:cNvCxnSpPr>
              <a:stCxn id="18" idx="3"/>
              <a:endCxn id="18" idx="5"/>
            </p:cNvCxnSpPr>
            <p:nvPr/>
          </p:nvCxnSpPr>
          <p:spPr>
            <a:xfrm rot="16200000" flipH="1">
              <a:off x="3142993" y="4295598"/>
              <a:ext cx="2081" cy="506416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5719" name="Object 15"/>
          <p:cNvGraphicFramePr>
            <a:graphicFrameLocks noChangeAspect="1"/>
          </p:cNvGraphicFramePr>
          <p:nvPr/>
        </p:nvGraphicFramePr>
        <p:xfrm>
          <a:off x="2071688" y="2565400"/>
          <a:ext cx="6143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2" name="משוואה" r:id="rId17" imgW="228600" imgH="241300" progId="Equation.3">
                  <p:embed/>
                </p:oleObj>
              </mc:Choice>
              <mc:Fallback>
                <p:oleObj name="משוואה" r:id="rId17" imgW="228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65400"/>
                        <a:ext cx="6143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3"/>
          <p:cNvGraphicFramePr>
            <a:graphicFrameLocks noChangeAspect="1"/>
          </p:cNvGraphicFramePr>
          <p:nvPr/>
        </p:nvGraphicFramePr>
        <p:xfrm>
          <a:off x="6029325" y="4071938"/>
          <a:ext cx="11858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3" name="משוואה" r:id="rId19" imgW="495085" imgH="241195" progId="Equation.3">
                  <p:embed/>
                </p:oleObj>
              </mc:Choice>
              <mc:Fallback>
                <p:oleObj name="משוואה" r:id="rId19" imgW="495085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4071938"/>
                        <a:ext cx="11858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15"/>
          <p:cNvGraphicFramePr>
            <a:graphicFrameLocks noChangeAspect="1"/>
          </p:cNvGraphicFramePr>
          <p:nvPr/>
        </p:nvGraphicFramePr>
        <p:xfrm>
          <a:off x="998538" y="4572000"/>
          <a:ext cx="12160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4" name="משוואה" r:id="rId21" imgW="508000" imgH="241300" progId="Equation.3">
                  <p:embed/>
                </p:oleObj>
              </mc:Choice>
              <mc:Fallback>
                <p:oleObj name="משוואה" r:id="rId21" imgW="5080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572000"/>
                        <a:ext cx="12160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5"/>
          <p:cNvGraphicFramePr>
            <a:graphicFrameLocks noChangeAspect="1"/>
          </p:cNvGraphicFramePr>
          <p:nvPr/>
        </p:nvGraphicFramePr>
        <p:xfrm>
          <a:off x="3243263" y="4565650"/>
          <a:ext cx="6143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5" name="משוואה" r:id="rId23" imgW="228600" imgH="241300" progId="Equation.3">
                  <p:embed/>
                </p:oleObj>
              </mc:Choice>
              <mc:Fallback>
                <p:oleObj name="משוואה" r:id="rId23" imgW="228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4565650"/>
                        <a:ext cx="6143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50" cy="1143000"/>
          </a:xfrm>
        </p:spPr>
        <p:txBody>
          <a:bodyPr/>
          <a:lstStyle/>
          <a:p>
            <a:pPr algn="l" eaLnBrk="1" hangingPunct="1"/>
            <a:r>
              <a:rPr lang="en-US" altLang="en-US" b="1" u="sng" smtClean="0"/>
              <a:t>Elaboration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Assume the following situation:</a:t>
            </a:r>
            <a:br>
              <a:rPr lang="en-US" altLang="en-US" smtClean="0"/>
            </a:br>
            <a:r>
              <a:rPr lang="en-US" altLang="en-US" smtClean="0"/>
              <a:t>In order to rip       , all pairs</a:t>
            </a:r>
            <a:br>
              <a:rPr lang="en-US" altLang="en-US" smtClean="0"/>
            </a:br>
            <a:r>
              <a:rPr lang="en-US" altLang="en-US" smtClean="0"/>
              <a:t>of incoming and outgoing</a:t>
            </a:r>
            <a:br>
              <a:rPr lang="en-US" altLang="en-US" smtClean="0"/>
            </a:br>
            <a:r>
              <a:rPr lang="en-US" altLang="en-US" smtClean="0"/>
              <a:t>transitions should be considered </a:t>
            </a:r>
            <a:br>
              <a:rPr lang="en-US" altLang="en-US" smtClean="0"/>
            </a:br>
            <a:r>
              <a:rPr lang="en-US" altLang="en-US" smtClean="0"/>
              <a:t>in the way showed on the </a:t>
            </a:r>
            <a:br>
              <a:rPr lang="en-US" altLang="en-US" smtClean="0"/>
            </a:br>
            <a:r>
              <a:rPr lang="en-US" altLang="en-US" smtClean="0"/>
              <a:t>previous slide namely </a:t>
            </a:r>
            <a:r>
              <a:rPr lang="en-US" altLang="en-US" smtClean="0">
                <a:cs typeface="Times New Roman" panose="02020603050405020304" pitchFamily="18" charset="0"/>
              </a:rPr>
              <a:t>consider</a:t>
            </a:r>
            <a:br>
              <a:rPr lang="en-US" altLang="en-US" smtClean="0">
                <a:cs typeface="Times New Roman" panose="02020603050405020304" pitchFamily="18" charset="0"/>
              </a:rPr>
            </a:br>
            <a:r>
              <a:rPr lang="en-US" altLang="en-US" smtClean="0">
                <a:cs typeface="Times New Roman" panose="02020603050405020304" pitchFamily="18" charset="0"/>
              </a:rPr>
              <a:t>                    </a:t>
            </a:r>
            <a:br>
              <a:rPr lang="en-US" altLang="en-US" smtClean="0">
                <a:cs typeface="Times New Roman" panose="02020603050405020304" pitchFamily="18" charset="0"/>
              </a:rPr>
            </a:br>
            <a:r>
              <a:rPr lang="en-US" altLang="en-US" smtClean="0">
                <a:cs typeface="Times New Roman" panose="02020603050405020304" pitchFamily="18" charset="0"/>
              </a:rPr>
              <a:t>          one after the other. After that        can be ripped while preserving           .</a:t>
            </a:r>
            <a:endParaRPr lang="en-US" altLang="en-US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5E0A315-F043-492F-8406-3BD2527F9381}" type="slidenum">
              <a:rPr lang="en-US" sz="1600"/>
              <a:pPr algn="l">
                <a:defRPr/>
              </a:pPr>
              <a:t>102</a:t>
            </a:fld>
            <a:endParaRPr lang="en-US" sz="1600" dirty="0"/>
          </a:p>
        </p:txBody>
      </p:sp>
      <p:grpSp>
        <p:nvGrpSpPr>
          <p:cNvPr id="116741" name="Group 30"/>
          <p:cNvGrpSpPr>
            <a:grpSpLocks/>
          </p:cNvGrpSpPr>
          <p:nvPr/>
        </p:nvGrpSpPr>
        <p:grpSpPr bwMode="auto">
          <a:xfrm>
            <a:off x="6000750" y="1857375"/>
            <a:ext cx="2928938" cy="3286125"/>
            <a:chOff x="2643179" y="2357431"/>
            <a:chExt cx="2928954" cy="3286146"/>
          </a:xfrm>
        </p:grpSpPr>
        <p:sp>
          <p:nvSpPr>
            <p:cNvPr id="7" name="Oval 6"/>
            <p:cNvSpPr/>
            <p:nvPr/>
          </p:nvSpPr>
          <p:spPr>
            <a:xfrm>
              <a:off x="3286121" y="3429001"/>
              <a:ext cx="1428758" cy="1214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 rot="16200000" flipH="1">
              <a:off x="2516178" y="2627309"/>
              <a:ext cx="1177933" cy="781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 rot="5400000">
              <a:off x="3536152" y="2821778"/>
              <a:ext cx="1071570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 rot="5400000">
              <a:off x="2516178" y="4592646"/>
              <a:ext cx="1106495" cy="852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</p:cNvCxnSpPr>
            <p:nvPr/>
          </p:nvCxnSpPr>
          <p:spPr>
            <a:xfrm rot="16200000" flipH="1">
              <a:off x="4414044" y="4556928"/>
              <a:ext cx="1177933" cy="9953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6752" name="Object 20"/>
            <p:cNvGraphicFramePr>
              <a:graphicFrameLocks noChangeAspect="1"/>
            </p:cNvGraphicFramePr>
            <p:nvPr/>
          </p:nvGraphicFramePr>
          <p:xfrm>
            <a:off x="2747951" y="2857499"/>
            <a:ext cx="25241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08" name="משוואה" r:id="rId3" imgW="126780" imgH="215526" progId="Equation.3">
                    <p:embed/>
                  </p:oleObj>
                </mc:Choice>
                <mc:Fallback>
                  <p:oleObj name="משוואה" r:id="rId3" imgW="126780" imgH="21552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7951" y="2857499"/>
                          <a:ext cx="252413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3" name="Object 14"/>
            <p:cNvGraphicFramePr>
              <a:graphicFrameLocks noChangeAspect="1"/>
            </p:cNvGraphicFramePr>
            <p:nvPr/>
          </p:nvGraphicFramePr>
          <p:xfrm>
            <a:off x="3735388" y="2786063"/>
            <a:ext cx="27781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09" name="משוואה" r:id="rId5" imgW="139579" imgH="215713" progId="Equation.3">
                    <p:embed/>
                  </p:oleObj>
                </mc:Choice>
                <mc:Fallback>
                  <p:oleObj name="משוואה" r:id="rId5" imgW="139579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388" y="2786063"/>
                          <a:ext cx="277812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4" name="Object 15"/>
            <p:cNvGraphicFramePr>
              <a:graphicFrameLocks noChangeAspect="1"/>
            </p:cNvGraphicFramePr>
            <p:nvPr/>
          </p:nvGraphicFramePr>
          <p:xfrm>
            <a:off x="4714876" y="2773363"/>
            <a:ext cx="25241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10" name="משוואה" r:id="rId7" imgW="126890" imgH="228402" progId="Equation.3">
                    <p:embed/>
                  </p:oleObj>
                </mc:Choice>
                <mc:Fallback>
                  <p:oleObj name="משוואה" r:id="rId7" imgW="126890" imgH="22840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2773363"/>
                          <a:ext cx="25241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5" name="Object 16"/>
            <p:cNvGraphicFramePr>
              <a:graphicFrameLocks noChangeAspect="1"/>
            </p:cNvGraphicFramePr>
            <p:nvPr/>
          </p:nvGraphicFramePr>
          <p:xfrm>
            <a:off x="4748213" y="4916488"/>
            <a:ext cx="25241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11" name="משוואה" r:id="rId9" imgW="126890" imgH="228402" progId="Equation.3">
                    <p:embed/>
                  </p:oleObj>
                </mc:Choice>
                <mc:Fallback>
                  <p:oleObj name="משוואה" r:id="rId9" imgW="126890" imgH="22840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213" y="4916488"/>
                          <a:ext cx="25241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6" name="Object 17"/>
            <p:cNvGraphicFramePr>
              <a:graphicFrameLocks noChangeAspect="1"/>
            </p:cNvGraphicFramePr>
            <p:nvPr/>
          </p:nvGraphicFramePr>
          <p:xfrm>
            <a:off x="3130550" y="5000625"/>
            <a:ext cx="27781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12" name="משוואה" r:id="rId11" imgW="139579" imgH="215713" progId="Equation.3">
                    <p:embed/>
                  </p:oleObj>
                </mc:Choice>
                <mc:Fallback>
                  <p:oleObj name="משוואה" r:id="rId11" imgW="139579" imgH="2157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550" y="5000625"/>
                          <a:ext cx="277813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Straight Arrow Connector 29"/>
            <p:cNvCxnSpPr>
              <a:endCxn id="7" idx="7"/>
            </p:cNvCxnSpPr>
            <p:nvPr/>
          </p:nvCxnSpPr>
          <p:spPr>
            <a:xfrm rot="10800000" flipV="1">
              <a:off x="4505327" y="2643183"/>
              <a:ext cx="1066806" cy="9636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6742" name="Object 31"/>
          <p:cNvGraphicFramePr>
            <a:graphicFrameLocks noChangeAspect="1"/>
          </p:cNvGraphicFramePr>
          <p:nvPr/>
        </p:nvGraphicFramePr>
        <p:xfrm>
          <a:off x="846138" y="4473575"/>
          <a:ext cx="47259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3" name="משוואה" r:id="rId13" imgW="1968500" imgH="457200" progId="Equation.3">
                  <p:embed/>
                </p:oleObj>
              </mc:Choice>
              <mc:Fallback>
                <p:oleObj name="משוואה" r:id="rId13" imgW="19685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473575"/>
                        <a:ext cx="472598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20"/>
          <p:cNvGraphicFramePr>
            <a:graphicFrameLocks noChangeAspect="1"/>
          </p:cNvGraphicFramePr>
          <p:nvPr/>
        </p:nvGraphicFramePr>
        <p:xfrm>
          <a:off x="3214688" y="2071688"/>
          <a:ext cx="592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4" name="משוואה" r:id="rId15" imgW="228600" imgH="241300" progId="Equation.3">
                  <p:embed/>
                </p:oleObj>
              </mc:Choice>
              <mc:Fallback>
                <p:oleObj name="משוואה" r:id="rId15" imgW="2286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071688"/>
                        <a:ext cx="592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21"/>
          <p:cNvGraphicFramePr>
            <a:graphicFrameLocks noChangeAspect="1"/>
          </p:cNvGraphicFramePr>
          <p:nvPr/>
        </p:nvGraphicFramePr>
        <p:xfrm>
          <a:off x="7123113" y="3232150"/>
          <a:ext cx="592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5" name="משוואה" r:id="rId17" imgW="228600" imgH="241300" progId="Equation.3">
                  <p:embed/>
                </p:oleObj>
              </mc:Choice>
              <mc:Fallback>
                <p:oleObj name="משוואה" r:id="rId17" imgW="2286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3232150"/>
                        <a:ext cx="592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22"/>
          <p:cNvGraphicFramePr>
            <a:graphicFrameLocks noChangeAspect="1"/>
          </p:cNvGraphicFramePr>
          <p:nvPr/>
        </p:nvGraphicFramePr>
        <p:xfrm>
          <a:off x="6786563" y="5000625"/>
          <a:ext cx="592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6" name="משוואה" r:id="rId18" imgW="228600" imgH="241300" progId="Equation.3">
                  <p:embed/>
                </p:oleObj>
              </mc:Choice>
              <mc:Fallback>
                <p:oleObj name="משוואה" r:id="rId18" imgW="2286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5000625"/>
                        <a:ext cx="592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23"/>
          <p:cNvGraphicFramePr>
            <a:graphicFrameLocks noChangeAspect="1"/>
          </p:cNvGraphicFramePr>
          <p:nvPr/>
        </p:nvGraphicFramePr>
        <p:xfrm>
          <a:off x="4826000" y="5583238"/>
          <a:ext cx="889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7" name="משוואה" r:id="rId19" imgW="342603" imgH="215713" progId="Equation.3">
                  <p:embed/>
                </p:oleObj>
              </mc:Choice>
              <mc:Fallback>
                <p:oleObj name="משוואה" r:id="rId19" imgW="342603" imgH="2157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583238"/>
                        <a:ext cx="8890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5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u="sng" dirty="0" smtClean="0">
                <a:latin typeface="+mn-lt"/>
              </a:rPr>
              <a:t>q</a:t>
            </a:r>
            <a:r>
              <a:rPr lang="en-US" sz="3200" u="sng" baseline="-25000" dirty="0" smtClean="0">
                <a:latin typeface="+mn-lt"/>
              </a:rPr>
              <a:t>i</a:t>
            </a:r>
            <a:r>
              <a:rPr lang="en-US" sz="3200" u="sng" dirty="0" smtClean="0">
                <a:latin typeface="+mn-lt"/>
              </a:rPr>
              <a:t> and </a:t>
            </a:r>
            <a:r>
              <a:rPr lang="en-US" sz="3200" u="sng" dirty="0" err="1" smtClean="0">
                <a:latin typeface="+mn-lt"/>
              </a:rPr>
              <a:t>q</a:t>
            </a:r>
            <a:r>
              <a:rPr lang="en-US" sz="3200" u="sng" baseline="-25000" dirty="0" err="1" smtClean="0">
                <a:latin typeface="+mn-lt"/>
              </a:rPr>
              <a:t>j</a:t>
            </a:r>
            <a:r>
              <a:rPr lang="en-US" sz="3200" u="sng" dirty="0" smtClean="0">
                <a:latin typeface="+mn-lt"/>
              </a:rPr>
              <a:t> can be the same state</a:t>
            </a:r>
            <a:endParaRPr lang="en-US" sz="3200" u="sng" dirty="0">
              <a:latin typeface="+mn-lt"/>
            </a:endParaRP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Replace     with                       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FF3990E-9B6D-4721-82E3-115D8EF86C9D}" type="slidenum">
              <a:rPr lang="en-US" sz="1600"/>
              <a:pPr algn="l">
                <a:defRPr/>
              </a:pPr>
              <a:t>103</a:t>
            </a:fld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6929438" y="3643313"/>
            <a:ext cx="1428750" cy="1214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17766" name="Object 20"/>
          <p:cNvGraphicFramePr>
            <a:graphicFrameLocks noChangeAspect="1"/>
          </p:cNvGraphicFramePr>
          <p:nvPr/>
        </p:nvGraphicFramePr>
        <p:xfrm>
          <a:off x="6911975" y="3071813"/>
          <a:ext cx="3540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9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071813"/>
                        <a:ext cx="3540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14"/>
          <p:cNvGraphicFramePr>
            <a:graphicFrameLocks noChangeAspect="1"/>
          </p:cNvGraphicFramePr>
          <p:nvPr/>
        </p:nvGraphicFramePr>
        <p:xfrm>
          <a:off x="8042275" y="3059113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0" name="משוואה" r:id="rId5" imgW="177646" imgH="228402" progId="Equation.3">
                  <p:embed/>
                </p:oleObj>
              </mc:Choice>
              <mc:Fallback>
                <p:oleObj name="משוואה" r:id="rId5" imgW="177646" imgH="22840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3059113"/>
                        <a:ext cx="354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15"/>
          <p:cNvGraphicFramePr>
            <a:graphicFrameLocks noChangeAspect="1"/>
          </p:cNvGraphicFramePr>
          <p:nvPr/>
        </p:nvGraphicFramePr>
        <p:xfrm>
          <a:off x="7439025" y="5629275"/>
          <a:ext cx="377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1" name="משוואה" r:id="rId7" imgW="190335" imgH="215713" progId="Equation.3">
                  <p:embed/>
                </p:oleObj>
              </mc:Choice>
              <mc:Fallback>
                <p:oleObj name="משוואה" r:id="rId7" imgW="190335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5" y="5629275"/>
                        <a:ext cx="3778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17"/>
          <p:cNvGraphicFramePr>
            <a:graphicFrameLocks noChangeAspect="1"/>
          </p:cNvGraphicFramePr>
          <p:nvPr/>
        </p:nvGraphicFramePr>
        <p:xfrm>
          <a:off x="7243763" y="214313"/>
          <a:ext cx="379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2" name="משוואה" r:id="rId9" imgW="190335" imgH="215713" progId="Equation.3">
                  <p:embed/>
                </p:oleObj>
              </mc:Choice>
              <mc:Fallback>
                <p:oleObj name="משוואה" r:id="rId9" imgW="190335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214313"/>
                        <a:ext cx="3794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21"/>
          <p:cNvGraphicFramePr>
            <a:graphicFrameLocks noChangeAspect="1"/>
          </p:cNvGraphicFramePr>
          <p:nvPr/>
        </p:nvGraphicFramePr>
        <p:xfrm>
          <a:off x="7259638" y="1730375"/>
          <a:ext cx="460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3" name="משוואה" r:id="rId11" imgW="177646" imgH="228402" progId="Equation.3">
                  <p:embed/>
                </p:oleObj>
              </mc:Choice>
              <mc:Fallback>
                <p:oleObj name="משוואה" r:id="rId11" imgW="177646" imgH="22840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1730375"/>
                        <a:ext cx="4603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6796088" y="1428750"/>
            <a:ext cx="1428750" cy="1214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17772" name="Object 10"/>
          <p:cNvGraphicFramePr>
            <a:graphicFrameLocks noChangeAspect="1"/>
          </p:cNvGraphicFramePr>
          <p:nvPr/>
        </p:nvGraphicFramePr>
        <p:xfrm>
          <a:off x="7358063" y="4000500"/>
          <a:ext cx="592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4" name="משוואה" r:id="rId13" imgW="228600" imgH="241300" progId="Equation.3">
                  <p:embed/>
                </p:oleObj>
              </mc:Choice>
              <mc:Fallback>
                <p:oleObj name="משוואה" r:id="rId13" imgW="2286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4000500"/>
                        <a:ext cx="592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stCxn id="7" idx="7"/>
            <a:endCxn id="22" idx="4"/>
          </p:cNvCxnSpPr>
          <p:nvPr/>
        </p:nvCxnSpPr>
        <p:spPr>
          <a:xfrm rot="16200000" flipV="1">
            <a:off x="7240588" y="2913063"/>
            <a:ext cx="1177925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" idx="1"/>
          </p:cNvCxnSpPr>
          <p:nvPr/>
        </p:nvCxnSpPr>
        <p:spPr>
          <a:xfrm rot="5400000">
            <a:off x="6731000" y="3051176"/>
            <a:ext cx="117792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2" idx="1"/>
            <a:endCxn id="22" idx="7"/>
          </p:cNvCxnSpPr>
          <p:nvPr/>
        </p:nvCxnSpPr>
        <p:spPr>
          <a:xfrm rot="5400000" flipH="1" flipV="1">
            <a:off x="7510463" y="1101725"/>
            <a:ext cx="1588" cy="1011237"/>
          </a:xfrm>
          <a:prstGeom prst="curvedConnector3">
            <a:avLst>
              <a:gd name="adj1" fmla="val 571136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3"/>
            <a:endCxn id="7" idx="5"/>
          </p:cNvCxnSpPr>
          <p:nvPr/>
        </p:nvCxnSpPr>
        <p:spPr>
          <a:xfrm rot="16200000" flipH="1">
            <a:off x="7643813" y="4173538"/>
            <a:ext cx="1587" cy="1011237"/>
          </a:xfrm>
          <a:prstGeom prst="curvedConnector3">
            <a:avLst>
              <a:gd name="adj1" fmla="val 59538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777" name="Object 6"/>
          <p:cNvGraphicFramePr>
            <a:graphicFrameLocks noChangeAspect="1"/>
          </p:cNvGraphicFramePr>
          <p:nvPr/>
        </p:nvGraphicFramePr>
        <p:xfrm>
          <a:off x="1857375" y="1714500"/>
          <a:ext cx="3794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5" name="משוואה" r:id="rId15" imgW="190335" imgH="215713" progId="Equation.3">
                  <p:embed/>
                </p:oleObj>
              </mc:Choice>
              <mc:Fallback>
                <p:oleObj name="משוואה" r:id="rId15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14500"/>
                        <a:ext cx="3794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6"/>
          <p:cNvGraphicFramePr>
            <a:graphicFrameLocks noChangeAspect="1"/>
          </p:cNvGraphicFramePr>
          <p:nvPr/>
        </p:nvGraphicFramePr>
        <p:xfrm>
          <a:off x="3214688" y="1709738"/>
          <a:ext cx="1871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6" name="משוואה" r:id="rId16" imgW="939392" imgH="253890" progId="Equation.3">
                  <p:embed/>
                </p:oleObj>
              </mc:Choice>
              <mc:Fallback>
                <p:oleObj name="משוואה" r:id="rId16" imgW="939392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709738"/>
                        <a:ext cx="1871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 </a:t>
            </a:r>
            <a:r>
              <a:rPr lang="en-US" altLang="en-US" b="1" i="1" smtClean="0"/>
              <a:t>Generalized Finite Automaton </a:t>
            </a:r>
            <a:r>
              <a:rPr lang="en-US" altLang="en-US" smtClean="0"/>
              <a:t>is a 5-tupple                  </a:t>
            </a:r>
            <a:br>
              <a:rPr lang="en-US" altLang="en-US" smtClean="0"/>
            </a:br>
            <a:r>
              <a:rPr lang="en-US" altLang="en-US" smtClean="0"/>
              <a:t>                         where: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    is a finite set called the </a:t>
            </a:r>
            <a:r>
              <a:rPr lang="en-US" altLang="en-US" b="1" i="1" smtClean="0"/>
              <a:t>states</a:t>
            </a:r>
            <a:r>
              <a:rPr lang="en-US" altLang="en-US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     is a finite set called the </a:t>
            </a:r>
            <a:r>
              <a:rPr lang="en-US" altLang="en-US" b="1" i="1" smtClean="0"/>
              <a:t>alphabet</a:t>
            </a:r>
            <a:r>
              <a:rPr lang="en-US" altLang="en-US" i="1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              </a:t>
            </a:r>
            <a:r>
              <a:rPr lang="en-US" altLang="en-US" baseline="30000" smtClean="0"/>
              <a:t>*</a:t>
            </a:r>
            <a:r>
              <a:rPr lang="en-US" altLang="en-US" smtClean="0"/>
              <a:t>                                      is the </a:t>
            </a:r>
            <a:r>
              <a:rPr lang="en-US" altLang="en-US" b="1" i="1" smtClean="0"/>
              <a:t>transition function</a:t>
            </a:r>
            <a:r>
              <a:rPr lang="en-US" altLang="en-US" i="1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i="1" smtClean="0"/>
              <a:t>                  </a:t>
            </a:r>
            <a:r>
              <a:rPr lang="en-US" altLang="en-US" smtClean="0"/>
              <a:t>is the </a:t>
            </a:r>
            <a:r>
              <a:rPr lang="en-US" altLang="en-US" b="1" i="1" smtClean="0"/>
              <a:t>start state</a:t>
            </a:r>
            <a:r>
              <a:rPr lang="en-US" altLang="en-US" smtClean="0"/>
              <a:t>, and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b="1" i="1" smtClean="0"/>
              <a:t>                   </a:t>
            </a:r>
            <a:r>
              <a:rPr lang="en-US" altLang="en-US" smtClean="0"/>
              <a:t>is the </a:t>
            </a:r>
            <a:r>
              <a:rPr lang="en-US" altLang="en-US" b="1" i="1" smtClean="0"/>
              <a:t>accept state</a:t>
            </a:r>
            <a:r>
              <a:rPr lang="en-US" altLang="en-US" smtClean="0"/>
              <a:t>.</a:t>
            </a: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graphicFrame>
        <p:nvGraphicFramePr>
          <p:cNvPr id="118787" name="Object 44"/>
          <p:cNvGraphicFramePr>
            <a:graphicFrameLocks noChangeAspect="1"/>
          </p:cNvGraphicFramePr>
          <p:nvPr/>
        </p:nvGraphicFramePr>
        <p:xfrm>
          <a:off x="1081088" y="3906838"/>
          <a:ext cx="47767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5" name="משוואה" r:id="rId3" imgW="2247900" imgH="241300" progId="Equation.3">
                  <p:embed/>
                </p:oleObj>
              </mc:Choice>
              <mc:Fallback>
                <p:oleObj name="משוואה" r:id="rId3" imgW="2247900" imgH="2413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906838"/>
                        <a:ext cx="47767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GNFA – A Formal Definition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82D8775-ED6E-4ADA-977D-EB974756EBF8}" type="slidenum">
              <a:rPr lang="en-US" sz="1600"/>
              <a:pPr algn="l">
                <a:defRPr/>
              </a:pPr>
              <a:t>104</a:t>
            </a:fld>
            <a:endParaRPr lang="en-US" sz="1600" dirty="0"/>
          </a:p>
        </p:txBody>
      </p:sp>
      <p:graphicFrame>
        <p:nvGraphicFramePr>
          <p:cNvPr id="118790" name="Object 40"/>
          <p:cNvGraphicFramePr>
            <a:graphicFrameLocks noChangeAspect="1"/>
          </p:cNvGraphicFramePr>
          <p:nvPr/>
        </p:nvGraphicFramePr>
        <p:xfrm>
          <a:off x="401638" y="2127250"/>
          <a:ext cx="2841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6" name="משוואה" r:id="rId5" imgW="1218671" imgH="241195" progId="Equation.3">
                  <p:embed/>
                </p:oleObj>
              </mc:Choice>
              <mc:Fallback>
                <p:oleObj name="משוואה" r:id="rId5" imgW="1218671" imgH="24119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127250"/>
                        <a:ext cx="28416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41"/>
          <p:cNvGraphicFramePr>
            <a:graphicFrameLocks noChangeAspect="1"/>
          </p:cNvGraphicFramePr>
          <p:nvPr/>
        </p:nvGraphicFramePr>
        <p:xfrm>
          <a:off x="1000125" y="2714625"/>
          <a:ext cx="649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7" name="משוואה" r:id="rId7" imgW="152268" imgH="203024" progId="Equation.3">
                  <p:embed/>
                </p:oleObj>
              </mc:Choice>
              <mc:Fallback>
                <p:oleObj name="משוואה" r:id="rId7" imgW="152268" imgH="2030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14625"/>
                        <a:ext cx="6492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42"/>
          <p:cNvGraphicFramePr>
            <a:graphicFrameLocks noChangeAspect="1"/>
          </p:cNvGraphicFramePr>
          <p:nvPr/>
        </p:nvGraphicFramePr>
        <p:xfrm>
          <a:off x="1000125" y="3352800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8" name="משוואה" r:id="rId9" imgW="139639" imgH="152334" progId="Equation.3">
                  <p:embed/>
                </p:oleObj>
              </mc:Choice>
              <mc:Fallback>
                <p:oleObj name="משוואה" r:id="rId9" imgW="139639" imgH="15233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2800"/>
                        <a:ext cx="712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48"/>
          <p:cNvGraphicFramePr>
            <a:graphicFrameLocks noChangeAspect="1"/>
          </p:cNvGraphicFramePr>
          <p:nvPr/>
        </p:nvGraphicFramePr>
        <p:xfrm>
          <a:off x="944563" y="4929188"/>
          <a:ext cx="1755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9" name="משוואה" r:id="rId11" imgW="558800" imgH="228600" progId="Equation.3">
                  <p:embed/>
                </p:oleObj>
              </mc:Choice>
              <mc:Fallback>
                <p:oleObj name="משוואה" r:id="rId11" imgW="5588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929188"/>
                        <a:ext cx="17557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50"/>
          <p:cNvGraphicFramePr>
            <a:graphicFrameLocks noChangeAspect="1"/>
          </p:cNvGraphicFramePr>
          <p:nvPr/>
        </p:nvGraphicFramePr>
        <p:xfrm>
          <a:off x="903288" y="5500688"/>
          <a:ext cx="19097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50" name="משוואה" r:id="rId13" imgW="660113" imgH="241195" progId="Equation.3">
                  <p:embed/>
                </p:oleObj>
              </mc:Choice>
              <mc:Fallback>
                <p:oleObj name="משוואה" r:id="rId13" imgW="660113" imgH="24119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500688"/>
                        <a:ext cx="1909762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 GNFA </a:t>
            </a:r>
            <a:r>
              <a:rPr lang="en-US" altLang="en-US" b="1" i="1" smtClean="0"/>
              <a:t>accepts </a:t>
            </a:r>
            <a:r>
              <a:rPr lang="en-US" altLang="en-US" smtClean="0"/>
              <a:t>a string              if                            </a:t>
            </a:r>
            <a:br>
              <a:rPr lang="en-US" altLang="en-US" smtClean="0"/>
            </a:br>
            <a:r>
              <a:rPr lang="en-US" altLang="en-US" smtClean="0"/>
              <a:t>and there exists a sequence of states </a:t>
            </a:r>
            <a:br>
              <a:rPr lang="en-US" altLang="en-US" smtClean="0"/>
            </a:br>
            <a:r>
              <a:rPr lang="en-US" altLang="en-US" smtClean="0"/>
              <a:t>                               , satisfying: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     For each   ,                 ,                   , where</a:t>
            </a:r>
            <a:br>
              <a:rPr lang="en-US" altLang="en-US" smtClean="0"/>
            </a:br>
            <a:r>
              <a:rPr lang="en-US" altLang="en-US" smtClean="0"/>
              <a:t>                           , or in other words,     is the expression on the arrow from     to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GNFA – Defining a Computation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CA0B3B9-B3A5-4E55-9AFD-742C88D9A402}" type="slidenum">
              <a:rPr lang="en-US" sz="1600"/>
              <a:pPr algn="l">
                <a:defRPr/>
              </a:pPr>
              <a:t>105</a:t>
            </a:fld>
            <a:endParaRPr lang="en-US" sz="1600" dirty="0"/>
          </a:p>
        </p:txBody>
      </p:sp>
      <p:graphicFrame>
        <p:nvGraphicFramePr>
          <p:cNvPr id="119813" name="Object 12"/>
          <p:cNvGraphicFramePr>
            <a:graphicFrameLocks noChangeAspect="1"/>
          </p:cNvGraphicFramePr>
          <p:nvPr/>
        </p:nvGraphicFramePr>
        <p:xfrm>
          <a:off x="4500563" y="1593850"/>
          <a:ext cx="11668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73" name="משוואה" r:id="rId3" imgW="431613" imgH="203112" progId="Equation.3">
                  <p:embed/>
                </p:oleObj>
              </mc:Choice>
              <mc:Fallback>
                <p:oleObj name="משוואה" r:id="rId3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593850"/>
                        <a:ext cx="11668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10"/>
          <p:cNvGraphicFramePr>
            <a:graphicFrameLocks noChangeAspect="1"/>
          </p:cNvGraphicFramePr>
          <p:nvPr/>
        </p:nvGraphicFramePr>
        <p:xfrm>
          <a:off x="5981700" y="1597025"/>
          <a:ext cx="2540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74" name="משוואה" r:id="rId5" imgW="939800" imgH="228600" progId="Equation.3">
                  <p:embed/>
                </p:oleObj>
              </mc:Choice>
              <mc:Fallback>
                <p:oleObj name="משוואה" r:id="rId5" imgW="939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597025"/>
                        <a:ext cx="2540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11"/>
          <p:cNvGraphicFramePr>
            <a:graphicFrameLocks noChangeAspect="1"/>
          </p:cNvGraphicFramePr>
          <p:nvPr/>
        </p:nvGraphicFramePr>
        <p:xfrm>
          <a:off x="1114425" y="2508250"/>
          <a:ext cx="28146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75" name="משוואה" r:id="rId7" imgW="1040948" imgH="241195" progId="Equation.3">
                  <p:embed/>
                </p:oleObj>
              </mc:Choice>
              <mc:Fallback>
                <p:oleObj name="משוואה" r:id="rId7" imgW="1040948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508250"/>
                        <a:ext cx="28146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12"/>
          <p:cNvGraphicFramePr>
            <a:graphicFrameLocks noChangeAspect="1"/>
          </p:cNvGraphicFramePr>
          <p:nvPr/>
        </p:nvGraphicFramePr>
        <p:xfrm>
          <a:off x="2643188" y="3214688"/>
          <a:ext cx="2397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76" name="משוואה" r:id="rId9" imgW="88707" imgH="164742" progId="Equation.3">
                  <p:embed/>
                </p:oleObj>
              </mc:Choice>
              <mc:Fallback>
                <p:oleObj name="משוואה" r:id="rId9" imgW="88707" imgH="16474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214688"/>
                        <a:ext cx="2397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13"/>
          <p:cNvGraphicFramePr>
            <a:graphicFrameLocks noChangeAspect="1"/>
          </p:cNvGraphicFramePr>
          <p:nvPr/>
        </p:nvGraphicFramePr>
        <p:xfrm>
          <a:off x="3071813" y="3162300"/>
          <a:ext cx="1441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77" name="משוואה" r:id="rId11" imgW="532937" imgH="177646" progId="Equation.3">
                  <p:embed/>
                </p:oleObj>
              </mc:Choice>
              <mc:Fallback>
                <p:oleObj name="משוואה" r:id="rId11" imgW="532937" imgH="1776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162300"/>
                        <a:ext cx="14414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4"/>
          <p:cNvGraphicFramePr>
            <a:graphicFrameLocks noChangeAspect="1"/>
          </p:cNvGraphicFramePr>
          <p:nvPr/>
        </p:nvGraphicFramePr>
        <p:xfrm>
          <a:off x="4548188" y="3146425"/>
          <a:ext cx="17494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78" name="משוואה" r:id="rId13" imgW="647700" imgH="228600" progId="Equation.3">
                  <p:embed/>
                </p:oleObj>
              </mc:Choice>
              <mc:Fallback>
                <p:oleObj name="משוואה" r:id="rId13" imgW="647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3146425"/>
                        <a:ext cx="17494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5"/>
          <p:cNvGraphicFramePr>
            <a:graphicFrameLocks noChangeAspect="1"/>
          </p:cNvGraphicFramePr>
          <p:nvPr/>
        </p:nvGraphicFramePr>
        <p:xfrm>
          <a:off x="1098550" y="3668713"/>
          <a:ext cx="24018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79" name="משוואה" r:id="rId15" imgW="889000" imgH="228600" progId="Equation.3">
                  <p:embed/>
                </p:oleObj>
              </mc:Choice>
              <mc:Fallback>
                <p:oleObj name="משוואה" r:id="rId15" imgW="889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668713"/>
                        <a:ext cx="24018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0" name="Object 16"/>
          <p:cNvGraphicFramePr>
            <a:graphicFrameLocks noChangeAspect="1"/>
          </p:cNvGraphicFramePr>
          <p:nvPr/>
        </p:nvGraphicFramePr>
        <p:xfrm>
          <a:off x="6715125" y="3668713"/>
          <a:ext cx="4460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80" name="משוואה" r:id="rId17" imgW="165028" imgH="228501" progId="Equation.3">
                  <p:embed/>
                </p:oleObj>
              </mc:Choice>
              <mc:Fallback>
                <p:oleObj name="משוואה" r:id="rId17" imgW="165028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668713"/>
                        <a:ext cx="4460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1" name="Object 17"/>
          <p:cNvGraphicFramePr>
            <a:graphicFrameLocks noChangeAspect="1"/>
          </p:cNvGraphicFramePr>
          <p:nvPr/>
        </p:nvGraphicFramePr>
        <p:xfrm>
          <a:off x="5929313" y="4168775"/>
          <a:ext cx="4111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81" name="משוואה" r:id="rId19" imgW="152334" imgH="228501" progId="Equation.3">
                  <p:embed/>
                </p:oleObj>
              </mc:Choice>
              <mc:Fallback>
                <p:oleObj name="משוואה" r:id="rId19" imgW="152334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168775"/>
                        <a:ext cx="4111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2" name="Object 18"/>
          <p:cNvGraphicFramePr>
            <a:graphicFrameLocks noChangeAspect="1"/>
          </p:cNvGraphicFramePr>
          <p:nvPr/>
        </p:nvGraphicFramePr>
        <p:xfrm>
          <a:off x="6738938" y="4168775"/>
          <a:ext cx="650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82" name="משוואה" r:id="rId21" imgW="241300" imgH="228600" progId="Equation.3">
                  <p:embed/>
                </p:oleObj>
              </mc:Choice>
              <mc:Fallback>
                <p:oleObj name="משוואה" r:id="rId21" imgW="2413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4168775"/>
                        <a:ext cx="6508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Procedure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mtClean="0"/>
              <a:t>  takes as input a GNFA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smtClean="0"/>
              <a:t> with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mtClean="0"/>
              <a:t> states, and produce a regex.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If            then these 2 states must be           and </a:t>
            </a:r>
            <a:br>
              <a:rPr lang="en-US" altLang="en-US" smtClean="0"/>
            </a:br>
            <a:r>
              <a:rPr lang="en-US" altLang="en-US" smtClean="0"/>
              <a:t>          , and the algorithm returns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            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If              ,  the algorithm converts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mtClean="0"/>
              <a:t> to an equivalent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  </a:t>
            </a:r>
            <a:r>
              <a:rPr lang="en-US" altLang="en-US" smtClean="0"/>
              <a:t>with            states by use of the ripping procedure described before.</a:t>
            </a:r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Procedure </a:t>
            </a:r>
            <a:r>
              <a:rPr lang="en-US" altLang="en-US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1051E15-A041-4F21-9686-3EAFDF3541DB}" type="slidenum">
              <a:rPr lang="en-US" sz="1600"/>
              <a:pPr algn="l">
                <a:defRPr/>
              </a:pPr>
              <a:t>106</a:t>
            </a:fld>
            <a:endParaRPr lang="en-US" sz="1600" dirty="0"/>
          </a:p>
        </p:txBody>
      </p:sp>
      <p:graphicFrame>
        <p:nvGraphicFramePr>
          <p:cNvPr id="120837" name="Object 15"/>
          <p:cNvGraphicFramePr>
            <a:graphicFrameLocks noChangeAspect="1"/>
          </p:cNvGraphicFramePr>
          <p:nvPr/>
        </p:nvGraphicFramePr>
        <p:xfrm>
          <a:off x="952500" y="3706813"/>
          <a:ext cx="2333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93" name="משוואה" r:id="rId3" imgW="863225" imgH="241195" progId="Equation.3">
                  <p:embed/>
                </p:oleObj>
              </mc:Choice>
              <mc:Fallback>
                <p:oleObj name="משוואה" r:id="rId3" imgW="863225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706813"/>
                        <a:ext cx="23336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14"/>
          <p:cNvGraphicFramePr>
            <a:graphicFrameLocks noChangeAspect="1"/>
          </p:cNvGraphicFramePr>
          <p:nvPr/>
        </p:nvGraphicFramePr>
        <p:xfrm>
          <a:off x="857250" y="2714625"/>
          <a:ext cx="958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94" name="משוואה" r:id="rId5" imgW="355138" imgH="177569" progId="Equation.3">
                  <p:embed/>
                </p:oleObj>
              </mc:Choice>
              <mc:Fallback>
                <p:oleObj name="משוואה" r:id="rId5" imgW="355138" imgH="1775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14625"/>
                        <a:ext cx="9588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15"/>
          <p:cNvGraphicFramePr>
            <a:graphicFrameLocks noChangeAspect="1"/>
          </p:cNvGraphicFramePr>
          <p:nvPr/>
        </p:nvGraphicFramePr>
        <p:xfrm>
          <a:off x="6497638" y="2643188"/>
          <a:ext cx="7889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95" name="משוואה" r:id="rId7" imgW="291973" imgH="228501" progId="Equation.3">
                  <p:embed/>
                </p:oleObj>
              </mc:Choice>
              <mc:Fallback>
                <p:oleObj name="משוואה" r:id="rId7" imgW="291973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2643188"/>
                        <a:ext cx="7889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16"/>
          <p:cNvGraphicFramePr>
            <a:graphicFrameLocks noChangeAspect="1"/>
          </p:cNvGraphicFramePr>
          <p:nvPr/>
        </p:nvGraphicFramePr>
        <p:xfrm>
          <a:off x="1004888" y="3071813"/>
          <a:ext cx="9953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96" name="משוואה" r:id="rId9" imgW="368300" imgH="241300" progId="Equation.3">
                  <p:embed/>
                </p:oleObj>
              </mc:Choice>
              <mc:Fallback>
                <p:oleObj name="משוואה" r:id="rId9" imgW="3683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071813"/>
                        <a:ext cx="9953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17"/>
          <p:cNvGraphicFramePr>
            <a:graphicFrameLocks noChangeAspect="1"/>
          </p:cNvGraphicFramePr>
          <p:nvPr/>
        </p:nvGraphicFramePr>
        <p:xfrm>
          <a:off x="1073150" y="4376738"/>
          <a:ext cx="9588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97" name="משוואה" r:id="rId11" imgW="355138" imgH="177569" progId="Equation.3">
                  <p:embed/>
                </p:oleObj>
              </mc:Choice>
              <mc:Fallback>
                <p:oleObj name="משוואה" r:id="rId11" imgW="355138" imgH="1775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376738"/>
                        <a:ext cx="9588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8"/>
          <p:cNvGraphicFramePr>
            <a:graphicFrameLocks noChangeAspect="1"/>
          </p:cNvGraphicFramePr>
          <p:nvPr/>
        </p:nvGraphicFramePr>
        <p:xfrm>
          <a:off x="4359275" y="4857750"/>
          <a:ext cx="8556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98" name="משוואה" r:id="rId13" imgW="317087" imgH="177569" progId="Equation.3">
                  <p:embed/>
                </p:oleObj>
              </mc:Choice>
              <mc:Fallback>
                <p:oleObj name="משוואה" r:id="rId13" imgW="317087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4857750"/>
                        <a:ext cx="8556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mtClean="0"/>
              <a:t>                     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smtClean="0"/>
              <a:t>                  ;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smtClean="0"/>
              <a:t>If</a:t>
            </a:r>
            <a:r>
              <a:rPr lang="en-US" altLang="en-US" b="1" smtClean="0"/>
              <a:t> </a:t>
            </a:r>
            <a:r>
              <a:rPr lang="en-US" altLang="en-US" smtClean="0"/>
              <a:t>             return                           ;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smtClean="0"/>
              <a:t>                                                     ;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smtClean="0"/>
              <a:t>                           ;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smtClean="0"/>
              <a:t>For any                          and any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  </a:t>
            </a:r>
            <a:br>
              <a:rPr lang="en-US" altLang="en-US" smtClean="0"/>
            </a:br>
            <a:r>
              <a:rPr lang="en-US" altLang="en-US" smtClean="0"/>
              <a:t>for </a:t>
            </a:r>
            <a:br>
              <a:rPr lang="en-US" altLang="en-US" smtClean="0"/>
            </a:br>
            <a:r>
              <a:rPr lang="en-US" altLang="en-US" smtClean="0"/>
              <a:t>return                                                 ;</a:t>
            </a:r>
          </a:p>
        </p:txBody>
      </p:sp>
      <p:sp>
        <p:nvSpPr>
          <p:cNvPr id="1218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Procedure </a:t>
            </a:r>
            <a:r>
              <a:rPr lang="en-US" altLang="en-US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BCF8A1F-5E10-4998-A496-85F073EFE721}" type="slidenum">
              <a:rPr lang="en-US" sz="1600"/>
              <a:pPr algn="l">
                <a:defRPr/>
              </a:pPr>
              <a:t>107</a:t>
            </a:fld>
            <a:endParaRPr lang="en-US" sz="1600" dirty="0"/>
          </a:p>
        </p:txBody>
      </p:sp>
      <p:graphicFrame>
        <p:nvGraphicFramePr>
          <p:cNvPr id="121861" name="Object 14"/>
          <p:cNvGraphicFramePr>
            <a:graphicFrameLocks noChangeAspect="1"/>
          </p:cNvGraphicFramePr>
          <p:nvPr/>
        </p:nvGraphicFramePr>
        <p:xfrm>
          <a:off x="1279525" y="2468563"/>
          <a:ext cx="11985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5" name="משוואה" r:id="rId3" imgW="444114" imgH="215713" progId="Equation.3">
                  <p:embed/>
                </p:oleObj>
              </mc:Choice>
              <mc:Fallback>
                <p:oleObj name="משוואה" r:id="rId3" imgW="444114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468563"/>
                        <a:ext cx="11985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16"/>
          <p:cNvGraphicFramePr>
            <a:graphicFrameLocks noChangeAspect="1"/>
          </p:cNvGraphicFramePr>
          <p:nvPr/>
        </p:nvGraphicFramePr>
        <p:xfrm>
          <a:off x="1014413" y="2928938"/>
          <a:ext cx="47720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6" name="משוואה" r:id="rId5" imgW="1765300" imgH="241300" progId="Equation.3">
                  <p:embed/>
                </p:oleObj>
              </mc:Choice>
              <mc:Fallback>
                <p:oleObj name="משוואה" r:id="rId5" imgW="17653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928938"/>
                        <a:ext cx="47720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16"/>
          <p:cNvGraphicFramePr>
            <a:graphicFrameLocks noChangeAspect="1"/>
          </p:cNvGraphicFramePr>
          <p:nvPr/>
        </p:nvGraphicFramePr>
        <p:xfrm>
          <a:off x="1885950" y="1558925"/>
          <a:ext cx="68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7" name="משוואה" r:id="rId7" imgW="253780" imgH="215713" progId="Equation.3">
                  <p:embed/>
                </p:oleObj>
              </mc:Choice>
              <mc:Fallback>
                <p:oleObj name="משוואה" r:id="rId7" imgW="253780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558925"/>
                        <a:ext cx="68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16"/>
          <p:cNvGraphicFramePr>
            <a:graphicFrameLocks noChangeAspect="1"/>
          </p:cNvGraphicFramePr>
          <p:nvPr/>
        </p:nvGraphicFramePr>
        <p:xfrm>
          <a:off x="1000125" y="2000250"/>
          <a:ext cx="16113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8" name="משוואה" r:id="rId9" imgW="596900" imgH="228600" progId="Equation.3">
                  <p:embed/>
                </p:oleObj>
              </mc:Choice>
              <mc:Fallback>
                <p:oleObj name="משוואה" r:id="rId9" imgW="5969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00250"/>
                        <a:ext cx="16113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14"/>
          <p:cNvGraphicFramePr>
            <a:graphicFrameLocks noChangeAspect="1"/>
          </p:cNvGraphicFramePr>
          <p:nvPr/>
        </p:nvGraphicFramePr>
        <p:xfrm>
          <a:off x="3643313" y="2490788"/>
          <a:ext cx="2330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9" name="משוואה" r:id="rId11" imgW="863225" imgH="241195" progId="Equation.3">
                  <p:embed/>
                </p:oleObj>
              </mc:Choice>
              <mc:Fallback>
                <p:oleObj name="משוואה" r:id="rId11" imgW="863225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490788"/>
                        <a:ext cx="23304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6"/>
          <p:cNvGraphicFramePr>
            <a:graphicFrameLocks noChangeAspect="1"/>
          </p:cNvGraphicFramePr>
          <p:nvPr/>
        </p:nvGraphicFramePr>
        <p:xfrm>
          <a:off x="1000125" y="3419475"/>
          <a:ext cx="24034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0" name="משוואה" r:id="rId13" imgW="888614" imgH="241195" progId="Equation.3">
                  <p:embed/>
                </p:oleObj>
              </mc:Choice>
              <mc:Fallback>
                <p:oleObj name="משוואה" r:id="rId13" imgW="888614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419475"/>
                        <a:ext cx="24034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6"/>
          <p:cNvGraphicFramePr>
            <a:graphicFrameLocks noChangeAspect="1"/>
          </p:cNvGraphicFramePr>
          <p:nvPr/>
        </p:nvGraphicFramePr>
        <p:xfrm>
          <a:off x="2252663" y="3857625"/>
          <a:ext cx="23685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1" name="Equation" r:id="rId15" imgW="876300" imgH="241300" progId="Equation.3">
                  <p:embed/>
                </p:oleObj>
              </mc:Choice>
              <mc:Fallback>
                <p:oleObj name="Equation" r:id="rId15" imgW="8763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857625"/>
                        <a:ext cx="23685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8" name="Object 13"/>
          <p:cNvGraphicFramePr>
            <a:graphicFrameLocks noChangeAspect="1"/>
          </p:cNvGraphicFramePr>
          <p:nvPr/>
        </p:nvGraphicFramePr>
        <p:xfrm>
          <a:off x="6000750" y="3881438"/>
          <a:ext cx="21288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2" name="משוואה" r:id="rId17" imgW="787400" imgH="228600" progId="Equation.3">
                  <p:embed/>
                </p:oleObj>
              </mc:Choice>
              <mc:Fallback>
                <p:oleObj name="משוואה" r:id="rId17" imgW="787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881438"/>
                        <a:ext cx="21288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Object 14"/>
          <p:cNvGraphicFramePr>
            <a:graphicFrameLocks noChangeAspect="1"/>
          </p:cNvGraphicFramePr>
          <p:nvPr/>
        </p:nvGraphicFramePr>
        <p:xfrm>
          <a:off x="950913" y="4384675"/>
          <a:ext cx="5038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3" name="משוואה" r:id="rId19" imgW="1866090" imgH="266584" progId="Equation.3">
                  <p:embed/>
                </p:oleObj>
              </mc:Choice>
              <mc:Fallback>
                <p:oleObj name="משוואה" r:id="rId19" imgW="1866090" imgH="26658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4384675"/>
                        <a:ext cx="5038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0" name="Object 18"/>
          <p:cNvGraphicFramePr>
            <a:graphicFrameLocks noChangeAspect="1"/>
          </p:cNvGraphicFramePr>
          <p:nvPr/>
        </p:nvGraphicFramePr>
        <p:xfrm>
          <a:off x="1714500" y="5137150"/>
          <a:ext cx="15763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4" name="משוואה" r:id="rId21" imgW="876300" imgH="241300" progId="Equation.3">
                  <p:embed/>
                </p:oleObj>
              </mc:Choice>
              <mc:Fallback>
                <p:oleObj name="משוואה" r:id="rId21" imgW="8763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137150"/>
                        <a:ext cx="15763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1" name="Object 19"/>
          <p:cNvGraphicFramePr>
            <a:graphicFrameLocks noChangeAspect="1"/>
          </p:cNvGraphicFramePr>
          <p:nvPr/>
        </p:nvGraphicFramePr>
        <p:xfrm>
          <a:off x="4989513" y="5143500"/>
          <a:ext cx="1600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5" name="Equation" r:id="rId23" imgW="888614" imgH="241195" progId="Equation.3">
                  <p:embed/>
                </p:oleObj>
              </mc:Choice>
              <mc:Fallback>
                <p:oleObj name="Equation" r:id="rId23" imgW="888614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5143500"/>
                        <a:ext cx="1600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20"/>
          <p:cNvGraphicFramePr>
            <a:graphicFrameLocks noChangeAspect="1"/>
          </p:cNvGraphicFramePr>
          <p:nvPr/>
        </p:nvGraphicFramePr>
        <p:xfrm>
          <a:off x="3262313" y="5143500"/>
          <a:ext cx="1758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6" name="משוואה" r:id="rId25" imgW="977900" imgH="241300" progId="Equation.3">
                  <p:embed/>
                </p:oleObj>
              </mc:Choice>
              <mc:Fallback>
                <p:oleObj name="משוואה" r:id="rId25" imgW="9779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5143500"/>
                        <a:ext cx="17589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" name="Object 21"/>
          <p:cNvGraphicFramePr>
            <a:graphicFrameLocks noChangeAspect="1"/>
          </p:cNvGraphicFramePr>
          <p:nvPr/>
        </p:nvGraphicFramePr>
        <p:xfrm>
          <a:off x="6677025" y="5072063"/>
          <a:ext cx="1508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7" name="משוואה" r:id="rId27" imgW="838200" imgH="241300" progId="Equation.3">
                  <p:embed/>
                </p:oleObj>
              </mc:Choice>
              <mc:Fallback>
                <p:oleObj name="משוואה" r:id="rId27" imgW="8382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5072063"/>
                        <a:ext cx="15081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4" name="Object 22"/>
          <p:cNvGraphicFramePr>
            <a:graphicFrameLocks noChangeAspect="1"/>
          </p:cNvGraphicFramePr>
          <p:nvPr/>
        </p:nvGraphicFramePr>
        <p:xfrm>
          <a:off x="2281238" y="5491163"/>
          <a:ext cx="429101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8" name="משוואה" r:id="rId29" imgW="1587500" imgH="241300" progId="Equation.3">
                  <p:embed/>
                </p:oleObj>
              </mc:Choice>
              <mc:Fallback>
                <p:oleObj name="משוואה" r:id="rId29" imgW="15875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5491163"/>
                        <a:ext cx="429101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Are all languages regular?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Because there are words that RL can not describe., ex palindrome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A simple example is the language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Contrast with </a:t>
            </a:r>
          </a:p>
        </p:txBody>
      </p:sp>
      <p:sp>
        <p:nvSpPr>
          <p:cNvPr id="1228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smtClean="0"/>
              <a:t>Pumping Lemma - Motivation</a:t>
            </a:r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1C135E98-D1A8-4E54-9D52-875D556361B2}" type="slidenum">
              <a:rPr lang="en-US" sz="1600"/>
              <a:pPr algn="l">
                <a:defRPr/>
              </a:pPr>
              <a:t>108</a:t>
            </a:fld>
            <a:endParaRPr lang="en-US" sz="1600" dirty="0"/>
          </a:p>
        </p:txBody>
      </p:sp>
      <p:graphicFrame>
        <p:nvGraphicFramePr>
          <p:cNvPr id="1228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33293"/>
              </p:ext>
            </p:extLst>
          </p:nvPr>
        </p:nvGraphicFramePr>
        <p:xfrm>
          <a:off x="2339975" y="4149725"/>
          <a:ext cx="3251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1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3251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87549"/>
              </p:ext>
            </p:extLst>
          </p:nvPr>
        </p:nvGraphicFramePr>
        <p:xfrm>
          <a:off x="3679825" y="5132388"/>
          <a:ext cx="17827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2" name="Equation" r:id="rId5" imgW="647640" imgH="228600" progId="Equation.3">
                  <p:embed/>
                </p:oleObj>
              </mc:Choice>
              <mc:Fallback>
                <p:oleObj name="Equation" r:id="rId5" imgW="647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9825" y="5132388"/>
                        <a:ext cx="1782763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If we try to find a DFA that recognizes the language                           ,         , it seems that we need an infinite number of states, to “remember” how many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mtClean="0"/>
              <a:t>-s we’ve seen so far.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b="1" smtClean="0"/>
              <a:t>Note: </a:t>
            </a:r>
            <a:r>
              <a:rPr lang="en-US" altLang="en-US" smtClean="0"/>
              <a:t>This is </a:t>
            </a:r>
            <a:r>
              <a:rPr lang="en-US" altLang="en-US" b="1" smtClean="0"/>
              <a:t>not a proof!</a:t>
            </a:r>
            <a:endParaRPr lang="en-US" altLang="en-US" smtClean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Perhaps a DFA recognizing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smtClean="0"/>
              <a:t> </a:t>
            </a:r>
            <a:r>
              <a:rPr lang="en-US" altLang="en-US" smtClean="0"/>
              <a:t>exists, but we are not clever enough to find it?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239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Introduction and Motivation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FECA65B-5B6A-418F-B2D8-83FD7095C75C}" type="slidenum">
              <a:rPr lang="en-US" sz="1600"/>
              <a:pPr algn="l">
                <a:defRPr/>
              </a:pPr>
              <a:t>109</a:t>
            </a:fld>
            <a:endParaRPr lang="en-US" sz="1600" dirty="0"/>
          </a:p>
        </p:txBody>
      </p:sp>
      <p:graphicFrame>
        <p:nvGraphicFramePr>
          <p:cNvPr id="123909" name="Object 4"/>
          <p:cNvGraphicFramePr>
            <a:graphicFrameLocks noChangeAspect="1"/>
          </p:cNvGraphicFramePr>
          <p:nvPr/>
        </p:nvGraphicFramePr>
        <p:xfrm>
          <a:off x="2643188" y="2214563"/>
          <a:ext cx="32512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5" name="משוואה" r:id="rId3" imgW="1054100" imgH="228600" progId="Equation.3">
                  <p:embed/>
                </p:oleObj>
              </mc:Choice>
              <mc:Fallback>
                <p:oleObj name="משוואה" r:id="rId3" imgW="1054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214563"/>
                        <a:ext cx="32512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42950" indent="-7429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3600" i="1" dirty="0" smtClean="0"/>
              <a:t>M</a:t>
            </a:r>
            <a:r>
              <a:rPr lang="en-US" sz="3600" i="1" baseline="-25000" dirty="0" smtClean="0"/>
              <a:t>3</a:t>
            </a:r>
            <a:r>
              <a:rPr lang="en-US" sz="3600" i="1" dirty="0" smtClean="0"/>
              <a:t> accepts all words ending with 0 and the </a:t>
            </a:r>
            <a:r>
              <a:rPr lang="en-US" sz="3600" b="1" i="1" dirty="0" smtClean="0"/>
              <a:t>empty word </a:t>
            </a:r>
            <a:r>
              <a:rPr lang="el-GR" sz="3600" b="1" i="1" dirty="0" smtClean="0"/>
              <a:t>ε</a:t>
            </a:r>
            <a:r>
              <a:rPr lang="en-US" sz="3600" i="1" dirty="0" smtClean="0"/>
              <a:t>. </a:t>
            </a:r>
            <a:r>
              <a:rPr lang="en-US" i="1" dirty="0" smtClean="0"/>
              <a:t>This is the </a:t>
            </a:r>
            <a:r>
              <a:rPr lang="en-US" b="1" i="1" dirty="0" smtClean="0"/>
              <a:t>Complement  Automaton </a:t>
            </a:r>
            <a:r>
              <a:rPr lang="en-US" i="1" dirty="0" smtClean="0"/>
              <a:t>of M</a:t>
            </a:r>
            <a:r>
              <a:rPr lang="en-US" i="1" baseline="-25000" dirty="0" smtClean="0"/>
              <a:t>2</a:t>
            </a:r>
            <a:r>
              <a:rPr lang="en-US" i="1" dirty="0" smtClean="0"/>
              <a:t>  .</a:t>
            </a:r>
          </a:p>
          <a:p>
            <a:pPr marL="742950" indent="-7429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4</a:t>
            </a:r>
            <a:r>
              <a:rPr lang="en-US" dirty="0" smtClean="0"/>
              <a:t> accepts all strings </a:t>
            </a:r>
            <a:r>
              <a:rPr lang="en-US" b="1" i="1" dirty="0" smtClean="0"/>
              <a:t>over alphabet  {</a:t>
            </a:r>
            <a:r>
              <a:rPr lang="en-US" b="1" i="1" dirty="0" err="1" smtClean="0"/>
              <a:t>a,b</a:t>
            </a:r>
            <a:r>
              <a:rPr lang="en-US" b="1" i="1" dirty="0" smtClean="0"/>
              <a:t>} </a:t>
            </a:r>
            <a:br>
              <a:rPr lang="en-US" b="1" i="1" dirty="0" smtClean="0"/>
            </a:br>
            <a:r>
              <a:rPr lang="en-US" i="1" dirty="0" smtClean="0"/>
              <a:t>that start and end with the same</a:t>
            </a:r>
            <a:r>
              <a:rPr lang="en-US" b="1" i="1" dirty="0" smtClean="0"/>
              <a:t> </a:t>
            </a:r>
            <a:r>
              <a:rPr lang="en-US" i="1" dirty="0" smtClean="0"/>
              <a:t>symbol</a:t>
            </a:r>
            <a:r>
              <a:rPr lang="en-US" b="1" i="1" dirty="0" smtClean="0"/>
              <a:t> </a:t>
            </a:r>
            <a:r>
              <a:rPr lang="en-US" dirty="0" smtClean="0"/>
              <a:t>.</a:t>
            </a:r>
          </a:p>
          <a:p>
            <a:pPr marL="742950" indent="-7429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i="1" dirty="0" smtClean="0"/>
              <a:t>M</a:t>
            </a:r>
            <a:r>
              <a:rPr lang="en-US" i="1" baseline="-25000" dirty="0" smtClean="0"/>
              <a:t>5 </a:t>
            </a:r>
            <a:r>
              <a:rPr lang="en-US" i="1" dirty="0" smtClean="0"/>
              <a:t>accepts all words in {0, 1, 00, 01, 10}</a:t>
            </a:r>
          </a:p>
          <a:p>
            <a:pPr marL="742950" indent="-7429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6 </a:t>
            </a:r>
            <a:r>
              <a:rPr lang="en-US" dirty="0" smtClean="0"/>
              <a:t>accepts all words of the form 0</a:t>
            </a:r>
            <a:r>
              <a:rPr lang="en-US" baseline="30000" dirty="0" smtClean="0"/>
              <a:t>m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, where  m &amp; n are positive integers.</a:t>
            </a:r>
          </a:p>
          <a:p>
            <a:pPr marL="742950" indent="-7429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i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Examples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CA32D00-DC81-4A20-B9D1-F6014379A2B4}" type="slidenum">
              <a:rPr lang="en-US" sz="1600"/>
              <a:pPr algn="l">
                <a:defRPr/>
              </a:pPr>
              <a:t>11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The </a:t>
            </a:r>
            <a:r>
              <a:rPr lang="en-US" altLang="en-US" b="1" smtClean="0"/>
              <a:t>Pumping Lemma </a:t>
            </a:r>
            <a:r>
              <a:rPr lang="en-US" altLang="en-US" smtClean="0"/>
              <a:t>is the formal tool we use to prove that the language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mtClean="0"/>
              <a:t> (as well as many other languages) is not regular. </a:t>
            </a:r>
          </a:p>
        </p:txBody>
      </p:sp>
      <p:sp>
        <p:nvSpPr>
          <p:cNvPr id="1249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Introduction and Motivation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3C70494-9CBE-489A-B90F-379C790A5C9B}" type="slidenum">
              <a:rPr lang="en-US" sz="1600"/>
              <a:pPr algn="l">
                <a:defRPr/>
              </a:pPr>
              <a:t>110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Consider the following NFA, denoted by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It accepts all words of the form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Where 01 repeats, and it appears in most words</a:t>
            </a:r>
          </a:p>
        </p:txBody>
      </p:sp>
      <p:sp>
        <p:nvSpPr>
          <p:cNvPr id="1259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What is Pumping?</a:t>
            </a:r>
            <a:endParaRPr lang="en-US" altLang="en-US" u="sng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C7466E7-CC33-4C8C-B557-6AF9C06830BB}" type="slidenum">
              <a:rPr lang="en-US" sz="1600"/>
              <a:pPr algn="l">
                <a:defRPr/>
              </a:pPr>
              <a:t>111</a:t>
            </a:fld>
            <a:endParaRPr lang="en-US" sz="1600" dirty="0"/>
          </a:p>
        </p:txBody>
      </p:sp>
      <p:grpSp>
        <p:nvGrpSpPr>
          <p:cNvPr id="125957" name="Group 53"/>
          <p:cNvGrpSpPr>
            <a:grpSpLocks/>
          </p:cNvGrpSpPr>
          <p:nvPr/>
        </p:nvGrpSpPr>
        <p:grpSpPr bwMode="auto">
          <a:xfrm>
            <a:off x="655639" y="2204864"/>
            <a:ext cx="6786561" cy="1230313"/>
            <a:chOff x="642910" y="2484437"/>
            <a:chExt cx="6786610" cy="1230315"/>
          </a:xfrm>
        </p:grpSpPr>
        <p:sp>
          <p:nvSpPr>
            <p:cNvPr id="30" name="Oval 29"/>
            <p:cNvSpPr/>
            <p:nvPr/>
          </p:nvSpPr>
          <p:spPr>
            <a:xfrm>
              <a:off x="4643438" y="3071813"/>
              <a:ext cx="714380" cy="6429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125961" name="Group 52"/>
            <p:cNvGrpSpPr>
              <a:grpSpLocks/>
            </p:cNvGrpSpPr>
            <p:nvPr/>
          </p:nvGrpSpPr>
          <p:grpSpPr bwMode="auto">
            <a:xfrm>
              <a:off x="642910" y="2484437"/>
              <a:ext cx="6786610" cy="1230315"/>
              <a:chOff x="642910" y="2514598"/>
              <a:chExt cx="6786610" cy="1230315"/>
            </a:xfrm>
          </p:grpSpPr>
          <p:graphicFrame>
            <p:nvGraphicFramePr>
              <p:cNvPr id="125962" name="Object 3"/>
              <p:cNvGraphicFramePr>
                <a:graphicFrameLocks noChangeAspect="1"/>
              </p:cNvGraphicFramePr>
              <p:nvPr/>
            </p:nvGraphicFramePr>
            <p:xfrm>
              <a:off x="1857356" y="3013075"/>
              <a:ext cx="363538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58" name="משוואה" r:id="rId3" imgW="203112" imgH="190417" progId="Equation.3">
                      <p:embed/>
                    </p:oleObj>
                  </mc:Choice>
                  <mc:Fallback>
                    <p:oleObj name="משוואה" r:id="rId3" imgW="203112" imgH="190417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7356" y="3013075"/>
                            <a:ext cx="363538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5963" name="Group 32"/>
              <p:cNvGrpSpPr>
                <a:grpSpLocks/>
              </p:cNvGrpSpPr>
              <p:nvPr/>
            </p:nvGrpSpPr>
            <p:grpSpPr bwMode="auto">
              <a:xfrm>
                <a:off x="857224" y="3101971"/>
                <a:ext cx="714380" cy="642942"/>
                <a:chOff x="857224" y="2000240"/>
                <a:chExt cx="714380" cy="642942"/>
              </a:xfrm>
            </p:grpSpPr>
            <p:sp>
              <p:nvSpPr>
                <p:cNvPr id="28" name="Oval 14"/>
                <p:cNvSpPr/>
                <p:nvPr/>
              </p:nvSpPr>
              <p:spPr>
                <a:xfrm>
                  <a:off x="857223" y="2000243"/>
                  <a:ext cx="714380" cy="6429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25982" name="Object 28"/>
                <p:cNvGraphicFramePr>
                  <a:graphicFrameLocks noChangeAspect="1"/>
                </p:cNvGraphicFramePr>
                <p:nvPr/>
              </p:nvGraphicFramePr>
              <p:xfrm>
                <a:off x="984250" y="2071682"/>
                <a:ext cx="47148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659" name="משוואה" r:id="rId5" imgW="177646" imgH="228402" progId="Equation.3">
                        <p:embed/>
                      </p:oleObj>
                    </mc:Choice>
                    <mc:Fallback>
                      <p:oleObj name="משוואה" r:id="rId5" imgW="177646" imgH="228402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4250" y="2071682"/>
                              <a:ext cx="47148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5964" name="Group 35"/>
              <p:cNvGrpSpPr>
                <a:grpSpLocks/>
              </p:cNvGrpSpPr>
              <p:nvPr/>
            </p:nvGrpSpPr>
            <p:grpSpPr bwMode="auto">
              <a:xfrm>
                <a:off x="2571736" y="3101971"/>
                <a:ext cx="714380" cy="642942"/>
                <a:chOff x="-642974" y="2000240"/>
                <a:chExt cx="714380" cy="64294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-642975" y="2000243"/>
                  <a:ext cx="714380" cy="6429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25980" name="Object 26"/>
                <p:cNvGraphicFramePr>
                  <a:graphicFrameLocks noChangeAspect="1"/>
                </p:cNvGraphicFramePr>
                <p:nvPr/>
              </p:nvGraphicFramePr>
              <p:xfrm>
                <a:off x="-500098" y="2070094"/>
                <a:ext cx="43973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660" name="משוואה" r:id="rId7" imgW="165028" imgH="228501" progId="Equation.3">
                        <p:embed/>
                      </p:oleObj>
                    </mc:Choice>
                    <mc:Fallback>
                      <p:oleObj name="משוואה" r:id="rId7" imgW="165028" imgH="228501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500098" y="2070094"/>
                              <a:ext cx="439737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25965" name="Object 20"/>
              <p:cNvGraphicFramePr>
                <a:graphicFrameLocks noChangeAspect="1"/>
              </p:cNvGraphicFramePr>
              <p:nvPr/>
            </p:nvGraphicFramePr>
            <p:xfrm>
              <a:off x="4786314" y="3214689"/>
              <a:ext cx="439738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61" name="משוואה" r:id="rId9" imgW="165028" imgH="228501" progId="Equation.3">
                      <p:embed/>
                    </p:oleObj>
                  </mc:Choice>
                  <mc:Fallback>
                    <p:oleObj name="משוואה" r:id="rId9" imgW="165028" imgH="228501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6314" y="3214689"/>
                            <a:ext cx="439738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66" name="Object 3"/>
              <p:cNvGraphicFramePr>
                <a:graphicFrameLocks noChangeAspect="1"/>
              </p:cNvGraphicFramePr>
              <p:nvPr/>
            </p:nvGraphicFramePr>
            <p:xfrm>
              <a:off x="3867146" y="3071810"/>
              <a:ext cx="204788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62" name="משוואה" r:id="rId11" imgW="114102" imgH="177492" progId="Equation.3">
                      <p:embed/>
                    </p:oleObj>
                  </mc:Choice>
                  <mc:Fallback>
                    <p:oleObj name="משוואה" r:id="rId11" imgW="114102" imgH="17749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146" y="3071810"/>
                            <a:ext cx="204788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633385" y="2867023"/>
                <a:ext cx="338139" cy="319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968" name="Group 32"/>
              <p:cNvGrpSpPr>
                <a:grpSpLocks/>
              </p:cNvGrpSpPr>
              <p:nvPr/>
            </p:nvGrpSpPr>
            <p:grpSpPr bwMode="auto">
              <a:xfrm>
                <a:off x="6715140" y="3071810"/>
                <a:ext cx="714380" cy="642942"/>
                <a:chOff x="6643702" y="3136894"/>
                <a:chExt cx="714380" cy="642942"/>
              </a:xfrm>
            </p:grpSpPr>
            <p:grpSp>
              <p:nvGrpSpPr>
                <p:cNvPr id="125975" name="Group 30"/>
                <p:cNvGrpSpPr>
                  <a:grpSpLocks/>
                </p:cNvGrpSpPr>
                <p:nvPr/>
              </p:nvGrpSpPr>
              <p:grpSpPr bwMode="auto">
                <a:xfrm>
                  <a:off x="6643702" y="3136894"/>
                  <a:ext cx="714380" cy="642942"/>
                  <a:chOff x="5929322" y="3136894"/>
                  <a:chExt cx="714380" cy="642942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6000761" y="3214683"/>
                    <a:ext cx="571504" cy="50006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5929322" y="3136896"/>
                    <a:ext cx="714380" cy="6429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aphicFrame>
              <p:nvGraphicFramePr>
                <p:cNvPr id="125976" name="Object 10"/>
                <p:cNvGraphicFramePr>
                  <a:graphicFrameLocks noChangeAspect="1"/>
                </p:cNvGraphicFramePr>
                <p:nvPr/>
              </p:nvGraphicFramePr>
              <p:xfrm>
                <a:off x="6829425" y="3214688"/>
                <a:ext cx="474662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663" name="משוואה" r:id="rId13" imgW="177646" imgH="228402" progId="Equation.3">
                        <p:embed/>
                      </p:oleObj>
                    </mc:Choice>
                    <mc:Fallback>
                      <p:oleObj name="משוואה" r:id="rId13" imgW="177646" imgH="228402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29425" y="3214688"/>
                              <a:ext cx="474662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5" name="Straight Arrow Connector 34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3286115" y="3392487"/>
                <a:ext cx="1357323" cy="301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0" idx="6"/>
                <a:endCxn id="20" idx="2"/>
              </p:cNvCxnSpPr>
              <p:nvPr/>
            </p:nvCxnSpPr>
            <p:spPr>
              <a:xfrm>
                <a:off x="5357818" y="3392487"/>
                <a:ext cx="1357322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5971" name="Object 11"/>
              <p:cNvGraphicFramePr>
                <a:graphicFrameLocks noChangeAspect="1"/>
              </p:cNvGraphicFramePr>
              <p:nvPr/>
            </p:nvGraphicFramePr>
            <p:xfrm>
              <a:off x="5949950" y="3048000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64" name="משוואה" r:id="rId15" imgW="101468" imgH="164885" progId="Equation.3">
                      <p:embed/>
                    </p:oleObj>
                  </mc:Choice>
                  <mc:Fallback>
                    <p:oleObj name="משוואה" r:id="rId15" imgW="101468" imgH="16488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49950" y="3048000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Straight Arrow Connector 41"/>
              <p:cNvCxnSpPr>
                <a:stCxn id="28" idx="6"/>
                <a:endCxn id="26" idx="2"/>
              </p:cNvCxnSpPr>
              <p:nvPr/>
            </p:nvCxnSpPr>
            <p:spPr>
              <a:xfrm>
                <a:off x="1571603" y="3422649"/>
                <a:ext cx="10001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/>
              <p:nvPr/>
            </p:nvCxnSpPr>
            <p:spPr>
              <a:xfrm rot="16200000" flipH="1" flipV="1">
                <a:off x="4929865" y="1007428"/>
                <a:ext cx="30162" cy="4143405"/>
              </a:xfrm>
              <a:prstGeom prst="curvedConnector3">
                <a:avLst>
                  <a:gd name="adj1" fmla="val -87306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5974" name="Object 3"/>
              <p:cNvGraphicFramePr>
                <a:graphicFrameLocks noChangeAspect="1"/>
              </p:cNvGraphicFramePr>
              <p:nvPr/>
            </p:nvGraphicFramePr>
            <p:xfrm>
              <a:off x="4859338" y="2514598"/>
              <a:ext cx="252412" cy="284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65" name="משוואה" r:id="rId17" imgW="114102" imgH="126780" progId="Equation.3">
                      <p:embed/>
                    </p:oleObj>
                  </mc:Choice>
                  <mc:Fallback>
                    <p:oleObj name="משוואה" r:id="rId17" imgW="114102" imgH="12678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9338" y="2514598"/>
                            <a:ext cx="252412" cy="284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5958" name="Object 54"/>
          <p:cNvGraphicFramePr>
            <a:graphicFrameLocks noChangeAspect="1"/>
          </p:cNvGraphicFramePr>
          <p:nvPr/>
        </p:nvGraphicFramePr>
        <p:xfrm>
          <a:off x="5965825" y="3714750"/>
          <a:ext cx="14763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66" name="משוואה" r:id="rId19" imgW="545626" imgH="203024" progId="Equation.3">
                  <p:embed/>
                </p:oleObj>
              </mc:Choice>
              <mc:Fallback>
                <p:oleObj name="משוואה" r:id="rId19" imgW="545626" imgH="20302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3714750"/>
                        <a:ext cx="14763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2643188" y="2928938"/>
            <a:ext cx="571500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Consider now the word   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b="1" smtClean="0"/>
              <a:t>Pumping </a:t>
            </a:r>
            <a:r>
              <a:rPr lang="en-US" altLang="en-US" smtClean="0"/>
              <a:t>means that the word        can be divided into two parts: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mtClean="0"/>
              <a:t> and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altLang="en-US" smtClean="0"/>
              <a:t>, such that for any        , the word     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We say that the word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 </a:t>
            </a:r>
            <a:r>
              <a:rPr lang="en-US" altLang="en-US" smtClean="0"/>
              <a:t>can be </a:t>
            </a:r>
            <a:r>
              <a:rPr lang="en-US" altLang="en-US" b="1" smtClean="0"/>
              <a:t>pumped</a:t>
            </a:r>
            <a:r>
              <a:rPr lang="en-US" altLang="en-US" smtClean="0"/>
              <a:t>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For         this is called </a:t>
            </a:r>
            <a:r>
              <a:rPr lang="en-US" altLang="en-US" b="1" i="1" smtClean="0"/>
              <a:t>down pumping</a:t>
            </a:r>
            <a:r>
              <a:rPr lang="en-US" altLang="en-US" smtClean="0"/>
              <a:t>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For          this is called </a:t>
            </a:r>
            <a:r>
              <a:rPr lang="en-US" altLang="en-US" b="1" i="1" smtClean="0"/>
              <a:t>up pumping</a:t>
            </a:r>
            <a:r>
              <a:rPr lang="en-US" altLang="en-US" i="1" smtClean="0"/>
              <a:t>.</a:t>
            </a:r>
            <a:endParaRPr lang="en-US" altLang="en-US" smtClean="0"/>
          </a:p>
        </p:txBody>
      </p:sp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What is Pumping?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2BEF55B4-8452-4CDF-941F-95EEB953307C}" type="slidenum">
              <a:rPr lang="en-US" sz="1600"/>
              <a:pPr algn="l">
                <a:defRPr/>
              </a:pPr>
              <a:t>112</a:t>
            </a:fld>
            <a:endParaRPr lang="en-US" sz="1600" dirty="0"/>
          </a:p>
        </p:txBody>
      </p:sp>
      <p:graphicFrame>
        <p:nvGraphicFramePr>
          <p:cNvPr id="126981" name="Object 16"/>
          <p:cNvGraphicFramePr>
            <a:graphicFrameLocks noChangeAspect="1"/>
          </p:cNvGraphicFramePr>
          <p:nvPr/>
        </p:nvGraphicFramePr>
        <p:xfrm>
          <a:off x="4530725" y="1714500"/>
          <a:ext cx="16779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7" name="Equation" r:id="rId3" imgW="698197" imgH="215806" progId="Equation.3">
                  <p:embed/>
                </p:oleObj>
              </mc:Choice>
              <mc:Fallback>
                <p:oleObj name="Equation" r:id="rId3" imgW="698197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714500"/>
                        <a:ext cx="16779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16"/>
          <p:cNvGraphicFramePr>
            <a:graphicFrameLocks noChangeAspect="1"/>
          </p:cNvGraphicFramePr>
          <p:nvPr/>
        </p:nvGraphicFramePr>
        <p:xfrm>
          <a:off x="5676900" y="2428875"/>
          <a:ext cx="5794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8" name="Equation" r:id="rId5" imgW="241091" imgH="177646" progId="Equation.3">
                  <p:embed/>
                </p:oleObj>
              </mc:Choice>
              <mc:Fallback>
                <p:oleObj name="Equation" r:id="rId5" imgW="241091" imgH="1776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428875"/>
                        <a:ext cx="5794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16"/>
          <p:cNvGraphicFramePr>
            <a:graphicFrameLocks noChangeAspect="1"/>
          </p:cNvGraphicFramePr>
          <p:nvPr/>
        </p:nvGraphicFramePr>
        <p:xfrm>
          <a:off x="4714875" y="3565525"/>
          <a:ext cx="1892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9" name="Equation" r:id="rId7" imgW="787400" imgH="241300" progId="Equation.3">
                  <p:embed/>
                </p:oleObj>
              </mc:Choice>
              <mc:Fallback>
                <p:oleObj name="Equation" r:id="rId7" imgW="7874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565525"/>
                        <a:ext cx="18923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16"/>
          <p:cNvGraphicFramePr>
            <a:graphicFrameLocks noChangeAspect="1"/>
          </p:cNvGraphicFramePr>
          <p:nvPr/>
        </p:nvGraphicFramePr>
        <p:xfrm>
          <a:off x="2314575" y="367665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0" name="משוואה" r:id="rId9" imgW="253780" imgH="152268" progId="Equation.3">
                  <p:embed/>
                </p:oleObj>
              </mc:Choice>
              <mc:Fallback>
                <p:oleObj name="משוואה" r:id="rId9" imgW="253780" imgH="1522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67665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15"/>
          <p:cNvGraphicFramePr>
            <a:graphicFrameLocks noChangeAspect="1"/>
          </p:cNvGraphicFramePr>
          <p:nvPr/>
        </p:nvGraphicFramePr>
        <p:xfrm>
          <a:off x="1143000" y="4946650"/>
          <a:ext cx="758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1" name="משוואה" r:id="rId11" imgW="253780" imgH="152268" progId="Equation.3">
                  <p:embed/>
                </p:oleObj>
              </mc:Choice>
              <mc:Fallback>
                <p:oleObj name="משוואה" r:id="rId11" imgW="253780" imgH="1522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46650"/>
                        <a:ext cx="7588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6"/>
          <p:cNvGraphicFramePr>
            <a:graphicFrameLocks noChangeAspect="1"/>
          </p:cNvGraphicFramePr>
          <p:nvPr/>
        </p:nvGraphicFramePr>
        <p:xfrm>
          <a:off x="1206500" y="5618163"/>
          <a:ext cx="684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2" name="משוואה" r:id="rId13" imgW="228501" imgH="152334" progId="Equation.3">
                  <p:embed/>
                </p:oleObj>
              </mc:Choice>
              <mc:Fallback>
                <p:oleObj name="משוואה" r:id="rId13" imgW="228501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618163"/>
                        <a:ext cx="6842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A more general description would be:</a:t>
            </a:r>
            <a:br>
              <a:rPr lang="en-US" altLang="en-US" dirty="0" smtClean="0"/>
            </a:br>
            <a:r>
              <a:rPr lang="en-US" altLang="en-US" dirty="0" smtClean="0"/>
              <a:t>A word          , </a:t>
            </a:r>
            <a:r>
              <a:rPr lang="en-US" altLang="en-US" b="1" dirty="0" smtClean="0"/>
              <a:t>can be pumped </a:t>
            </a:r>
            <a:r>
              <a:rPr lang="en-US" altLang="en-US" dirty="0" smtClean="0"/>
              <a:t>if             and for each        , it holds that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Not all words of a Regular language can be pumped, ex.,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101 – yes, 10101 – yes,   1 -- no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b="1" dirty="0" smtClean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280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What is Pumping?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D3791A7-F8E3-40C4-9F3E-50CEE06EF77B}" type="slidenum">
              <a:rPr lang="en-US" sz="1600"/>
              <a:pPr algn="l">
                <a:defRPr/>
              </a:pPr>
              <a:t>113</a:t>
            </a:fld>
            <a:endParaRPr lang="en-US" sz="1600" dirty="0"/>
          </a:p>
        </p:txBody>
      </p:sp>
      <p:graphicFrame>
        <p:nvGraphicFramePr>
          <p:cNvPr id="128005" name="Object 16"/>
          <p:cNvGraphicFramePr>
            <a:graphicFrameLocks noChangeAspect="1"/>
          </p:cNvGraphicFramePr>
          <p:nvPr/>
        </p:nvGraphicFramePr>
        <p:xfrm>
          <a:off x="6351588" y="2236788"/>
          <a:ext cx="12207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09" name="משוואה" r:id="rId3" imgW="508000" imgH="228600" progId="Equation.3">
                  <p:embed/>
                </p:oleObj>
              </mc:Choice>
              <mc:Fallback>
                <p:oleObj name="משוואה" r:id="rId3" imgW="508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236788"/>
                        <a:ext cx="12207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16"/>
          <p:cNvGraphicFramePr>
            <a:graphicFrameLocks noChangeAspect="1"/>
          </p:cNvGraphicFramePr>
          <p:nvPr/>
        </p:nvGraphicFramePr>
        <p:xfrm>
          <a:off x="2270125" y="2357438"/>
          <a:ext cx="9445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0" name="משוואה" r:id="rId5" imgW="393359" imgH="164957" progId="Equation.3">
                  <p:embed/>
                </p:oleObj>
              </mc:Choice>
              <mc:Fallback>
                <p:oleObj name="משוואה" r:id="rId5" imgW="393359" imgH="1649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2357438"/>
                        <a:ext cx="9445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16"/>
          <p:cNvGraphicFramePr>
            <a:graphicFrameLocks noChangeAspect="1"/>
          </p:cNvGraphicFramePr>
          <p:nvPr/>
        </p:nvGraphicFramePr>
        <p:xfrm>
          <a:off x="2505075" y="295910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1" name="משוואה" r:id="rId7" imgW="253780" imgH="152268" progId="Equation.3">
                  <p:embed/>
                </p:oleObj>
              </mc:Choice>
              <mc:Fallback>
                <p:oleObj name="משוואה" r:id="rId7" imgW="253780" imgH="1522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95910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16"/>
          <p:cNvGraphicFramePr>
            <a:graphicFrameLocks noChangeAspect="1"/>
          </p:cNvGraphicFramePr>
          <p:nvPr/>
        </p:nvGraphicFramePr>
        <p:xfrm>
          <a:off x="5500688" y="2857500"/>
          <a:ext cx="1158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2" name="משוואה" r:id="rId9" imgW="482391" imgH="228501" progId="Equation.3">
                  <p:embed/>
                </p:oleObj>
              </mc:Choice>
              <mc:Fallback>
                <p:oleObj name="משוואה" r:id="rId9" imgW="482391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2857500"/>
                        <a:ext cx="11588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69371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Let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 smtClean="0"/>
              <a:t> be a regular language. There exists a (</a:t>
            </a:r>
            <a:r>
              <a:rPr lang="en-US" altLang="en-US" sz="2800" b="1" dirty="0" smtClean="0"/>
              <a:t>magic?) </a:t>
            </a:r>
            <a:r>
              <a:rPr lang="en-US" altLang="en-US" dirty="0" smtClean="0"/>
              <a:t>number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 smtClean="0"/>
              <a:t> such that for every            , if    </a:t>
            </a:r>
            <a:br>
              <a:rPr lang="en-US" altLang="en-US" dirty="0" smtClean="0"/>
            </a:br>
            <a:r>
              <a:rPr lang="en-US" altLang="en-US" dirty="0" smtClean="0"/>
              <a:t>              then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/>
              <a:t> may be divided into three parts               , satisfying: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for each        , it holds that                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        . // obviously, y Is not empty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dirty="0" smtClean="0"/>
              <a:t>Note:</a:t>
            </a:r>
            <a:r>
              <a:rPr lang="en-US" altLang="en-US" dirty="0" smtClean="0"/>
              <a:t> Without req. 2 the Theorem is </a:t>
            </a:r>
            <a:r>
              <a:rPr lang="en-US" altLang="en-US" b="1" dirty="0" smtClean="0"/>
              <a:t>trivial</a:t>
            </a:r>
            <a:r>
              <a:rPr lang="en-US" altLang="en-US" dirty="0" smtClean="0"/>
              <a:t>.</a:t>
            </a:r>
            <a:endParaRPr lang="en-US" altLang="en-US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29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The Pumping Lemma</a:t>
            </a:r>
            <a:endParaRPr lang="en-US" altLang="en-US" u="sng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2CD94D7-B96E-4C96-831E-8C20257DFDD2}" type="slidenum">
              <a:rPr lang="en-US" sz="1600"/>
              <a:pPr algn="l">
                <a:defRPr/>
              </a:pPr>
              <a:t>114</a:t>
            </a:fld>
            <a:endParaRPr lang="en-US" sz="1600" dirty="0"/>
          </a:p>
        </p:txBody>
      </p:sp>
      <p:graphicFrame>
        <p:nvGraphicFramePr>
          <p:cNvPr id="129029" name="Object 4"/>
          <p:cNvGraphicFramePr>
            <a:graphicFrameLocks noChangeAspect="1"/>
          </p:cNvGraphicFramePr>
          <p:nvPr/>
        </p:nvGraphicFramePr>
        <p:xfrm>
          <a:off x="5929313" y="2143125"/>
          <a:ext cx="1022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61" name="משוואה" r:id="rId3" imgW="393359" imgH="177646" progId="Equation.3">
                  <p:embed/>
                </p:oleObj>
              </mc:Choice>
              <mc:Fallback>
                <p:oleObj name="משוואה" r:id="rId3" imgW="393359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143125"/>
                        <a:ext cx="1022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2"/>
          <p:cNvGraphicFramePr>
            <a:graphicFrameLocks noChangeAspect="1"/>
          </p:cNvGraphicFramePr>
          <p:nvPr/>
        </p:nvGraphicFramePr>
        <p:xfrm>
          <a:off x="993775" y="2614613"/>
          <a:ext cx="12207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62" name="משוואה" r:id="rId5" imgW="469696" imgH="203112" progId="Equation.3">
                  <p:embed/>
                </p:oleObj>
              </mc:Choice>
              <mc:Fallback>
                <p:oleObj name="משוואה" r:id="rId5" imgW="46969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614613"/>
                        <a:ext cx="12207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3818"/>
              </p:ext>
            </p:extLst>
          </p:nvPr>
        </p:nvGraphicFramePr>
        <p:xfrm>
          <a:off x="3180146" y="3201776"/>
          <a:ext cx="1352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63" name="משוואה" r:id="rId7" imgW="520474" imgH="165028" progId="Equation.3">
                  <p:embed/>
                </p:oleObj>
              </mc:Choice>
              <mc:Fallback>
                <p:oleObj name="משוואה" r:id="rId7" imgW="520474" imgH="165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146" y="3201776"/>
                        <a:ext cx="1352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14"/>
          <p:cNvGraphicFramePr>
            <a:graphicFrameLocks noChangeAspect="1"/>
          </p:cNvGraphicFramePr>
          <p:nvPr/>
        </p:nvGraphicFramePr>
        <p:xfrm>
          <a:off x="2428875" y="3736975"/>
          <a:ext cx="762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64" name="משוואה" r:id="rId9" imgW="317087" imgH="177569" progId="Equation.3">
                  <p:embed/>
                </p:oleObj>
              </mc:Choice>
              <mc:Fallback>
                <p:oleObj name="משוואה" r:id="rId9" imgW="317087" imgH="1775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736975"/>
                        <a:ext cx="762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5"/>
          <p:cNvGraphicFramePr>
            <a:graphicFrameLocks noChangeAspect="1"/>
          </p:cNvGraphicFramePr>
          <p:nvPr/>
        </p:nvGraphicFramePr>
        <p:xfrm>
          <a:off x="5410200" y="3665538"/>
          <a:ext cx="13414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65" name="משוואה" r:id="rId11" imgW="558800" imgH="228600" progId="Equation.3">
                  <p:embed/>
                </p:oleObj>
              </mc:Choice>
              <mc:Fallback>
                <p:oleObj name="משוואה" r:id="rId11" imgW="55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65538"/>
                        <a:ext cx="13414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70644"/>
              </p:ext>
            </p:extLst>
          </p:nvPr>
        </p:nvGraphicFramePr>
        <p:xfrm>
          <a:off x="1051925" y="4249174"/>
          <a:ext cx="11223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66" name="משוואה" r:id="rId13" imgW="431613" imgH="203112" progId="Equation.3">
                  <p:embed/>
                </p:oleObj>
              </mc:Choice>
              <mc:Fallback>
                <p:oleObj name="משוואה" r:id="rId13" imgW="43161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25" y="4249174"/>
                        <a:ext cx="11223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7"/>
          <p:cNvGraphicFramePr>
            <a:graphicFrameLocks noChangeAspect="1"/>
          </p:cNvGraphicFramePr>
          <p:nvPr/>
        </p:nvGraphicFramePr>
        <p:xfrm>
          <a:off x="1020763" y="4829175"/>
          <a:ext cx="13192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67" name="Equation" r:id="rId15" imgW="507780" imgH="203112" progId="Equation.3">
                  <p:embed/>
                </p:oleObj>
              </mc:Choice>
              <mc:Fallback>
                <p:oleObj name="Equation" r:id="rId15" imgW="50778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829175"/>
                        <a:ext cx="13192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In terms of the previous demonstration we have: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 smtClean="0"/>
              <a:t>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 smtClean="0"/>
              <a:t>For                 , we get: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	              .</a:t>
            </a:r>
            <a:br>
              <a:rPr lang="en-US" altLang="en-US" smtClean="0"/>
            </a:br>
            <a:r>
              <a:rPr lang="en-US" altLang="en-US" smtClean="0"/>
              <a:t>              .</a:t>
            </a:r>
            <a:br>
              <a:rPr lang="en-US" altLang="en-US" smtClean="0"/>
            </a:br>
            <a:r>
              <a:rPr lang="en-US" altLang="en-US" smtClean="0"/>
              <a:t>              .</a:t>
            </a:r>
          </a:p>
        </p:txBody>
      </p:sp>
      <p:sp>
        <p:nvSpPr>
          <p:cNvPr id="130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Demonstration Continuation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2CBE538-88AD-4882-BA81-0C9BB2F2C401}" type="slidenum">
              <a:rPr lang="en-US" sz="1600"/>
              <a:pPr algn="l">
                <a:defRPr/>
              </a:pPr>
              <a:t>115</a:t>
            </a:fld>
            <a:endParaRPr lang="en-US" sz="1600" dirty="0"/>
          </a:p>
        </p:txBody>
      </p:sp>
      <p:graphicFrame>
        <p:nvGraphicFramePr>
          <p:cNvPr id="130053" name="Object 8"/>
          <p:cNvGraphicFramePr>
            <a:graphicFrameLocks noChangeAspect="1"/>
          </p:cNvGraphicFramePr>
          <p:nvPr/>
        </p:nvGraphicFramePr>
        <p:xfrm>
          <a:off x="928688" y="2971800"/>
          <a:ext cx="9556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3" name="Equation" r:id="rId3" imgW="368140" imgH="203112" progId="Equation.3">
                  <p:embed/>
                </p:oleObj>
              </mc:Choice>
              <mc:Fallback>
                <p:oleObj name="Equation" r:id="rId3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971800"/>
                        <a:ext cx="9556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9"/>
          <p:cNvGraphicFramePr>
            <a:graphicFrameLocks noChangeAspect="1"/>
          </p:cNvGraphicFramePr>
          <p:nvPr/>
        </p:nvGraphicFramePr>
        <p:xfrm>
          <a:off x="1735138" y="3679825"/>
          <a:ext cx="13192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4" name="Equation" r:id="rId5" imgW="507780" imgH="177723" progId="Equation.3">
                  <p:embed/>
                </p:oleObj>
              </mc:Choice>
              <mc:Fallback>
                <p:oleObj name="Equation" r:id="rId5" imgW="507780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679825"/>
                        <a:ext cx="13192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11"/>
          <p:cNvGraphicFramePr>
            <a:graphicFrameLocks noChangeAspect="1"/>
          </p:cNvGraphicFramePr>
          <p:nvPr/>
        </p:nvGraphicFramePr>
        <p:xfrm>
          <a:off x="1263650" y="4324350"/>
          <a:ext cx="889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5" name="משוואה" r:id="rId7" imgW="342603" imgH="177646" progId="Equation.3">
                  <p:embed/>
                </p:oleObj>
              </mc:Choice>
              <mc:Fallback>
                <p:oleObj name="משוואה" r:id="rId7" imgW="342603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324350"/>
                        <a:ext cx="889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12"/>
          <p:cNvGraphicFramePr>
            <a:graphicFrameLocks noChangeAspect="1"/>
          </p:cNvGraphicFramePr>
          <p:nvPr/>
        </p:nvGraphicFramePr>
        <p:xfrm>
          <a:off x="1235075" y="4972050"/>
          <a:ext cx="1122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6" name="Equation" r:id="rId9" imgW="431613" imgH="203112" progId="Equation.3">
                  <p:embed/>
                </p:oleObj>
              </mc:Choice>
              <mc:Fallback>
                <p:oleObj name="Equation" r:id="rId9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972050"/>
                        <a:ext cx="11223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13"/>
          <p:cNvGraphicFramePr>
            <a:graphicFrameLocks noChangeAspect="1"/>
          </p:cNvGraphicFramePr>
          <p:nvPr/>
        </p:nvGraphicFramePr>
        <p:xfrm>
          <a:off x="1214438" y="5635625"/>
          <a:ext cx="9255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7" name="משוואה" r:id="rId11" imgW="355446" imgH="139639" progId="Equation.3">
                  <p:embed/>
                </p:oleObj>
              </mc:Choice>
              <mc:Fallback>
                <p:oleObj name="משוואה" r:id="rId11" imgW="355446" imgH="13963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635625"/>
                        <a:ext cx="9255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Let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 be a DFA recognizing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 smtClean="0"/>
              <a:t> and let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 smtClean="0"/>
              <a:t> be the number of states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. 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If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 smtClean="0"/>
              <a:t> has no words whose length is at least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 smtClean="0"/>
              <a:t>, the theorem holds trivially.  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Let              be an arbitrary word </a:t>
            </a:r>
            <a:br>
              <a:rPr lang="en-US" altLang="en-US" dirty="0" smtClean="0"/>
            </a:br>
            <a:r>
              <a:rPr lang="en-US" altLang="en-US" dirty="0" smtClean="0"/>
              <a:t>such that               .Denote the symbols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 smtClean="0"/>
              <a:t>by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/>
              <a:t>                                where    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31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of the Pumping Lemma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8483C6B-403D-4D70-917D-471C8AA145B2}" type="slidenum">
              <a:rPr lang="en-US" sz="1600"/>
              <a:pPr algn="l">
                <a:defRPr/>
              </a:pPr>
              <a:t>116</a:t>
            </a:fld>
            <a:endParaRPr lang="en-US" sz="1600" dirty="0"/>
          </a:p>
        </p:txBody>
      </p:sp>
      <p:graphicFrame>
        <p:nvGraphicFramePr>
          <p:cNvPr id="1310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14304"/>
              </p:ext>
            </p:extLst>
          </p:nvPr>
        </p:nvGraphicFramePr>
        <p:xfrm>
          <a:off x="1657949" y="3760788"/>
          <a:ext cx="1022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1" name="משוואה" r:id="rId3" imgW="393359" imgH="177646" progId="Equation.3">
                  <p:embed/>
                </p:oleObj>
              </mc:Choice>
              <mc:Fallback>
                <p:oleObj name="משוואה" r:id="rId3" imgW="393359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949" y="3760788"/>
                        <a:ext cx="10223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33880"/>
              </p:ext>
            </p:extLst>
          </p:nvPr>
        </p:nvGraphicFramePr>
        <p:xfrm>
          <a:off x="2662836" y="4222750"/>
          <a:ext cx="12207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2" name="משוואה" r:id="rId5" imgW="469696" imgH="203112" progId="Equation.3">
                  <p:embed/>
                </p:oleObj>
              </mc:Choice>
              <mc:Fallback>
                <p:oleObj name="משוואה" r:id="rId5" imgW="46969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836" y="4222750"/>
                        <a:ext cx="12207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46519"/>
              </p:ext>
            </p:extLst>
          </p:nvPr>
        </p:nvGraphicFramePr>
        <p:xfrm>
          <a:off x="1656594" y="4787106"/>
          <a:ext cx="27051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3" name="Equation" r:id="rId7" imgW="1040948" imgH="228501" progId="Equation.3">
                  <p:embed/>
                </p:oleObj>
              </mc:Choice>
              <mc:Fallback>
                <p:oleObj name="Equation" r:id="rId7" imgW="104094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594" y="4787106"/>
                        <a:ext cx="27051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15924"/>
              </p:ext>
            </p:extLst>
          </p:nvPr>
        </p:nvGraphicFramePr>
        <p:xfrm>
          <a:off x="5561087" y="4787106"/>
          <a:ext cx="1847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4" name="משוואה" r:id="rId9" imgW="710891" imgH="203112" progId="Equation.3">
                  <p:embed/>
                </p:oleObj>
              </mc:Choice>
              <mc:Fallback>
                <p:oleObj name="משוואה" r:id="rId9" imgW="71089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87" y="4787106"/>
                        <a:ext cx="1847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Assume that </a:t>
            </a:r>
            <a:r>
              <a:rPr lang="en-US" altLang="en-US" b="1" dirty="0" smtClean="0"/>
              <a:t>                              </a:t>
            </a:r>
            <a:r>
              <a:rPr lang="en-US" altLang="en-US" dirty="0" smtClean="0"/>
              <a:t>is the sequence of states that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 goes through while computing with input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/>
              <a:t>. For each    ,                  ,                              </a:t>
            </a:r>
            <a:br>
              <a:rPr lang="en-US" altLang="en-US" dirty="0" smtClean="0"/>
            </a:br>
            <a:r>
              <a:rPr lang="en-US" altLang="en-US" dirty="0" smtClean="0"/>
              <a:t>                           . Since           ,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Since the sequence                     contains          </a:t>
            </a:r>
            <a:br>
              <a:rPr lang="en-US" altLang="en-US" dirty="0" smtClean="0"/>
            </a:br>
            <a:r>
              <a:rPr lang="en-US" altLang="en-US" dirty="0" smtClean="0"/>
              <a:t>states and since the number of states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 is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 smtClean="0"/>
              <a:t>, that there exist two indices                      , such that               </a:t>
            </a:r>
            <a:r>
              <a:rPr lang="en-US" altLang="en-US" dirty="0" smtClean="0">
                <a:sym typeface="Wingdings" panose="05000000000000000000" pitchFamily="2" charset="2"/>
              </a:rPr>
              <a:t>(can you figure out the y?)</a:t>
            </a: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32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of the Pumping Lemma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9E4077BF-4C40-43F3-ABDF-12D5E340F591}" type="slidenum">
              <a:rPr lang="en-US" sz="1600"/>
              <a:pPr algn="l">
                <a:defRPr/>
              </a:pPr>
              <a:t>117</a:t>
            </a:fld>
            <a:endParaRPr lang="en-US" sz="1600" dirty="0"/>
          </a:p>
        </p:txBody>
      </p:sp>
      <p:graphicFrame>
        <p:nvGraphicFramePr>
          <p:cNvPr id="132101" name="Object 2"/>
          <p:cNvGraphicFramePr>
            <a:graphicFrameLocks noChangeAspect="1"/>
          </p:cNvGraphicFramePr>
          <p:nvPr/>
        </p:nvGraphicFramePr>
        <p:xfrm>
          <a:off x="2751138" y="1587500"/>
          <a:ext cx="26066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1" name="משוואה" r:id="rId3" imgW="1002865" imgH="241195" progId="Equation.3">
                  <p:embed/>
                </p:oleObj>
              </mc:Choice>
              <mc:Fallback>
                <p:oleObj name="משוואה" r:id="rId3" imgW="100286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1587500"/>
                        <a:ext cx="260667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11"/>
          <p:cNvGraphicFramePr>
            <a:graphicFrameLocks noChangeAspect="1"/>
          </p:cNvGraphicFramePr>
          <p:nvPr/>
        </p:nvGraphicFramePr>
        <p:xfrm>
          <a:off x="4862513" y="2643188"/>
          <a:ext cx="3286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2" name="משוואה" r:id="rId5" imgW="126725" imgH="177415" progId="Equation.3">
                  <p:embed/>
                </p:oleObj>
              </mc:Choice>
              <mc:Fallback>
                <p:oleObj name="משוואה" r:id="rId5" imgW="126725" imgH="1774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2643188"/>
                        <a:ext cx="3286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12"/>
          <p:cNvGraphicFramePr>
            <a:graphicFrameLocks noChangeAspect="1"/>
          </p:cNvGraphicFramePr>
          <p:nvPr/>
        </p:nvGraphicFramePr>
        <p:xfrm>
          <a:off x="5318125" y="2659063"/>
          <a:ext cx="16113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3" name="משוואה" r:id="rId7" imgW="621760" imgH="177646" progId="Equation.3">
                  <p:embed/>
                </p:oleObj>
              </mc:Choice>
              <mc:Fallback>
                <p:oleObj name="משוואה" r:id="rId7" imgW="621760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2659063"/>
                        <a:ext cx="16113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13"/>
          <p:cNvGraphicFramePr>
            <a:graphicFrameLocks noChangeAspect="1"/>
          </p:cNvGraphicFramePr>
          <p:nvPr/>
        </p:nvGraphicFramePr>
        <p:xfrm>
          <a:off x="1098550" y="3071813"/>
          <a:ext cx="2473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4" name="משוואה" r:id="rId9" imgW="952087" imgH="228501" progId="Equation.3">
                  <p:embed/>
                </p:oleObj>
              </mc:Choice>
              <mc:Fallback>
                <p:oleObj name="משוואה" r:id="rId9" imgW="952087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071813"/>
                        <a:ext cx="2473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2"/>
          <p:cNvGraphicFramePr>
            <a:graphicFrameLocks noChangeAspect="1"/>
          </p:cNvGraphicFramePr>
          <p:nvPr/>
        </p:nvGraphicFramePr>
        <p:xfrm>
          <a:off x="5929313" y="4686300"/>
          <a:ext cx="20780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5" name="Equation" r:id="rId11" imgW="799920" imgH="203040" progId="Equation.3">
                  <p:embed/>
                </p:oleObj>
              </mc:Choice>
              <mc:Fallback>
                <p:oleObj name="Equation" r:id="rId11" imgW="7999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686300"/>
                        <a:ext cx="20780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9"/>
          <p:cNvGraphicFramePr>
            <a:graphicFrameLocks noChangeAspect="1"/>
          </p:cNvGraphicFramePr>
          <p:nvPr/>
        </p:nvGraphicFramePr>
        <p:xfrm>
          <a:off x="2786063" y="5087938"/>
          <a:ext cx="11541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6" name="משוואה" r:id="rId13" imgW="444307" imgH="241195" progId="Equation.3">
                  <p:embed/>
                </p:oleObj>
              </mc:Choice>
              <mc:Fallback>
                <p:oleObj name="משוואה" r:id="rId13" imgW="444307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087938"/>
                        <a:ext cx="115411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3840163" y="3675063"/>
          <a:ext cx="18478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7" name="Equation" r:id="rId15" imgW="711000" imgH="228600" progId="Equation.3">
                  <p:embed/>
                </p:oleObj>
              </mc:Choice>
              <mc:Fallback>
                <p:oleObj name="Equation" r:id="rId15" imgW="711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3675063"/>
                        <a:ext cx="18478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4"/>
          <p:cNvGraphicFramePr>
            <a:graphicFrameLocks noChangeAspect="1"/>
          </p:cNvGraphicFramePr>
          <p:nvPr/>
        </p:nvGraphicFramePr>
        <p:xfrm>
          <a:off x="7273925" y="3708400"/>
          <a:ext cx="974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8" name="Equation" r:id="rId17" imgW="406080" imgH="164880" progId="Equation.3">
                  <p:embed/>
                </p:oleObj>
              </mc:Choice>
              <mc:Fallback>
                <p:oleObj name="Equation" r:id="rId17" imgW="40608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3708400"/>
                        <a:ext cx="974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"/>
          <p:cNvGraphicFramePr>
            <a:graphicFrameLocks noChangeAspect="1"/>
          </p:cNvGraphicFramePr>
          <p:nvPr/>
        </p:nvGraphicFramePr>
        <p:xfrm>
          <a:off x="4621213" y="3109913"/>
          <a:ext cx="1022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69" name="משוואה" r:id="rId19" imgW="393359" imgH="177646" progId="Equation.3">
                  <p:embed/>
                </p:oleObj>
              </mc:Choice>
              <mc:Fallback>
                <p:oleObj name="משוואה" r:id="rId19" imgW="393359" imgH="17764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109913"/>
                        <a:ext cx="10223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"/>
          <p:cNvGraphicFramePr>
            <a:graphicFrameLocks noChangeAspect="1"/>
          </p:cNvGraphicFramePr>
          <p:nvPr/>
        </p:nvGraphicFramePr>
        <p:xfrm>
          <a:off x="5807075" y="3081338"/>
          <a:ext cx="13192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70" name="משוואה" r:id="rId21" imgW="508000" imgH="228600" progId="Equation.3">
                  <p:embed/>
                </p:oleObj>
              </mc:Choice>
              <mc:Fallback>
                <p:oleObj name="משוואה" r:id="rId21" imgW="508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3081338"/>
                        <a:ext cx="13192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Denote                          ,                            and    </a:t>
            </a:r>
            <a:br>
              <a:rPr lang="en-US" altLang="en-US" smtClean="0"/>
            </a:br>
            <a:r>
              <a:rPr lang="en-US" altLang="en-US" smtClean="0"/>
              <a:t>                            .    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smtClean="0"/>
              <a:t>Note: </a:t>
            </a:r>
            <a:r>
              <a:rPr lang="en-US" altLang="en-US" smtClean="0"/>
              <a:t>Under this definition              and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By this definition, the computation of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mtClean="0"/>
              <a:t> on </a:t>
            </a:r>
            <a:br>
              <a:rPr lang="en-US" altLang="en-US" smtClean="0"/>
            </a:br>
            <a:r>
              <a:rPr lang="en-US" altLang="en-US" smtClean="0"/>
              <a:t>                      starting from    , ends at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By this definition, the computation of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mtClean="0"/>
              <a:t> on </a:t>
            </a:r>
            <a:br>
              <a:rPr lang="en-US" altLang="en-US" smtClean="0"/>
            </a:br>
            <a:r>
              <a:rPr lang="en-US" altLang="en-US" smtClean="0"/>
              <a:t>                      , starting from     , ends at      which is an accepting state.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33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of the Pumping Lemma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173A694-44D5-49CA-91DB-29B7901A4598}" type="slidenum">
              <a:rPr lang="en-US" sz="1600"/>
              <a:pPr algn="l">
                <a:defRPr/>
              </a:pPr>
              <a:t>118</a:t>
            </a:fld>
            <a:endParaRPr lang="en-US" sz="1600" dirty="0"/>
          </a:p>
        </p:txBody>
      </p:sp>
      <p:graphicFrame>
        <p:nvGraphicFramePr>
          <p:cNvPr id="133125" name="Object 4"/>
          <p:cNvGraphicFramePr>
            <a:graphicFrameLocks noChangeAspect="1"/>
          </p:cNvGraphicFramePr>
          <p:nvPr/>
        </p:nvGraphicFramePr>
        <p:xfrm>
          <a:off x="1790700" y="1643063"/>
          <a:ext cx="2343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1" name="משוואה" r:id="rId3" imgW="901309" imgH="228501" progId="Equation.3">
                  <p:embed/>
                </p:oleObj>
              </mc:Choice>
              <mc:Fallback>
                <p:oleObj name="משוואה" r:id="rId3" imgW="90130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643063"/>
                        <a:ext cx="23431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4949825" y="2757488"/>
          <a:ext cx="11223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2" name="משוואה" r:id="rId5" imgW="431613" imgH="203112" progId="Equation.3">
                  <p:embed/>
                </p:oleObj>
              </mc:Choice>
              <mc:Fallback>
                <p:oleObj name="משוואה" r:id="rId5" imgW="43161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757488"/>
                        <a:ext cx="11223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6950075" y="2757488"/>
          <a:ext cx="1320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3" name="Equation" r:id="rId7" imgW="507780" imgH="203112" progId="Equation.3">
                  <p:embed/>
                </p:oleObj>
              </mc:Choice>
              <mc:Fallback>
                <p:oleObj name="Equation" r:id="rId7" imgW="50778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757488"/>
                        <a:ext cx="13208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1"/>
          <p:cNvGraphicFramePr>
            <a:graphicFrameLocks noChangeAspect="1"/>
          </p:cNvGraphicFramePr>
          <p:nvPr/>
        </p:nvGraphicFramePr>
        <p:xfrm>
          <a:off x="4219575" y="1643063"/>
          <a:ext cx="25733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4" name="משוואה" r:id="rId9" imgW="990170" imgH="241195" progId="Equation.3">
                  <p:embed/>
                </p:oleObj>
              </mc:Choice>
              <mc:Fallback>
                <p:oleObj name="משוואה" r:id="rId9" imgW="990170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1643063"/>
                        <a:ext cx="257333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1"/>
          <p:cNvGraphicFramePr>
            <a:graphicFrameLocks noChangeAspect="1"/>
          </p:cNvGraphicFramePr>
          <p:nvPr/>
        </p:nvGraphicFramePr>
        <p:xfrm>
          <a:off x="652463" y="2143125"/>
          <a:ext cx="24733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5" name="משוואה" r:id="rId11" imgW="952087" imgH="241195" progId="Equation.3">
                  <p:embed/>
                </p:oleObj>
              </mc:Choice>
              <mc:Fallback>
                <p:oleObj name="משוואה" r:id="rId11" imgW="952087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143125"/>
                        <a:ext cx="24733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"/>
          <p:cNvGraphicFramePr>
            <a:graphicFrameLocks noChangeAspect="1"/>
          </p:cNvGraphicFramePr>
          <p:nvPr/>
        </p:nvGraphicFramePr>
        <p:xfrm>
          <a:off x="642938" y="3763963"/>
          <a:ext cx="2343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6" name="משוואה" r:id="rId13" imgW="901309" imgH="228501" progId="Equation.3">
                  <p:embed/>
                </p:oleObj>
              </mc:Choice>
              <mc:Fallback>
                <p:oleObj name="משוואה" r:id="rId13" imgW="901309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763963"/>
                        <a:ext cx="23431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9"/>
          <p:cNvGraphicFramePr>
            <a:graphicFrameLocks noChangeAspect="1"/>
          </p:cNvGraphicFramePr>
          <p:nvPr/>
        </p:nvGraphicFramePr>
        <p:xfrm>
          <a:off x="5214938" y="3762375"/>
          <a:ext cx="428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7" name="משוואה" r:id="rId14" imgW="165028" imgH="228501" progId="Equation.3">
                  <p:embed/>
                </p:oleObj>
              </mc:Choice>
              <mc:Fallback>
                <p:oleObj name="משוואה" r:id="rId14" imgW="165028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762375"/>
                        <a:ext cx="4286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2" name="Object 9"/>
          <p:cNvGraphicFramePr>
            <a:graphicFrameLocks noChangeAspect="1"/>
          </p:cNvGraphicFramePr>
          <p:nvPr/>
        </p:nvGraphicFramePr>
        <p:xfrm>
          <a:off x="7016750" y="3762375"/>
          <a:ext cx="3952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8" name="משוואה" r:id="rId16" imgW="152334" imgH="228501" progId="Equation.3">
                  <p:embed/>
                </p:oleObj>
              </mc:Choice>
              <mc:Fallback>
                <p:oleObj name="משוואה" r:id="rId16" imgW="15233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3762375"/>
                        <a:ext cx="3952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24"/>
          <p:cNvGraphicFramePr>
            <a:graphicFrameLocks noChangeAspect="1"/>
          </p:cNvGraphicFramePr>
          <p:nvPr/>
        </p:nvGraphicFramePr>
        <p:xfrm>
          <a:off x="587375" y="4802188"/>
          <a:ext cx="24733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9" name="משוואה" r:id="rId18" imgW="952087" imgH="241195" progId="Equation.3">
                  <p:embed/>
                </p:oleObj>
              </mc:Choice>
              <mc:Fallback>
                <p:oleObj name="משוואה" r:id="rId18" imgW="952087" imgH="24119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802188"/>
                        <a:ext cx="24733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9"/>
          <p:cNvGraphicFramePr>
            <a:graphicFrameLocks noChangeAspect="1"/>
          </p:cNvGraphicFramePr>
          <p:nvPr/>
        </p:nvGraphicFramePr>
        <p:xfrm>
          <a:off x="5429250" y="4818063"/>
          <a:ext cx="4286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0" name="משוואה" r:id="rId20" imgW="164957" imgH="241091" progId="Equation.3">
                  <p:embed/>
                </p:oleObj>
              </mc:Choice>
              <mc:Fallback>
                <p:oleObj name="משוואה" r:id="rId20" imgW="164957" imgH="2410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818063"/>
                        <a:ext cx="4286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26"/>
          <p:cNvGraphicFramePr>
            <a:graphicFrameLocks noChangeAspect="1"/>
          </p:cNvGraphicFramePr>
          <p:nvPr/>
        </p:nvGraphicFramePr>
        <p:xfrm>
          <a:off x="7292975" y="4833938"/>
          <a:ext cx="4937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1" name="משוואה" r:id="rId22" imgW="190500" imgH="228600" progId="Equation.3">
                  <p:embed/>
                </p:oleObj>
              </mc:Choice>
              <mc:Fallback>
                <p:oleObj name="משוואה" r:id="rId22" imgW="1905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4833938"/>
                        <a:ext cx="4937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computation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 on </a:t>
            </a:r>
            <a:br>
              <a:rPr lang="en-US" altLang="en-US" dirty="0" smtClean="0"/>
            </a:br>
            <a:r>
              <a:rPr lang="en-US" altLang="en-US" dirty="0" smtClean="0"/>
              <a:t>starting from    , ends at     . Since             , this computation starts and ends at the same state.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Since it is a circular computation, it can repeat itself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/>
              <a:t> times for any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In other words: for each          ,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hlinkClick r:id="rId3"/>
              </a:rPr>
              <a:t>Q.E.D.</a:t>
            </a:r>
            <a:endParaRPr lang="en-US" altLang="en-US" dirty="0" smtClean="0"/>
          </a:p>
        </p:txBody>
      </p:sp>
      <p:sp>
        <p:nvSpPr>
          <p:cNvPr id="134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of the Pumping Lemma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ECE825B-C683-49AA-8BF4-B7577FE1FA1A}" type="slidenum">
              <a:rPr lang="en-US" sz="1600"/>
              <a:pPr algn="l">
                <a:defRPr/>
              </a:pPr>
              <a:t>119</a:t>
            </a:fld>
            <a:endParaRPr lang="en-US" sz="1600" dirty="0"/>
          </a:p>
        </p:txBody>
      </p:sp>
      <p:graphicFrame>
        <p:nvGraphicFramePr>
          <p:cNvPr id="134149" name="Object 2"/>
          <p:cNvGraphicFramePr>
            <a:graphicFrameLocks noChangeAspect="1"/>
          </p:cNvGraphicFramePr>
          <p:nvPr/>
        </p:nvGraphicFramePr>
        <p:xfrm>
          <a:off x="3214688" y="2071688"/>
          <a:ext cx="396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1" name="משוואה" r:id="rId4" imgW="152334" imgH="228501" progId="Equation.3">
                  <p:embed/>
                </p:oleObj>
              </mc:Choice>
              <mc:Fallback>
                <p:oleObj name="משוואה" r:id="rId4" imgW="15233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071688"/>
                        <a:ext cx="3968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1"/>
          <p:cNvGraphicFramePr>
            <a:graphicFrameLocks noChangeAspect="1"/>
          </p:cNvGraphicFramePr>
          <p:nvPr/>
        </p:nvGraphicFramePr>
        <p:xfrm>
          <a:off x="4714875" y="1571625"/>
          <a:ext cx="25733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2" name="משוואה" r:id="rId6" imgW="990170" imgH="241195" progId="Equation.3">
                  <p:embed/>
                </p:oleObj>
              </mc:Choice>
              <mc:Fallback>
                <p:oleObj name="משוואה" r:id="rId6" imgW="990170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571625"/>
                        <a:ext cx="25733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9"/>
          <p:cNvGraphicFramePr>
            <a:graphicFrameLocks noChangeAspect="1"/>
          </p:cNvGraphicFramePr>
          <p:nvPr/>
        </p:nvGraphicFramePr>
        <p:xfrm>
          <a:off x="5000625" y="2087563"/>
          <a:ext cx="43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3" name="משוואה" r:id="rId8" imgW="164957" imgH="241091" progId="Equation.3">
                  <p:embed/>
                </p:oleObj>
              </mc:Choice>
              <mc:Fallback>
                <p:oleObj name="משוואה" r:id="rId8" imgW="164957" imgH="2410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087563"/>
                        <a:ext cx="43021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9"/>
          <p:cNvGraphicFramePr>
            <a:graphicFrameLocks noChangeAspect="1"/>
          </p:cNvGraphicFramePr>
          <p:nvPr/>
        </p:nvGraphicFramePr>
        <p:xfrm>
          <a:off x="6557963" y="2071688"/>
          <a:ext cx="11572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4" name="משוואה" r:id="rId10" imgW="444307" imgH="241195" progId="Equation.3">
                  <p:embed/>
                </p:oleObj>
              </mc:Choice>
              <mc:Fallback>
                <p:oleObj name="משוואה" r:id="rId10" imgW="444307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2071688"/>
                        <a:ext cx="115728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2"/>
          <p:cNvGraphicFramePr>
            <a:graphicFrameLocks noChangeAspect="1"/>
          </p:cNvGraphicFramePr>
          <p:nvPr/>
        </p:nvGraphicFramePr>
        <p:xfrm>
          <a:off x="4433888" y="4252913"/>
          <a:ext cx="9239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5" name="משוואה" r:id="rId12" imgW="355138" imgH="177569" progId="Equation.3">
                  <p:embed/>
                </p:oleObj>
              </mc:Choice>
              <mc:Fallback>
                <p:oleObj name="משוואה" r:id="rId12" imgW="355138" imgH="1775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252913"/>
                        <a:ext cx="9239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8"/>
          <p:cNvGraphicFramePr>
            <a:graphicFrameLocks noChangeAspect="1"/>
          </p:cNvGraphicFramePr>
          <p:nvPr/>
        </p:nvGraphicFramePr>
        <p:xfrm>
          <a:off x="4549775" y="4786313"/>
          <a:ext cx="825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6" name="משוואה" r:id="rId14" imgW="317087" imgH="177569" progId="Equation.3">
                  <p:embed/>
                </p:oleObj>
              </mc:Choice>
              <mc:Fallback>
                <p:oleObj name="משוואה" r:id="rId14" imgW="317087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786313"/>
                        <a:ext cx="825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9"/>
          <p:cNvGraphicFramePr>
            <a:graphicFrameLocks noChangeAspect="1"/>
          </p:cNvGraphicFramePr>
          <p:nvPr/>
        </p:nvGraphicFramePr>
        <p:xfrm>
          <a:off x="5588000" y="4691063"/>
          <a:ext cx="14541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7" name="משוואה" r:id="rId16" imgW="558800" imgH="228600" progId="Equation.3">
                  <p:embed/>
                </p:oleObj>
              </mc:Choice>
              <mc:Fallback>
                <p:oleObj name="משוואה" r:id="rId16" imgW="558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691063"/>
                        <a:ext cx="14541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9"/>
          <p:cNvGraphicFramePr>
            <a:graphicFrameLocks noChangeAspect="1"/>
          </p:cNvGraphicFramePr>
          <p:nvPr/>
        </p:nvGraphicFramePr>
        <p:xfrm>
          <a:off x="1357313" y="4505325"/>
          <a:ext cx="52451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משוואה" r:id="rId3" imgW="1981200" imgH="457200" progId="Equation.3">
                  <p:embed/>
                </p:oleObj>
              </mc:Choice>
              <mc:Fallback>
                <p:oleObj name="משוואה" r:id="rId3" imgW="1981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505325"/>
                        <a:ext cx="52451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dirty="0" smtClean="0"/>
              <a:t>Definition: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 </a:t>
            </a:r>
            <a:r>
              <a:rPr lang="en-US" altLang="en-US" b="1" i="1" dirty="0" smtClean="0"/>
              <a:t>language </a:t>
            </a:r>
            <a:r>
              <a:rPr lang="en-US" altLang="en-US" dirty="0" smtClean="0"/>
              <a:t>is a set of strings over some alphabet</a:t>
            </a:r>
            <a:r>
              <a:rPr lang="en-US" altLang="en-US" i="1" dirty="0" smtClean="0"/>
              <a:t> .</a:t>
            </a:r>
            <a:r>
              <a:rPr lang="en-US" altLang="en-US" dirty="0" smtClean="0"/>
              <a:t> This could be any languages</a:t>
            </a:r>
          </a:p>
          <a:p>
            <a:pPr marL="514350" indent="-514350" eaLnBrk="1" hangingPunct="1"/>
            <a:r>
              <a:rPr lang="en-US" altLang="en-US" dirty="0" smtClean="0"/>
              <a:t>Examples:</a:t>
            </a:r>
          </a:p>
          <a:p>
            <a:pPr marL="914400" lvl="1" indent="-514350" eaLnBrk="1" hangingPunct="1"/>
            <a:r>
              <a:rPr lang="en-US" altLang="en-US" dirty="0" smtClean="0"/>
              <a:t> </a:t>
            </a:r>
          </a:p>
          <a:p>
            <a:pPr marL="914400" lvl="1" indent="-514350" eaLnBrk="1" hangingPunct="1"/>
            <a:r>
              <a:rPr lang="en-US" altLang="en-US" dirty="0" smtClean="0"/>
              <a:t> </a:t>
            </a:r>
            <a:br>
              <a:rPr lang="en-US" altLang="en-US" dirty="0" smtClean="0"/>
            </a:br>
            <a:endParaRPr lang="en-US" altLang="en-US" dirty="0" smtClean="0"/>
          </a:p>
          <a:p>
            <a:pPr marL="914400" lvl="1" indent="-514350" eaLnBrk="1" hangingPunct="1">
              <a:lnSpc>
                <a:spcPct val="150000"/>
              </a:lnSpc>
            </a:pPr>
            <a:r>
              <a:rPr lang="en-US" altLang="en-US" dirty="0" smtClean="0"/>
              <a:t>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Languages in general</a:t>
            </a:r>
            <a:endParaRPr lang="en-US" altLang="en-US" u="sng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CFA632C-6DC8-4D28-A34C-B7B8C20139F8}" type="slidenum">
              <a:rPr lang="en-US" sz="1600"/>
              <a:pPr algn="l">
                <a:defRPr/>
              </a:pPr>
              <a:t>12</a:t>
            </a:fld>
            <a:endParaRPr lang="en-US" sz="1600" dirty="0"/>
          </a:p>
        </p:txBody>
      </p:sp>
      <p:graphicFrame>
        <p:nvGraphicFramePr>
          <p:cNvPr id="16390" name="Object 13"/>
          <p:cNvGraphicFramePr>
            <a:graphicFrameLocks noChangeAspect="1"/>
          </p:cNvGraphicFramePr>
          <p:nvPr/>
        </p:nvGraphicFramePr>
        <p:xfrm>
          <a:off x="1500188" y="3214688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משוואה" r:id="rId5" imgW="1294838" imgH="215806" progId="Equation.3">
                  <p:embed/>
                </p:oleObj>
              </mc:Choice>
              <mc:Fallback>
                <p:oleObj name="משוואה" r:id="rId5" imgW="1294838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214688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9"/>
          <p:cNvGraphicFramePr>
            <a:graphicFrameLocks noChangeAspect="1"/>
          </p:cNvGraphicFramePr>
          <p:nvPr/>
        </p:nvGraphicFramePr>
        <p:xfrm>
          <a:off x="1500188" y="3824288"/>
          <a:ext cx="59499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משוואה" r:id="rId7" imgW="2247900" imgH="228600" progId="Equation.3">
                  <p:embed/>
                </p:oleObj>
              </mc:Choice>
              <mc:Fallback>
                <p:oleObj name="משוואה" r:id="rId7" imgW="2247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824288"/>
                        <a:ext cx="59499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dirty="0" smtClean="0"/>
              <a:t>Lemma: </a:t>
            </a:r>
            <a:r>
              <a:rPr lang="en-US" altLang="en-US" dirty="0" smtClean="0"/>
              <a:t>The language                       is not regular.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dirty="0" smtClean="0"/>
              <a:t>Proof: </a:t>
            </a:r>
            <a:r>
              <a:rPr lang="en-US" altLang="en-US" dirty="0" smtClean="0"/>
              <a:t>Assume towards a contradiction that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/>
              <a:t> is regular and let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dirty="0" smtClean="0"/>
              <a:t>be the </a:t>
            </a:r>
            <a:r>
              <a:rPr lang="en-US" altLang="en-US" b="1" dirty="0" smtClean="0"/>
              <a:t>pumping length</a:t>
            </a:r>
            <a:r>
              <a:rPr lang="en-US" altLang="en-US" dirty="0" smtClean="0"/>
              <a:t>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/>
              <a:t>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Let                 . By the Pumping Lemma there exists a division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</a:t>
            </a:r>
            <a:r>
              <a:rPr lang="en-US" altLang="en-US" dirty="0" smtClean="0"/>
              <a:t>                , such that </a:t>
            </a:r>
            <a:br>
              <a:rPr lang="en-US" altLang="en-US" dirty="0" smtClean="0"/>
            </a:br>
            <a:r>
              <a:rPr lang="en-US" altLang="en-US" dirty="0" smtClean="0"/>
              <a:t>              , and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 smtClean="0"/>
              <a:t>can be pumped, with y,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	where             , i.e.,          is in L.</a:t>
            </a:r>
          </a:p>
        </p:txBody>
      </p:sp>
      <p:sp>
        <p:nvSpPr>
          <p:cNvPr id="135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Proof Example:                    </a:t>
            </a:r>
            <a:endParaRPr lang="en-US" altLang="en-US" u="sng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09D9AA2-D330-4AC3-9982-1863B6BC1EAE}" type="slidenum">
              <a:rPr lang="en-US" sz="1600"/>
              <a:pPr algn="l">
                <a:defRPr/>
              </a:pPr>
              <a:t>120</a:t>
            </a:fld>
            <a:endParaRPr lang="en-US" sz="1600" dirty="0"/>
          </a:p>
        </p:txBody>
      </p:sp>
      <p:graphicFrame>
        <p:nvGraphicFramePr>
          <p:cNvPr id="135173" name="Object 9"/>
          <p:cNvGraphicFramePr>
            <a:graphicFrameLocks noChangeAspect="1"/>
          </p:cNvGraphicFramePr>
          <p:nvPr/>
        </p:nvGraphicFramePr>
        <p:xfrm>
          <a:off x="1092200" y="3257550"/>
          <a:ext cx="15509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5" name="משוואה" r:id="rId3" imgW="596641" imgH="203112" progId="Equation.3">
                  <p:embed/>
                </p:oleObj>
              </mc:Choice>
              <mc:Fallback>
                <p:oleObj name="משוואה" r:id="rId3" imgW="59664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257550"/>
                        <a:ext cx="15509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10"/>
          <p:cNvGraphicFramePr>
            <a:graphicFrameLocks noChangeAspect="1"/>
          </p:cNvGraphicFramePr>
          <p:nvPr/>
        </p:nvGraphicFramePr>
        <p:xfrm>
          <a:off x="4649788" y="3929063"/>
          <a:ext cx="13509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6" name="משוואה" r:id="rId5" imgW="520474" imgH="165028" progId="Equation.3">
                  <p:embed/>
                </p:oleObj>
              </mc:Choice>
              <mc:Fallback>
                <p:oleObj name="משוואה" r:id="rId5" imgW="520474" imgH="16502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929063"/>
                        <a:ext cx="13509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3356"/>
              </p:ext>
            </p:extLst>
          </p:nvPr>
        </p:nvGraphicFramePr>
        <p:xfrm>
          <a:off x="4427984" y="523875"/>
          <a:ext cx="194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7" name="משוואה" r:id="rId7" imgW="647700" imgH="228600" progId="Equation.3">
                  <p:embed/>
                </p:oleObj>
              </mc:Choice>
              <mc:Fallback>
                <p:oleObj name="משוואה" r:id="rId7" imgW="647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23875"/>
                        <a:ext cx="1946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7"/>
          <p:cNvGraphicFramePr>
            <a:graphicFrameLocks noChangeAspect="1"/>
          </p:cNvGraphicFramePr>
          <p:nvPr/>
        </p:nvGraphicFramePr>
        <p:xfrm>
          <a:off x="1016000" y="4257675"/>
          <a:ext cx="13192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8" name="Equation" r:id="rId9" imgW="507780" imgH="203112" progId="Equation.3">
                  <p:embed/>
                </p:oleObj>
              </mc:Choice>
              <mc:Fallback>
                <p:oleObj name="Equation" r:id="rId9" imgW="50778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257675"/>
                        <a:ext cx="13192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12"/>
          <p:cNvGraphicFramePr>
            <a:graphicFrameLocks noChangeAspect="1"/>
          </p:cNvGraphicFramePr>
          <p:nvPr/>
        </p:nvGraphicFramePr>
        <p:xfrm>
          <a:off x="2208213" y="4889500"/>
          <a:ext cx="1120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9" name="משוואה" r:id="rId11" imgW="431613" imgH="203112" progId="Equation.3">
                  <p:embed/>
                </p:oleObj>
              </mc:Choice>
              <mc:Fallback>
                <p:oleObj name="משוואה" r:id="rId11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889500"/>
                        <a:ext cx="11207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5"/>
          <p:cNvGraphicFramePr>
            <a:graphicFrameLocks noChangeAspect="1"/>
          </p:cNvGraphicFramePr>
          <p:nvPr/>
        </p:nvGraphicFramePr>
        <p:xfrm>
          <a:off x="4268788" y="1600200"/>
          <a:ext cx="194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10" name="משוואה" r:id="rId13" imgW="647700" imgH="228600" progId="Equation.3">
                  <p:embed/>
                </p:oleObj>
              </mc:Choice>
              <mc:Fallback>
                <p:oleObj name="משוואה" r:id="rId13" imgW="647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1600200"/>
                        <a:ext cx="1946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8"/>
          <p:cNvGraphicFramePr>
            <a:graphicFrameLocks noChangeAspect="1"/>
          </p:cNvGraphicFramePr>
          <p:nvPr/>
        </p:nvGraphicFramePr>
        <p:xfrm>
          <a:off x="4205288" y="4843463"/>
          <a:ext cx="7318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11" name="משוואה" r:id="rId14" imgW="304668" imgH="228501" progId="Equation.3">
                  <p:embed/>
                </p:oleObj>
              </mc:Choice>
              <mc:Fallback>
                <p:oleObj name="משוואה" r:id="rId14" imgW="304668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4843463"/>
                        <a:ext cx="7318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Consider what y may contain: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y = </a:t>
            </a:r>
            <a:r>
              <a:rPr lang="en-US" dirty="0" err="1" smtClean="0"/>
              <a:t>a</a:t>
            </a:r>
            <a:r>
              <a:rPr lang="en-US" baseline="30000" dirty="0" err="1"/>
              <a:t>k</a:t>
            </a:r>
            <a:r>
              <a:rPr lang="en-US" dirty="0" smtClean="0"/>
              <a:t>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y = </a:t>
            </a:r>
            <a:r>
              <a:rPr lang="en-US" dirty="0" err="1" smtClean="0"/>
              <a:t>b</a:t>
            </a:r>
            <a:r>
              <a:rPr lang="en-US" baseline="30000" dirty="0" err="1"/>
              <a:t>k</a:t>
            </a:r>
            <a:r>
              <a:rPr lang="en-US" dirty="0" smtClean="0"/>
              <a:t>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/>
              <a:t>k</a:t>
            </a:r>
            <a:r>
              <a:rPr lang="en-US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What does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look like?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Too many a-s with </a:t>
            </a:r>
            <a:r>
              <a:rPr lang="en-US" dirty="0" err="1" smtClean="0"/>
              <a:t>i</a:t>
            </a:r>
            <a:r>
              <a:rPr lang="en-US" dirty="0" smtClean="0"/>
              <a:t>&gt;0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Too many b-s with </a:t>
            </a:r>
            <a:r>
              <a:rPr lang="en-US" dirty="0" err="1" smtClean="0"/>
              <a:t>i</a:t>
            </a:r>
            <a:r>
              <a:rPr lang="en-US" dirty="0" smtClean="0"/>
              <a:t>&gt;0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There will be b-s before a-s, not the correct format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36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Example:                    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A367CA4-32E2-4B68-9D03-3EB8BD66B74D}" type="slidenum">
              <a:rPr lang="en-US" sz="1600"/>
              <a:pPr algn="l">
                <a:defRPr/>
              </a:pPr>
              <a:t>121</a:t>
            </a:fld>
            <a:endParaRPr lang="en-US" sz="1600" dirty="0"/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768600" y="528638"/>
          <a:ext cx="194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3" name="משוואה" r:id="rId3" imgW="647700" imgH="228600" progId="Equation.3">
                  <p:embed/>
                </p:oleObj>
              </mc:Choice>
              <mc:Fallback>
                <p:oleObj name="משוואה" r:id="rId3" imgW="647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28638"/>
                        <a:ext cx="1946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Content Placeholder 2"/>
          <p:cNvSpPr>
            <a:spLocks noGrp="1"/>
          </p:cNvSpPr>
          <p:nvPr>
            <p:ph idx="1"/>
          </p:nvPr>
        </p:nvSpPr>
        <p:spPr>
          <a:xfrm>
            <a:off x="390525" y="1709738"/>
            <a:ext cx="8229600" cy="4525962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This is what we got so far: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/>
            </a:r>
            <a:br>
              <a:rPr lang="en-US" altLang="en-US" smtClean="0">
                <a:cs typeface="Times New Roman" panose="02020603050405020304" pitchFamily="18" charset="0"/>
              </a:rPr>
            </a:br>
            <a:endParaRPr lang="en-US" altLang="en-US" smtClean="0">
              <a:cs typeface="Times New Roman" panose="02020603050405020304" pitchFamily="18" charset="0"/>
            </a:endParaRP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127375" y="4286250"/>
            <a:ext cx="3367088" cy="571500"/>
            <a:chOff x="1857356" y="4973847"/>
            <a:chExt cx="1156880" cy="128590"/>
          </a:xfrm>
        </p:grpSpPr>
        <p:sp>
          <p:nvSpPr>
            <p:cNvPr id="137227" name="TextBox 15"/>
            <p:cNvSpPr txBox="1">
              <a:spLocks noChangeArrowheads="1"/>
            </p:cNvSpPr>
            <p:nvPr/>
          </p:nvSpPr>
          <p:spPr bwMode="auto">
            <a:xfrm>
              <a:off x="1857356" y="4979024"/>
              <a:ext cx="1143008" cy="10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500"/>
            </a:p>
          </p:txBody>
        </p:sp>
        <p:graphicFrame>
          <p:nvGraphicFramePr>
            <p:cNvPr id="137228" name="Object 16"/>
            <p:cNvGraphicFramePr>
              <a:graphicFrameLocks noChangeAspect="1"/>
            </p:cNvGraphicFramePr>
            <p:nvPr/>
          </p:nvGraphicFramePr>
          <p:xfrm>
            <a:off x="2279986" y="4973847"/>
            <a:ext cx="734250" cy="128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79" name="משוואה" r:id="rId3" imgW="622030" imgH="203112" progId="Equation.3">
                    <p:embed/>
                  </p:oleObj>
                </mc:Choice>
                <mc:Fallback>
                  <p:oleObj name="משוואה" r:id="rId3" imgW="622030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986" y="4973847"/>
                          <a:ext cx="734250" cy="128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2571750" y="2928938"/>
            <a:ext cx="3857625" cy="1214437"/>
            <a:chOff x="1571604" y="4572008"/>
            <a:chExt cx="1714512" cy="642942"/>
          </a:xfrm>
        </p:grpSpPr>
        <p:sp>
          <p:nvSpPr>
            <p:cNvPr id="9" name="Oval 8"/>
            <p:cNvSpPr/>
            <p:nvPr/>
          </p:nvSpPr>
          <p:spPr>
            <a:xfrm>
              <a:off x="1571604" y="4572008"/>
              <a:ext cx="1714512" cy="6429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7225" name="TextBox 9"/>
            <p:cNvSpPr txBox="1">
              <a:spLocks noChangeArrowheads="1"/>
            </p:cNvSpPr>
            <p:nvPr/>
          </p:nvSpPr>
          <p:spPr bwMode="auto">
            <a:xfrm>
              <a:off x="1661842" y="4714884"/>
              <a:ext cx="1338523" cy="25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/>
                <a:t>RL-s Ex: </a:t>
              </a:r>
            </a:p>
          </p:txBody>
        </p:sp>
        <p:graphicFrame>
          <p:nvGraphicFramePr>
            <p:cNvPr id="137226" name="Object 10"/>
            <p:cNvGraphicFramePr>
              <a:graphicFrameLocks noChangeAspect="1"/>
            </p:cNvGraphicFramePr>
            <p:nvPr/>
          </p:nvGraphicFramePr>
          <p:xfrm>
            <a:off x="2096455" y="4679166"/>
            <a:ext cx="1084691" cy="321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80" name="משוואה" r:id="rId5" imgW="520474" imgH="203112" progId="Equation.3">
                    <p:embed/>
                  </p:oleObj>
                </mc:Choice>
                <mc:Fallback>
                  <p:oleObj name="משוואה" r:id="rId5" imgW="520474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455" y="4679166"/>
                          <a:ext cx="1084691" cy="321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Discussion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30591A9-EF39-490A-825B-8D855FDC1245}" type="slidenum">
              <a:rPr lang="en-US" sz="1600"/>
              <a:pPr algn="l">
                <a:defRPr/>
              </a:pPr>
              <a:t>122</a:t>
            </a:fld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106363" y="1916113"/>
            <a:ext cx="8788400" cy="478631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</a:pPr>
            <a:r>
              <a:rPr lang="en-US" altLang="en-US" dirty="0" smtClean="0"/>
              <a:t>A language of an FA (</a:t>
            </a:r>
            <a:r>
              <a:rPr lang="en-US" altLang="en-US" sz="2600" dirty="0" smtClean="0"/>
              <a:t>named</a:t>
            </a:r>
            <a:r>
              <a:rPr lang="en-US" altLang="en-US" dirty="0" smtClean="0"/>
              <a:t>)     ,          , is the set of words (strings) that       </a:t>
            </a:r>
            <a:r>
              <a:rPr lang="en-US" altLang="en-US" b="1" dirty="0" smtClean="0"/>
              <a:t>accepts</a:t>
            </a:r>
            <a:r>
              <a:rPr lang="en-US" altLang="en-US" dirty="0" smtClean="0"/>
              <a:t>.  </a:t>
            </a:r>
          </a:p>
          <a:p>
            <a:pPr marL="514350" indent="-514350" eaLnBrk="1" hangingPunct="1">
              <a:lnSpc>
                <a:spcPct val="150000"/>
              </a:lnSpc>
            </a:pPr>
            <a:r>
              <a:rPr lang="en-US" altLang="en-US" dirty="0" smtClean="0"/>
              <a:t>If                       we say that       </a:t>
            </a:r>
            <a:r>
              <a:rPr lang="en-US" altLang="en-US" b="1" i="1" dirty="0" smtClean="0"/>
              <a:t>recognizes       </a:t>
            </a:r>
            <a:r>
              <a:rPr lang="en-US" altLang="en-US" dirty="0" smtClean="0"/>
              <a:t>.</a:t>
            </a:r>
          </a:p>
          <a:p>
            <a:pPr marL="514350" indent="-514350" eaLnBrk="1" hangingPunct="1">
              <a:lnSpc>
                <a:spcPct val="150000"/>
              </a:lnSpc>
            </a:pPr>
            <a:r>
              <a:rPr lang="en-US" altLang="en-US" dirty="0" smtClean="0"/>
              <a:t>If         is recognized by some finite automaton     ,  </a:t>
            </a:r>
            <a:r>
              <a:rPr lang="en-US" altLang="en-US" b="1" i="1" dirty="0" smtClean="0"/>
              <a:t>      </a:t>
            </a:r>
            <a:r>
              <a:rPr lang="en-US" altLang="en-US" dirty="0" smtClean="0"/>
              <a:t>is a </a:t>
            </a:r>
            <a:r>
              <a:rPr lang="en-US" altLang="en-US" b="1" dirty="0" smtClean="0"/>
              <a:t>Regular Language</a:t>
            </a:r>
            <a:r>
              <a:rPr lang="en-US" altLang="en-US" dirty="0" smtClean="0"/>
              <a:t>.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Languages</a:t>
            </a:r>
            <a:endParaRPr lang="en-US" altLang="en-US" u="sng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2DB138DE-D147-4CD1-A877-DCF4C302A612}" type="slidenum">
              <a:rPr lang="en-US" sz="1600"/>
              <a:pPr algn="l">
                <a:defRPr/>
              </a:pPr>
              <a:t>13</a:t>
            </a:fld>
            <a:endParaRPr lang="en-US" sz="1600" dirty="0"/>
          </a:p>
        </p:txBody>
      </p:sp>
      <p:sp>
        <p:nvSpPr>
          <p:cNvPr id="17413" name="TextBox 28"/>
          <p:cNvSpPr txBox="1">
            <a:spLocks noChangeArrowheads="1"/>
          </p:cNvSpPr>
          <p:nvPr/>
        </p:nvSpPr>
        <p:spPr bwMode="auto">
          <a:xfrm>
            <a:off x="5357813" y="4857750"/>
            <a:ext cx="142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,</a:t>
            </a:r>
          </a:p>
        </p:txBody>
      </p:sp>
      <p:graphicFrame>
        <p:nvGraphicFramePr>
          <p:cNvPr id="17414" name="Object 9"/>
          <p:cNvGraphicFramePr>
            <a:graphicFrameLocks noChangeAspect="1"/>
          </p:cNvGraphicFramePr>
          <p:nvPr/>
        </p:nvGraphicFramePr>
        <p:xfrm>
          <a:off x="5551488" y="1854200"/>
          <a:ext cx="469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8" name="משוואה" r:id="rId3" imgW="203024" imgH="152268" progId="Equation.3">
                  <p:embed/>
                </p:oleObj>
              </mc:Choice>
              <mc:Fallback>
                <p:oleObj name="משוואה" r:id="rId3" imgW="203024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1854200"/>
                        <a:ext cx="469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6156325" y="1824038"/>
          <a:ext cx="9112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9" name="משוואה" r:id="rId5" imgW="393359" imgH="215713" progId="Equation.3">
                  <p:embed/>
                </p:oleObj>
              </mc:Choice>
              <mc:Fallback>
                <p:oleObj name="משוואה" r:id="rId5" imgW="393359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824038"/>
                        <a:ext cx="9112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5359400" y="2557463"/>
          <a:ext cx="469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0" name="משוואה" r:id="rId7" imgW="203024" imgH="152268" progId="Equation.3">
                  <p:embed/>
                </p:oleObj>
              </mc:Choice>
              <mc:Fallback>
                <p:oleObj name="משוואה" r:id="rId7" imgW="203024" imgH="1522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557463"/>
                        <a:ext cx="469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1571625" y="3429000"/>
          <a:ext cx="16462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1" name="משוואה" r:id="rId8" imgW="710891" imgH="215806" progId="Equation.3">
                  <p:embed/>
                </p:oleObj>
              </mc:Choice>
              <mc:Fallback>
                <p:oleObj name="משוואה" r:id="rId8" imgW="710891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429000"/>
                        <a:ext cx="16462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5316538" y="3429000"/>
          <a:ext cx="469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2" name="משוואה" r:id="rId10" imgW="203024" imgH="152268" progId="Equation.3">
                  <p:embed/>
                </p:oleObj>
              </mc:Choice>
              <mc:Fallback>
                <p:oleObj name="משוואה" r:id="rId10" imgW="203024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3429000"/>
                        <a:ext cx="469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0"/>
          <p:cNvGraphicFramePr>
            <a:graphicFrameLocks noChangeAspect="1"/>
          </p:cNvGraphicFramePr>
          <p:nvPr/>
        </p:nvGraphicFramePr>
        <p:xfrm>
          <a:off x="7786688" y="3475038"/>
          <a:ext cx="5000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3" name="משוואה" r:id="rId11" imgW="215619" imgH="164885" progId="Equation.3">
                  <p:embed/>
                </p:oleObj>
              </mc:Choice>
              <mc:Fallback>
                <p:oleObj name="משוואה" r:id="rId11" imgW="215619" imgH="1648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3475038"/>
                        <a:ext cx="5000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500188" y="4260850"/>
          <a:ext cx="5000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4" name="משוואה" r:id="rId13" imgW="215619" imgH="164885" progId="Equation.3">
                  <p:embed/>
                </p:oleObj>
              </mc:Choice>
              <mc:Fallback>
                <p:oleObj name="משוואה" r:id="rId13" imgW="215619" imgH="1648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260850"/>
                        <a:ext cx="5000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7"/>
          <p:cNvGraphicFramePr>
            <a:graphicFrameLocks noChangeAspect="1"/>
          </p:cNvGraphicFramePr>
          <p:nvPr/>
        </p:nvGraphicFramePr>
        <p:xfrm>
          <a:off x="2928938" y="4929188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5" name="משוואה" r:id="rId14" imgW="152268" imgH="164957" progId="Equation.3">
                  <p:embed/>
                </p:oleObj>
              </mc:Choice>
              <mc:Fallback>
                <p:oleObj name="משוואה" r:id="rId14" imgW="152268" imgH="164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929188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571875" y="5046663"/>
          <a:ext cx="5000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6" name="משוואה" r:id="rId16" imgW="215619" imgH="164885" progId="Equation.3">
                  <p:embed/>
                </p:oleObj>
              </mc:Choice>
              <mc:Fallback>
                <p:oleObj name="משוואה" r:id="rId16" imgW="215619" imgH="1648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046663"/>
                        <a:ext cx="50006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6863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Q1: How do we prove that a language La is regular? </a:t>
            </a:r>
            <a:r>
              <a:rPr lang="en-US" altLang="en-US" sz="2400" dirty="0" smtClean="0"/>
              <a:t>A1: make a FA for it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/>
              <a:t>Q</a:t>
            </a:r>
            <a:r>
              <a:rPr lang="en-US" altLang="en-US" sz="3100" dirty="0" smtClean="0"/>
              <a:t>2: Why is the concept of Regular Language important? </a:t>
            </a:r>
            <a:r>
              <a:rPr lang="en-US" altLang="en-US" sz="2400" dirty="0" smtClean="0"/>
              <a:t>A2: Recognition of a regular language requires a controller with bounded Memory.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Q3: How do you prove that a language La is not regular? </a:t>
            </a:r>
            <a:r>
              <a:rPr lang="en-US" altLang="en-US" sz="2400" dirty="0" smtClean="0"/>
              <a:t>A3: find some characteristics of re L and show that La does not have that characteristics.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Some Questions</a:t>
            </a:r>
            <a:endParaRPr lang="en-US" altLang="en-US" u="sng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1B95BE41-58AC-464F-9F5C-2D7E89844621}" type="slidenum">
              <a:rPr lang="en-US" sz="1600"/>
              <a:pPr algn="l">
                <a:defRPr/>
              </a:pPr>
              <a:t>14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FAs we discussed so far are Deterministic FAs (DFA) </a:t>
            </a:r>
          </a:p>
          <a:p>
            <a:pPr lvl="1" eaLnBrk="1" hangingPunct="1"/>
            <a:r>
              <a:rPr lang="en-US" altLang="en-US" dirty="0" smtClean="0"/>
              <a:t>Each input lead us to </a:t>
            </a:r>
            <a:r>
              <a:rPr lang="en-US" altLang="en-US" b="1" dirty="0" smtClean="0"/>
              <a:t>one</a:t>
            </a:r>
            <a:r>
              <a:rPr lang="en-US" altLang="en-US" dirty="0" smtClean="0"/>
              <a:t> state</a:t>
            </a:r>
          </a:p>
          <a:p>
            <a:pPr lvl="1" eaLnBrk="1" hangingPunct="1"/>
            <a:r>
              <a:rPr lang="en-US" altLang="en-US" dirty="0" smtClean="0"/>
              <a:t>We know exactly where we are at all time</a:t>
            </a:r>
          </a:p>
          <a:p>
            <a:pPr eaLnBrk="1" hangingPunct="1"/>
            <a:r>
              <a:rPr lang="en-US" altLang="en-US" dirty="0" smtClean="0"/>
              <a:t>FAs could also be Non-deterministic (NFA)</a:t>
            </a:r>
          </a:p>
          <a:p>
            <a:pPr eaLnBrk="1" hangingPunct="1"/>
            <a:r>
              <a:rPr lang="en-US" altLang="en-US" b="1" i="1" dirty="0" smtClean="0"/>
              <a:t>They are equivalent in power</a:t>
            </a:r>
            <a:r>
              <a:rPr lang="en-US" altLang="en-US" i="1" dirty="0" smtClean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4F990C1-24E6-4DE6-AA32-53704756609E}" type="slidenum">
              <a:rPr lang="en-US" sz="1600"/>
              <a:pPr algn="l">
                <a:defRPr/>
              </a:pPr>
              <a:t>15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an NFA</a:t>
            </a:r>
          </a:p>
        </p:txBody>
      </p:sp>
      <p:graphicFrame>
        <p:nvGraphicFramePr>
          <p:cNvPr id="20488" name="Content Placeholder 61"/>
          <p:cNvGraphicFramePr>
            <a:graphicFrameLocks noGrp="1" noChangeAspect="1"/>
          </p:cNvGraphicFramePr>
          <p:nvPr>
            <p:ph idx="1"/>
          </p:nvPr>
        </p:nvGraphicFramePr>
        <p:xfrm>
          <a:off x="4508500" y="3793331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0" name="משוואה" r:id="rId3" imgW="126835" imgH="139518" progId="Equation.3">
                  <p:embed/>
                </p:oleObj>
              </mc:Choice>
              <mc:Fallback>
                <p:oleObj name="משוואה" r:id="rId3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793331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BF0ACA57-E0F2-4488-A7CB-E04B0549205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0483" name="Group 44"/>
          <p:cNvGrpSpPr>
            <a:grpSpLocks/>
          </p:cNvGrpSpPr>
          <p:nvPr/>
        </p:nvGrpSpPr>
        <p:grpSpPr bwMode="auto">
          <a:xfrm>
            <a:off x="500063" y="2487613"/>
            <a:ext cx="6808787" cy="1584325"/>
            <a:chOff x="500034" y="2416726"/>
            <a:chExt cx="6643734" cy="1583778"/>
          </a:xfrm>
        </p:grpSpPr>
        <p:sp>
          <p:nvSpPr>
            <p:cNvPr id="20490" name="TextBox 25"/>
            <p:cNvSpPr txBox="1">
              <a:spLocks noChangeArrowheads="1"/>
            </p:cNvSpPr>
            <p:nvPr/>
          </p:nvSpPr>
          <p:spPr bwMode="auto">
            <a:xfrm>
              <a:off x="6143636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20491" name="TextBox 57"/>
            <p:cNvSpPr txBox="1">
              <a:spLocks noChangeArrowheads="1"/>
            </p:cNvSpPr>
            <p:nvPr/>
          </p:nvSpPr>
          <p:spPr bwMode="auto">
            <a:xfrm>
              <a:off x="500034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20492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6286544" cy="714380"/>
              <a:chOff x="857224" y="2071678"/>
              <a:chExt cx="6286544" cy="714380"/>
            </a:xfrm>
          </p:grpSpPr>
          <p:grpSp>
            <p:nvGrpSpPr>
              <p:cNvPr id="20493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57856" y="2000214"/>
                  <a:ext cx="714097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0514" name="Object 18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041" name="משוואה" r:id="rId5" imgW="139579" imgH="177646" progId="Equation.3">
                        <p:embed/>
                      </p:oleObj>
                    </mc:Choice>
                    <mc:Fallback>
                      <p:oleObj name="משוואה" r:id="rId5" imgW="139579" imgH="177646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494" name="Group 29"/>
              <p:cNvGrpSpPr>
                <a:grpSpLocks/>
              </p:cNvGrpSpPr>
              <p:nvPr/>
            </p:nvGrpSpPr>
            <p:grpSpPr bwMode="auto">
              <a:xfrm>
                <a:off x="6429388" y="2143116"/>
                <a:ext cx="714380" cy="642942"/>
                <a:chOff x="3643306" y="2928934"/>
                <a:chExt cx="714380" cy="642942"/>
              </a:xfrm>
            </p:grpSpPr>
            <p:grpSp>
              <p:nvGrpSpPr>
                <p:cNvPr id="20509" name="Group 13"/>
                <p:cNvGrpSpPr>
                  <a:grpSpLocks/>
                </p:cNvGrpSpPr>
                <p:nvPr/>
              </p:nvGrpSpPr>
              <p:grpSpPr bwMode="auto">
                <a:xfrm>
                  <a:off x="3643306" y="2928934"/>
                  <a:ext cx="714380" cy="642942"/>
                  <a:chOff x="857224" y="2000240"/>
                  <a:chExt cx="714380" cy="64294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857508" y="2000214"/>
                    <a:ext cx="714096" cy="64271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20512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1017549" y="2117163"/>
                  <a:ext cx="404812" cy="333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042" name="משוואה" r:id="rId7" imgW="152202" imgH="177569" progId="Equation.3">
                          <p:embed/>
                        </p:oleObj>
                      </mc:Choice>
                      <mc:Fallback>
                        <p:oleObj name="משוואה" r:id="rId7" imgW="152202" imgH="177569" progId="Equation.3">
                          <p:embed/>
                          <p:pic>
                            <p:nvPicPr>
                              <p:cNvPr id="0" name="Object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17549" y="2117163"/>
                                <a:ext cx="404812" cy="333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7" name="Oval 26"/>
                <p:cNvSpPr/>
                <p:nvPr/>
              </p:nvSpPr>
              <p:spPr>
                <a:xfrm>
                  <a:off x="3714845" y="3000321"/>
                  <a:ext cx="571587" cy="49988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20495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57740" y="2000214"/>
                  <a:ext cx="714096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0508" name="Object 32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043" name="משוואה" r:id="rId9" imgW="152202" imgH="177569" progId="Equation.3">
                        <p:embed/>
                      </p:oleObj>
                    </mc:Choice>
                    <mc:Fallback>
                      <p:oleObj name="משוואה" r:id="rId9" imgW="152202" imgH="177569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7" name="Straight Arrow Connector 36"/>
              <p:cNvCxnSpPr>
                <a:stCxn id="18" idx="6"/>
                <a:endCxn id="32" idx="2"/>
              </p:cNvCxnSpPr>
              <p:nvPr/>
            </p:nvCxnSpPr>
            <p:spPr>
              <a:xfrm>
                <a:off x="1571954" y="2465242"/>
                <a:ext cx="1143175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7" name="Group 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57807" y="2000214"/>
                  <a:ext cx="714097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0506" name="Object 39"/>
                <p:cNvGraphicFramePr>
                  <a:graphicFrameLocks noChangeAspect="1"/>
                </p:cNvGraphicFramePr>
                <p:nvPr/>
              </p:nvGraphicFramePr>
              <p:xfrm>
                <a:off x="1015975" y="2118751"/>
                <a:ext cx="406400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044" name="משוואה" r:id="rId11" imgW="152202" imgH="177569" progId="Equation.3">
                        <p:embed/>
                      </p:oleObj>
                    </mc:Choice>
                    <mc:Fallback>
                      <p:oleObj name="משוואה" r:id="rId11" imgW="152202" imgH="177569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75" y="2118751"/>
                              <a:ext cx="406400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2" name="Straight Arrow Connector 41"/>
              <p:cNvCxnSpPr>
                <a:stCxn id="32" idx="6"/>
                <a:endCxn id="39" idx="2"/>
              </p:cNvCxnSpPr>
              <p:nvPr/>
            </p:nvCxnSpPr>
            <p:spPr>
              <a:xfrm>
                <a:off x="3429225" y="2465242"/>
                <a:ext cx="1071920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9" idx="6"/>
                <a:endCxn id="21" idx="2"/>
              </p:cNvCxnSpPr>
              <p:nvPr/>
            </p:nvCxnSpPr>
            <p:spPr>
              <a:xfrm>
                <a:off x="5215242" y="2465242"/>
                <a:ext cx="121442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8" idx="3"/>
                <a:endCxn id="18" idx="5"/>
              </p:cNvCxnSpPr>
              <p:nvPr/>
            </p:nvCxnSpPr>
            <p:spPr>
              <a:xfrm rot="16200000" flipH="1">
                <a:off x="1214886" y="2438892"/>
                <a:ext cx="1586" cy="504980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1" name="TextBox 58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0502" name="TextBox 59"/>
              <p:cNvSpPr txBox="1">
                <a:spLocks noChangeArrowheads="1"/>
              </p:cNvSpPr>
              <p:nvPr/>
            </p:nvSpPr>
            <p:spPr bwMode="auto">
              <a:xfrm>
                <a:off x="56435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0503" name="TextBox 60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</a:t>
                </a:r>
                <a:r>
                  <a:rPr lang="en-US" altLang="en-US" sz="1800">
                    <a:sym typeface="Symbol" panose="05050102010706020507" pitchFamily="18" charset="2"/>
                  </a:rPr>
                  <a:t></a:t>
                </a:r>
                <a:r>
                  <a:rPr lang="en-US" altLang="en-US" sz="1800"/>
                  <a:t>,0</a:t>
                </a:r>
              </a:p>
            </p:txBody>
          </p:sp>
          <p:cxnSp>
            <p:nvCxnSpPr>
              <p:cNvPr id="70" name="Curved Connector 69"/>
              <p:cNvCxnSpPr>
                <a:stCxn id="21" idx="3"/>
                <a:endCxn id="21" idx="5"/>
              </p:cNvCxnSpPr>
              <p:nvPr/>
            </p:nvCxnSpPr>
            <p:spPr>
              <a:xfrm rot="16200000" flipH="1">
                <a:off x="6786701" y="2438892"/>
                <a:ext cx="1586" cy="504980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84" name="TextBox 72"/>
          <p:cNvSpPr txBox="1">
            <a:spLocks noChangeArrowheads="1"/>
          </p:cNvSpPr>
          <p:nvPr/>
        </p:nvSpPr>
        <p:spPr bwMode="auto">
          <a:xfrm>
            <a:off x="541338" y="4703763"/>
            <a:ext cx="75326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1. A state may have 0 or more transitions labeled with </a:t>
            </a:r>
            <a:br>
              <a:rPr lang="en-US" altLang="en-US" sz="2400" dirty="0"/>
            </a:br>
            <a:r>
              <a:rPr lang="en-US" altLang="en-US" sz="2400" dirty="0"/>
              <a:t>     the same symbol.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2.             transitions are possible. What’s the implication? We can go to multiple states with the same input</a:t>
            </a:r>
          </a:p>
        </p:txBody>
      </p:sp>
      <p:graphicFrame>
        <p:nvGraphicFramePr>
          <p:cNvPr id="20485" name="Object 76"/>
          <p:cNvGraphicFramePr>
            <a:graphicFrameLocks noChangeAspect="1"/>
          </p:cNvGraphicFramePr>
          <p:nvPr/>
        </p:nvGraphicFramePr>
        <p:xfrm>
          <a:off x="1187450" y="5487988"/>
          <a:ext cx="4111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5" name="Equation" r:id="rId13" imgW="126835" imgH="139518" progId="Equation.3">
                  <p:embed/>
                </p:oleObj>
              </mc:Choice>
              <mc:Fallback>
                <p:oleObj name="Equation" r:id="rId13" imgW="126835" imgH="139518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87988"/>
                        <a:ext cx="4111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Box 35"/>
          <p:cNvSpPr txBox="1">
            <a:spLocks noChangeArrowheads="1"/>
          </p:cNvSpPr>
          <p:nvPr/>
        </p:nvSpPr>
        <p:spPr bwMode="auto">
          <a:xfrm>
            <a:off x="571500" y="1428750"/>
            <a:ext cx="700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NFA – Nondeterministic Finite Automaton</a:t>
            </a:r>
          </a:p>
        </p:txBody>
      </p:sp>
      <p:graphicFrame>
        <p:nvGraphicFramePr>
          <p:cNvPr id="20489" name="Object 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6" name="Equation" r:id="rId15" imgW="114151" imgH="215619" progId="Equation.3">
                  <p:embed/>
                </p:oleObj>
              </mc:Choice>
              <mc:Fallback>
                <p:oleObj name="Equation" r:id="rId15" imgW="114151" imgH="21561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Computation of an NFA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several transitions with the same label exist, an input word may induce </a:t>
            </a:r>
            <a:r>
              <a:rPr lang="en-US" altLang="en-US" b="1" dirty="0" smtClean="0"/>
              <a:t>several </a:t>
            </a:r>
            <a:r>
              <a:rPr lang="en-US" altLang="en-US" dirty="0" smtClean="0"/>
              <a:t>paths.</a:t>
            </a:r>
          </a:p>
          <a:p>
            <a:pPr eaLnBrk="1" hangingPunct="1"/>
            <a:r>
              <a:rPr lang="en-US" altLang="en-US" dirty="0" smtClean="0"/>
              <a:t>When no transition is possible a computation is “stuck” (i.e., at a dead-end)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smtClean="0"/>
              <a:t>Q:</a:t>
            </a:r>
            <a:r>
              <a:rPr lang="en-US" altLang="en-US" dirty="0" smtClean="0"/>
              <a:t>Which words are accepted and which are not?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smtClean="0"/>
              <a:t>A: </a:t>
            </a:r>
            <a:r>
              <a:rPr lang="en-US" altLang="en-US" sz="2800" dirty="0" smtClean="0"/>
              <a:t>If word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w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induces (at least) </a:t>
            </a:r>
            <a:r>
              <a:rPr lang="en-US" altLang="en-US" sz="2800" i="1" dirty="0" smtClean="0"/>
              <a:t>one</a:t>
            </a:r>
            <a:r>
              <a:rPr lang="en-US" altLang="en-US" sz="2800" dirty="0" smtClean="0"/>
              <a:t> accepting path, then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w </a:t>
            </a:r>
            <a:r>
              <a:rPr lang="en-US" altLang="en-US" sz="2800" dirty="0" smtClean="0"/>
              <a:t>is accepted.</a:t>
            </a:r>
            <a:endParaRPr lang="en-US" altLang="en-US" sz="2800" b="1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A49A597-B39E-4E02-BB96-3D02F367B17A}" type="slidenum">
              <a:rPr lang="en-US" sz="1600"/>
              <a:pPr algn="l">
                <a:defRPr/>
              </a:pPr>
              <a:t>17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Possible Computations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</a:p>
        </p:txBody>
      </p:sp>
      <p:grpSp>
        <p:nvGrpSpPr>
          <p:cNvPr id="22532" name="Group 9"/>
          <p:cNvGrpSpPr>
            <a:grpSpLocks/>
          </p:cNvGrpSpPr>
          <p:nvPr/>
        </p:nvGrpSpPr>
        <p:grpSpPr bwMode="auto">
          <a:xfrm>
            <a:off x="7358063" y="3714750"/>
            <a:ext cx="571500" cy="642938"/>
            <a:chOff x="857224" y="2000240"/>
            <a:chExt cx="714380" cy="642942"/>
          </a:xfrm>
        </p:grpSpPr>
        <p:sp>
          <p:nvSpPr>
            <p:cNvPr id="8" name="Oval 7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87" name="Object 8"/>
            <p:cNvGraphicFramePr>
              <a:graphicFrameLocks noChangeAspect="1"/>
            </p:cNvGraphicFramePr>
            <p:nvPr/>
          </p:nvGraphicFramePr>
          <p:xfrm>
            <a:off x="984200" y="2071676"/>
            <a:ext cx="47426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95" name="משוואה" r:id="rId3" imgW="177646" imgH="228402" progId="Equation.3">
                    <p:embed/>
                  </p:oleObj>
                </mc:Choice>
                <mc:Fallback>
                  <p:oleObj name="משוואה" r:id="rId3" imgW="177646" imgH="2284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0" y="2071676"/>
                          <a:ext cx="47426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6643688" y="3643313"/>
            <a:ext cx="571500" cy="642937"/>
            <a:chOff x="857224" y="2000240"/>
            <a:chExt cx="714380" cy="642942"/>
          </a:xfrm>
        </p:grpSpPr>
        <p:sp>
          <p:nvSpPr>
            <p:cNvPr id="11" name="Oval 10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85" name="Object 11"/>
            <p:cNvGraphicFramePr>
              <a:graphicFrameLocks noChangeAspect="1"/>
            </p:cNvGraphicFramePr>
            <p:nvPr/>
          </p:nvGraphicFramePr>
          <p:xfrm>
            <a:off x="982222" y="2060564"/>
            <a:ext cx="4762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96" name="משוואה" r:id="rId5" imgW="177646" imgH="241091" progId="Equation.3">
                    <p:embed/>
                  </p:oleObj>
                </mc:Choice>
                <mc:Fallback>
                  <p:oleObj name="משוואה" r:id="rId5" imgW="177646" imgH="24109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222" y="2060564"/>
                          <a:ext cx="47625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5786438" y="3643313"/>
            <a:ext cx="571500" cy="642937"/>
            <a:chOff x="857224" y="2000240"/>
            <a:chExt cx="714380" cy="642942"/>
          </a:xfrm>
        </p:grpSpPr>
        <p:sp>
          <p:nvSpPr>
            <p:cNvPr id="14" name="Oval 13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83" name="Object 14"/>
            <p:cNvGraphicFramePr>
              <a:graphicFrameLocks noChangeAspect="1"/>
            </p:cNvGraphicFramePr>
            <p:nvPr/>
          </p:nvGraphicFramePr>
          <p:xfrm>
            <a:off x="966354" y="2060564"/>
            <a:ext cx="50800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97" name="משוואה" r:id="rId7" imgW="190417" imgH="241195" progId="Equation.3">
                    <p:embed/>
                  </p:oleObj>
                </mc:Choice>
                <mc:Fallback>
                  <p:oleObj name="משוואה" r:id="rId7" imgW="190417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354" y="2060564"/>
                          <a:ext cx="50800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7715250" y="2714625"/>
            <a:ext cx="571500" cy="642938"/>
            <a:chOff x="857224" y="2000240"/>
            <a:chExt cx="714380" cy="642942"/>
          </a:xfrm>
        </p:grpSpPr>
        <p:sp>
          <p:nvSpPr>
            <p:cNvPr id="17" name="Oval 16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81" name="Object 17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98" name="משוואה" r:id="rId9" imgW="165028" imgH="228501" progId="Equation.3">
                    <p:embed/>
                  </p:oleObj>
                </mc:Choice>
                <mc:Fallback>
                  <p:oleObj name="משוואה" r:id="rId9" imgW="165028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6" name="Group 9"/>
          <p:cNvGrpSpPr>
            <a:grpSpLocks/>
          </p:cNvGrpSpPr>
          <p:nvPr/>
        </p:nvGrpSpPr>
        <p:grpSpPr bwMode="auto">
          <a:xfrm>
            <a:off x="6429375" y="2714625"/>
            <a:ext cx="571500" cy="642938"/>
            <a:chOff x="857224" y="2000240"/>
            <a:chExt cx="714380" cy="642942"/>
          </a:xfrm>
        </p:grpSpPr>
        <p:sp>
          <p:nvSpPr>
            <p:cNvPr id="20" name="Oval 1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79" name="Object 20"/>
            <p:cNvGraphicFramePr>
              <a:graphicFrameLocks noChangeAspect="1"/>
            </p:cNvGraphicFramePr>
            <p:nvPr/>
          </p:nvGraphicFramePr>
          <p:xfrm>
            <a:off x="984208" y="2071683"/>
            <a:ext cx="47426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99" name="משוואה" r:id="rId11" imgW="177646" imgH="228402" progId="Equation.3">
                    <p:embed/>
                  </p:oleObj>
                </mc:Choice>
                <mc:Fallback>
                  <p:oleObj name="משוואה" r:id="rId11" imgW="177646" imgH="22840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8" y="2071683"/>
                          <a:ext cx="474266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7143750" y="1928813"/>
            <a:ext cx="571500" cy="642937"/>
            <a:chOff x="857224" y="2000240"/>
            <a:chExt cx="714380" cy="642942"/>
          </a:xfrm>
        </p:grpSpPr>
        <p:sp>
          <p:nvSpPr>
            <p:cNvPr id="23" name="Oval 22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77" name="Object 23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0" name="משוואה" r:id="rId13" imgW="165028" imgH="228501" progId="Equation.3">
                    <p:embed/>
                  </p:oleObj>
                </mc:Choice>
                <mc:Fallback>
                  <p:oleObj name="משוואה" r:id="rId13" imgW="165028" imgH="22850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8" name="TextBox 24"/>
          <p:cNvSpPr txBox="1">
            <a:spLocks noChangeArrowheads="1"/>
          </p:cNvSpPr>
          <p:nvPr/>
        </p:nvSpPr>
        <p:spPr bwMode="auto">
          <a:xfrm>
            <a:off x="500063" y="1357313"/>
            <a:ext cx="1928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DFA</a:t>
            </a:r>
          </a:p>
        </p:txBody>
      </p:sp>
      <p:grpSp>
        <p:nvGrpSpPr>
          <p:cNvPr id="22539" name="Group 27"/>
          <p:cNvGrpSpPr>
            <a:grpSpLocks/>
          </p:cNvGrpSpPr>
          <p:nvPr/>
        </p:nvGrpSpPr>
        <p:grpSpPr bwMode="auto">
          <a:xfrm>
            <a:off x="642938" y="2214563"/>
            <a:ext cx="571500" cy="1071562"/>
            <a:chOff x="642910" y="2214554"/>
            <a:chExt cx="571504" cy="1072364"/>
          </a:xfrm>
        </p:grpSpPr>
        <p:grpSp>
          <p:nvGrpSpPr>
            <p:cNvPr id="22572" name="Group 9"/>
            <p:cNvGrpSpPr>
              <a:grpSpLocks/>
            </p:cNvGrpSpPr>
            <p:nvPr/>
          </p:nvGrpSpPr>
          <p:grpSpPr bwMode="auto">
            <a:xfrm>
              <a:off x="642910" y="2214554"/>
              <a:ext cx="571504" cy="642942"/>
              <a:chOff x="857224" y="2000240"/>
              <a:chExt cx="714380" cy="64294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57224" y="2000240"/>
                <a:ext cx="714380" cy="64341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2575" name="Object 5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401" name="משוואה" r:id="rId15" imgW="165028" imgH="228501" progId="Equation.3">
                      <p:embed/>
                    </p:oleObj>
                  </mc:Choice>
                  <mc:Fallback>
                    <p:oleObj name="משוואה" r:id="rId15" imgW="165028" imgH="228501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Straight Arrow Connector 26"/>
            <p:cNvCxnSpPr>
              <a:stCxn id="5" idx="4"/>
            </p:cNvCxnSpPr>
            <p:nvPr/>
          </p:nvCxnSpPr>
          <p:spPr>
            <a:xfrm rot="5400000">
              <a:off x="714189" y="3070858"/>
              <a:ext cx="428946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40" name="Group 9"/>
          <p:cNvGrpSpPr>
            <a:grpSpLocks/>
          </p:cNvGrpSpPr>
          <p:nvPr/>
        </p:nvGrpSpPr>
        <p:grpSpPr bwMode="auto">
          <a:xfrm>
            <a:off x="642938" y="5357813"/>
            <a:ext cx="571500" cy="642937"/>
            <a:chOff x="857224" y="2000240"/>
            <a:chExt cx="714380" cy="642942"/>
          </a:xfrm>
        </p:grpSpPr>
        <p:sp>
          <p:nvSpPr>
            <p:cNvPr id="32" name="Oval 31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71" name="Object 32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2" name="משוואה" r:id="rId17" imgW="165028" imgH="228501" progId="Equation.3">
                    <p:embed/>
                  </p:oleObj>
                </mc:Choice>
                <mc:Fallback>
                  <p:oleObj name="משוואה" r:id="rId17" imgW="165028" imgH="22850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1" name="Group 9"/>
          <p:cNvGrpSpPr>
            <a:grpSpLocks/>
          </p:cNvGrpSpPr>
          <p:nvPr/>
        </p:nvGrpSpPr>
        <p:grpSpPr bwMode="auto">
          <a:xfrm>
            <a:off x="5929313" y="4929188"/>
            <a:ext cx="571500" cy="642937"/>
            <a:chOff x="857224" y="2000240"/>
            <a:chExt cx="714380" cy="642942"/>
          </a:xfrm>
        </p:grpSpPr>
        <p:sp>
          <p:nvSpPr>
            <p:cNvPr id="37" name="Oval 36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69" name="Object 37"/>
            <p:cNvGraphicFramePr>
              <a:graphicFrameLocks noChangeAspect="1"/>
            </p:cNvGraphicFramePr>
            <p:nvPr/>
          </p:nvGraphicFramePr>
          <p:xfrm>
            <a:off x="1000088" y="2060555"/>
            <a:ext cx="440531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3" name="משוואה" r:id="rId19" imgW="164957" imgH="241091" progId="Equation.3">
                    <p:embed/>
                  </p:oleObj>
                </mc:Choice>
                <mc:Fallback>
                  <p:oleObj name="משוואה" r:id="rId19" imgW="164957" imgH="24109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088" y="2060555"/>
                          <a:ext cx="440531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2" name="Group 38"/>
          <p:cNvGrpSpPr>
            <a:grpSpLocks/>
          </p:cNvGrpSpPr>
          <p:nvPr/>
        </p:nvGrpSpPr>
        <p:grpSpPr bwMode="auto">
          <a:xfrm>
            <a:off x="642938" y="4357688"/>
            <a:ext cx="571500" cy="1073150"/>
            <a:chOff x="642910" y="2214554"/>
            <a:chExt cx="571504" cy="1072364"/>
          </a:xfrm>
        </p:grpSpPr>
        <p:grpSp>
          <p:nvGrpSpPr>
            <p:cNvPr id="22564" name="Group 9"/>
            <p:cNvGrpSpPr>
              <a:grpSpLocks/>
            </p:cNvGrpSpPr>
            <p:nvPr/>
          </p:nvGrpSpPr>
          <p:grpSpPr bwMode="auto">
            <a:xfrm>
              <a:off x="642910" y="2214554"/>
              <a:ext cx="571504" cy="642942"/>
              <a:chOff x="857224" y="2000240"/>
              <a:chExt cx="714380" cy="64294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57224" y="2000240"/>
                <a:ext cx="714380" cy="6424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2567" name="Object 42"/>
              <p:cNvGraphicFramePr>
                <a:graphicFrameLocks noChangeAspect="1"/>
              </p:cNvGraphicFramePr>
              <p:nvPr/>
            </p:nvGraphicFramePr>
            <p:xfrm>
              <a:off x="984259" y="2071671"/>
              <a:ext cx="47426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404" name="משוואה" r:id="rId21" imgW="177646" imgH="228402" progId="Equation.3">
                      <p:embed/>
                    </p:oleObj>
                  </mc:Choice>
                  <mc:Fallback>
                    <p:oleObj name="משוואה" r:id="rId21" imgW="177646" imgH="228402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4259" y="2071671"/>
                            <a:ext cx="474265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1" name="Straight Arrow Connector 40"/>
            <p:cNvCxnSpPr>
              <a:stCxn id="42" idx="4"/>
            </p:cNvCxnSpPr>
            <p:nvPr/>
          </p:nvCxnSpPr>
          <p:spPr>
            <a:xfrm rot="5400000">
              <a:off x="714506" y="3071175"/>
              <a:ext cx="428311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43" name="TextBox 43"/>
          <p:cNvSpPr txBox="1">
            <a:spLocks noChangeArrowheads="1"/>
          </p:cNvSpPr>
          <p:nvPr/>
        </p:nvSpPr>
        <p:spPr bwMode="auto">
          <a:xfrm>
            <a:off x="785813" y="3000375"/>
            <a:ext cx="4286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46" name="Straight Arrow Connector 45"/>
          <p:cNvCxnSpPr>
            <a:stCxn id="23" idx="3"/>
            <a:endCxn id="20" idx="7"/>
          </p:cNvCxnSpPr>
          <p:nvPr/>
        </p:nvCxnSpPr>
        <p:spPr>
          <a:xfrm rot="5400000">
            <a:off x="6907213" y="2487613"/>
            <a:ext cx="33020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5"/>
            <a:endCxn id="17" idx="1"/>
          </p:cNvCxnSpPr>
          <p:nvPr/>
        </p:nvCxnSpPr>
        <p:spPr>
          <a:xfrm rot="16200000" flipH="1">
            <a:off x="7550151" y="2559050"/>
            <a:ext cx="33020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</p:cNvCxnSpPr>
          <p:nvPr/>
        </p:nvCxnSpPr>
        <p:spPr>
          <a:xfrm rot="5400000">
            <a:off x="6174581" y="3304382"/>
            <a:ext cx="379413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5"/>
            <a:endCxn id="8" idx="1"/>
          </p:cNvCxnSpPr>
          <p:nvPr/>
        </p:nvCxnSpPr>
        <p:spPr>
          <a:xfrm rot="16200000" flipH="1">
            <a:off x="6907212" y="3273426"/>
            <a:ext cx="544513" cy="525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4"/>
            <a:endCxn id="11" idx="0"/>
          </p:cNvCxnSpPr>
          <p:nvPr/>
        </p:nvCxnSpPr>
        <p:spPr>
          <a:xfrm rot="16200000" flipH="1">
            <a:off x="6679407" y="3393281"/>
            <a:ext cx="28575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9" name="TextBox 65"/>
          <p:cNvSpPr txBox="1">
            <a:spLocks noChangeArrowheads="1"/>
          </p:cNvSpPr>
          <p:nvPr/>
        </p:nvSpPr>
        <p:spPr bwMode="auto">
          <a:xfrm>
            <a:off x="6357938" y="4357688"/>
            <a:ext cx="15716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.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550" name="Group 9"/>
          <p:cNvGrpSpPr>
            <a:grpSpLocks/>
          </p:cNvGrpSpPr>
          <p:nvPr/>
        </p:nvGrpSpPr>
        <p:grpSpPr bwMode="auto">
          <a:xfrm>
            <a:off x="5072063" y="4929188"/>
            <a:ext cx="571500" cy="642937"/>
            <a:chOff x="857224" y="2000240"/>
            <a:chExt cx="714380" cy="642942"/>
          </a:xfrm>
        </p:grpSpPr>
        <p:sp>
          <p:nvSpPr>
            <p:cNvPr id="70" name="Oval 6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63" name="Object 70"/>
            <p:cNvGraphicFramePr>
              <a:graphicFrameLocks noChangeAspect="1"/>
            </p:cNvGraphicFramePr>
            <p:nvPr/>
          </p:nvGraphicFramePr>
          <p:xfrm>
            <a:off x="1015970" y="2071667"/>
            <a:ext cx="40679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5" name="משוואה" r:id="rId23" imgW="152334" imgH="228501" progId="Equation.3">
                    <p:embed/>
                  </p:oleObj>
                </mc:Choice>
                <mc:Fallback>
                  <p:oleObj name="משוואה" r:id="rId23" imgW="152334" imgH="228501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70" y="2071667"/>
                          <a:ext cx="406796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1" name="Group 9"/>
          <p:cNvGrpSpPr>
            <a:grpSpLocks/>
          </p:cNvGrpSpPr>
          <p:nvPr/>
        </p:nvGrpSpPr>
        <p:grpSpPr bwMode="auto">
          <a:xfrm>
            <a:off x="6929438" y="4929188"/>
            <a:ext cx="571500" cy="642937"/>
            <a:chOff x="857224" y="2000240"/>
            <a:chExt cx="714380" cy="642942"/>
          </a:xfrm>
        </p:grpSpPr>
        <p:sp>
          <p:nvSpPr>
            <p:cNvPr id="75" name="Oval 74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61" name="Object 75"/>
            <p:cNvGraphicFramePr>
              <a:graphicFrameLocks noChangeAspect="1"/>
            </p:cNvGraphicFramePr>
            <p:nvPr/>
          </p:nvGraphicFramePr>
          <p:xfrm>
            <a:off x="984204" y="2071667"/>
            <a:ext cx="47426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6" name="משוואה" r:id="rId25" imgW="177646" imgH="228402" progId="Equation.3">
                    <p:embed/>
                  </p:oleObj>
                </mc:Choice>
                <mc:Fallback>
                  <p:oleObj name="משוואה" r:id="rId25" imgW="177646" imgH="228402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4" y="2071667"/>
                          <a:ext cx="47426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2" name="Group 9"/>
          <p:cNvGrpSpPr>
            <a:grpSpLocks/>
          </p:cNvGrpSpPr>
          <p:nvPr/>
        </p:nvGrpSpPr>
        <p:grpSpPr bwMode="auto">
          <a:xfrm>
            <a:off x="7929563" y="4929188"/>
            <a:ext cx="571500" cy="642937"/>
            <a:chOff x="857224" y="2000240"/>
            <a:chExt cx="714380" cy="642942"/>
          </a:xfrm>
        </p:grpSpPr>
        <p:sp>
          <p:nvSpPr>
            <p:cNvPr id="80" name="Oval 7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59" name="Object 80"/>
            <p:cNvGraphicFramePr>
              <a:graphicFrameLocks noChangeAspect="1"/>
            </p:cNvGraphicFramePr>
            <p:nvPr/>
          </p:nvGraphicFramePr>
          <p:xfrm>
            <a:off x="1015945" y="2071667"/>
            <a:ext cx="40679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7" name="משוואה" r:id="rId27" imgW="152334" imgH="228501" progId="Equation.3">
                    <p:embed/>
                  </p:oleObj>
                </mc:Choice>
                <mc:Fallback>
                  <p:oleObj name="משוואה" r:id="rId27" imgW="152334" imgH="228501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45" y="2071667"/>
                          <a:ext cx="406796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Oval 81"/>
          <p:cNvSpPr/>
          <p:nvPr/>
        </p:nvSpPr>
        <p:spPr>
          <a:xfrm>
            <a:off x="500063" y="5214938"/>
            <a:ext cx="857250" cy="9286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786563" y="4786313"/>
            <a:ext cx="857250" cy="9286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55" name="TextBox 83"/>
          <p:cNvSpPr txBox="1">
            <a:spLocks noChangeArrowheads="1"/>
          </p:cNvSpPr>
          <p:nvPr/>
        </p:nvSpPr>
        <p:spPr bwMode="auto">
          <a:xfrm>
            <a:off x="6929438" y="1357313"/>
            <a:ext cx="1928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NFA</a:t>
            </a:r>
          </a:p>
        </p:txBody>
      </p:sp>
      <p:sp>
        <p:nvSpPr>
          <p:cNvPr id="22556" name="TextBox 58"/>
          <p:cNvSpPr txBox="1">
            <a:spLocks noChangeArrowheads="1"/>
          </p:cNvSpPr>
          <p:nvPr/>
        </p:nvSpPr>
        <p:spPr bwMode="auto">
          <a:xfrm>
            <a:off x="1785938" y="1714500"/>
            <a:ext cx="4286250" cy="157003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At each step of the computation: </a:t>
            </a:r>
            <a:r>
              <a:rPr lang="en-US" altLang="en-US" sz="2400" b="1"/>
              <a:t>DFA  -  </a:t>
            </a:r>
            <a:r>
              <a:rPr lang="en-US" altLang="en-US" sz="2400"/>
              <a:t>A </a:t>
            </a:r>
            <a:r>
              <a:rPr lang="en-US" altLang="en-US" sz="2400" b="1"/>
              <a:t>single state </a:t>
            </a:r>
            <a:r>
              <a:rPr lang="en-US" altLang="en-US" sz="2400"/>
              <a:t>is occupied</a:t>
            </a:r>
            <a:r>
              <a:rPr lang="en-US" altLang="en-US" sz="2400" b="1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NFA</a:t>
            </a:r>
            <a:r>
              <a:rPr lang="en-US" altLang="en-US" sz="2400"/>
              <a:t>  -  </a:t>
            </a:r>
            <a:r>
              <a:rPr lang="en-US" altLang="en-US" sz="2400" b="1"/>
              <a:t>Several states </a:t>
            </a:r>
            <a:r>
              <a:rPr lang="en-US" altLang="en-US" sz="2400"/>
              <a:t>may be </a:t>
            </a:r>
            <a:br>
              <a:rPr lang="en-US" altLang="en-US" sz="2400"/>
            </a:br>
            <a:r>
              <a:rPr lang="en-US" altLang="en-US" sz="2400"/>
              <a:t>              occupied.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AAFBB66-B007-4902-884D-DFE9532760D9}" type="slidenum">
              <a:rPr lang="en-US" sz="1600"/>
              <a:pPr algn="l">
                <a:defRPr/>
              </a:pPr>
              <a:t>18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Computation of an NFA - Example</a:t>
            </a:r>
          </a:p>
        </p:txBody>
      </p:sp>
      <p:graphicFrame>
        <p:nvGraphicFramePr>
          <p:cNvPr id="23558" name="Content Placeholder 61"/>
          <p:cNvGraphicFramePr>
            <a:graphicFrameLocks noGrp="1" noChangeAspect="1"/>
          </p:cNvGraphicFramePr>
          <p:nvPr>
            <p:ph idx="1"/>
          </p:nvPr>
        </p:nvGraphicFramePr>
        <p:xfrm>
          <a:off x="4508500" y="3793331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9" name="Equation" r:id="rId3" imgW="126835" imgH="139518" progId="Equation.3">
                  <p:embed/>
                </p:oleObj>
              </mc:Choice>
              <mc:Fallback>
                <p:oleObj name="Equation" r:id="rId3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793331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8D5ABF7E-0ECD-4695-A40F-741B82B3F5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555" name="Content Placeholder 5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On the input word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altLang="en-US" dirty="0"/>
              <a:t>01011 there exist an accepting path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/>
              <a:t>is </a:t>
            </a:r>
            <a:r>
              <a:rPr lang="en-US" altLang="en-US" dirty="0" smtClean="0"/>
              <a:t>accepted.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Describe the </a:t>
            </a:r>
            <a:r>
              <a:rPr lang="en-US" altLang="en-US" dirty="0"/>
              <a:t>language recognized by this </a:t>
            </a:r>
            <a:r>
              <a:rPr lang="en-US" altLang="en-US" dirty="0" smtClean="0"/>
              <a:t>automaton: </a:t>
            </a:r>
            <a:r>
              <a:rPr lang="en-US" altLang="en-US" sz="200" dirty="0" smtClean="0"/>
              <a:t>all words that contain either 11 or 101</a:t>
            </a:r>
            <a:endParaRPr lang="en-US" altLang="en-US" sz="200" dirty="0"/>
          </a:p>
          <a:p>
            <a:pPr eaLnBrk="1" hangingPunct="1">
              <a:buFontTx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pSp>
        <p:nvGrpSpPr>
          <p:cNvPr id="23557" name="Group 35"/>
          <p:cNvGrpSpPr>
            <a:grpSpLocks/>
          </p:cNvGrpSpPr>
          <p:nvPr/>
        </p:nvGrpSpPr>
        <p:grpSpPr bwMode="auto">
          <a:xfrm>
            <a:off x="500063" y="1500188"/>
            <a:ext cx="6643687" cy="1584325"/>
            <a:chOff x="500034" y="2416726"/>
            <a:chExt cx="6643734" cy="1583778"/>
          </a:xfrm>
        </p:grpSpPr>
        <p:sp>
          <p:nvSpPr>
            <p:cNvPr id="23559" name="TextBox 37"/>
            <p:cNvSpPr txBox="1">
              <a:spLocks noChangeArrowheads="1"/>
            </p:cNvSpPr>
            <p:nvPr/>
          </p:nvSpPr>
          <p:spPr bwMode="auto">
            <a:xfrm>
              <a:off x="6143636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23560" name="TextBox 40"/>
            <p:cNvSpPr txBox="1">
              <a:spLocks noChangeArrowheads="1"/>
            </p:cNvSpPr>
            <p:nvPr/>
          </p:nvSpPr>
          <p:spPr bwMode="auto">
            <a:xfrm>
              <a:off x="500034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23561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6286544" cy="714380"/>
              <a:chOff x="857224" y="2071678"/>
              <a:chExt cx="6286544" cy="714380"/>
            </a:xfrm>
          </p:grpSpPr>
          <p:grpSp>
            <p:nvGrpSpPr>
              <p:cNvPr id="23562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3583" name="Object 72"/>
                <p:cNvGraphicFramePr>
                  <a:graphicFrameLocks noChangeAspect="1"/>
                </p:cNvGraphicFramePr>
                <p:nvPr/>
              </p:nvGraphicFramePr>
              <p:xfrm>
                <a:off x="1033463" y="2119316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60" name="משוואה" r:id="rId5" imgW="139579" imgH="177646" progId="Equation.3">
                        <p:embed/>
                      </p:oleObj>
                    </mc:Choice>
                    <mc:Fallback>
                      <p:oleObj name="משוואה" r:id="rId5" imgW="139579" imgH="177646" progId="Equation.3">
                        <p:embed/>
                        <p:pic>
                          <p:nvPicPr>
                            <p:cNvPr id="0" name="Object 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9316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3563" name="Group 29"/>
              <p:cNvGrpSpPr>
                <a:grpSpLocks/>
              </p:cNvGrpSpPr>
              <p:nvPr/>
            </p:nvGrpSpPr>
            <p:grpSpPr bwMode="auto">
              <a:xfrm>
                <a:off x="6429388" y="2143116"/>
                <a:ext cx="714380" cy="642942"/>
                <a:chOff x="3643306" y="2928934"/>
                <a:chExt cx="714380" cy="642942"/>
              </a:xfrm>
            </p:grpSpPr>
            <p:grpSp>
              <p:nvGrpSpPr>
                <p:cNvPr id="23578" name="Group 13"/>
                <p:cNvGrpSpPr>
                  <a:grpSpLocks/>
                </p:cNvGrpSpPr>
                <p:nvPr/>
              </p:nvGrpSpPr>
              <p:grpSpPr bwMode="auto">
                <a:xfrm>
                  <a:off x="3643306" y="2928934"/>
                  <a:ext cx="714380" cy="642942"/>
                  <a:chOff x="857224" y="2000240"/>
                  <a:chExt cx="714380" cy="64294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857224" y="2000214"/>
                    <a:ext cx="714380" cy="64271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23581" name="Object 70"/>
                  <p:cNvGraphicFramePr>
                    <a:graphicFrameLocks noChangeAspect="1"/>
                  </p:cNvGraphicFramePr>
                  <p:nvPr/>
                </p:nvGraphicFramePr>
                <p:xfrm>
                  <a:off x="1017549" y="2117163"/>
                  <a:ext cx="404812" cy="333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961" name="משוואה" r:id="rId7" imgW="152202" imgH="177569" progId="Equation.3">
                          <p:embed/>
                        </p:oleObj>
                      </mc:Choice>
                      <mc:Fallback>
                        <p:oleObj name="משוואה" r:id="rId7" imgW="152202" imgH="177569" progId="Equation.3">
                          <p:embed/>
                          <p:pic>
                            <p:nvPicPr>
                              <p:cNvPr id="0" name="Object 7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17549" y="2117163"/>
                                <a:ext cx="404812" cy="333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8" name="Oval 67"/>
                <p:cNvSpPr/>
                <p:nvPr/>
              </p:nvSpPr>
              <p:spPr>
                <a:xfrm>
                  <a:off x="3714745" y="3000321"/>
                  <a:ext cx="571504" cy="49988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23564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3577" name="Object 65"/>
                <p:cNvGraphicFramePr>
                  <a:graphicFrameLocks noChangeAspect="1"/>
                </p:cNvGraphicFramePr>
                <p:nvPr/>
              </p:nvGraphicFramePr>
              <p:xfrm>
                <a:off x="1017575" y="2117728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62" name="משוואה" r:id="rId9" imgW="152202" imgH="177569" progId="Equation.3">
                        <p:embed/>
                      </p:oleObj>
                    </mc:Choice>
                    <mc:Fallback>
                      <p:oleObj name="משוואה" r:id="rId9" imgW="152202" imgH="177569" progId="Equation.3">
                        <p:embed/>
                        <p:pic>
                          <p:nvPicPr>
                            <p:cNvPr id="0" name="Object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728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0" name="Straight Arrow Connector 49"/>
              <p:cNvCxnSpPr>
                <a:stCxn id="72" idx="6"/>
                <a:endCxn id="65" idx="2"/>
              </p:cNvCxnSpPr>
              <p:nvPr/>
            </p:nvCxnSpPr>
            <p:spPr>
              <a:xfrm>
                <a:off x="1571604" y="2465242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66" name="Group 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3575" name="Object 63"/>
                <p:cNvGraphicFramePr>
                  <a:graphicFrameLocks noChangeAspect="1"/>
                </p:cNvGraphicFramePr>
                <p:nvPr/>
              </p:nvGraphicFramePr>
              <p:xfrm>
                <a:off x="1015975" y="2118751"/>
                <a:ext cx="406400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63" name="משוואה" r:id="rId11" imgW="152202" imgH="177569" progId="Equation.3">
                        <p:embed/>
                      </p:oleObj>
                    </mc:Choice>
                    <mc:Fallback>
                      <p:oleObj name="משוואה" r:id="rId11" imgW="152202" imgH="177569" progId="Equation.3">
                        <p:embed/>
                        <p:pic>
                          <p:nvPicPr>
                            <p:cNvPr id="0" name="Object 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75" y="2118751"/>
                              <a:ext cx="406400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2" name="Straight Arrow Connector 51"/>
              <p:cNvCxnSpPr>
                <a:stCxn id="65" idx="6"/>
                <a:endCxn id="63" idx="2"/>
              </p:cNvCxnSpPr>
              <p:nvPr/>
            </p:nvCxnSpPr>
            <p:spPr>
              <a:xfrm>
                <a:off x="3428992" y="2465242"/>
                <a:ext cx="1071571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63" idx="6"/>
                <a:endCxn id="69" idx="2"/>
              </p:cNvCxnSpPr>
              <p:nvPr/>
            </p:nvCxnSpPr>
            <p:spPr>
              <a:xfrm>
                <a:off x="5214943" y="2465242"/>
                <a:ext cx="1214445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>
                <a:stCxn id="72" idx="3"/>
                <a:endCxn id="72" idx="5"/>
              </p:cNvCxnSpPr>
              <p:nvPr/>
            </p:nvCxnSpPr>
            <p:spPr>
              <a:xfrm rot="16200000" flipH="1">
                <a:off x="1214415" y="2438174"/>
                <a:ext cx="1586" cy="506417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70" name="TextBox 54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3571" name="TextBox 55"/>
              <p:cNvSpPr txBox="1">
                <a:spLocks noChangeArrowheads="1"/>
              </p:cNvSpPr>
              <p:nvPr/>
            </p:nvSpPr>
            <p:spPr bwMode="auto">
              <a:xfrm>
                <a:off x="56435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3572" name="TextBox 56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7" cy="646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</a:t>
                </a:r>
                <a:r>
                  <a:rPr lang="el-GR" altLang="en-US" sz="1800"/>
                  <a:t>ε</a:t>
                </a:r>
                <a:r>
                  <a:rPr lang="en-US" altLang="en-US" sz="1800"/>
                  <a:t>,0</a:t>
                </a:r>
              </a:p>
            </p:txBody>
          </p:sp>
          <p:cxnSp>
            <p:nvCxnSpPr>
              <p:cNvPr id="58" name="Curved Connector 57"/>
              <p:cNvCxnSpPr>
                <a:stCxn id="69" idx="3"/>
                <a:endCxn id="69" idx="5"/>
              </p:cNvCxnSpPr>
              <p:nvPr/>
            </p:nvCxnSpPr>
            <p:spPr>
              <a:xfrm rot="16200000" flipH="1">
                <a:off x="6786579" y="2438174"/>
                <a:ext cx="1586" cy="506417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Computational Models</a:t>
            </a:r>
            <a:endParaRPr lang="en-US" altLang="en-US" u="sng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Computational Model </a:t>
            </a:r>
            <a:r>
              <a:rPr lang="en-US" altLang="en-US" dirty="0" smtClean="0"/>
              <a:t>is a mathematical model (ex. defined on paper) that enables us to reason about computation and to study the properties and limitations of computing.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5F278E9-11ED-41C2-BD7E-D82F44E93372}" type="slidenum">
              <a:rPr lang="en-US" sz="1600"/>
              <a:pPr algn="l">
                <a:defRPr/>
              </a:pPr>
              <a:t>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Computation tree of 01011</a:t>
            </a:r>
          </a:p>
        </p:txBody>
      </p:sp>
      <p:graphicFrame>
        <p:nvGraphicFramePr>
          <p:cNvPr id="24624" name="Content Placeholder 61"/>
          <p:cNvGraphicFramePr>
            <a:graphicFrameLocks noGrp="1" noChangeAspect="1"/>
          </p:cNvGraphicFramePr>
          <p:nvPr>
            <p:ph idx="1"/>
          </p:nvPr>
        </p:nvGraphicFramePr>
        <p:xfrm>
          <a:off x="4508500" y="3793331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83" name="משוואה" r:id="rId3" imgW="126835" imgH="139518" progId="Equation.3">
                  <p:embed/>
                </p:oleObj>
              </mc:Choice>
              <mc:Fallback>
                <p:oleObj name="משוואה" r:id="rId3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793331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7A65877F-E685-4C69-AB78-2E6DA928F4B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579" name="Content Placeholder 5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grpSp>
        <p:nvGrpSpPr>
          <p:cNvPr id="24580" name="Group 33"/>
          <p:cNvGrpSpPr>
            <a:grpSpLocks/>
          </p:cNvGrpSpPr>
          <p:nvPr/>
        </p:nvGrpSpPr>
        <p:grpSpPr bwMode="auto">
          <a:xfrm>
            <a:off x="857250" y="1500188"/>
            <a:ext cx="7072313" cy="1584325"/>
            <a:chOff x="857224" y="1571612"/>
            <a:chExt cx="7072362" cy="1583778"/>
          </a:xfrm>
        </p:grpSpPr>
        <p:grpSp>
          <p:nvGrpSpPr>
            <p:cNvPr id="24655" name="Group 28"/>
            <p:cNvGrpSpPr>
              <a:grpSpLocks/>
            </p:cNvGrpSpPr>
            <p:nvPr/>
          </p:nvGrpSpPr>
          <p:grpSpPr bwMode="auto">
            <a:xfrm>
              <a:off x="857224" y="1571612"/>
              <a:ext cx="7072362" cy="1583778"/>
              <a:chOff x="857224" y="2071678"/>
              <a:chExt cx="7072362" cy="1583778"/>
            </a:xfrm>
          </p:grpSpPr>
          <p:grpSp>
            <p:nvGrpSpPr>
              <p:cNvPr id="24656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4679" name="Object 18"/>
                <p:cNvGraphicFramePr>
                  <a:graphicFrameLocks noChangeAspect="1"/>
                </p:cNvGraphicFramePr>
                <p:nvPr/>
              </p:nvGraphicFramePr>
              <p:xfrm>
                <a:off x="1017588" y="2082799"/>
                <a:ext cx="404812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0984" name="משוואה" r:id="rId5" imgW="152268" imgH="215713" progId="Equation.3">
                        <p:embed/>
                      </p:oleObj>
                    </mc:Choice>
                    <mc:Fallback>
                      <p:oleObj name="משוואה" r:id="rId5" imgW="152268" imgH="215713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88" y="2082799"/>
                              <a:ext cx="404812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4657" name="TextBox 25"/>
              <p:cNvSpPr txBox="1">
                <a:spLocks noChangeArrowheads="1"/>
              </p:cNvSpPr>
              <p:nvPr/>
            </p:nvSpPr>
            <p:spPr bwMode="auto">
              <a:xfrm>
                <a:off x="7215206" y="3286124"/>
                <a:ext cx="71438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0,1</a:t>
                </a:r>
              </a:p>
            </p:txBody>
          </p:sp>
          <p:grpSp>
            <p:nvGrpSpPr>
              <p:cNvPr id="24658" name="Group 29"/>
              <p:cNvGrpSpPr>
                <a:grpSpLocks/>
              </p:cNvGrpSpPr>
              <p:nvPr/>
            </p:nvGrpSpPr>
            <p:grpSpPr bwMode="auto">
              <a:xfrm>
                <a:off x="6429388" y="2143116"/>
                <a:ext cx="714380" cy="642942"/>
                <a:chOff x="3643306" y="2928934"/>
                <a:chExt cx="714380" cy="642942"/>
              </a:xfrm>
            </p:grpSpPr>
            <p:grpSp>
              <p:nvGrpSpPr>
                <p:cNvPr id="24674" name="Group 13"/>
                <p:cNvGrpSpPr>
                  <a:grpSpLocks/>
                </p:cNvGrpSpPr>
                <p:nvPr/>
              </p:nvGrpSpPr>
              <p:grpSpPr bwMode="auto">
                <a:xfrm>
                  <a:off x="3643306" y="2928934"/>
                  <a:ext cx="714380" cy="642942"/>
                  <a:chOff x="857224" y="2000240"/>
                  <a:chExt cx="714380" cy="64294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857224" y="2000214"/>
                    <a:ext cx="714380" cy="64271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24677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1000086" y="2082799"/>
                  <a:ext cx="439738" cy="4048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0985" name="משוואה" r:id="rId7" imgW="164885" imgH="215619" progId="Equation.3">
                          <p:embed/>
                        </p:oleObj>
                      </mc:Choice>
                      <mc:Fallback>
                        <p:oleObj name="משוואה" r:id="rId7" imgW="164885" imgH="215619" progId="Equation.3">
                          <p:embed/>
                          <p:pic>
                            <p:nvPicPr>
                              <p:cNvPr id="0" name="Object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0086" y="2082799"/>
                                <a:ext cx="439738" cy="4048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7" name="Oval 26"/>
                <p:cNvSpPr/>
                <p:nvPr/>
              </p:nvSpPr>
              <p:spPr>
                <a:xfrm>
                  <a:off x="3714745" y="3000321"/>
                  <a:ext cx="571504" cy="49988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24659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4673" name="Object 32"/>
                <p:cNvGraphicFramePr>
                  <a:graphicFrameLocks noChangeAspect="1"/>
                </p:cNvGraphicFramePr>
                <p:nvPr/>
              </p:nvGraphicFramePr>
              <p:xfrm>
                <a:off x="1000112" y="2082799"/>
                <a:ext cx="439738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0986" name="משוואה" r:id="rId9" imgW="164885" imgH="215619" progId="Equation.3">
                        <p:embed/>
                      </p:oleObj>
                    </mc:Choice>
                    <mc:Fallback>
                      <p:oleObj name="משוואה" r:id="rId9" imgW="164885" imgH="215619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112" y="2082799"/>
                              <a:ext cx="439738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7" name="Straight Arrow Connector 36"/>
              <p:cNvCxnSpPr>
                <a:stCxn id="18" idx="6"/>
                <a:endCxn id="32" idx="2"/>
              </p:cNvCxnSpPr>
              <p:nvPr/>
            </p:nvCxnSpPr>
            <p:spPr>
              <a:xfrm>
                <a:off x="1571604" y="2465242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61" name="Group 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4671" name="Object 39"/>
                <p:cNvGraphicFramePr>
                  <a:graphicFrameLocks noChangeAspect="1"/>
                </p:cNvGraphicFramePr>
                <p:nvPr/>
              </p:nvGraphicFramePr>
              <p:xfrm>
                <a:off x="1000100" y="2071678"/>
                <a:ext cx="439740" cy="4286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0987" name="משוואה" r:id="rId11" imgW="165028" imgH="228501" progId="Equation.3">
                        <p:embed/>
                      </p:oleObj>
                    </mc:Choice>
                    <mc:Fallback>
                      <p:oleObj name="משוואה" r:id="rId11" imgW="165028" imgH="228501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100" y="2071678"/>
                              <a:ext cx="439740" cy="4286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2" name="Straight Arrow Connector 41"/>
              <p:cNvCxnSpPr>
                <a:stCxn id="32" idx="6"/>
                <a:endCxn id="39" idx="2"/>
              </p:cNvCxnSpPr>
              <p:nvPr/>
            </p:nvCxnSpPr>
            <p:spPr>
              <a:xfrm>
                <a:off x="3428992" y="2465242"/>
                <a:ext cx="1071570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9" idx="6"/>
                <a:endCxn id="21" idx="2"/>
              </p:cNvCxnSpPr>
              <p:nvPr/>
            </p:nvCxnSpPr>
            <p:spPr>
              <a:xfrm>
                <a:off x="5214942" y="2465242"/>
                <a:ext cx="1214445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8" idx="3"/>
                <a:endCxn id="18" idx="5"/>
              </p:cNvCxnSpPr>
              <p:nvPr/>
            </p:nvCxnSpPr>
            <p:spPr>
              <a:xfrm rot="16200000" flipH="1">
                <a:off x="1214415" y="2438174"/>
                <a:ext cx="1586" cy="506417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65" name="TextBox 58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4666" name="TextBox 59"/>
              <p:cNvSpPr txBox="1">
                <a:spLocks noChangeArrowheads="1"/>
              </p:cNvSpPr>
              <p:nvPr/>
            </p:nvSpPr>
            <p:spPr bwMode="auto">
              <a:xfrm>
                <a:off x="56435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4667" name="TextBox 60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646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</a:t>
                </a:r>
                <a:r>
                  <a:rPr lang="en-US" altLang="en-US" sz="1800">
                    <a:sym typeface="Symbol" panose="05050102010706020507" pitchFamily="18" charset="2"/>
                  </a:rPr>
                  <a:t></a:t>
                </a:r>
                <a:r>
                  <a:rPr lang="en-US" altLang="en-US" sz="1800"/>
                  <a:t>,0</a:t>
                </a:r>
              </a:p>
            </p:txBody>
          </p:sp>
          <p:cxnSp>
            <p:nvCxnSpPr>
              <p:cNvPr id="70" name="Curved Connector 69"/>
              <p:cNvCxnSpPr>
                <a:stCxn id="21" idx="3"/>
                <a:endCxn id="21" idx="5"/>
              </p:cNvCxnSpPr>
              <p:nvPr/>
            </p:nvCxnSpPr>
            <p:spPr>
              <a:xfrm rot="16200000" flipH="1">
                <a:off x="6786578" y="2438174"/>
                <a:ext cx="1586" cy="506417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69" name="TextBox 30"/>
              <p:cNvSpPr txBox="1">
                <a:spLocks noChangeArrowheads="1"/>
              </p:cNvSpPr>
              <p:nvPr/>
            </p:nvSpPr>
            <p:spPr bwMode="auto">
              <a:xfrm>
                <a:off x="1500166" y="3214686"/>
                <a:ext cx="71438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0,1</a:t>
                </a:r>
              </a:p>
            </p:txBody>
          </p:sp>
        </p:grpSp>
      </p:grpSp>
      <p:grpSp>
        <p:nvGrpSpPr>
          <p:cNvPr id="24582" name="Group 37"/>
          <p:cNvGrpSpPr>
            <a:grpSpLocks/>
          </p:cNvGrpSpPr>
          <p:nvPr/>
        </p:nvGrpSpPr>
        <p:grpSpPr bwMode="auto">
          <a:xfrm>
            <a:off x="357188" y="3714750"/>
            <a:ext cx="714375" cy="642938"/>
            <a:chOff x="1009624" y="4000504"/>
            <a:chExt cx="714380" cy="642942"/>
          </a:xfrm>
        </p:grpSpPr>
        <p:sp>
          <p:nvSpPr>
            <p:cNvPr id="34" name="Oval 33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54" name="Object 35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88" name="משוואה" r:id="rId13" imgW="152268" imgH="215713" progId="Equation.3">
                    <p:embed/>
                  </p:oleObj>
                </mc:Choice>
                <mc:Fallback>
                  <p:oleObj name="משוואה" r:id="rId13" imgW="152268" imgH="21571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3" name="Group 40"/>
          <p:cNvGrpSpPr>
            <a:grpSpLocks/>
          </p:cNvGrpSpPr>
          <p:nvPr/>
        </p:nvGrpSpPr>
        <p:grpSpPr bwMode="auto">
          <a:xfrm>
            <a:off x="1571625" y="3714750"/>
            <a:ext cx="714375" cy="642938"/>
            <a:chOff x="1009624" y="4000504"/>
            <a:chExt cx="714380" cy="642942"/>
          </a:xfrm>
        </p:grpSpPr>
        <p:sp>
          <p:nvSpPr>
            <p:cNvPr id="43" name="Oval 42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52" name="Object 44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89" name="משוואה" r:id="rId14" imgW="152268" imgH="215713" progId="Equation.3">
                    <p:embed/>
                  </p:oleObj>
                </mc:Choice>
                <mc:Fallback>
                  <p:oleObj name="משוואה" r:id="rId14" imgW="152268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4" name="Group 45"/>
          <p:cNvGrpSpPr>
            <a:grpSpLocks/>
          </p:cNvGrpSpPr>
          <p:nvPr/>
        </p:nvGrpSpPr>
        <p:grpSpPr bwMode="auto">
          <a:xfrm>
            <a:off x="2857500" y="3714750"/>
            <a:ext cx="714375" cy="642938"/>
            <a:chOff x="1009624" y="4000504"/>
            <a:chExt cx="714380" cy="642942"/>
          </a:xfrm>
        </p:grpSpPr>
        <p:sp>
          <p:nvSpPr>
            <p:cNvPr id="48" name="Oval 47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50" name="Object 48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0" name="משוואה" r:id="rId15" imgW="152268" imgH="215713" progId="Equation.3">
                    <p:embed/>
                  </p:oleObj>
                </mc:Choice>
                <mc:Fallback>
                  <p:oleObj name="משוואה" r:id="rId15" imgW="152268" imgH="21571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1" name="Straight Arrow Connector 50"/>
          <p:cNvCxnSpPr>
            <a:stCxn id="34" idx="6"/>
            <a:endCxn id="43" idx="2"/>
          </p:cNvCxnSpPr>
          <p:nvPr/>
        </p:nvCxnSpPr>
        <p:spPr>
          <a:xfrm>
            <a:off x="1071563" y="4037013"/>
            <a:ext cx="500062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TextBox 51"/>
          <p:cNvSpPr txBox="1">
            <a:spLocks noChangeArrowheads="1"/>
          </p:cNvSpPr>
          <p:nvPr/>
        </p:nvSpPr>
        <p:spPr bwMode="auto">
          <a:xfrm>
            <a:off x="1143000" y="371475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cxnSp>
        <p:nvCxnSpPr>
          <p:cNvPr id="54" name="Straight Arrow Connector 53"/>
          <p:cNvCxnSpPr>
            <a:stCxn id="43" idx="6"/>
            <a:endCxn id="48" idx="2"/>
          </p:cNvCxnSpPr>
          <p:nvPr/>
        </p:nvCxnSpPr>
        <p:spPr>
          <a:xfrm>
            <a:off x="2286000" y="4037013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8" name="TextBox 54"/>
          <p:cNvSpPr txBox="1">
            <a:spLocks noChangeArrowheads="1"/>
          </p:cNvSpPr>
          <p:nvPr/>
        </p:nvSpPr>
        <p:spPr bwMode="auto">
          <a:xfrm>
            <a:off x="2428875" y="4059238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4589" name="TextBox 55"/>
          <p:cNvSpPr txBox="1">
            <a:spLocks noChangeArrowheads="1"/>
          </p:cNvSpPr>
          <p:nvPr/>
        </p:nvSpPr>
        <p:spPr bwMode="auto">
          <a:xfrm>
            <a:off x="2428875" y="371475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4590" name="Group 56"/>
          <p:cNvGrpSpPr>
            <a:grpSpLocks/>
          </p:cNvGrpSpPr>
          <p:nvPr/>
        </p:nvGrpSpPr>
        <p:grpSpPr bwMode="auto">
          <a:xfrm>
            <a:off x="2857500" y="4500563"/>
            <a:ext cx="714375" cy="642937"/>
            <a:chOff x="1009624" y="4000504"/>
            <a:chExt cx="714380" cy="642942"/>
          </a:xfrm>
        </p:grpSpPr>
        <p:sp>
          <p:nvSpPr>
            <p:cNvPr id="58" name="Oval 57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48" name="Object 62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1" name="משוואה" r:id="rId16" imgW="152202" imgH="177569" progId="Equation.3">
                    <p:embed/>
                  </p:oleObj>
                </mc:Choice>
                <mc:Fallback>
                  <p:oleObj name="משוואה" r:id="rId16" imgW="152202" imgH="17756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5" name="Straight Arrow Connector 64"/>
          <p:cNvCxnSpPr>
            <a:stCxn id="43" idx="5"/>
            <a:endCxn id="58" idx="1"/>
          </p:cNvCxnSpPr>
          <p:nvPr/>
        </p:nvCxnSpPr>
        <p:spPr>
          <a:xfrm rot="16200000" flipH="1">
            <a:off x="2406650" y="4038600"/>
            <a:ext cx="330200" cy="7810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92" name="Group 65"/>
          <p:cNvGrpSpPr>
            <a:grpSpLocks/>
          </p:cNvGrpSpPr>
          <p:nvPr/>
        </p:nvGrpSpPr>
        <p:grpSpPr bwMode="auto">
          <a:xfrm>
            <a:off x="2857500" y="5429250"/>
            <a:ext cx="714375" cy="642938"/>
            <a:chOff x="1009624" y="4000504"/>
            <a:chExt cx="714380" cy="642942"/>
          </a:xfrm>
        </p:grpSpPr>
        <p:sp>
          <p:nvSpPr>
            <p:cNvPr id="67" name="Oval 66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46" name="Object 67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2" name="משוואה" r:id="rId18" imgW="152202" imgH="177569" progId="Equation.3">
                    <p:embed/>
                  </p:oleObj>
                </mc:Choice>
                <mc:Fallback>
                  <p:oleObj name="משוואה" r:id="rId18" imgW="152202" imgH="177569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1" name="Straight Arrow Connector 70"/>
          <p:cNvCxnSpPr>
            <a:stCxn id="58" idx="4"/>
            <a:endCxn id="67" idx="0"/>
          </p:cNvCxnSpPr>
          <p:nvPr/>
        </p:nvCxnSpPr>
        <p:spPr>
          <a:xfrm rot="5400000">
            <a:off x="3071019" y="5287169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94" name="Content Placeholder 61"/>
          <p:cNvGraphicFramePr>
            <a:graphicFrameLocks noChangeAspect="1"/>
          </p:cNvGraphicFramePr>
          <p:nvPr/>
        </p:nvGraphicFramePr>
        <p:xfrm>
          <a:off x="2928938" y="5143500"/>
          <a:ext cx="3571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93" name="משוואה" r:id="rId20" imgW="126835" imgH="139518" progId="Equation.3">
                  <p:embed/>
                </p:oleObj>
              </mc:Choice>
              <mc:Fallback>
                <p:oleObj name="משוואה" r:id="rId20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143500"/>
                        <a:ext cx="3571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5" name="Group 73"/>
          <p:cNvGrpSpPr>
            <a:grpSpLocks/>
          </p:cNvGrpSpPr>
          <p:nvPr/>
        </p:nvGrpSpPr>
        <p:grpSpPr bwMode="auto">
          <a:xfrm>
            <a:off x="4143375" y="3714750"/>
            <a:ext cx="714375" cy="642938"/>
            <a:chOff x="1009624" y="4000504"/>
            <a:chExt cx="714380" cy="642942"/>
          </a:xfrm>
        </p:grpSpPr>
        <p:sp>
          <p:nvSpPr>
            <p:cNvPr id="75" name="Oval 74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44" name="Object 75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4" name="משוואה" r:id="rId21" imgW="152268" imgH="215713" progId="Equation.3">
                    <p:embed/>
                  </p:oleObj>
                </mc:Choice>
                <mc:Fallback>
                  <p:oleObj name="משוואה" r:id="rId21" imgW="152268" imgH="215713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8" name="Straight Arrow Connector 77"/>
          <p:cNvCxnSpPr>
            <a:stCxn id="48" idx="6"/>
            <a:endCxn id="75" idx="2"/>
          </p:cNvCxnSpPr>
          <p:nvPr/>
        </p:nvCxnSpPr>
        <p:spPr>
          <a:xfrm>
            <a:off x="3571875" y="4037013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7" name="TextBox 78"/>
          <p:cNvSpPr txBox="1">
            <a:spLocks noChangeArrowheads="1"/>
          </p:cNvSpPr>
          <p:nvPr/>
        </p:nvSpPr>
        <p:spPr bwMode="auto">
          <a:xfrm>
            <a:off x="3714750" y="371475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grpSp>
        <p:nvGrpSpPr>
          <p:cNvPr id="24598" name="Group 79"/>
          <p:cNvGrpSpPr>
            <a:grpSpLocks/>
          </p:cNvGrpSpPr>
          <p:nvPr/>
        </p:nvGrpSpPr>
        <p:grpSpPr bwMode="auto">
          <a:xfrm>
            <a:off x="4143375" y="4500563"/>
            <a:ext cx="714375" cy="642937"/>
            <a:chOff x="1009624" y="4000504"/>
            <a:chExt cx="714380" cy="642942"/>
          </a:xfrm>
        </p:grpSpPr>
        <p:sp>
          <p:nvSpPr>
            <p:cNvPr id="81" name="Oval 80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42" name="Object 81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5" name="משוואה" r:id="rId22" imgW="152202" imgH="177569" progId="Equation.3">
                    <p:embed/>
                  </p:oleObj>
                </mc:Choice>
                <mc:Fallback>
                  <p:oleObj name="משוואה" r:id="rId22" imgW="152202" imgH="177569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4" name="Straight Arrow Connector 83"/>
          <p:cNvCxnSpPr>
            <a:stCxn id="58" idx="6"/>
            <a:endCxn id="81" idx="2"/>
          </p:cNvCxnSpPr>
          <p:nvPr/>
        </p:nvCxnSpPr>
        <p:spPr>
          <a:xfrm>
            <a:off x="3571875" y="4822825"/>
            <a:ext cx="5715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0" name="TextBox 84"/>
          <p:cNvSpPr txBox="1">
            <a:spLocks noChangeArrowheads="1"/>
          </p:cNvSpPr>
          <p:nvPr/>
        </p:nvSpPr>
        <p:spPr bwMode="auto">
          <a:xfrm>
            <a:off x="3714750" y="4500563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grpSp>
        <p:nvGrpSpPr>
          <p:cNvPr id="24601" name="Group 85"/>
          <p:cNvGrpSpPr>
            <a:grpSpLocks/>
          </p:cNvGrpSpPr>
          <p:nvPr/>
        </p:nvGrpSpPr>
        <p:grpSpPr bwMode="auto">
          <a:xfrm>
            <a:off x="5357813" y="3714750"/>
            <a:ext cx="714375" cy="642938"/>
            <a:chOff x="1009624" y="4000504"/>
            <a:chExt cx="714380" cy="642942"/>
          </a:xfrm>
        </p:grpSpPr>
        <p:sp>
          <p:nvSpPr>
            <p:cNvPr id="87" name="Oval 86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40" name="Object 87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6" name="משוואה" r:id="rId24" imgW="152268" imgH="215713" progId="Equation.3">
                    <p:embed/>
                  </p:oleObj>
                </mc:Choice>
                <mc:Fallback>
                  <p:oleObj name="משוואה" r:id="rId24" imgW="152268" imgH="215713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02" name="Group 88"/>
          <p:cNvGrpSpPr>
            <a:grpSpLocks/>
          </p:cNvGrpSpPr>
          <p:nvPr/>
        </p:nvGrpSpPr>
        <p:grpSpPr bwMode="auto">
          <a:xfrm>
            <a:off x="5357813" y="4500563"/>
            <a:ext cx="714375" cy="642937"/>
            <a:chOff x="1009624" y="4000504"/>
            <a:chExt cx="714380" cy="642942"/>
          </a:xfrm>
        </p:grpSpPr>
        <p:sp>
          <p:nvSpPr>
            <p:cNvPr id="90" name="Oval 89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38" name="Object 90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7" name="משוואה" r:id="rId25" imgW="152202" imgH="177569" progId="Equation.3">
                    <p:embed/>
                  </p:oleObj>
                </mc:Choice>
                <mc:Fallback>
                  <p:oleObj name="משוואה" r:id="rId25" imgW="152202" imgH="177569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03" name="Group 104"/>
          <p:cNvGrpSpPr>
            <a:grpSpLocks/>
          </p:cNvGrpSpPr>
          <p:nvPr/>
        </p:nvGrpSpPr>
        <p:grpSpPr bwMode="auto">
          <a:xfrm>
            <a:off x="5357813" y="6143625"/>
            <a:ext cx="714375" cy="642938"/>
            <a:chOff x="5357818" y="5429264"/>
            <a:chExt cx="714380" cy="642942"/>
          </a:xfrm>
        </p:grpSpPr>
        <p:sp>
          <p:nvSpPr>
            <p:cNvPr id="95" name="Oval 94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35" name="Object 95"/>
            <p:cNvGraphicFramePr>
              <a:graphicFrameLocks noChangeAspect="1"/>
            </p:cNvGraphicFramePr>
            <p:nvPr/>
          </p:nvGraphicFramePr>
          <p:xfrm>
            <a:off x="5500680" y="5511823"/>
            <a:ext cx="439738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8" name="משוואה" r:id="rId27" imgW="164885" imgH="215619" progId="Equation.3">
                    <p:embed/>
                  </p:oleObj>
                </mc:Choice>
                <mc:Fallback>
                  <p:oleObj name="משוואה" r:id="rId27" imgW="164885" imgH="215619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80" y="5511823"/>
                          <a:ext cx="439738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Oval 96"/>
            <p:cNvSpPr/>
            <p:nvPr/>
          </p:nvSpPr>
          <p:spPr>
            <a:xfrm>
              <a:off x="5429255" y="5500702"/>
              <a:ext cx="571504" cy="500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604" name="Group 97"/>
          <p:cNvGrpSpPr>
            <a:grpSpLocks/>
          </p:cNvGrpSpPr>
          <p:nvPr/>
        </p:nvGrpSpPr>
        <p:grpSpPr bwMode="auto">
          <a:xfrm>
            <a:off x="6643688" y="3714750"/>
            <a:ext cx="714375" cy="642938"/>
            <a:chOff x="1009624" y="4000504"/>
            <a:chExt cx="714380" cy="642942"/>
          </a:xfrm>
        </p:grpSpPr>
        <p:sp>
          <p:nvSpPr>
            <p:cNvPr id="99" name="Oval 98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33" name="Object 99"/>
            <p:cNvGraphicFramePr>
              <a:graphicFrameLocks noChangeAspect="1"/>
            </p:cNvGraphicFramePr>
            <p:nvPr/>
          </p:nvGraphicFramePr>
          <p:xfrm>
            <a:off x="1169988" y="4071942"/>
            <a:ext cx="4048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9" name="משוואה" r:id="rId28" imgW="152268" imgH="215713" progId="Equation.3">
                    <p:embed/>
                  </p:oleObj>
                </mc:Choice>
                <mc:Fallback>
                  <p:oleObj name="משוואה" r:id="rId28" imgW="152268" imgH="215713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88" y="4071942"/>
                          <a:ext cx="404812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05" name="Group 100"/>
          <p:cNvGrpSpPr>
            <a:grpSpLocks/>
          </p:cNvGrpSpPr>
          <p:nvPr/>
        </p:nvGrpSpPr>
        <p:grpSpPr bwMode="auto">
          <a:xfrm>
            <a:off x="6643688" y="4500563"/>
            <a:ext cx="714375" cy="642937"/>
            <a:chOff x="1009624" y="4000504"/>
            <a:chExt cx="714380" cy="642942"/>
          </a:xfrm>
        </p:grpSpPr>
        <p:sp>
          <p:nvSpPr>
            <p:cNvPr id="102" name="Oval 101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31" name="Object 102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00" name="משוואה" r:id="rId29" imgW="152202" imgH="177569" progId="Equation.3">
                    <p:embed/>
                  </p:oleObj>
                </mc:Choice>
                <mc:Fallback>
                  <p:oleObj name="משוואה" r:id="rId29" imgW="152202" imgH="177569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06" name="Group 105"/>
          <p:cNvGrpSpPr>
            <a:grpSpLocks/>
          </p:cNvGrpSpPr>
          <p:nvPr/>
        </p:nvGrpSpPr>
        <p:grpSpPr bwMode="auto">
          <a:xfrm>
            <a:off x="6715125" y="6143625"/>
            <a:ext cx="714375" cy="642938"/>
            <a:chOff x="5357818" y="5429264"/>
            <a:chExt cx="714380" cy="642942"/>
          </a:xfrm>
        </p:grpSpPr>
        <p:sp>
          <p:nvSpPr>
            <p:cNvPr id="107" name="Oval 106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28" name="Object 107"/>
            <p:cNvGraphicFramePr>
              <a:graphicFrameLocks noChangeAspect="1"/>
            </p:cNvGraphicFramePr>
            <p:nvPr/>
          </p:nvGraphicFramePr>
          <p:xfrm>
            <a:off x="5500680" y="5511823"/>
            <a:ext cx="439738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01" name="משוואה" r:id="rId30" imgW="164885" imgH="215619" progId="Equation.3">
                    <p:embed/>
                  </p:oleObj>
                </mc:Choice>
                <mc:Fallback>
                  <p:oleObj name="משוואה" r:id="rId30" imgW="164885" imgH="215619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80" y="5511823"/>
                          <a:ext cx="439738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Oval 108"/>
            <p:cNvSpPr/>
            <p:nvPr/>
          </p:nvSpPr>
          <p:spPr>
            <a:xfrm>
              <a:off x="5429257" y="5500702"/>
              <a:ext cx="571504" cy="500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1" name="Straight Arrow Connector 110"/>
          <p:cNvCxnSpPr>
            <a:stCxn id="75" idx="6"/>
            <a:endCxn id="87" idx="2"/>
          </p:cNvCxnSpPr>
          <p:nvPr/>
        </p:nvCxnSpPr>
        <p:spPr>
          <a:xfrm>
            <a:off x="4857750" y="4037013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7" idx="6"/>
            <a:endCxn id="99" idx="2"/>
          </p:cNvCxnSpPr>
          <p:nvPr/>
        </p:nvCxnSpPr>
        <p:spPr>
          <a:xfrm>
            <a:off x="6072188" y="4037013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5" idx="5"/>
            <a:endCxn id="90" idx="1"/>
          </p:cNvCxnSpPr>
          <p:nvPr/>
        </p:nvCxnSpPr>
        <p:spPr>
          <a:xfrm rot="16200000" flipH="1">
            <a:off x="4942682" y="4074318"/>
            <a:ext cx="330200" cy="70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7" idx="5"/>
            <a:endCxn id="102" idx="1"/>
          </p:cNvCxnSpPr>
          <p:nvPr/>
        </p:nvCxnSpPr>
        <p:spPr>
          <a:xfrm rot="16200000" flipH="1">
            <a:off x="6192838" y="4038600"/>
            <a:ext cx="330200" cy="78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1" idx="5"/>
            <a:endCxn id="95" idx="1"/>
          </p:cNvCxnSpPr>
          <p:nvPr/>
        </p:nvCxnSpPr>
        <p:spPr>
          <a:xfrm rot="16200000" flipH="1">
            <a:off x="4514057" y="5288756"/>
            <a:ext cx="1187450" cy="7096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5" idx="6"/>
            <a:endCxn id="107" idx="2"/>
          </p:cNvCxnSpPr>
          <p:nvPr/>
        </p:nvCxnSpPr>
        <p:spPr>
          <a:xfrm>
            <a:off x="6072188" y="6465888"/>
            <a:ext cx="642937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13" name="Group 123"/>
          <p:cNvGrpSpPr>
            <a:grpSpLocks/>
          </p:cNvGrpSpPr>
          <p:nvPr/>
        </p:nvGrpSpPr>
        <p:grpSpPr bwMode="auto">
          <a:xfrm>
            <a:off x="5357813" y="5429250"/>
            <a:ext cx="714375" cy="642938"/>
            <a:chOff x="1009624" y="4000504"/>
            <a:chExt cx="714380" cy="642942"/>
          </a:xfrm>
        </p:grpSpPr>
        <p:sp>
          <p:nvSpPr>
            <p:cNvPr id="125" name="Oval 124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4626" name="Object 125"/>
            <p:cNvGraphicFramePr>
              <a:graphicFrameLocks noChangeAspect="1"/>
            </p:cNvGraphicFramePr>
            <p:nvPr/>
          </p:nvGraphicFramePr>
          <p:xfrm>
            <a:off x="1169974" y="4106859"/>
            <a:ext cx="4048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02" name="משוואה" r:id="rId31" imgW="152202" imgH="177569" progId="Equation.3">
                    <p:embed/>
                  </p:oleObj>
                </mc:Choice>
                <mc:Fallback>
                  <p:oleObj name="משוואה" r:id="rId31" imgW="152202" imgH="177569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974" y="4106859"/>
                          <a:ext cx="4048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14" name="Content Placeholder 61"/>
          <p:cNvGraphicFramePr>
            <a:graphicFrameLocks noChangeAspect="1"/>
          </p:cNvGraphicFramePr>
          <p:nvPr/>
        </p:nvGraphicFramePr>
        <p:xfrm>
          <a:off x="5429250" y="5143500"/>
          <a:ext cx="3571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03" name="משוואה" r:id="rId33" imgW="126835" imgH="139518" progId="Equation.3">
                  <p:embed/>
                </p:oleObj>
              </mc:Choice>
              <mc:Fallback>
                <p:oleObj name="משוואה" r:id="rId33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143500"/>
                        <a:ext cx="3571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/>
          <p:cNvCxnSpPr>
            <a:endCxn id="125" idx="0"/>
          </p:cNvCxnSpPr>
          <p:nvPr/>
        </p:nvCxnSpPr>
        <p:spPr>
          <a:xfrm rot="5400000">
            <a:off x="5572919" y="5287169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16" name="TextBox 131"/>
          <p:cNvSpPr txBox="1">
            <a:spLocks noChangeArrowheads="1"/>
          </p:cNvSpPr>
          <p:nvPr/>
        </p:nvSpPr>
        <p:spPr bwMode="auto">
          <a:xfrm>
            <a:off x="5000625" y="4059238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4617" name="TextBox 132"/>
          <p:cNvSpPr txBox="1">
            <a:spLocks noChangeArrowheads="1"/>
          </p:cNvSpPr>
          <p:nvPr/>
        </p:nvSpPr>
        <p:spPr bwMode="auto">
          <a:xfrm>
            <a:off x="5000625" y="371475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4618" name="TextBox 133"/>
          <p:cNvSpPr txBox="1">
            <a:spLocks noChangeArrowheads="1"/>
          </p:cNvSpPr>
          <p:nvPr/>
        </p:nvSpPr>
        <p:spPr bwMode="auto">
          <a:xfrm>
            <a:off x="4857750" y="555942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4619" name="TextBox 135"/>
          <p:cNvSpPr txBox="1">
            <a:spLocks noChangeArrowheads="1"/>
          </p:cNvSpPr>
          <p:nvPr/>
        </p:nvSpPr>
        <p:spPr bwMode="auto">
          <a:xfrm>
            <a:off x="6215063" y="4059238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4620" name="TextBox 136"/>
          <p:cNvSpPr txBox="1">
            <a:spLocks noChangeArrowheads="1"/>
          </p:cNvSpPr>
          <p:nvPr/>
        </p:nvSpPr>
        <p:spPr bwMode="auto">
          <a:xfrm>
            <a:off x="6215063" y="3714750"/>
            <a:ext cx="35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4621" name="TextBox 137"/>
          <p:cNvSpPr txBox="1">
            <a:spLocks noChangeArrowheads="1"/>
          </p:cNvSpPr>
          <p:nvPr/>
        </p:nvSpPr>
        <p:spPr bwMode="auto">
          <a:xfrm>
            <a:off x="6315484" y="5526053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285750" y="6284913"/>
            <a:ext cx="642938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23" name="TextBox 140"/>
          <p:cNvSpPr txBox="1">
            <a:spLocks noChangeArrowheads="1"/>
          </p:cNvSpPr>
          <p:nvPr/>
        </p:nvSpPr>
        <p:spPr bwMode="auto">
          <a:xfrm>
            <a:off x="1000125" y="6130925"/>
            <a:ext cx="228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Accepting </a:t>
            </a:r>
            <a:r>
              <a:rPr lang="en-US" altLang="en-US" sz="1800" dirty="0" smtClean="0"/>
              <a:t>branch </a:t>
            </a:r>
            <a:br>
              <a:rPr lang="en-US" altLang="en-US" sz="1800" dirty="0" smtClean="0"/>
            </a:br>
            <a:r>
              <a:rPr lang="en-US" altLang="en-US" sz="1800" dirty="0" smtClean="0"/>
              <a:t>(the guess right path)</a:t>
            </a:r>
            <a:endParaRPr lang="en-US" altLang="en-US" sz="18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067427" y="5750719"/>
            <a:ext cx="642937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5"/>
          <p:cNvGrpSpPr>
            <a:grpSpLocks/>
          </p:cNvGrpSpPr>
          <p:nvPr/>
        </p:nvGrpSpPr>
        <p:grpSpPr bwMode="auto">
          <a:xfrm>
            <a:off x="6654783" y="5474460"/>
            <a:ext cx="714375" cy="642938"/>
            <a:chOff x="5357818" y="5429264"/>
            <a:chExt cx="714380" cy="642942"/>
          </a:xfrm>
        </p:grpSpPr>
        <p:sp>
          <p:nvSpPr>
            <p:cNvPr id="106" name="Oval 105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108" name="Object 107"/>
            <p:cNvGraphicFramePr>
              <a:graphicFrameLocks noChangeAspect="1"/>
            </p:cNvGraphicFramePr>
            <p:nvPr/>
          </p:nvGraphicFramePr>
          <p:xfrm>
            <a:off x="5500680" y="5511823"/>
            <a:ext cx="439738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04" name="משוואה" r:id="rId34" imgW="164885" imgH="215619" progId="Equation.3">
                    <p:embed/>
                  </p:oleObj>
                </mc:Choice>
                <mc:Fallback>
                  <p:oleObj name="משוואה" r:id="rId34" imgW="164885" imgH="215619" progId="Equation.3">
                    <p:embed/>
                    <p:pic>
                      <p:nvPicPr>
                        <p:cNvPr id="24628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80" y="5511823"/>
                          <a:ext cx="439738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Oval 109"/>
            <p:cNvSpPr/>
            <p:nvPr/>
          </p:nvSpPr>
          <p:spPr>
            <a:xfrm>
              <a:off x="5429257" y="5500702"/>
              <a:ext cx="571504" cy="500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0" name="TextBox 137"/>
          <p:cNvSpPr txBox="1">
            <a:spLocks noChangeArrowheads="1"/>
          </p:cNvSpPr>
          <p:nvPr/>
        </p:nvSpPr>
        <p:spPr bwMode="auto">
          <a:xfrm>
            <a:off x="6438900" y="629602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Why do we Care About NFAs?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NFA-s and DFA-s are </a:t>
            </a:r>
            <a:r>
              <a:rPr lang="en-US" altLang="en-US" b="1" dirty="0" smtClean="0"/>
              <a:t>equivalent </a:t>
            </a:r>
            <a:r>
              <a:rPr lang="en-US" altLang="en-US" dirty="0" smtClean="0"/>
              <a:t>(Meaning: They recognize the same set of languages).</a:t>
            </a:r>
            <a:r>
              <a:rPr lang="en-US" altLang="en-US" baseline="30000" dirty="0" smtClean="0"/>
              <a:t> </a:t>
            </a:r>
            <a:r>
              <a:rPr lang="en-US" altLang="en-US" dirty="0" smtClean="0"/>
              <a:t>In other words: Each NFA (recognizing language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r>
              <a:rPr lang="en-US" altLang="en-US" dirty="0" smtClean="0"/>
              <a:t> has an equivalent DFA (recognizing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r>
              <a:rPr lang="en-US" altLang="en-US" dirty="0" smtClean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    (</a:t>
            </a:r>
            <a:r>
              <a:rPr lang="en-US" altLang="en-US" b="1" dirty="0" smtClean="0"/>
              <a:t>Note: </a:t>
            </a:r>
            <a:r>
              <a:rPr lang="en-US" altLang="en-US" dirty="0" smtClean="0"/>
              <a:t>This statement </a:t>
            </a:r>
            <a:r>
              <a:rPr lang="en-US" altLang="en-US" b="1" dirty="0" smtClean="0"/>
              <a:t>can be proved</a:t>
            </a:r>
            <a:r>
              <a:rPr lang="en-US" altLang="en-US" dirty="0" smtClean="0"/>
              <a:t>.)</a:t>
            </a:r>
          </a:p>
          <a:p>
            <a:pPr eaLnBrk="1" hangingPunct="1"/>
            <a:r>
              <a:rPr lang="en-US" altLang="en-US" dirty="0" smtClean="0"/>
              <a:t>But usually, the NFA could be much simpler.</a:t>
            </a:r>
          </a:p>
          <a:p>
            <a:pPr eaLnBrk="1" hangingPunct="1"/>
            <a:r>
              <a:rPr lang="en-US" altLang="en-US" dirty="0" smtClean="0"/>
              <a:t>Enables the proof of theorems. (e.g. about regular operations)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4D2CB9D-55BA-40BE-B3EB-6D35E900EA1E}" type="slidenum">
              <a:rPr lang="en-US" sz="1600"/>
              <a:pPr algn="l">
                <a:defRPr/>
              </a:pPr>
              <a:t>21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Example - A Complicated DFA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28625" y="1268760"/>
            <a:ext cx="8258175" cy="485740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you describe the language? 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928688" y="2500313"/>
            <a:ext cx="714375" cy="642937"/>
            <a:chOff x="1009624" y="4000504"/>
            <a:chExt cx="714380" cy="642942"/>
          </a:xfrm>
        </p:grpSpPr>
        <p:sp>
          <p:nvSpPr>
            <p:cNvPr id="5" name="Oval 4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88" name="Object 5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97" name="משוואה" r:id="rId3" imgW="215713" imgH="152268" progId="Equation.3">
                    <p:embed/>
                  </p:oleObj>
                </mc:Choice>
                <mc:Fallback>
                  <p:oleObj name="משוואה" r:id="rId3" imgW="215713" imgH="15226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9" name="Group 12"/>
          <p:cNvGrpSpPr>
            <a:grpSpLocks/>
          </p:cNvGrpSpPr>
          <p:nvPr/>
        </p:nvGrpSpPr>
        <p:grpSpPr bwMode="auto">
          <a:xfrm>
            <a:off x="5000625" y="2500313"/>
            <a:ext cx="714375" cy="642937"/>
            <a:chOff x="1009624" y="4000504"/>
            <a:chExt cx="714380" cy="642942"/>
          </a:xfrm>
        </p:grpSpPr>
        <p:sp>
          <p:nvSpPr>
            <p:cNvPr id="14" name="Oval 13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86" name="Object 14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98" name="משוואה" r:id="rId5" imgW="215713" imgH="152268" progId="Equation.3">
                    <p:embed/>
                  </p:oleObj>
                </mc:Choice>
                <mc:Fallback>
                  <p:oleObj name="משוואה" r:id="rId5" imgW="215713" imgH="15226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1000125" y="4500563"/>
            <a:ext cx="714375" cy="642937"/>
            <a:chOff x="1009624" y="4000504"/>
            <a:chExt cx="714380" cy="642942"/>
          </a:xfrm>
        </p:grpSpPr>
        <p:sp>
          <p:nvSpPr>
            <p:cNvPr id="17" name="Oval 16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84" name="Object 17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99" name="משוואה" r:id="rId7" imgW="215713" imgH="152268" progId="Equation.3">
                    <p:embed/>
                  </p:oleObj>
                </mc:Choice>
                <mc:Fallback>
                  <p:oleObj name="משוואה" r:id="rId7" imgW="215713" imgH="15226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3000375" y="2500313"/>
            <a:ext cx="714375" cy="642937"/>
            <a:chOff x="1009624" y="4000504"/>
            <a:chExt cx="714380" cy="642942"/>
          </a:xfrm>
        </p:grpSpPr>
        <p:sp>
          <p:nvSpPr>
            <p:cNvPr id="20" name="Oval 19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82" name="Object 20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0" name="משוואה" r:id="rId9" imgW="215713" imgH="152268" progId="Equation.3">
                    <p:embed/>
                  </p:oleObj>
                </mc:Choice>
                <mc:Fallback>
                  <p:oleObj name="משוואה" r:id="rId9" imgW="215713" imgH="15226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1" name="Straight Arrow Connector 30"/>
          <p:cNvCxnSpPr>
            <a:stCxn id="5" idx="6"/>
            <a:endCxn id="20" idx="2"/>
          </p:cNvCxnSpPr>
          <p:nvPr/>
        </p:nvCxnSpPr>
        <p:spPr>
          <a:xfrm>
            <a:off x="1643063" y="2820988"/>
            <a:ext cx="13573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14" idx="2"/>
          </p:cNvCxnSpPr>
          <p:nvPr/>
        </p:nvCxnSpPr>
        <p:spPr>
          <a:xfrm>
            <a:off x="3714750" y="2820988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</p:cNvCxnSpPr>
          <p:nvPr/>
        </p:nvCxnSpPr>
        <p:spPr>
          <a:xfrm>
            <a:off x="5715000" y="2820988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1"/>
            <a:endCxn id="5" idx="7"/>
          </p:cNvCxnSpPr>
          <p:nvPr/>
        </p:nvCxnSpPr>
        <p:spPr>
          <a:xfrm rot="5400000" flipH="1" flipV="1">
            <a:off x="1285875" y="2341563"/>
            <a:ext cx="1588" cy="506412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7215188" y="2341562"/>
            <a:ext cx="1588" cy="506413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</p:cNvCxnSpPr>
          <p:nvPr/>
        </p:nvCxnSpPr>
        <p:spPr>
          <a:xfrm>
            <a:off x="1714500" y="4822825"/>
            <a:ext cx="1285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5715000" y="4822825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7" idx="5"/>
          </p:cNvCxnSpPr>
          <p:nvPr/>
        </p:nvCxnSpPr>
        <p:spPr>
          <a:xfrm rot="16200000" flipH="1">
            <a:off x="3357563" y="3302000"/>
            <a:ext cx="1588" cy="3494087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" idx="5"/>
          </p:cNvCxnSpPr>
          <p:nvPr/>
        </p:nvCxnSpPr>
        <p:spPr>
          <a:xfrm rot="16200000" flipV="1">
            <a:off x="1549400" y="3038476"/>
            <a:ext cx="1544637" cy="156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0" idx="4"/>
          </p:cNvCxnSpPr>
          <p:nvPr/>
        </p:nvCxnSpPr>
        <p:spPr>
          <a:xfrm rot="5400000" flipH="1" flipV="1">
            <a:off x="2677319" y="3821906"/>
            <a:ext cx="1358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4"/>
          </p:cNvCxnSpPr>
          <p:nvPr/>
        </p:nvCxnSpPr>
        <p:spPr>
          <a:xfrm rot="5400000" flipH="1" flipV="1">
            <a:off x="4679157" y="3821906"/>
            <a:ext cx="13589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536532" y="3821906"/>
            <a:ext cx="13589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5"/>
          </p:cNvCxnSpPr>
          <p:nvPr/>
        </p:nvCxnSpPr>
        <p:spPr>
          <a:xfrm rot="16200000" flipH="1">
            <a:off x="5514181" y="3145632"/>
            <a:ext cx="1544637" cy="135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endCxn id="17" idx="4"/>
          </p:cNvCxnSpPr>
          <p:nvPr/>
        </p:nvCxnSpPr>
        <p:spPr>
          <a:xfrm rot="5400000">
            <a:off x="3357563" y="3143250"/>
            <a:ext cx="1588" cy="4002087"/>
          </a:xfrm>
          <a:prstGeom prst="curvedConnector3">
            <a:avLst>
              <a:gd name="adj1" fmla="val 350037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7" idx="7"/>
          </p:cNvCxnSpPr>
          <p:nvPr/>
        </p:nvCxnSpPr>
        <p:spPr>
          <a:xfrm rot="5400000">
            <a:off x="1585119" y="3074194"/>
            <a:ext cx="1544637" cy="149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>
            <a:off x="5286375" y="3373438"/>
            <a:ext cx="1588" cy="3351212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8" name="TextBox 65"/>
          <p:cNvSpPr txBox="1">
            <a:spLocks noChangeArrowheads="1"/>
          </p:cNvSpPr>
          <p:nvPr/>
        </p:nvSpPr>
        <p:spPr bwMode="auto">
          <a:xfrm>
            <a:off x="2071688" y="24288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49" name="TextBox 66"/>
          <p:cNvSpPr txBox="1">
            <a:spLocks noChangeArrowheads="1"/>
          </p:cNvSpPr>
          <p:nvPr/>
        </p:nvSpPr>
        <p:spPr bwMode="auto">
          <a:xfrm>
            <a:off x="4071938" y="24288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0" name="TextBox 67"/>
          <p:cNvSpPr txBox="1">
            <a:spLocks noChangeArrowheads="1"/>
          </p:cNvSpPr>
          <p:nvPr/>
        </p:nvSpPr>
        <p:spPr bwMode="auto">
          <a:xfrm>
            <a:off x="6215063" y="24288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1" name="TextBox 68"/>
          <p:cNvSpPr txBox="1">
            <a:spLocks noChangeArrowheads="1"/>
          </p:cNvSpPr>
          <p:nvPr/>
        </p:nvSpPr>
        <p:spPr bwMode="auto">
          <a:xfrm>
            <a:off x="7072313" y="18573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2" name="TextBox 69"/>
          <p:cNvSpPr txBox="1">
            <a:spLocks noChangeArrowheads="1"/>
          </p:cNvSpPr>
          <p:nvPr/>
        </p:nvSpPr>
        <p:spPr bwMode="auto">
          <a:xfrm>
            <a:off x="2071688" y="498792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3" name="TextBox 70"/>
          <p:cNvSpPr txBox="1">
            <a:spLocks noChangeArrowheads="1"/>
          </p:cNvSpPr>
          <p:nvPr/>
        </p:nvSpPr>
        <p:spPr bwMode="auto">
          <a:xfrm>
            <a:off x="3357563" y="377348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4" name="TextBox 71"/>
          <p:cNvSpPr txBox="1">
            <a:spLocks noChangeArrowheads="1"/>
          </p:cNvSpPr>
          <p:nvPr/>
        </p:nvSpPr>
        <p:spPr bwMode="auto">
          <a:xfrm>
            <a:off x="5357813" y="377348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5" name="TextBox 72"/>
          <p:cNvSpPr txBox="1">
            <a:spLocks noChangeArrowheads="1"/>
          </p:cNvSpPr>
          <p:nvPr/>
        </p:nvSpPr>
        <p:spPr bwMode="auto">
          <a:xfrm>
            <a:off x="6286500" y="4487863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6" name="TextBox 73"/>
          <p:cNvSpPr txBox="1">
            <a:spLocks noChangeArrowheads="1"/>
          </p:cNvSpPr>
          <p:nvPr/>
        </p:nvSpPr>
        <p:spPr bwMode="auto">
          <a:xfrm>
            <a:off x="2224088" y="450056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57" name="TextBox 74"/>
          <p:cNvSpPr txBox="1">
            <a:spLocks noChangeArrowheads="1"/>
          </p:cNvSpPr>
          <p:nvPr/>
        </p:nvSpPr>
        <p:spPr bwMode="auto">
          <a:xfrm>
            <a:off x="6500813" y="52736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58" name="TextBox 75"/>
          <p:cNvSpPr txBox="1">
            <a:spLocks noChangeArrowheads="1"/>
          </p:cNvSpPr>
          <p:nvPr/>
        </p:nvSpPr>
        <p:spPr bwMode="auto">
          <a:xfrm>
            <a:off x="4572000" y="54879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59" name="TextBox 76"/>
          <p:cNvSpPr txBox="1">
            <a:spLocks noChangeArrowheads="1"/>
          </p:cNvSpPr>
          <p:nvPr/>
        </p:nvSpPr>
        <p:spPr bwMode="auto">
          <a:xfrm>
            <a:off x="2786063" y="405923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60" name="TextBox 77"/>
          <p:cNvSpPr txBox="1">
            <a:spLocks noChangeArrowheads="1"/>
          </p:cNvSpPr>
          <p:nvPr/>
        </p:nvSpPr>
        <p:spPr bwMode="auto">
          <a:xfrm>
            <a:off x="7286625" y="37861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61" name="TextBox 78"/>
          <p:cNvSpPr txBox="1">
            <a:spLocks noChangeArrowheads="1"/>
          </p:cNvSpPr>
          <p:nvPr/>
        </p:nvSpPr>
        <p:spPr bwMode="auto">
          <a:xfrm>
            <a:off x="5786438" y="305911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62" name="TextBox 79"/>
          <p:cNvSpPr txBox="1">
            <a:spLocks noChangeArrowheads="1"/>
          </p:cNvSpPr>
          <p:nvPr/>
        </p:nvSpPr>
        <p:spPr bwMode="auto">
          <a:xfrm>
            <a:off x="2643188" y="305911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63" name="TextBox 80"/>
          <p:cNvSpPr txBox="1">
            <a:spLocks noChangeArrowheads="1"/>
          </p:cNvSpPr>
          <p:nvPr/>
        </p:nvSpPr>
        <p:spPr bwMode="auto">
          <a:xfrm>
            <a:off x="1143000" y="1928813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0</a:t>
            </a:r>
          </a:p>
        </p:txBody>
      </p:sp>
      <p:cxnSp>
        <p:nvCxnSpPr>
          <p:cNvPr id="83" name="Straight Arrow Connector 82"/>
          <p:cNvCxnSpPr>
            <a:endCxn id="5" idx="2"/>
          </p:cNvCxnSpPr>
          <p:nvPr/>
        </p:nvCxnSpPr>
        <p:spPr>
          <a:xfrm>
            <a:off x="428625" y="2357438"/>
            <a:ext cx="500063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65" name="Group 87"/>
          <p:cNvGrpSpPr>
            <a:grpSpLocks/>
          </p:cNvGrpSpPr>
          <p:nvPr/>
        </p:nvGrpSpPr>
        <p:grpSpPr bwMode="auto">
          <a:xfrm>
            <a:off x="3000375" y="4500563"/>
            <a:ext cx="714375" cy="642937"/>
            <a:chOff x="5357818" y="5429264"/>
            <a:chExt cx="714380" cy="642942"/>
          </a:xfrm>
        </p:grpSpPr>
        <p:sp>
          <p:nvSpPr>
            <p:cNvPr id="89" name="Oval 88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79" name="Object 89"/>
            <p:cNvGraphicFramePr>
              <a:graphicFrameLocks noChangeAspect="1"/>
            </p:cNvGraphicFramePr>
            <p:nvPr/>
          </p:nvGraphicFramePr>
          <p:xfrm>
            <a:off x="5434029" y="5570544"/>
            <a:ext cx="5746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1" name="משוואה" r:id="rId11" imgW="215713" imgH="152268" progId="Equation.3">
                    <p:embed/>
                  </p:oleObj>
                </mc:Choice>
                <mc:Fallback>
                  <p:oleObj name="משוואה" r:id="rId11" imgW="215713" imgH="152268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29" y="5570544"/>
                          <a:ext cx="574675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Oval 90"/>
            <p:cNvSpPr/>
            <p:nvPr/>
          </p:nvSpPr>
          <p:spPr>
            <a:xfrm>
              <a:off x="5429257" y="5500702"/>
              <a:ext cx="571504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6666" name="Group 91"/>
          <p:cNvGrpSpPr>
            <a:grpSpLocks/>
          </p:cNvGrpSpPr>
          <p:nvPr/>
        </p:nvGrpSpPr>
        <p:grpSpPr bwMode="auto">
          <a:xfrm>
            <a:off x="5000625" y="4500563"/>
            <a:ext cx="714375" cy="642937"/>
            <a:chOff x="5357818" y="5429264"/>
            <a:chExt cx="714380" cy="642942"/>
          </a:xfrm>
        </p:grpSpPr>
        <p:sp>
          <p:nvSpPr>
            <p:cNvPr id="93" name="Oval 92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76" name="Object 93"/>
            <p:cNvGraphicFramePr>
              <a:graphicFrameLocks noChangeAspect="1"/>
            </p:cNvGraphicFramePr>
            <p:nvPr/>
          </p:nvGraphicFramePr>
          <p:xfrm>
            <a:off x="5449890" y="5570544"/>
            <a:ext cx="54133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2" name="משוואה" r:id="rId13" imgW="203024" imgH="152268" progId="Equation.3">
                    <p:embed/>
                  </p:oleObj>
                </mc:Choice>
                <mc:Fallback>
                  <p:oleObj name="משוואה" r:id="rId13" imgW="203024" imgH="152268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90" y="5570544"/>
                          <a:ext cx="541338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Oval 94"/>
            <p:cNvSpPr/>
            <p:nvPr/>
          </p:nvSpPr>
          <p:spPr>
            <a:xfrm>
              <a:off x="5429257" y="5500702"/>
              <a:ext cx="571504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6667" name="Group 95"/>
          <p:cNvGrpSpPr>
            <a:grpSpLocks/>
          </p:cNvGrpSpPr>
          <p:nvPr/>
        </p:nvGrpSpPr>
        <p:grpSpPr bwMode="auto">
          <a:xfrm>
            <a:off x="6858000" y="2500313"/>
            <a:ext cx="714375" cy="642937"/>
            <a:chOff x="5357818" y="5429264"/>
            <a:chExt cx="714380" cy="642942"/>
          </a:xfrm>
        </p:grpSpPr>
        <p:sp>
          <p:nvSpPr>
            <p:cNvPr id="97" name="Oval 96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73" name="Object 97"/>
            <p:cNvGraphicFramePr>
              <a:graphicFrameLocks noChangeAspect="1"/>
            </p:cNvGraphicFramePr>
            <p:nvPr/>
          </p:nvGraphicFramePr>
          <p:xfrm>
            <a:off x="5449877" y="5583258"/>
            <a:ext cx="541338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3" name="משוואה" r:id="rId15" imgW="203112" imgH="139639" progId="Equation.3">
                    <p:embed/>
                  </p:oleObj>
                </mc:Choice>
                <mc:Fallback>
                  <p:oleObj name="משוואה" r:id="rId15" imgW="203112" imgH="139639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77" y="5583258"/>
                          <a:ext cx="541338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Oval 98"/>
            <p:cNvSpPr/>
            <p:nvPr/>
          </p:nvSpPr>
          <p:spPr>
            <a:xfrm>
              <a:off x="5429257" y="5500702"/>
              <a:ext cx="571504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6668" name="Group 99"/>
          <p:cNvGrpSpPr>
            <a:grpSpLocks/>
          </p:cNvGrpSpPr>
          <p:nvPr/>
        </p:nvGrpSpPr>
        <p:grpSpPr bwMode="auto">
          <a:xfrm>
            <a:off x="6858000" y="4500563"/>
            <a:ext cx="714375" cy="642937"/>
            <a:chOff x="5357818" y="5429264"/>
            <a:chExt cx="714380" cy="642942"/>
          </a:xfrm>
        </p:grpSpPr>
        <p:sp>
          <p:nvSpPr>
            <p:cNvPr id="101" name="Oval 100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70" name="Object 101"/>
            <p:cNvGraphicFramePr>
              <a:graphicFrameLocks noChangeAspect="1"/>
            </p:cNvGraphicFramePr>
            <p:nvPr/>
          </p:nvGraphicFramePr>
          <p:xfrm>
            <a:off x="5434002" y="5572132"/>
            <a:ext cx="5746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4" name="משוואה" r:id="rId17" imgW="215713" imgH="152268" progId="Equation.3">
                    <p:embed/>
                  </p:oleObj>
                </mc:Choice>
                <mc:Fallback>
                  <p:oleObj name="משוואה" r:id="rId17" imgW="215713" imgH="152268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02" y="5572132"/>
                          <a:ext cx="574675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Oval 102"/>
            <p:cNvSpPr/>
            <p:nvPr/>
          </p:nvSpPr>
          <p:spPr>
            <a:xfrm>
              <a:off x="5429257" y="5500702"/>
              <a:ext cx="571504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Example – An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666875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Can you describe this language?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6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dirty="0" smtClean="0"/>
              <a:t>It accepts any words that ends with 1</a:t>
            </a:r>
            <a:r>
              <a:rPr lang="el-GR" altLang="en-US" sz="3000" dirty="0" smtClean="0"/>
              <a:t> Σ Σ</a:t>
            </a:r>
            <a:endParaRPr lang="en-US" altLang="en-US" sz="3000" dirty="0" smtClean="0"/>
          </a:p>
        </p:txBody>
      </p:sp>
      <p:grpSp>
        <p:nvGrpSpPr>
          <p:cNvPr id="27652" name="Group 97"/>
          <p:cNvGrpSpPr>
            <a:grpSpLocks/>
          </p:cNvGrpSpPr>
          <p:nvPr/>
        </p:nvGrpSpPr>
        <p:grpSpPr bwMode="auto">
          <a:xfrm>
            <a:off x="500063" y="2714625"/>
            <a:ext cx="7072312" cy="1214438"/>
            <a:chOff x="500034" y="3214686"/>
            <a:chExt cx="7072362" cy="1214446"/>
          </a:xfrm>
        </p:grpSpPr>
        <p:grpSp>
          <p:nvGrpSpPr>
            <p:cNvPr id="27653" name="Group 3"/>
            <p:cNvGrpSpPr>
              <a:grpSpLocks/>
            </p:cNvGrpSpPr>
            <p:nvPr/>
          </p:nvGrpSpPr>
          <p:grpSpPr bwMode="auto">
            <a:xfrm>
              <a:off x="928662" y="3786190"/>
              <a:ext cx="714380" cy="642942"/>
              <a:chOff x="1009624" y="4000504"/>
              <a:chExt cx="714380" cy="64294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7674" name="Object 5"/>
              <p:cNvGraphicFramePr>
                <a:graphicFrameLocks noChangeAspect="1"/>
              </p:cNvGraphicFramePr>
              <p:nvPr/>
            </p:nvGraphicFramePr>
            <p:xfrm>
              <a:off x="1187450" y="4106864"/>
              <a:ext cx="369887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3" name="משוואה" r:id="rId3" imgW="139579" imgH="177646" progId="Equation.3">
                      <p:embed/>
                    </p:oleObj>
                  </mc:Choice>
                  <mc:Fallback>
                    <p:oleObj name="משוואה" r:id="rId3" imgW="139579" imgH="177646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7450" y="4106864"/>
                            <a:ext cx="369887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654" name="Group 12"/>
            <p:cNvGrpSpPr>
              <a:grpSpLocks/>
            </p:cNvGrpSpPr>
            <p:nvPr/>
          </p:nvGrpSpPr>
          <p:grpSpPr bwMode="auto">
            <a:xfrm>
              <a:off x="5000628" y="3786190"/>
              <a:ext cx="714380" cy="642942"/>
              <a:chOff x="1009624" y="4000504"/>
              <a:chExt cx="714380" cy="64294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7672" name="Object 14"/>
              <p:cNvGraphicFramePr>
                <a:graphicFrameLocks noChangeAspect="1"/>
              </p:cNvGraphicFramePr>
              <p:nvPr/>
            </p:nvGraphicFramePr>
            <p:xfrm>
              <a:off x="1169959" y="4106864"/>
              <a:ext cx="404812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4" name="משוואה" r:id="rId5" imgW="152202" imgH="177569" progId="Equation.3">
                      <p:embed/>
                    </p:oleObj>
                  </mc:Choice>
                  <mc:Fallback>
                    <p:oleObj name="משוואה" r:id="rId5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9959" y="4106864"/>
                            <a:ext cx="404812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655" name="Group 18"/>
            <p:cNvGrpSpPr>
              <a:grpSpLocks/>
            </p:cNvGrpSpPr>
            <p:nvPr/>
          </p:nvGrpSpPr>
          <p:grpSpPr bwMode="auto">
            <a:xfrm>
              <a:off x="3000364" y="3786190"/>
              <a:ext cx="714380" cy="642942"/>
              <a:chOff x="1009624" y="4000504"/>
              <a:chExt cx="714380" cy="64294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7670" name="Object 20"/>
              <p:cNvGraphicFramePr>
                <a:graphicFrameLocks noChangeAspect="1"/>
              </p:cNvGraphicFramePr>
              <p:nvPr/>
            </p:nvGraphicFramePr>
            <p:xfrm>
              <a:off x="1169973" y="4106864"/>
              <a:ext cx="404812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5"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9973" y="4106864"/>
                            <a:ext cx="404812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1" name="Straight Arrow Connector 30"/>
            <p:cNvCxnSpPr/>
            <p:nvPr/>
          </p:nvCxnSpPr>
          <p:spPr>
            <a:xfrm>
              <a:off x="1643042" y="4108455"/>
              <a:ext cx="135732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14744" y="4108455"/>
              <a:ext cx="128588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715008" y="4108455"/>
              <a:ext cx="114300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5400000" flipH="1" flipV="1">
              <a:off x="1285852" y="3627440"/>
              <a:ext cx="1587" cy="506416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0" name="TextBox 65"/>
            <p:cNvSpPr txBox="1">
              <a:spLocks noChangeArrowheads="1"/>
            </p:cNvSpPr>
            <p:nvPr/>
          </p:nvSpPr>
          <p:spPr bwMode="auto">
            <a:xfrm>
              <a:off x="2071670" y="371475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7661" name="TextBox 66"/>
            <p:cNvSpPr txBox="1">
              <a:spLocks noChangeArrowheads="1"/>
            </p:cNvSpPr>
            <p:nvPr/>
          </p:nvSpPr>
          <p:spPr bwMode="auto">
            <a:xfrm>
              <a:off x="4071934" y="371475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27662" name="TextBox 67"/>
            <p:cNvSpPr txBox="1">
              <a:spLocks noChangeArrowheads="1"/>
            </p:cNvSpPr>
            <p:nvPr/>
          </p:nvSpPr>
          <p:spPr bwMode="auto">
            <a:xfrm>
              <a:off x="6215074" y="371475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27663" name="TextBox 80"/>
            <p:cNvSpPr txBox="1">
              <a:spLocks noChangeArrowheads="1"/>
            </p:cNvSpPr>
            <p:nvPr/>
          </p:nvSpPr>
          <p:spPr bwMode="auto">
            <a:xfrm>
              <a:off x="1142976" y="32146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cxnSp>
          <p:nvCxnSpPr>
            <p:cNvPr id="83" name="Straight Arrow Connector 82"/>
            <p:cNvCxnSpPr>
              <a:endCxn id="5" idx="1"/>
            </p:cNvCxnSpPr>
            <p:nvPr/>
          </p:nvCxnSpPr>
          <p:spPr>
            <a:xfrm>
              <a:off x="500034" y="3500438"/>
              <a:ext cx="533404" cy="379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65" name="Group 83"/>
            <p:cNvGrpSpPr>
              <a:grpSpLocks/>
            </p:cNvGrpSpPr>
            <p:nvPr/>
          </p:nvGrpSpPr>
          <p:grpSpPr bwMode="auto">
            <a:xfrm>
              <a:off x="6858016" y="3786190"/>
              <a:ext cx="714380" cy="642942"/>
              <a:chOff x="5357818" y="5429264"/>
              <a:chExt cx="714380" cy="64294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357818" y="542926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7667" name="Object 85"/>
              <p:cNvGraphicFramePr>
                <a:graphicFrameLocks noChangeAspect="1"/>
              </p:cNvGraphicFramePr>
              <p:nvPr/>
            </p:nvGraphicFramePr>
            <p:xfrm>
              <a:off x="5500680" y="5511823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6" name="משוואה" r:id="rId9" imgW="164885" imgH="215619" progId="Equation.3">
                      <p:embed/>
                    </p:oleObj>
                  </mc:Choice>
                  <mc:Fallback>
                    <p:oleObj name="משוואה" r:id="rId9" imgW="164885" imgH="215619" progId="Equation.3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0680" y="5511823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Oval 86"/>
              <p:cNvSpPr/>
              <p:nvPr/>
            </p:nvSpPr>
            <p:spPr>
              <a:xfrm>
                <a:off x="5429257" y="5500702"/>
                <a:ext cx="571504" cy="5000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A </a:t>
            </a:r>
            <a:r>
              <a:rPr lang="en-US" altLang="en-US" b="1" i="1" dirty="0" smtClean="0"/>
              <a:t>finite automaton </a:t>
            </a:r>
            <a:r>
              <a:rPr lang="en-US" altLang="en-US" dirty="0" smtClean="0"/>
              <a:t>is a 5-tuple                  </a:t>
            </a:r>
            <a:br>
              <a:rPr lang="en-US" altLang="en-US" dirty="0" smtClean="0"/>
            </a:br>
            <a:r>
              <a:rPr lang="en-US" altLang="en-US" dirty="0" smtClean="0"/>
              <a:t>where: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is a finite set called the </a:t>
            </a:r>
            <a:r>
              <a:rPr lang="en-US" altLang="en-US" b="1" i="1" dirty="0" smtClean="0"/>
              <a:t>states</a:t>
            </a:r>
            <a:r>
              <a:rPr lang="en-US" altLang="en-US" dirty="0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 is a finite set called the </a:t>
            </a:r>
            <a:r>
              <a:rPr lang="en-US" altLang="en-US" b="1" i="1" dirty="0" smtClean="0"/>
              <a:t>alphabet</a:t>
            </a:r>
            <a:r>
              <a:rPr lang="en-US" altLang="en-US" i="1" dirty="0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                    is the </a:t>
            </a:r>
            <a:r>
              <a:rPr lang="en-US" altLang="en-US" b="1" i="1" dirty="0" smtClean="0"/>
              <a:t>transition function</a:t>
            </a:r>
            <a:r>
              <a:rPr lang="en-US" altLang="en-US" i="1" dirty="0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i="1" dirty="0" smtClean="0"/>
              <a:t>                </a:t>
            </a:r>
            <a:r>
              <a:rPr lang="en-US" altLang="en-US" dirty="0" smtClean="0"/>
              <a:t>is the </a:t>
            </a:r>
            <a:r>
              <a:rPr lang="en-US" altLang="en-US" b="1" i="1" dirty="0" smtClean="0"/>
              <a:t>start state</a:t>
            </a:r>
            <a:r>
              <a:rPr lang="en-US" altLang="en-US" dirty="0" smtClean="0"/>
              <a:t>, and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</a:t>
            </a:r>
            <a:r>
              <a:rPr lang="en-US" altLang="en-US" b="1" i="1" dirty="0" smtClean="0"/>
              <a:t>               </a:t>
            </a:r>
            <a:r>
              <a:rPr lang="en-US" altLang="en-US" dirty="0" smtClean="0"/>
              <a:t>is the set of </a:t>
            </a:r>
            <a:r>
              <a:rPr lang="en-US" altLang="en-US" b="1" i="1" dirty="0" smtClean="0"/>
              <a:t>accept states</a:t>
            </a:r>
            <a:r>
              <a:rPr lang="en-US" altLang="en-US" dirty="0" smtClean="0"/>
              <a:t>.</a:t>
            </a: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DFA Definition Revisited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3F06D02-E524-4E44-A4BB-3EFDF1E65969}" type="slidenum">
              <a:rPr lang="en-US" sz="1600"/>
              <a:pPr algn="l">
                <a:defRPr/>
              </a:pPr>
              <a:t>24</a:t>
            </a:fld>
            <a:endParaRPr lang="en-US" sz="1600" dirty="0"/>
          </a:p>
        </p:txBody>
      </p:sp>
      <p:graphicFrame>
        <p:nvGraphicFramePr>
          <p:cNvPr id="28677" name="Object 40"/>
          <p:cNvGraphicFramePr>
            <a:graphicFrameLocks noChangeAspect="1"/>
          </p:cNvGraphicFramePr>
          <p:nvPr/>
        </p:nvGraphicFramePr>
        <p:xfrm>
          <a:off x="6000750" y="1643063"/>
          <a:ext cx="20716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0" name="משוואה" r:id="rId3" imgW="889000" imgH="228600" progId="Equation.3">
                  <p:embed/>
                </p:oleObj>
              </mc:Choice>
              <mc:Fallback>
                <p:oleObj name="משוואה" r:id="rId3" imgW="8890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643063"/>
                        <a:ext cx="20716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1"/>
          <p:cNvGraphicFramePr>
            <a:graphicFrameLocks noChangeAspect="1"/>
          </p:cNvGraphicFramePr>
          <p:nvPr/>
        </p:nvGraphicFramePr>
        <p:xfrm>
          <a:off x="1000125" y="2714625"/>
          <a:ext cx="649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1" name="משוואה" r:id="rId5" imgW="152268" imgH="203024" progId="Equation.3">
                  <p:embed/>
                </p:oleObj>
              </mc:Choice>
              <mc:Fallback>
                <p:oleObj name="משוואה" r:id="rId5" imgW="152268" imgH="2030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14625"/>
                        <a:ext cx="6492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2"/>
          <p:cNvGraphicFramePr>
            <a:graphicFrameLocks noChangeAspect="1"/>
          </p:cNvGraphicFramePr>
          <p:nvPr/>
        </p:nvGraphicFramePr>
        <p:xfrm>
          <a:off x="1000125" y="3352800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2" name="משוואה" r:id="rId7" imgW="139639" imgH="152334" progId="Equation.3">
                  <p:embed/>
                </p:oleObj>
              </mc:Choice>
              <mc:Fallback>
                <p:oleObj name="משוואה" r:id="rId7" imgW="139639" imgH="15233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2800"/>
                        <a:ext cx="712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44"/>
          <p:cNvGraphicFramePr>
            <a:graphicFrameLocks noChangeAspect="1"/>
          </p:cNvGraphicFramePr>
          <p:nvPr/>
        </p:nvGraphicFramePr>
        <p:xfrm>
          <a:off x="1111250" y="3929063"/>
          <a:ext cx="1889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3" name="משוואה" r:id="rId9" imgW="888614" imgH="203112" progId="Equation.3">
                  <p:embed/>
                </p:oleObj>
              </mc:Choice>
              <mc:Fallback>
                <p:oleObj name="משוואה" r:id="rId9" imgW="888614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929063"/>
                        <a:ext cx="18891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48"/>
          <p:cNvGraphicFramePr>
            <a:graphicFrameLocks noChangeAspect="1"/>
          </p:cNvGraphicFramePr>
          <p:nvPr/>
        </p:nvGraphicFramePr>
        <p:xfrm>
          <a:off x="1143000" y="4379913"/>
          <a:ext cx="13573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4" name="משוואה" r:id="rId11" imgW="431613" imgH="228501" progId="Equation.3">
                  <p:embed/>
                </p:oleObj>
              </mc:Choice>
              <mc:Fallback>
                <p:oleObj name="משוואה" r:id="rId11" imgW="431613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79913"/>
                        <a:ext cx="13573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50"/>
          <p:cNvGraphicFramePr>
            <a:graphicFrameLocks noChangeAspect="1"/>
          </p:cNvGraphicFramePr>
          <p:nvPr/>
        </p:nvGraphicFramePr>
        <p:xfrm>
          <a:off x="1071563" y="5072063"/>
          <a:ext cx="148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5" name="משוואה" r:id="rId13" imgW="444307" imgH="203112" progId="Equation.3">
                  <p:embed/>
                </p:oleObj>
              </mc:Choice>
              <mc:Fallback>
                <p:oleObj name="משוואה" r:id="rId13" imgW="444307" imgH="2031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72063"/>
                        <a:ext cx="148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000125" y="3857625"/>
            <a:ext cx="6715125" cy="6429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A N </a:t>
            </a:r>
            <a:r>
              <a:rPr lang="en-US" altLang="en-US" b="1" i="1" dirty="0" smtClean="0"/>
              <a:t>finite automaton </a:t>
            </a:r>
            <a:r>
              <a:rPr lang="en-US" altLang="en-US" dirty="0" smtClean="0"/>
              <a:t>is a 5-tuple                  </a:t>
            </a:r>
            <a:br>
              <a:rPr lang="en-US" altLang="en-US" dirty="0" smtClean="0"/>
            </a:br>
            <a:r>
              <a:rPr lang="en-US" altLang="en-US" dirty="0" smtClean="0"/>
              <a:t>where: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is a finite set called the </a:t>
            </a:r>
            <a:r>
              <a:rPr lang="en-US" altLang="en-US" b="1" i="1" dirty="0" smtClean="0"/>
              <a:t>states</a:t>
            </a:r>
            <a:r>
              <a:rPr lang="en-US" altLang="en-US" dirty="0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 is a finite set called the </a:t>
            </a:r>
            <a:r>
              <a:rPr lang="en-US" altLang="en-US" b="1" i="1" dirty="0" smtClean="0"/>
              <a:t>alphabet</a:t>
            </a:r>
            <a:r>
              <a:rPr lang="en-US" altLang="en-US" i="1" dirty="0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          </a:t>
            </a:r>
            <a:r>
              <a:rPr lang="en-US" altLang="en-US" baseline="30000" dirty="0" smtClean="0"/>
              <a:t> </a:t>
            </a:r>
            <a:r>
              <a:rPr lang="en-US" altLang="en-US" dirty="0" smtClean="0"/>
              <a:t>             is the </a:t>
            </a:r>
            <a:r>
              <a:rPr lang="en-US" altLang="en-US" b="1" i="1" dirty="0" smtClean="0"/>
              <a:t>transition function</a:t>
            </a:r>
            <a:r>
              <a:rPr lang="en-US" altLang="en-US" i="1" dirty="0" smtClean="0"/>
              <a:t>.</a:t>
            </a:r>
            <a:br>
              <a:rPr lang="en-US" altLang="en-US" i="1" dirty="0" smtClean="0"/>
            </a:br>
            <a:r>
              <a:rPr lang="en-US" altLang="en-US" i="1" dirty="0" smtClean="0"/>
              <a:t> </a:t>
            </a:r>
            <a:r>
              <a:rPr lang="en-US" altLang="en-US" dirty="0" smtClean="0"/>
              <a:t>(                  )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i="1" dirty="0" smtClean="0"/>
              <a:t>                </a:t>
            </a:r>
            <a:r>
              <a:rPr lang="en-US" altLang="en-US" dirty="0" smtClean="0"/>
              <a:t>is the </a:t>
            </a:r>
            <a:r>
              <a:rPr lang="en-US" altLang="en-US" b="1" i="1" dirty="0" smtClean="0"/>
              <a:t>start state</a:t>
            </a:r>
            <a:r>
              <a:rPr lang="en-US" altLang="en-US" dirty="0" smtClean="0"/>
              <a:t>, and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b="1" i="1" dirty="0" smtClean="0"/>
              <a:t>                 </a:t>
            </a:r>
            <a:r>
              <a:rPr lang="en-US" altLang="en-US" dirty="0" smtClean="0"/>
              <a:t>is the set of </a:t>
            </a:r>
            <a:r>
              <a:rPr lang="en-US" altLang="en-US" b="1" i="1" dirty="0" smtClean="0"/>
              <a:t>accept states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00125" y="3786188"/>
            <a:ext cx="7143750" cy="5715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29700" name="Object 44"/>
          <p:cNvGraphicFramePr>
            <a:graphicFrameLocks noChangeAspect="1"/>
          </p:cNvGraphicFramePr>
          <p:nvPr/>
        </p:nvGraphicFramePr>
        <p:xfrm>
          <a:off x="1143000" y="3929063"/>
          <a:ext cx="2309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4" name="משוואה" r:id="rId3" imgW="888614" imgH="177723" progId="Equation.3">
                  <p:embed/>
                </p:oleObj>
              </mc:Choice>
              <mc:Fallback>
                <p:oleObj name="משוואה" r:id="rId3" imgW="888614" imgH="17772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29063"/>
                        <a:ext cx="23098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NFA – A Formal Definition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DD74E7D-F63B-445E-84AD-D343FB6BE0F2}" type="slidenum">
              <a:rPr lang="en-US" sz="1600"/>
              <a:pPr algn="l">
                <a:defRPr/>
              </a:pPr>
              <a:t>25</a:t>
            </a:fld>
            <a:endParaRPr lang="en-US" sz="1600" dirty="0"/>
          </a:p>
        </p:txBody>
      </p:sp>
      <p:graphicFrame>
        <p:nvGraphicFramePr>
          <p:cNvPr id="29703" name="Object 40"/>
          <p:cNvGraphicFramePr>
            <a:graphicFrameLocks noChangeAspect="1"/>
          </p:cNvGraphicFramePr>
          <p:nvPr/>
        </p:nvGraphicFramePr>
        <p:xfrm>
          <a:off x="6000750" y="1643063"/>
          <a:ext cx="20716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" name="משוואה" r:id="rId5" imgW="889000" imgH="228600" progId="Equation.3">
                  <p:embed/>
                </p:oleObj>
              </mc:Choice>
              <mc:Fallback>
                <p:oleObj name="משוואה" r:id="rId5" imgW="8890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643063"/>
                        <a:ext cx="20716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41"/>
          <p:cNvGraphicFramePr>
            <a:graphicFrameLocks noChangeAspect="1"/>
          </p:cNvGraphicFramePr>
          <p:nvPr/>
        </p:nvGraphicFramePr>
        <p:xfrm>
          <a:off x="1000125" y="2714625"/>
          <a:ext cx="649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6" name="משוואה" r:id="rId7" imgW="152268" imgH="203024" progId="Equation.3">
                  <p:embed/>
                </p:oleObj>
              </mc:Choice>
              <mc:Fallback>
                <p:oleObj name="משוואה" r:id="rId7" imgW="152268" imgH="2030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14625"/>
                        <a:ext cx="6492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42"/>
          <p:cNvGraphicFramePr>
            <a:graphicFrameLocks noChangeAspect="1"/>
          </p:cNvGraphicFramePr>
          <p:nvPr/>
        </p:nvGraphicFramePr>
        <p:xfrm>
          <a:off x="1000125" y="3352800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" name="משוואה" r:id="rId9" imgW="139639" imgH="152334" progId="Equation.3">
                  <p:embed/>
                </p:oleObj>
              </mc:Choice>
              <mc:Fallback>
                <p:oleObj name="משוואה" r:id="rId9" imgW="139639" imgH="15233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2800"/>
                        <a:ext cx="712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48"/>
          <p:cNvGraphicFramePr>
            <a:graphicFrameLocks noChangeAspect="1"/>
          </p:cNvGraphicFramePr>
          <p:nvPr/>
        </p:nvGraphicFramePr>
        <p:xfrm>
          <a:off x="1143000" y="4929188"/>
          <a:ext cx="13573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8" name="משוואה" r:id="rId11" imgW="431613" imgH="228501" progId="Equation.3">
                  <p:embed/>
                </p:oleObj>
              </mc:Choice>
              <mc:Fallback>
                <p:oleObj name="משוואה" r:id="rId11" imgW="431613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29188"/>
                        <a:ext cx="13573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50"/>
          <p:cNvGraphicFramePr>
            <a:graphicFrameLocks noChangeAspect="1"/>
          </p:cNvGraphicFramePr>
          <p:nvPr/>
        </p:nvGraphicFramePr>
        <p:xfrm>
          <a:off x="1214438" y="5626100"/>
          <a:ext cx="1285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9" name="משוואה" r:id="rId13" imgW="444307" imgH="203112" progId="Equation.3">
                  <p:embed/>
                </p:oleObj>
              </mc:Choice>
              <mc:Fallback>
                <p:oleObj name="משוואה" r:id="rId13" imgW="444307" imgH="2031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626100"/>
                        <a:ext cx="1285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5"/>
          <p:cNvGraphicFramePr>
            <a:graphicFrameLocks noChangeAspect="1"/>
          </p:cNvGraphicFramePr>
          <p:nvPr/>
        </p:nvGraphicFramePr>
        <p:xfrm>
          <a:off x="1211263" y="4438650"/>
          <a:ext cx="16462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0" name="משוואה" r:id="rId15" imgW="774364" imgH="228501" progId="Equation.3">
                  <p:embed/>
                </p:oleObj>
              </mc:Choice>
              <mc:Fallback>
                <p:oleObj name="משוואה" r:id="rId15" imgW="77436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438650"/>
                        <a:ext cx="16462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Differences between NFA-s and DFA-s</a:t>
            </a:r>
            <a:endParaRPr lang="en-US" b="1" u="sng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There are </a:t>
            </a:r>
            <a:r>
              <a:rPr lang="en-US" altLang="en-US" b="1" dirty="0" smtClean="0"/>
              <a:t>two </a:t>
            </a:r>
            <a:r>
              <a:rPr lang="en-US" altLang="en-US" dirty="0" smtClean="0"/>
              <a:t>differences: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1. The range of the </a:t>
            </a:r>
            <a:r>
              <a:rPr lang="en-US" altLang="en-US" b="1" dirty="0" smtClean="0"/>
              <a:t>transition function     </a:t>
            </a:r>
            <a:r>
              <a:rPr lang="en-US" altLang="en-US" dirty="0" smtClean="0"/>
              <a:t>is now </a:t>
            </a:r>
            <a:br>
              <a:rPr lang="en-US" altLang="en-US" dirty="0" smtClean="0"/>
            </a:br>
            <a:r>
              <a:rPr lang="en-US" altLang="en-US" dirty="0" smtClean="0"/>
              <a:t>            . (The set of </a:t>
            </a:r>
            <a:r>
              <a:rPr lang="en-US" altLang="en-US" b="1" dirty="0" smtClean="0"/>
              <a:t>subsets </a:t>
            </a:r>
            <a:r>
              <a:rPr lang="en-US" altLang="en-US" dirty="0" smtClean="0"/>
              <a:t>of the state set     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2. The transition function allows      transitions.</a:t>
            </a:r>
            <a:r>
              <a:rPr lang="en-US" altLang="en-US" b="1" dirty="0" smtClean="0"/>
              <a:t> </a:t>
            </a: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6931025" y="2214563"/>
          <a:ext cx="427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" name="משוואה" r:id="rId3" imgW="139579" imgH="177646" progId="Equation.3">
                  <p:embed/>
                </p:oleObj>
              </mc:Choice>
              <mc:Fallback>
                <p:oleObj name="משוואה" r:id="rId3" imgW="139579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2214563"/>
                        <a:ext cx="4270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928688" y="2627313"/>
          <a:ext cx="10858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0" name="משוואה" r:id="rId5" imgW="355292" imgH="215713" progId="Equation.3">
                  <p:embed/>
                </p:oleObj>
              </mc:Choice>
              <mc:Fallback>
                <p:oleObj name="משוואה" r:id="rId5" imgW="355292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627313"/>
                        <a:ext cx="10858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7893050" y="2738438"/>
          <a:ext cx="465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" name="משוואה" r:id="rId7" imgW="152268" imgH="203024" progId="Equation.3">
                  <p:embed/>
                </p:oleObj>
              </mc:Choice>
              <mc:Fallback>
                <p:oleObj name="משוואה" r:id="rId7" imgW="152268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2738438"/>
                        <a:ext cx="4651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5929313" y="3357563"/>
          <a:ext cx="3873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2" name="משוואה" r:id="rId9" imgW="126835" imgH="139518" progId="Equation.3">
                  <p:embed/>
                </p:oleObj>
              </mc:Choice>
              <mc:Fallback>
                <p:oleObj name="משוואה" r:id="rId9" imgW="126835" imgH="1395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3357563"/>
                        <a:ext cx="3873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FC427E0-DAB8-47C6-9989-32EACF58E035}" type="slidenum">
              <a:rPr lang="en-US" sz="1600"/>
              <a:pPr algn="l">
                <a:defRPr/>
              </a:pPr>
              <a:t>26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Computations of NFAs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In general, a computation of an NFA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, on input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/>
              <a:t>, induces a </a:t>
            </a:r>
            <a:r>
              <a:rPr lang="en-US" altLang="en-US" b="1" dirty="0" smtClean="0"/>
              <a:t>computation tree</a:t>
            </a:r>
            <a:r>
              <a:rPr lang="en-US" altLang="en-US" dirty="0" smtClean="0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Each path of the computation tree represents a possible computation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NFA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 accepts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its computation tree includes </a:t>
            </a:r>
            <a:r>
              <a:rPr lang="en-US" altLang="en-US" b="1" dirty="0" smtClean="0"/>
              <a:t>at least </a:t>
            </a:r>
            <a:r>
              <a:rPr lang="en-US" altLang="en-US" dirty="0" smtClean="0"/>
              <a:t>one path ending with an accept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A13375D-115C-4577-B506-4819406A8264}" type="slidenum">
              <a:rPr lang="en-US" sz="1600"/>
              <a:pPr algn="l">
                <a:defRPr/>
              </a:pPr>
              <a:t>27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Computations of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There are two ways to look at the (efficient) computations of an NFA: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first is to say that the NFA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always “</a:t>
            </a:r>
            <a:r>
              <a:rPr lang="en-US" b="1" dirty="0" smtClean="0"/>
              <a:t>chooses” </a:t>
            </a:r>
            <a:r>
              <a:rPr lang="en-US" dirty="0" smtClean="0"/>
              <a:t>the right path on its tree of possible computations.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second is to say that the NFA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 traverses its computation tree </a:t>
            </a:r>
            <a:r>
              <a:rPr lang="en-US" b="1" dirty="0" smtClean="0"/>
              <a:t>“in parallel”</a:t>
            </a:r>
            <a:r>
              <a:rPr lang="en-US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i="1" u="sng" dirty="0" smtClean="0"/>
              <a:t>The </a:t>
            </a:r>
            <a:r>
              <a:rPr lang="en-US" b="1" i="1" u="sng" smtClean="0"/>
              <a:t>same concept as </a:t>
            </a:r>
            <a:r>
              <a:rPr lang="en-US" b="1" i="1" u="sng" dirty="0" smtClean="0"/>
              <a:t>in NP-complete!</a:t>
            </a:r>
            <a:endParaRPr lang="en-US" b="1" i="1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B688693-5442-42AA-8C5B-BFF8CF8C17FA}" type="slidenum">
              <a:rPr lang="en-US" sz="1600"/>
              <a:pPr algn="l">
                <a:defRPr/>
              </a:pPr>
              <a:t>28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Equivalence Between DFAs and NFAs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Now we prove that the class of NFAs is </a:t>
            </a:r>
            <a:r>
              <a:rPr lang="en-US" b="1" i="1" dirty="0" smtClean="0"/>
              <a:t>Equivalent </a:t>
            </a:r>
            <a:r>
              <a:rPr lang="en-US" dirty="0" smtClean="0"/>
              <a:t>to the class of DFA: 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Theorem:</a:t>
            </a:r>
            <a:r>
              <a:rPr lang="en-US" dirty="0" smtClean="0"/>
              <a:t>  For every NFA N, there exists a DFA</a:t>
            </a:r>
            <a:br>
              <a:rPr lang="en-US" dirty="0" smtClean="0"/>
            </a:br>
            <a:r>
              <a:rPr lang="en-US" dirty="0" smtClean="0"/>
              <a:t>                        , such that                             .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Proof Idea:</a:t>
            </a:r>
            <a:r>
              <a:rPr lang="en-US" dirty="0" smtClean="0"/>
              <a:t> The proof is </a:t>
            </a:r>
            <a:r>
              <a:rPr lang="en-US" b="1" i="1" dirty="0" smtClean="0"/>
              <a:t>Constructive</a:t>
            </a:r>
            <a:r>
              <a:rPr lang="en-US" dirty="0" smtClean="0"/>
              <a:t>: We assume that we know    , and construct  a simulating DFA      . 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55FE7CB-1638-4701-A090-F23F9C5494B1}" type="slidenum">
              <a:rPr lang="en-US" sz="1600"/>
              <a:pPr algn="l">
                <a:defRPr/>
              </a:pPr>
              <a:t>29</a:t>
            </a:fld>
            <a:endParaRPr lang="en-US" sz="1600" dirty="0"/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1185863" y="3500438"/>
          <a:ext cx="1944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" name="משוואה" r:id="rId3" imgW="736280" imgH="215806" progId="Equation.3">
                  <p:embed/>
                </p:oleObj>
              </mc:Choice>
              <mc:Fallback>
                <p:oleObj name="משוואה" r:id="rId3" imgW="73628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500438"/>
                        <a:ext cx="19446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4857750" y="3551238"/>
          <a:ext cx="25955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" name="משוואה" r:id="rId5" imgW="1079032" imgH="215806" progId="Equation.3">
                  <p:embed/>
                </p:oleObj>
              </mc:Choice>
              <mc:Fallback>
                <p:oleObj name="משוואה" r:id="rId5" imgW="107903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551238"/>
                        <a:ext cx="25955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4500563" y="4929188"/>
          <a:ext cx="411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" name="משוואה" r:id="rId7" imgW="177492" imgH="164814" progId="Equation.3">
                  <p:embed/>
                </p:oleObj>
              </mc:Choice>
              <mc:Fallback>
                <p:oleObj name="משוואה" r:id="rId7" imgW="177492" imgH="16481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929188"/>
                        <a:ext cx="411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5"/>
          <p:cNvGraphicFramePr>
            <a:graphicFrameLocks noChangeAspect="1"/>
          </p:cNvGraphicFramePr>
          <p:nvPr/>
        </p:nvGraphicFramePr>
        <p:xfrm>
          <a:off x="3459163" y="5503863"/>
          <a:ext cx="469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4" name="משוואה" r:id="rId9" imgW="203024" imgH="152268" progId="Equation.3">
                  <p:embed/>
                </p:oleObj>
              </mc:Choice>
              <mc:Fallback>
                <p:oleObj name="משוואה" r:id="rId9" imgW="203024" imgH="1522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5503863"/>
                        <a:ext cx="469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Computational Models</a:t>
            </a:r>
            <a:endParaRPr lang="en-US" altLang="en-US" u="sn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</a:t>
            </a:r>
            <a:r>
              <a:rPr lang="en-US" dirty="0" smtClean="0"/>
              <a:t>hree principal models of computations: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Finite Automaton (FA).</a:t>
            </a:r>
            <a:br>
              <a:rPr lang="en-US" dirty="0" smtClean="0"/>
            </a:br>
            <a:r>
              <a:rPr lang="en-US" dirty="0" smtClean="0"/>
              <a:t>recognizes </a:t>
            </a:r>
            <a:r>
              <a:rPr lang="en-US" dirty="0" smtClean="0">
                <a:solidFill>
                  <a:srgbClr val="C00000"/>
                </a:solidFill>
              </a:rPr>
              <a:t>Regular Languages</a:t>
            </a:r>
            <a:r>
              <a:rPr lang="en-US" dirty="0" smtClean="0"/>
              <a:t> 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Push Down Automaton (PDA).</a:t>
            </a:r>
            <a:br>
              <a:rPr lang="en-US" dirty="0" smtClean="0"/>
            </a:br>
            <a:r>
              <a:rPr lang="en-US" dirty="0" smtClean="0"/>
              <a:t>recognizes </a:t>
            </a:r>
            <a:r>
              <a:rPr lang="en-US" dirty="0" smtClean="0">
                <a:solidFill>
                  <a:srgbClr val="C00000"/>
                </a:solidFill>
              </a:rPr>
              <a:t>Context Free Languages</a:t>
            </a:r>
            <a:r>
              <a:rPr lang="en-US" dirty="0" smtClean="0"/>
              <a:t> 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Turing Machines (TM).</a:t>
            </a:r>
            <a:br>
              <a:rPr lang="en-US" dirty="0" smtClean="0"/>
            </a:br>
            <a:r>
              <a:rPr lang="en-US" dirty="0" smtClean="0"/>
              <a:t>recognizes </a:t>
            </a:r>
            <a:r>
              <a:rPr lang="en-US" dirty="0" smtClean="0">
                <a:solidFill>
                  <a:srgbClr val="C00000"/>
                </a:solidFill>
              </a:rPr>
              <a:t>Computable Languages</a:t>
            </a:r>
            <a:r>
              <a:rPr lang="en-US" dirty="0" smtClean="0"/>
              <a:t> 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17DE9F0C-A10D-4F19-80C2-AEB1DFE4117B}" type="slidenum">
              <a:rPr lang="en-US" sz="1600"/>
              <a:pPr algn="l">
                <a:defRPr/>
              </a:pPr>
              <a:t>3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5"/>
          <p:cNvSpPr txBox="1">
            <a:spLocks noChangeArrowheads="1"/>
          </p:cNvSpPr>
          <p:nvPr/>
        </p:nvSpPr>
        <p:spPr bwMode="auto">
          <a:xfrm>
            <a:off x="571500" y="1268760"/>
            <a:ext cx="702483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We start with an NFA with no     transitions.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The equivalent DFA is denoted by: </a:t>
            </a:r>
          </a:p>
        </p:txBody>
      </p:sp>
      <p:sp>
        <p:nvSpPr>
          <p:cNvPr id="34819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 Construction Demonstration</a:t>
            </a:r>
          </a:p>
        </p:txBody>
      </p:sp>
      <p:grpSp>
        <p:nvGrpSpPr>
          <p:cNvPr id="34821" name="Group 44"/>
          <p:cNvGrpSpPr>
            <a:grpSpLocks/>
          </p:cNvGrpSpPr>
          <p:nvPr/>
        </p:nvGrpSpPr>
        <p:grpSpPr bwMode="auto">
          <a:xfrm>
            <a:off x="714375" y="2286000"/>
            <a:ext cx="5286375" cy="1584325"/>
            <a:chOff x="500034" y="2416726"/>
            <a:chExt cx="5286412" cy="1583778"/>
          </a:xfrm>
        </p:grpSpPr>
        <p:sp>
          <p:nvSpPr>
            <p:cNvPr id="34825" name="TextBox 25"/>
            <p:cNvSpPr txBox="1">
              <a:spLocks noChangeArrowheads="1"/>
            </p:cNvSpPr>
            <p:nvPr/>
          </p:nvSpPr>
          <p:spPr bwMode="auto">
            <a:xfrm>
              <a:off x="5072066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34826" name="TextBox 57"/>
            <p:cNvSpPr txBox="1">
              <a:spLocks noChangeArrowheads="1"/>
            </p:cNvSpPr>
            <p:nvPr/>
          </p:nvSpPr>
          <p:spPr bwMode="auto">
            <a:xfrm>
              <a:off x="500034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34827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34828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57224" y="2000215"/>
                  <a:ext cx="714380" cy="6427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4843" name="Object 18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219"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4829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714479" y="2928909"/>
                  <a:ext cx="714380" cy="6427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785917" y="3000321"/>
                  <a:ext cx="571504" cy="4998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34830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57224" y="2000215"/>
                  <a:ext cx="714380" cy="6427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4839" name="Object 32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220"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7" name="Straight Arrow Connector 36"/>
              <p:cNvCxnSpPr>
                <a:stCxn id="18" idx="6"/>
                <a:endCxn id="32" idx="2"/>
              </p:cNvCxnSpPr>
              <p:nvPr/>
            </p:nvCxnSpPr>
            <p:spPr>
              <a:xfrm>
                <a:off x="1571604" y="2465242"/>
                <a:ext cx="114300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4832" name="Object 39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21"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Straight Arrow Connector 41"/>
              <p:cNvCxnSpPr>
                <a:stCxn id="32" idx="6"/>
              </p:cNvCxnSpPr>
              <p:nvPr/>
            </p:nvCxnSpPr>
            <p:spPr>
              <a:xfrm>
                <a:off x="3428992" y="2465242"/>
                <a:ext cx="1071569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8" idx="3"/>
                <a:endCxn id="18" idx="5"/>
              </p:cNvCxnSpPr>
              <p:nvPr/>
            </p:nvCxnSpPr>
            <p:spPr>
              <a:xfrm rot="16200000" flipH="1">
                <a:off x="1214414" y="2438175"/>
                <a:ext cx="1587" cy="506415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35" name="TextBox 58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34836" name="TextBox 60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70" name="Curved Connector 69"/>
              <p:cNvCxnSpPr>
                <a:stCxn id="21" idx="3"/>
                <a:endCxn id="21" idx="5"/>
              </p:cNvCxnSpPr>
              <p:nvPr/>
            </p:nvCxnSpPr>
            <p:spPr>
              <a:xfrm rot="16200000" flipH="1">
                <a:off x="4857752" y="2438174"/>
                <a:ext cx="1587" cy="506416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E6F509A-4340-4A4F-9909-16E8F100DE3C}" type="slidenum">
              <a:rPr lang="en-US" sz="1600"/>
              <a:pPr algn="l">
                <a:defRPr/>
              </a:pPr>
              <a:t>30</a:t>
            </a:fld>
            <a:endParaRPr lang="en-US" sz="1600" dirty="0"/>
          </a:p>
        </p:txBody>
      </p:sp>
      <p:graphicFrame>
        <p:nvGraphicFramePr>
          <p:cNvPr id="34823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48841"/>
              </p:ext>
            </p:extLst>
          </p:nvPr>
        </p:nvGraphicFramePr>
        <p:xfrm>
          <a:off x="4911726" y="1464778"/>
          <a:ext cx="4460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2" name="משוואה" r:id="rId9" imgW="126835" imgH="139518" progId="Equation.3">
                  <p:embed/>
                </p:oleObj>
              </mc:Choice>
              <mc:Fallback>
                <p:oleObj name="משוואה" r:id="rId9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6" y="1464778"/>
                        <a:ext cx="4460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37"/>
          <p:cNvGraphicFramePr>
            <a:graphicFrameLocks noChangeAspect="1"/>
          </p:cNvGraphicFramePr>
          <p:nvPr/>
        </p:nvGraphicFramePr>
        <p:xfrm>
          <a:off x="588963" y="5000625"/>
          <a:ext cx="38401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3" name="משוואה" r:id="rId11" imgW="1422400" imgH="228600" progId="Equation.3">
                  <p:embed/>
                </p:oleObj>
              </mc:Choice>
              <mc:Fallback>
                <p:oleObj name="משוואה" r:id="rId11" imgW="14224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5000625"/>
                        <a:ext cx="38401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state set of the equivalent DFA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altLang="en-US" dirty="0" smtClean="0"/>
              <a:t>should reflect the fact that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/>
              <a:t>at each step of the computation,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 smtClean="0">
                <a:cs typeface="Times New Roman" panose="02020603050405020304" pitchFamily="18" charset="0"/>
              </a:rPr>
              <a:t>may occupy </a:t>
            </a:r>
            <a:r>
              <a:rPr lang="en-US" altLang="en-US" b="1" dirty="0" smtClean="0">
                <a:cs typeface="Times New Roman" panose="02020603050405020304" pitchFamily="18" charset="0"/>
              </a:rPr>
              <a:t>several sates</a:t>
            </a:r>
            <a:r>
              <a:rPr lang="en-US" altLang="en-US" dirty="0" smtClean="0">
                <a:cs typeface="Times New Roman" panose="02020603050405020304" pitchFamily="18" charset="0"/>
              </a:rPr>
              <a:t>, Thus we define the </a:t>
            </a:r>
            <a:r>
              <a:rPr lang="en-US" altLang="en-US" u="sng" dirty="0" smtClean="0">
                <a:cs typeface="Times New Roman" panose="02020603050405020304" pitchFamily="18" charset="0"/>
              </a:rPr>
              <a:t>state set </a:t>
            </a:r>
            <a:r>
              <a:rPr lang="en-US" altLang="en-US" dirty="0" smtClean="0">
                <a:cs typeface="Times New Roman" panose="02020603050405020304" pitchFamily="18" charset="0"/>
              </a:rPr>
              <a:t>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en-US" altLang="en-US" dirty="0" smtClean="0">
                <a:cs typeface="Times New Roman" panose="02020603050405020304" pitchFamily="18" charset="0"/>
              </a:rPr>
              <a:t>as 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r>
              <a:rPr lang="en-US" altLang="en-US" dirty="0" smtClean="0">
                <a:cs typeface="Times New Roman" panose="02020603050405020304" pitchFamily="18" charset="0"/>
              </a:rPr>
              <a:t>the </a:t>
            </a:r>
            <a:r>
              <a:rPr lang="en-US" altLang="en-US" b="1" dirty="0" smtClean="0">
                <a:cs typeface="Times New Roman" panose="02020603050405020304" pitchFamily="18" charset="0"/>
              </a:rPr>
              <a:t>power-set</a:t>
            </a:r>
            <a:r>
              <a:rPr lang="en-US" altLang="en-US" dirty="0" smtClean="0">
                <a:cs typeface="Times New Roman" panose="02020603050405020304" pitchFamily="18" charset="0"/>
              </a:rPr>
              <a:t> of the state set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, Ex.,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graphicFrame>
        <p:nvGraphicFramePr>
          <p:cNvPr id="35844" name="Object 3"/>
          <p:cNvGraphicFramePr>
            <a:graphicFrameLocks noChangeAspect="1"/>
          </p:cNvGraphicFramePr>
          <p:nvPr/>
        </p:nvGraphicFramePr>
        <p:xfrm>
          <a:off x="1017588" y="4319588"/>
          <a:ext cx="72548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3" imgW="2692400" imgH="457200" progId="Equation.3">
                  <p:embed/>
                </p:oleObj>
              </mc:Choice>
              <mc:Fallback>
                <p:oleObj name="Equation" r:id="rId3" imgW="2692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319588"/>
                        <a:ext cx="72548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Recall that the transition function of any NFA is defined by                          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Do not be confused by the use of            as the state set of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mtClean="0"/>
              <a:t> .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mtClean="0"/>
              <a:t> is a DFA, not the original NFA.</a:t>
            </a:r>
            <a:endParaRPr lang="en-US" altLang="en-US" b="1" u="sng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072188" y="2701925"/>
          <a:ext cx="9604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משוואה" r:id="rId3" imgW="355292" imgH="215713" progId="Equation.3">
                  <p:embed/>
                </p:oleObj>
              </mc:Choice>
              <mc:Fallback>
                <p:oleObj name="משוואה" r:id="rId3" imgW="355292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701925"/>
                        <a:ext cx="9604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714625" y="2182813"/>
          <a:ext cx="2309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משוואה" r:id="rId5" imgW="888614" imgH="177723" progId="Equation.3">
                  <p:embed/>
                </p:oleObj>
              </mc:Choice>
              <mc:Fallback>
                <p:oleObj name="משוואה" r:id="rId5" imgW="88861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182813"/>
                        <a:ext cx="23098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alphabet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,    , is identical to the alphabet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starting state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 corresponds to the starting state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, ex.,         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most complex part of the construction is the transition function.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We first illustrate with our example.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643313" y="1714500"/>
          <a:ext cx="377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6" name="משוואה" r:id="rId3" imgW="139639" imgH="152334" progId="Equation.3">
                  <p:embed/>
                </p:oleObj>
              </mc:Choice>
              <mc:Fallback>
                <p:oleObj name="משוואה" r:id="rId3" imgW="139639" imgH="15233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714500"/>
                        <a:ext cx="377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876336"/>
              </p:ext>
            </p:extLst>
          </p:nvPr>
        </p:nvGraphicFramePr>
        <p:xfrm>
          <a:off x="5335588" y="3184525"/>
          <a:ext cx="7540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7" name="Equation" r:id="rId5" imgW="279360" imgH="228600" progId="Equation.3">
                  <p:embed/>
                </p:oleObj>
              </mc:Choice>
              <mc:Fallback>
                <p:oleObj name="Equation" r:id="rId5" imgW="2793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3184525"/>
                        <a:ext cx="7540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38927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38928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38929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38930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8945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471"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8931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38932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8941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472"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934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3"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37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38938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Since the only state reachable from     by 0 is     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we get                             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u="sng" smtClean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071563" y="37861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1071563" y="2987675"/>
            <a:ext cx="1071562" cy="642938"/>
            <a:chOff x="857224" y="2000240"/>
            <a:chExt cx="1071570" cy="642942"/>
          </a:xfrm>
        </p:grpSpPr>
        <p:sp>
          <p:nvSpPr>
            <p:cNvPr id="45" name="Oval 4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38926" name="Object 45"/>
            <p:cNvGraphicFramePr>
              <a:graphicFrameLocks noChangeAspect="1"/>
            </p:cNvGraphicFramePr>
            <p:nvPr/>
          </p:nvGraphicFramePr>
          <p:xfrm>
            <a:off x="1165204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74" name="Equation" r:id="rId9" imgW="152268" imgH="215713" progId="Equation.3">
                    <p:embed/>
                  </p:oleObj>
                </mc:Choice>
                <mc:Fallback>
                  <p:oleObj name="Equation" r:id="rId9" imgW="152268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204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2" name="Curved Connector 61"/>
          <p:cNvCxnSpPr>
            <a:stCxn id="45" idx="3"/>
            <a:endCxn id="45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5" idx="1"/>
          </p:cNvCxnSpPr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22" name="Object 138"/>
          <p:cNvGraphicFramePr>
            <a:graphicFrameLocks noChangeAspect="1"/>
          </p:cNvGraphicFramePr>
          <p:nvPr/>
        </p:nvGraphicFramePr>
        <p:xfrm>
          <a:off x="6376988" y="4419600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5" name="משוואה" r:id="rId11" imgW="152268" imgH="215713" progId="Equation.3">
                  <p:embed/>
                </p:oleObj>
              </mc:Choice>
              <mc:Fallback>
                <p:oleObj name="משוואה" r:id="rId11" imgW="152268" imgH="215713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4419600"/>
                        <a:ext cx="409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7"/>
          <p:cNvGraphicFramePr>
            <a:graphicFrameLocks noChangeAspect="1"/>
          </p:cNvGraphicFramePr>
          <p:nvPr/>
        </p:nvGraphicFramePr>
        <p:xfrm>
          <a:off x="7929563" y="4419600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6" name="משוואה" r:id="rId13" imgW="152268" imgH="215713" progId="Equation.3">
                  <p:embed/>
                </p:oleObj>
              </mc:Choice>
              <mc:Fallback>
                <p:oleObj name="משוואה" r:id="rId13" imgW="152268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4419600"/>
                        <a:ext cx="409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8"/>
          <p:cNvGraphicFramePr>
            <a:graphicFrameLocks noChangeAspect="1"/>
          </p:cNvGraphicFramePr>
          <p:nvPr/>
        </p:nvGraphicFramePr>
        <p:xfrm>
          <a:off x="1714500" y="5062538"/>
          <a:ext cx="2559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7" name="משוואה" r:id="rId15" imgW="952087" imgH="215806" progId="Equation.3">
                  <p:embed/>
                </p:oleObj>
              </mc:Choice>
              <mc:Fallback>
                <p:oleObj name="משוואה" r:id="rId15" imgW="952087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062538"/>
                        <a:ext cx="25590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39957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39958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39959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39960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9975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669"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9961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39962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9971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670" name="משוואה" r:id="rId6" imgW="152202" imgH="177569" progId="Equation.3">
                        <p:embed/>
                      </p:oleObj>
                    </mc:Choice>
                    <mc:Fallback>
                      <p:oleObj name="משוואה" r:id="rId6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9964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671" name="משוואה" r:id="rId8" imgW="152202" imgH="177569" progId="Equation.3">
                      <p:embed/>
                    </p:oleObj>
                  </mc:Choice>
                  <mc:Fallback>
                    <p:oleObj name="משוואה" r:id="rId8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67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39968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939" name="TextBox 28"/>
          <p:cNvSpPr txBox="1">
            <a:spLocks noChangeArrowheads="1"/>
          </p:cNvSpPr>
          <p:nvPr/>
        </p:nvSpPr>
        <p:spPr bwMode="auto">
          <a:xfrm>
            <a:off x="1071563" y="37861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grpSp>
        <p:nvGrpSpPr>
          <p:cNvPr id="39940" name="Group 9"/>
          <p:cNvGrpSpPr>
            <a:grpSpLocks/>
          </p:cNvGrpSpPr>
          <p:nvPr/>
        </p:nvGrpSpPr>
        <p:grpSpPr bwMode="auto">
          <a:xfrm>
            <a:off x="1071563" y="2987675"/>
            <a:ext cx="1071562" cy="642938"/>
            <a:chOff x="857224" y="2000240"/>
            <a:chExt cx="1071570" cy="642942"/>
          </a:xfrm>
        </p:grpSpPr>
        <p:sp>
          <p:nvSpPr>
            <p:cNvPr id="45" name="Oval 4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39956" name="Object 45"/>
            <p:cNvGraphicFramePr>
              <a:graphicFrameLocks noChangeAspect="1"/>
            </p:cNvGraphicFramePr>
            <p:nvPr/>
          </p:nvGraphicFramePr>
          <p:xfrm>
            <a:off x="1015999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72" name="משוואה" r:id="rId10" imgW="152268" imgH="215713" progId="Equation.3">
                    <p:embed/>
                  </p:oleObj>
                </mc:Choice>
                <mc:Fallback>
                  <p:oleObj name="משוואה" r:id="rId10" imgW="152268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99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928938" y="2987675"/>
            <a:ext cx="1071562" cy="642938"/>
            <a:chOff x="857224" y="2000240"/>
            <a:chExt cx="1071570" cy="642942"/>
          </a:xfrm>
        </p:grpSpPr>
        <p:sp>
          <p:nvSpPr>
            <p:cNvPr id="41" name="Oval 40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39954" name="Object 41"/>
            <p:cNvGraphicFramePr>
              <a:graphicFrameLocks noChangeAspect="1"/>
            </p:cNvGraphicFramePr>
            <p:nvPr/>
          </p:nvGraphicFramePr>
          <p:xfrm>
            <a:off x="1019157" y="2082789"/>
            <a:ext cx="909637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73" name="משוואה" r:id="rId12" imgW="342603" imgH="215713" progId="Equation.3">
                    <p:embed/>
                  </p:oleObj>
                </mc:Choice>
                <mc:Fallback>
                  <p:oleObj name="משוואה" r:id="rId12" imgW="342603" imgH="215713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57" y="2082789"/>
                          <a:ext cx="909637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4" name="Straight Arrow Connector 33"/>
          <p:cNvCxnSpPr>
            <a:stCxn id="45" idx="6"/>
            <a:endCxn id="41" idx="2"/>
          </p:cNvCxnSpPr>
          <p:nvPr/>
        </p:nvCxnSpPr>
        <p:spPr>
          <a:xfrm>
            <a:off x="2143125" y="3309938"/>
            <a:ext cx="7858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00" y="298767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99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sp>
        <p:nvSpPr>
          <p:cNvPr id="39945" name="Content Placeholder 2"/>
          <p:cNvSpPr>
            <a:spLocks noGrp="1"/>
          </p:cNvSpPr>
          <p:nvPr>
            <p:ph idx="1"/>
          </p:nvPr>
        </p:nvSpPr>
        <p:spPr>
          <a:xfrm>
            <a:off x="457200" y="1333134"/>
            <a:ext cx="8229600" cy="479303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Since both     and       are reachable from     by 1,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we get                                  .</a:t>
            </a:r>
            <a:endParaRPr lang="en-US" altLang="en-US" b="1" u="sng" dirty="0" smtClean="0"/>
          </a:p>
        </p:txBody>
      </p:sp>
      <p:cxnSp>
        <p:nvCxnSpPr>
          <p:cNvPr id="62" name="Curved Connector 61"/>
          <p:cNvCxnSpPr>
            <a:stCxn id="45" idx="3"/>
            <a:endCxn id="45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5" idx="1"/>
          </p:cNvCxnSpPr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49" name="Object 9"/>
          <p:cNvGraphicFramePr>
            <a:graphicFrameLocks noChangeAspect="1"/>
          </p:cNvGraphicFramePr>
          <p:nvPr/>
        </p:nvGraphicFramePr>
        <p:xfrm>
          <a:off x="2286000" y="4491038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4" name="משוואה" r:id="rId14" imgW="152268" imgH="215713" progId="Equation.3">
                  <p:embed/>
                </p:oleObj>
              </mc:Choice>
              <mc:Fallback>
                <p:oleObj name="משוואה" r:id="rId14" imgW="152268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1038"/>
                        <a:ext cx="409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1"/>
          <p:cNvGraphicFramePr>
            <a:graphicFrameLocks noChangeAspect="1"/>
          </p:cNvGraphicFramePr>
          <p:nvPr/>
        </p:nvGraphicFramePr>
        <p:xfrm>
          <a:off x="3429000" y="4491038"/>
          <a:ext cx="442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5" name="משוואה" r:id="rId16" imgW="164885" imgH="215619" progId="Equation.3">
                  <p:embed/>
                </p:oleObj>
              </mc:Choice>
              <mc:Fallback>
                <p:oleObj name="משוואה" r:id="rId16" imgW="164885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1038"/>
                        <a:ext cx="4429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2"/>
          <p:cNvGraphicFramePr>
            <a:graphicFrameLocks noChangeAspect="1"/>
          </p:cNvGraphicFramePr>
          <p:nvPr/>
        </p:nvGraphicFramePr>
        <p:xfrm>
          <a:off x="7162800" y="4562475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6" name="משוואה" r:id="rId18" imgW="152268" imgH="215713" progId="Equation.3">
                  <p:embed/>
                </p:oleObj>
              </mc:Choice>
              <mc:Fallback>
                <p:oleObj name="משוואה" r:id="rId18" imgW="152268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62475"/>
                        <a:ext cx="409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374880"/>
              </p:ext>
            </p:extLst>
          </p:nvPr>
        </p:nvGraphicFramePr>
        <p:xfrm>
          <a:off x="1782763" y="5143500"/>
          <a:ext cx="28686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7" name="Equation" r:id="rId19" imgW="1066680" imgH="215640" progId="Equation.3">
                  <p:embed/>
                </p:oleObj>
              </mc:Choice>
              <mc:Fallback>
                <p:oleObj name="Equation" r:id="rId19" imgW="10666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5143500"/>
                        <a:ext cx="28686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Similarly we get                                         .</a:t>
            </a:r>
            <a:endParaRPr lang="en-US" altLang="en-US" b="1" u="sng" smtClean="0"/>
          </a:p>
        </p:txBody>
      </p:sp>
      <p:grpSp>
        <p:nvGrpSpPr>
          <p:cNvPr id="41987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42006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42007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42008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42009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2024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81"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2010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42011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2020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82" name="משוואה" r:id="rId6" imgW="152202" imgH="177569" progId="Equation.3">
                        <p:embed/>
                      </p:oleObj>
                    </mc:Choice>
                    <mc:Fallback>
                      <p:oleObj name="משוואה" r:id="rId6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2013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83" name="משוואה" r:id="rId8" imgW="152202" imgH="177569" progId="Equation.3">
                      <p:embed/>
                    </p:oleObj>
                  </mc:Choice>
                  <mc:Fallback>
                    <p:oleObj name="משוואה" r:id="rId8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16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2017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9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56802"/>
              </p:ext>
            </p:extLst>
          </p:nvPr>
        </p:nvGraphicFramePr>
        <p:xfrm>
          <a:off x="3406775" y="4572000"/>
          <a:ext cx="3243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4" name="Equation" r:id="rId10" imgW="1206360" imgH="215640" progId="Equation.3">
                  <p:embed/>
                </p:oleObj>
              </mc:Choice>
              <mc:Fallback>
                <p:oleObj name="Equation" r:id="rId10" imgW="12063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572000"/>
                        <a:ext cx="32432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" name="Group 44"/>
          <p:cNvGrpSpPr>
            <a:grpSpLocks/>
          </p:cNvGrpSpPr>
          <p:nvPr/>
        </p:nvGrpSpPr>
        <p:grpSpPr bwMode="auto">
          <a:xfrm>
            <a:off x="1071563" y="2987675"/>
            <a:ext cx="2928937" cy="1168400"/>
            <a:chOff x="857224" y="2488164"/>
            <a:chExt cx="2928958" cy="1167292"/>
          </a:xfrm>
        </p:grpSpPr>
        <p:sp>
          <p:nvSpPr>
            <p:cNvPr id="41996" name="TextBox 56"/>
            <p:cNvSpPr txBox="1">
              <a:spLocks noChangeArrowheads="1"/>
            </p:cNvSpPr>
            <p:nvPr/>
          </p:nvSpPr>
          <p:spPr bwMode="auto">
            <a:xfrm>
              <a:off x="857224" y="3286124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grpSp>
          <p:nvGrpSpPr>
            <p:cNvPr id="41997" name="Group 40"/>
            <p:cNvGrpSpPr>
              <a:grpSpLocks/>
            </p:cNvGrpSpPr>
            <p:nvPr/>
          </p:nvGrpSpPr>
          <p:grpSpPr bwMode="auto">
            <a:xfrm>
              <a:off x="857224" y="2488164"/>
              <a:ext cx="2928958" cy="642942"/>
              <a:chOff x="857224" y="2143116"/>
              <a:chExt cx="2928958" cy="642942"/>
            </a:xfrm>
          </p:grpSpPr>
          <p:grpSp>
            <p:nvGrpSpPr>
              <p:cNvPr id="41998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857224" y="2000240"/>
                  <a:ext cx="1071570" cy="64232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2005" name="Object 71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85" name="משוואה" r:id="rId12" imgW="152268" imgH="215713" progId="Equation.3">
                        <p:embed/>
                      </p:oleObj>
                    </mc:Choice>
                    <mc:Fallback>
                      <p:oleObj name="משוואה" r:id="rId12" imgW="152268" imgH="215713" progId="Equation.3">
                        <p:embed/>
                        <p:pic>
                          <p:nvPicPr>
                            <p:cNvPr id="0" name="Object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1999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857224" y="2000240"/>
                  <a:ext cx="1071570" cy="64232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2003" name="Object 69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86" name="משוואה" r:id="rId14" imgW="342603" imgH="215713" progId="Equation.3">
                        <p:embed/>
                      </p:oleObj>
                    </mc:Choice>
                    <mc:Fallback>
                      <p:oleObj name="משוואה" r:id="rId14" imgW="342603" imgH="215713" progId="Equation.3">
                        <p:embed/>
                        <p:pic>
                          <p:nvPicPr>
                            <p:cNvPr id="0" name="Object 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3" name="Straight Arrow Connector 62"/>
              <p:cNvCxnSpPr>
                <a:stCxn id="71" idx="6"/>
                <a:endCxn id="69" idx="2"/>
              </p:cNvCxnSpPr>
              <p:nvPr/>
            </p:nvCxnSpPr>
            <p:spPr>
              <a:xfrm>
                <a:off x="1928794" y="2465074"/>
                <a:ext cx="785819" cy="1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01" name="TextBox 65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</p:grpSp>
      </p:grpSp>
      <p:cxnSp>
        <p:nvCxnSpPr>
          <p:cNvPr id="51" name="Curved Connector 50"/>
          <p:cNvCxnSpPr>
            <a:stCxn id="71" idx="3"/>
            <a:endCxn id="71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>
            <a:off x="3464719" y="3158331"/>
            <a:ext cx="1588" cy="758825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2857500" y="37734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and                                         .</a:t>
            </a:r>
            <a:endParaRPr lang="en-US" altLang="en-US" b="1" u="sng" smtClean="0"/>
          </a:p>
        </p:txBody>
      </p:sp>
      <p:grpSp>
        <p:nvGrpSpPr>
          <p:cNvPr id="44035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44056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44057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44058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44059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4074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600"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4060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44061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4070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601" name="משוואה" r:id="rId6" imgW="152202" imgH="177569" progId="Equation.3">
                        <p:embed/>
                      </p:oleObj>
                    </mc:Choice>
                    <mc:Fallback>
                      <p:oleObj name="משוואה" r:id="rId6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4063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02" name="משוואה" r:id="rId8" imgW="152202" imgH="177569" progId="Equation.3">
                      <p:embed/>
                    </p:oleObj>
                  </mc:Choice>
                  <mc:Fallback>
                    <p:oleObj name="משוואה" r:id="rId8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66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4067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0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8" name="Object 13"/>
          <p:cNvGraphicFramePr>
            <a:graphicFrameLocks noChangeAspect="1"/>
          </p:cNvGraphicFramePr>
          <p:nvPr/>
        </p:nvGraphicFramePr>
        <p:xfrm>
          <a:off x="1214438" y="4554538"/>
          <a:ext cx="35512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3" name="משוואה" r:id="rId10" imgW="1320800" imgH="228600" progId="Equation.3">
                  <p:embed/>
                </p:oleObj>
              </mc:Choice>
              <mc:Fallback>
                <p:oleObj name="משוואה" r:id="rId10" imgW="1320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554538"/>
                        <a:ext cx="35512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Box 52"/>
          <p:cNvSpPr txBox="1">
            <a:spLocks noChangeArrowheads="1"/>
          </p:cNvSpPr>
          <p:nvPr/>
        </p:nvSpPr>
        <p:spPr bwMode="auto">
          <a:xfrm>
            <a:off x="1071563" y="37861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grpSp>
        <p:nvGrpSpPr>
          <p:cNvPr id="44040" name="Group 9"/>
          <p:cNvGrpSpPr>
            <a:grpSpLocks/>
          </p:cNvGrpSpPr>
          <p:nvPr/>
        </p:nvGrpSpPr>
        <p:grpSpPr bwMode="auto">
          <a:xfrm>
            <a:off x="1071563" y="2987675"/>
            <a:ext cx="1071562" cy="642938"/>
            <a:chOff x="857224" y="2000240"/>
            <a:chExt cx="1071570" cy="642942"/>
          </a:xfrm>
        </p:grpSpPr>
        <p:sp>
          <p:nvSpPr>
            <p:cNvPr id="75" name="Oval 7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44055" name="Object 75"/>
            <p:cNvGraphicFramePr>
              <a:graphicFrameLocks noChangeAspect="1"/>
            </p:cNvGraphicFramePr>
            <p:nvPr/>
          </p:nvGraphicFramePr>
          <p:xfrm>
            <a:off x="1015999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4" name="משוואה" r:id="rId12" imgW="152268" imgH="215713" progId="Equation.3">
                    <p:embed/>
                  </p:oleObj>
                </mc:Choice>
                <mc:Fallback>
                  <p:oleObj name="משוואה" r:id="rId12" imgW="152268" imgH="215713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99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Oval 55"/>
          <p:cNvSpPr/>
          <p:nvPr/>
        </p:nvSpPr>
        <p:spPr>
          <a:xfrm>
            <a:off x="4714875" y="2987675"/>
            <a:ext cx="1285875" cy="64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4042" name="Group 9"/>
          <p:cNvGrpSpPr>
            <a:grpSpLocks/>
          </p:cNvGrpSpPr>
          <p:nvPr/>
        </p:nvGrpSpPr>
        <p:grpSpPr bwMode="auto">
          <a:xfrm>
            <a:off x="2928938" y="2987675"/>
            <a:ext cx="1071562" cy="642938"/>
            <a:chOff x="857224" y="2000240"/>
            <a:chExt cx="1071570" cy="642942"/>
          </a:xfrm>
        </p:grpSpPr>
        <p:sp>
          <p:nvSpPr>
            <p:cNvPr id="67" name="Oval 66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44053" name="Object 67"/>
            <p:cNvGraphicFramePr>
              <a:graphicFrameLocks noChangeAspect="1"/>
            </p:cNvGraphicFramePr>
            <p:nvPr/>
          </p:nvGraphicFramePr>
          <p:xfrm>
            <a:off x="1019157" y="2082789"/>
            <a:ext cx="909637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5" name="משוואה" r:id="rId14" imgW="342603" imgH="215713" progId="Equation.3">
                    <p:embed/>
                  </p:oleObj>
                </mc:Choice>
                <mc:Fallback>
                  <p:oleObj name="משוואה" r:id="rId14" imgW="342603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57" y="2082789"/>
                          <a:ext cx="909637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9" name="Straight Arrow Connector 58"/>
          <p:cNvCxnSpPr>
            <a:stCxn id="75" idx="6"/>
            <a:endCxn id="67" idx="2"/>
          </p:cNvCxnSpPr>
          <p:nvPr/>
        </p:nvCxnSpPr>
        <p:spPr>
          <a:xfrm>
            <a:off x="2143125" y="3309938"/>
            <a:ext cx="7858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929188" y="3059113"/>
          <a:ext cx="91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6" name="משוואה" r:id="rId16" imgW="342751" imgH="228501" progId="Equation.3">
                  <p:embed/>
                </p:oleObj>
              </mc:Choice>
              <mc:Fallback>
                <p:oleObj name="משוואה" r:id="rId16" imgW="342751" imgH="228501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059113"/>
                        <a:ext cx="914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>
            <a:stCxn id="67" idx="6"/>
          </p:cNvCxnSpPr>
          <p:nvPr/>
        </p:nvCxnSpPr>
        <p:spPr>
          <a:xfrm>
            <a:off x="4000500" y="3309938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6" name="TextBox 61"/>
          <p:cNvSpPr txBox="1">
            <a:spLocks noChangeArrowheads="1"/>
          </p:cNvSpPr>
          <p:nvPr/>
        </p:nvSpPr>
        <p:spPr bwMode="auto">
          <a:xfrm>
            <a:off x="2286000" y="298767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071938" y="2976563"/>
            <a:ext cx="500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0</a:t>
            </a:r>
          </a:p>
        </p:txBody>
      </p:sp>
      <p:cxnSp>
        <p:nvCxnSpPr>
          <p:cNvPr id="46" name="Curved Connector 45"/>
          <p:cNvCxnSpPr>
            <a:stCxn id="75" idx="3"/>
            <a:endCxn id="75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3464719" y="3158331"/>
            <a:ext cx="1588" cy="758825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0" name="TextBox 77"/>
          <p:cNvSpPr txBox="1">
            <a:spLocks noChangeArrowheads="1"/>
          </p:cNvSpPr>
          <p:nvPr/>
        </p:nvSpPr>
        <p:spPr bwMode="auto">
          <a:xfrm>
            <a:off x="2857500" y="37734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Since                                and                         ,</a:t>
            </a:r>
            <a:br>
              <a:rPr lang="en-US" altLang="en-US" smtClean="0"/>
            </a:br>
            <a:r>
              <a:rPr lang="en-US" altLang="en-US" smtClean="0"/>
              <a:t>we get                                                .</a:t>
            </a:r>
            <a:endParaRPr lang="en-US" altLang="en-US" b="1" u="sng" smtClean="0"/>
          </a:p>
        </p:txBody>
      </p:sp>
      <p:grpSp>
        <p:nvGrpSpPr>
          <p:cNvPr id="46083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46114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46115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46116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46117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6132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883"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6118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46119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6128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884" name="משוואה" r:id="rId6" imgW="152202" imgH="177569" progId="Equation.3">
                        <p:embed/>
                      </p:oleObj>
                    </mc:Choice>
                    <mc:Fallback>
                      <p:oleObj name="משוואה" r:id="rId6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121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85" name="משוואה" r:id="rId8" imgW="152202" imgH="177569" progId="Equation.3">
                      <p:embed/>
                    </p:oleObj>
                  </mc:Choice>
                  <mc:Fallback>
                    <p:oleObj name="משוואה" r:id="rId8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24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6125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086" name="Object 13"/>
          <p:cNvGraphicFramePr>
            <a:graphicFrameLocks noChangeAspect="1"/>
          </p:cNvGraphicFramePr>
          <p:nvPr/>
        </p:nvGraphicFramePr>
        <p:xfrm>
          <a:off x="1587500" y="4562475"/>
          <a:ext cx="2663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6" name="משוואה" r:id="rId10" imgW="990170" imgH="215806" progId="Equation.3">
                  <p:embed/>
                </p:oleObj>
              </mc:Choice>
              <mc:Fallback>
                <p:oleObj name="משוואה" r:id="rId10" imgW="990170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562475"/>
                        <a:ext cx="26638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3"/>
          <p:cNvGraphicFramePr>
            <a:graphicFrameLocks noChangeAspect="1"/>
          </p:cNvGraphicFramePr>
          <p:nvPr/>
        </p:nvGraphicFramePr>
        <p:xfrm>
          <a:off x="5089525" y="4572000"/>
          <a:ext cx="22193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7" name="משוואה" r:id="rId12" imgW="825500" imgH="228600" progId="Equation.3">
                  <p:embed/>
                </p:oleObj>
              </mc:Choice>
              <mc:Fallback>
                <p:oleObj name="משוואה" r:id="rId12" imgW="825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4572000"/>
                        <a:ext cx="22193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13"/>
          <p:cNvGraphicFramePr>
            <a:graphicFrameLocks noChangeAspect="1"/>
          </p:cNvGraphicFramePr>
          <p:nvPr/>
        </p:nvGraphicFramePr>
        <p:xfrm>
          <a:off x="2230438" y="5072063"/>
          <a:ext cx="39989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8" name="משוואה" r:id="rId14" imgW="1485900" imgH="228600" progId="Equation.3">
                  <p:embed/>
                </p:oleObj>
              </mc:Choice>
              <mc:Fallback>
                <p:oleObj name="משוואה" r:id="rId14" imgW="1485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5072063"/>
                        <a:ext cx="39989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/>
          <p:cNvSpPr/>
          <p:nvPr/>
        </p:nvSpPr>
        <p:spPr>
          <a:xfrm>
            <a:off x="6643688" y="2928938"/>
            <a:ext cx="1500187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621463" y="3000375"/>
          <a:ext cx="1450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9" name="משוואה" r:id="rId16" imgW="520700" imgH="228600" progId="Equation.3">
                  <p:embed/>
                </p:oleObj>
              </mc:Choice>
              <mc:Fallback>
                <p:oleObj name="משוואה" r:id="rId16" imgW="5207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3000375"/>
                        <a:ext cx="1450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1" name="Group 44"/>
          <p:cNvGrpSpPr>
            <a:grpSpLocks/>
          </p:cNvGrpSpPr>
          <p:nvPr/>
        </p:nvGrpSpPr>
        <p:grpSpPr bwMode="auto">
          <a:xfrm>
            <a:off x="1071563" y="2976563"/>
            <a:ext cx="4929187" cy="1179512"/>
            <a:chOff x="857224" y="2476022"/>
            <a:chExt cx="4929222" cy="1179434"/>
          </a:xfrm>
        </p:grpSpPr>
        <p:sp>
          <p:nvSpPr>
            <p:cNvPr id="46098" name="TextBox 57"/>
            <p:cNvSpPr txBox="1">
              <a:spLocks noChangeArrowheads="1"/>
            </p:cNvSpPr>
            <p:nvPr/>
          </p:nvSpPr>
          <p:spPr bwMode="auto">
            <a:xfrm>
              <a:off x="4572000" y="327398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46099" name="TextBox 62"/>
            <p:cNvSpPr txBox="1">
              <a:spLocks noChangeArrowheads="1"/>
            </p:cNvSpPr>
            <p:nvPr/>
          </p:nvSpPr>
          <p:spPr bwMode="auto">
            <a:xfrm>
              <a:off x="857224" y="3286124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grpSp>
          <p:nvGrpSpPr>
            <p:cNvPr id="46100" name="Group 40"/>
            <p:cNvGrpSpPr>
              <a:grpSpLocks/>
            </p:cNvGrpSpPr>
            <p:nvPr/>
          </p:nvGrpSpPr>
          <p:grpSpPr bwMode="auto">
            <a:xfrm>
              <a:off x="857224" y="2476022"/>
              <a:ext cx="4929222" cy="655084"/>
              <a:chOff x="857224" y="2130974"/>
              <a:chExt cx="4929222" cy="655084"/>
            </a:xfrm>
          </p:grpSpPr>
          <p:grpSp>
            <p:nvGrpSpPr>
              <p:cNvPr id="46101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857224" y="2000797"/>
                  <a:ext cx="1071570" cy="6428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6113" name="Object 83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890" name="משוואה" r:id="rId18" imgW="152268" imgH="215713" progId="Equation.3">
                        <p:embed/>
                      </p:oleObj>
                    </mc:Choice>
                    <mc:Fallback>
                      <p:oleObj name="משוואה" r:id="rId18" imgW="152268" imgH="215713" progId="Equation.3">
                        <p:embed/>
                        <p:pic>
                          <p:nvPicPr>
                            <p:cNvPr id="0" name="Object 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9" name="Oval 68"/>
              <p:cNvSpPr/>
              <p:nvPr/>
            </p:nvSpPr>
            <p:spPr>
              <a:xfrm>
                <a:off x="4500562" y="2143673"/>
                <a:ext cx="1285884" cy="6428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pSp>
            <p:nvGrpSpPr>
              <p:cNvPr id="46103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857224" y="2000797"/>
                  <a:ext cx="1071570" cy="6428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6111" name="Object 81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891" name="משוואה" r:id="rId20" imgW="342603" imgH="215713" progId="Equation.3">
                        <p:embed/>
                      </p:oleObj>
                    </mc:Choice>
                    <mc:Fallback>
                      <p:oleObj name="משוואה" r:id="rId20" imgW="342603" imgH="215713" progId="Equation.3">
                        <p:embed/>
                        <p:pic>
                          <p:nvPicPr>
                            <p:cNvPr id="0" name="Object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71" name="Straight Arrow Connector 70"/>
              <p:cNvCxnSpPr>
                <a:stCxn id="83" idx="6"/>
                <a:endCxn id="81" idx="2"/>
              </p:cNvCxnSpPr>
              <p:nvPr/>
            </p:nvCxnSpPr>
            <p:spPr>
              <a:xfrm>
                <a:off x="1928794" y="2464327"/>
                <a:ext cx="785819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105" name="Object 71"/>
              <p:cNvGraphicFramePr>
                <a:graphicFrameLocks noChangeAspect="1"/>
              </p:cNvGraphicFramePr>
              <p:nvPr/>
            </p:nvGraphicFramePr>
            <p:xfrm>
              <a:off x="4714876" y="2214554"/>
              <a:ext cx="914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92" name="משוואה" r:id="rId22" imgW="342751" imgH="228501" progId="Equation.3">
                      <p:embed/>
                    </p:oleObj>
                  </mc:Choice>
                  <mc:Fallback>
                    <p:oleObj name="משוואה" r:id="rId22" imgW="342751" imgH="228501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2214554"/>
                            <a:ext cx="914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3" name="Straight Arrow Connector 72"/>
              <p:cNvCxnSpPr>
                <a:stCxn id="81" idx="6"/>
              </p:cNvCxnSpPr>
              <p:nvPr/>
            </p:nvCxnSpPr>
            <p:spPr>
              <a:xfrm>
                <a:off x="3786182" y="2464327"/>
                <a:ext cx="71438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07" name="TextBox 73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6108" name="TextBox 78"/>
              <p:cNvSpPr txBox="1">
                <a:spLocks noChangeArrowheads="1"/>
              </p:cNvSpPr>
              <p:nvPr/>
            </p:nvSpPr>
            <p:spPr bwMode="auto">
              <a:xfrm>
                <a:off x="3857620" y="2130974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80" name="Curved Connector 79"/>
              <p:cNvCxnSpPr>
                <a:stCxn id="69" idx="3"/>
                <a:endCxn id="69" idx="5"/>
              </p:cNvCxnSpPr>
              <p:nvPr/>
            </p:nvCxnSpPr>
            <p:spPr>
              <a:xfrm rot="16200000" flipH="1">
                <a:off x="5143504" y="2237296"/>
                <a:ext cx="1588" cy="909643"/>
              </a:xfrm>
              <a:prstGeom prst="curvedConnector3">
                <a:avLst>
                  <a:gd name="adj1" fmla="val 360840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Straight Arrow Connector 49"/>
          <p:cNvCxnSpPr>
            <a:stCxn id="69" idx="6"/>
          </p:cNvCxnSpPr>
          <p:nvPr/>
        </p:nvCxnSpPr>
        <p:spPr>
          <a:xfrm flipV="1">
            <a:off x="6000750" y="3273425"/>
            <a:ext cx="642938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3" idx="3"/>
            <a:endCxn id="83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143625" y="2987675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6" name="Curved Connector 85"/>
          <p:cNvCxnSpPr/>
          <p:nvPr/>
        </p:nvCxnSpPr>
        <p:spPr>
          <a:xfrm rot="16200000" flipH="1">
            <a:off x="3464719" y="3158331"/>
            <a:ext cx="1588" cy="758825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6" name="TextBox 86"/>
          <p:cNvSpPr txBox="1">
            <a:spLocks noChangeArrowheads="1"/>
          </p:cNvSpPr>
          <p:nvPr/>
        </p:nvSpPr>
        <p:spPr bwMode="auto">
          <a:xfrm>
            <a:off x="2857500" y="37734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Finally we get the following DFA:</a:t>
            </a:r>
            <a:endParaRPr lang="en-US" altLang="en-US" b="1" u="sng" smtClean="0"/>
          </a:p>
        </p:txBody>
      </p:sp>
      <p:grpSp>
        <p:nvGrpSpPr>
          <p:cNvPr id="48131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48163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48164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48165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48166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8181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707"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8167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48168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8177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708" name="משוואה" r:id="rId6" imgW="152202" imgH="177569" progId="Equation.3">
                        <p:embed/>
                      </p:oleObj>
                    </mc:Choice>
                    <mc:Fallback>
                      <p:oleObj name="משוואה" r:id="rId6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8170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09" name="משוואה" r:id="rId8" imgW="152202" imgH="177569" progId="Equation.3">
                      <p:embed/>
                    </p:oleObj>
                  </mc:Choice>
                  <mc:Fallback>
                    <p:oleObj name="משוואה" r:id="rId8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73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8174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1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94" idx="3"/>
            <a:endCxn id="94" idx="5"/>
          </p:cNvCxnSpPr>
          <p:nvPr/>
        </p:nvCxnSpPr>
        <p:spPr>
          <a:xfrm rot="16200000" flipH="1">
            <a:off x="3464719" y="3158331"/>
            <a:ext cx="1588" cy="758825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5" name="TextBox 53"/>
          <p:cNvSpPr txBox="1">
            <a:spLocks noChangeArrowheads="1"/>
          </p:cNvSpPr>
          <p:nvPr/>
        </p:nvSpPr>
        <p:spPr bwMode="auto">
          <a:xfrm>
            <a:off x="2857500" y="37734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6643688" y="2928938"/>
            <a:ext cx="157162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48137" name="Object 56"/>
          <p:cNvGraphicFramePr>
            <a:graphicFrameLocks noChangeAspect="1"/>
          </p:cNvGraphicFramePr>
          <p:nvPr/>
        </p:nvGraphicFramePr>
        <p:xfrm>
          <a:off x="6754813" y="3000375"/>
          <a:ext cx="13890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0" name="משוואה" r:id="rId10" imgW="520700" imgH="228600" progId="Equation.3">
                  <p:embed/>
                </p:oleObj>
              </mc:Choice>
              <mc:Fallback>
                <p:oleObj name="משוואה" r:id="rId10" imgW="52070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3000375"/>
                        <a:ext cx="13890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8" name="Group 44"/>
          <p:cNvGrpSpPr>
            <a:grpSpLocks/>
          </p:cNvGrpSpPr>
          <p:nvPr/>
        </p:nvGrpSpPr>
        <p:grpSpPr bwMode="auto">
          <a:xfrm>
            <a:off x="1071563" y="2976563"/>
            <a:ext cx="4929187" cy="1179512"/>
            <a:chOff x="857224" y="2476022"/>
            <a:chExt cx="4929222" cy="1179434"/>
          </a:xfrm>
        </p:grpSpPr>
        <p:sp>
          <p:nvSpPr>
            <p:cNvPr id="48147" name="TextBox 67"/>
            <p:cNvSpPr txBox="1">
              <a:spLocks noChangeArrowheads="1"/>
            </p:cNvSpPr>
            <p:nvPr/>
          </p:nvSpPr>
          <p:spPr bwMode="auto">
            <a:xfrm>
              <a:off x="4572000" y="327398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48148" name="TextBox 69"/>
            <p:cNvSpPr txBox="1">
              <a:spLocks noChangeArrowheads="1"/>
            </p:cNvSpPr>
            <p:nvPr/>
          </p:nvSpPr>
          <p:spPr bwMode="auto">
            <a:xfrm>
              <a:off x="857224" y="3286124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grpSp>
          <p:nvGrpSpPr>
            <p:cNvPr id="48149" name="Group 40"/>
            <p:cNvGrpSpPr>
              <a:grpSpLocks/>
            </p:cNvGrpSpPr>
            <p:nvPr/>
          </p:nvGrpSpPr>
          <p:grpSpPr bwMode="auto">
            <a:xfrm>
              <a:off x="857224" y="2476022"/>
              <a:ext cx="4929222" cy="655084"/>
              <a:chOff x="857224" y="2130974"/>
              <a:chExt cx="4929222" cy="655084"/>
            </a:xfrm>
          </p:grpSpPr>
          <p:grpSp>
            <p:nvGrpSpPr>
              <p:cNvPr id="48150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857224" y="2000797"/>
                  <a:ext cx="1071570" cy="6428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8162" name="Object 96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711" name="משוואה" r:id="rId12" imgW="152268" imgH="215713" progId="Equation.3">
                        <p:embed/>
                      </p:oleObj>
                    </mc:Choice>
                    <mc:Fallback>
                      <p:oleObj name="משוואה" r:id="rId12" imgW="152268" imgH="215713" progId="Equation.3">
                        <p:embed/>
                        <p:pic>
                          <p:nvPicPr>
                            <p:cNvPr id="0" name="Object 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7" name="Oval 76"/>
              <p:cNvSpPr/>
              <p:nvPr/>
            </p:nvSpPr>
            <p:spPr>
              <a:xfrm>
                <a:off x="4500562" y="2143673"/>
                <a:ext cx="1285884" cy="6428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pSp>
            <p:nvGrpSpPr>
              <p:cNvPr id="48152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57224" y="2000797"/>
                  <a:ext cx="1071570" cy="6428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8160" name="Object 94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712" name="משוואה" r:id="rId14" imgW="342603" imgH="215713" progId="Equation.3">
                        <p:embed/>
                      </p:oleObj>
                    </mc:Choice>
                    <mc:Fallback>
                      <p:oleObj name="משוואה" r:id="rId14" imgW="342603" imgH="215713" progId="Equation.3">
                        <p:embed/>
                        <p:pic>
                          <p:nvPicPr>
                            <p:cNvPr id="0" name="Object 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88" name="Straight Arrow Connector 87"/>
              <p:cNvCxnSpPr>
                <a:stCxn id="96" idx="6"/>
                <a:endCxn id="94" idx="2"/>
              </p:cNvCxnSpPr>
              <p:nvPr/>
            </p:nvCxnSpPr>
            <p:spPr>
              <a:xfrm>
                <a:off x="1928794" y="2464327"/>
                <a:ext cx="785819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8154" name="Object 88"/>
              <p:cNvGraphicFramePr>
                <a:graphicFrameLocks noChangeAspect="1"/>
              </p:cNvGraphicFramePr>
              <p:nvPr/>
            </p:nvGraphicFramePr>
            <p:xfrm>
              <a:off x="4714876" y="2214554"/>
              <a:ext cx="914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13" name="משוואה" r:id="rId16" imgW="342751" imgH="228501" progId="Equation.3">
                      <p:embed/>
                    </p:oleObj>
                  </mc:Choice>
                  <mc:Fallback>
                    <p:oleObj name="משוואה" r:id="rId16" imgW="342751" imgH="228501" progId="Equation.3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2214554"/>
                            <a:ext cx="914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0" name="Straight Arrow Connector 89"/>
              <p:cNvCxnSpPr>
                <a:stCxn id="94" idx="6"/>
              </p:cNvCxnSpPr>
              <p:nvPr/>
            </p:nvCxnSpPr>
            <p:spPr>
              <a:xfrm>
                <a:off x="3786182" y="2464327"/>
                <a:ext cx="71438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56" name="TextBox 90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8157" name="TextBox 91"/>
              <p:cNvSpPr txBox="1">
                <a:spLocks noChangeArrowheads="1"/>
              </p:cNvSpPr>
              <p:nvPr/>
            </p:nvSpPr>
            <p:spPr bwMode="auto">
              <a:xfrm>
                <a:off x="3857620" y="2130974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93" name="Curved Connector 92"/>
              <p:cNvCxnSpPr>
                <a:stCxn id="77" idx="3"/>
                <a:endCxn id="77" idx="5"/>
              </p:cNvCxnSpPr>
              <p:nvPr/>
            </p:nvCxnSpPr>
            <p:spPr>
              <a:xfrm rot="16200000" flipH="1">
                <a:off x="5143504" y="2237296"/>
                <a:ext cx="1588" cy="909643"/>
              </a:xfrm>
              <a:prstGeom prst="curvedConnector3">
                <a:avLst>
                  <a:gd name="adj1" fmla="val 360840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/>
          <p:cNvCxnSpPr>
            <a:stCxn id="77" idx="6"/>
          </p:cNvCxnSpPr>
          <p:nvPr/>
        </p:nvCxnSpPr>
        <p:spPr>
          <a:xfrm flipV="1">
            <a:off x="6000750" y="3273425"/>
            <a:ext cx="642938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96" idx="3"/>
            <a:endCxn id="96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6" idx="1"/>
            <a:endCxn id="77" idx="0"/>
          </p:cNvCxnSpPr>
          <p:nvPr/>
        </p:nvCxnSpPr>
        <p:spPr>
          <a:xfrm rot="16200000" flipV="1">
            <a:off x="6098381" y="2247107"/>
            <a:ext cx="34925" cy="1516062"/>
          </a:xfrm>
          <a:prstGeom prst="curvedConnector3">
            <a:avLst>
              <a:gd name="adj1" fmla="val 925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6" idx="3"/>
            <a:endCxn id="56" idx="5"/>
          </p:cNvCxnSpPr>
          <p:nvPr/>
        </p:nvCxnSpPr>
        <p:spPr>
          <a:xfrm rot="16200000" flipH="1">
            <a:off x="7429500" y="2921000"/>
            <a:ext cx="1588" cy="1112838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929313" y="234473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0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643688" y="364331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6" name="TextBox 57"/>
          <p:cNvSpPr txBox="1">
            <a:spLocks noChangeArrowheads="1"/>
          </p:cNvSpPr>
          <p:nvPr/>
        </p:nvSpPr>
        <p:spPr bwMode="auto">
          <a:xfrm>
            <a:off x="6143625" y="2987675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155825" y="3738563"/>
          <a:ext cx="19161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4" name="משוואה" r:id="rId3" imgW="914400" imgH="228600" progId="Equation.3">
                  <p:embed/>
                </p:oleObj>
              </mc:Choice>
              <mc:Fallback>
                <p:oleObj name="משוואה" r:id="rId3" imgW="9144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738563"/>
                        <a:ext cx="19161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 u="sng" smtClean="0"/>
              <a:t>Finite Automaton - An Example 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B15E4CA-9BAB-4F7F-92E0-35850D7F6626}" type="slidenum">
              <a:rPr lang="en-US" sz="1600"/>
              <a:pPr algn="l">
                <a:defRPr/>
              </a:pPr>
              <a:t>4</a:t>
            </a:fld>
            <a:endParaRPr lang="en-US" sz="1600" dirty="0"/>
          </a:p>
        </p:txBody>
      </p:sp>
      <p:grpSp>
        <p:nvGrpSpPr>
          <p:cNvPr id="8198" name="Group 9"/>
          <p:cNvGrpSpPr>
            <a:grpSpLocks/>
          </p:cNvGrpSpPr>
          <p:nvPr/>
        </p:nvGrpSpPr>
        <p:grpSpPr bwMode="auto">
          <a:xfrm>
            <a:off x="1143000" y="2000250"/>
            <a:ext cx="714375" cy="642938"/>
            <a:chOff x="857224" y="2000240"/>
            <a:chExt cx="714380" cy="642942"/>
          </a:xfrm>
        </p:grpSpPr>
        <p:sp>
          <p:nvSpPr>
            <p:cNvPr id="5" name="Oval 4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8223" name="Object 6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5" name="משוואה" r:id="rId5" imgW="165028" imgH="228501" progId="Equation.3">
                    <p:embed/>
                  </p:oleObj>
                </mc:Choice>
                <mc:Fallback>
                  <p:oleObj name="משוואה" r:id="rId5" imgW="165028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3500438" y="2714625"/>
            <a:ext cx="714375" cy="642938"/>
            <a:chOff x="857224" y="2000240"/>
            <a:chExt cx="714380" cy="642942"/>
          </a:xfrm>
        </p:grpSpPr>
        <p:sp>
          <p:nvSpPr>
            <p:cNvPr id="12" name="Oval 11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8221" name="Object 12"/>
            <p:cNvGraphicFramePr>
              <a:graphicFrameLocks noChangeAspect="1"/>
            </p:cNvGraphicFramePr>
            <p:nvPr/>
          </p:nvGraphicFramePr>
          <p:xfrm>
            <a:off x="1015982" y="2082795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" name="משוואה" r:id="rId7" imgW="152268" imgH="215713" progId="Equation.3">
                    <p:embed/>
                  </p:oleObj>
                </mc:Choice>
                <mc:Fallback>
                  <p:oleObj name="משוואה" r:id="rId7" imgW="152268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82" y="2082795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3500438" y="1571625"/>
            <a:ext cx="714375" cy="642938"/>
            <a:chOff x="857224" y="2000240"/>
            <a:chExt cx="714380" cy="642942"/>
          </a:xfrm>
        </p:grpSpPr>
        <p:sp>
          <p:nvSpPr>
            <p:cNvPr id="15" name="Oval 14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8219" name="Object 15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7" name="משוואה" r:id="rId9" imgW="165028" imgH="228501" progId="Equation.3">
                    <p:embed/>
                  </p:oleObj>
                </mc:Choice>
                <mc:Fallback>
                  <p:oleObj name="משוואה" r:id="rId9" imgW="165028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Straight Arrow Connector 17"/>
          <p:cNvCxnSpPr>
            <a:endCxn id="15" idx="2"/>
          </p:cNvCxnSpPr>
          <p:nvPr/>
        </p:nvCxnSpPr>
        <p:spPr>
          <a:xfrm flipV="1">
            <a:off x="1714500" y="1892300"/>
            <a:ext cx="1785938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2" idx="2"/>
          </p:cNvCxnSpPr>
          <p:nvPr/>
        </p:nvCxnSpPr>
        <p:spPr>
          <a:xfrm rot="16200000" flipH="1">
            <a:off x="2383631" y="1918494"/>
            <a:ext cx="485775" cy="174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3" name="TextBox 20"/>
          <p:cNvSpPr txBox="1">
            <a:spLocks noChangeArrowheads="1"/>
          </p:cNvSpPr>
          <p:nvPr/>
        </p:nvSpPr>
        <p:spPr bwMode="auto">
          <a:xfrm>
            <a:off x="2214563" y="164306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8204" name="TextBox 21"/>
          <p:cNvSpPr txBox="1">
            <a:spLocks noChangeArrowheads="1"/>
          </p:cNvSpPr>
          <p:nvPr/>
        </p:nvSpPr>
        <p:spPr bwMode="auto">
          <a:xfrm>
            <a:off x="2286000" y="285750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205" name="TextBox 24"/>
          <p:cNvSpPr txBox="1">
            <a:spLocks noChangeArrowheads="1"/>
          </p:cNvSpPr>
          <p:nvPr/>
        </p:nvSpPr>
        <p:spPr bwMode="auto">
          <a:xfrm>
            <a:off x="714375" y="3714750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u="sng"/>
              <a:t>States:</a:t>
            </a:r>
          </a:p>
        </p:txBody>
      </p:sp>
      <p:cxnSp>
        <p:nvCxnSpPr>
          <p:cNvPr id="44" name="Shape 43"/>
          <p:cNvCxnSpPr>
            <a:stCxn id="12" idx="4"/>
            <a:endCxn id="12" idx="7"/>
          </p:cNvCxnSpPr>
          <p:nvPr/>
        </p:nvCxnSpPr>
        <p:spPr>
          <a:xfrm rot="5400000" flipH="1" flipV="1">
            <a:off x="3709194" y="2956719"/>
            <a:ext cx="549275" cy="252413"/>
          </a:xfrm>
          <a:prstGeom prst="curvedConnector5">
            <a:avLst>
              <a:gd name="adj1" fmla="val -41656"/>
              <a:gd name="adj2" fmla="val 545044"/>
              <a:gd name="adj3" fmla="val 1416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/>
          <p:nvPr/>
        </p:nvCxnSpPr>
        <p:spPr>
          <a:xfrm rot="5400000" flipH="1" flipV="1">
            <a:off x="3709194" y="1791494"/>
            <a:ext cx="549275" cy="252413"/>
          </a:xfrm>
          <a:prstGeom prst="curvedConnector5">
            <a:avLst>
              <a:gd name="adj1" fmla="val -41656"/>
              <a:gd name="adj2" fmla="val 545044"/>
              <a:gd name="adj3" fmla="val 1416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46"/>
          <p:cNvSpPr txBox="1">
            <a:spLocks noChangeArrowheads="1"/>
          </p:cNvSpPr>
          <p:nvPr/>
        </p:nvSpPr>
        <p:spPr bwMode="auto">
          <a:xfrm>
            <a:off x="528637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0,1</a:t>
            </a:r>
          </a:p>
        </p:txBody>
      </p:sp>
      <p:sp>
        <p:nvSpPr>
          <p:cNvPr id="8209" name="TextBox 47"/>
          <p:cNvSpPr txBox="1">
            <a:spLocks noChangeArrowheads="1"/>
          </p:cNvSpPr>
          <p:nvPr/>
        </p:nvSpPr>
        <p:spPr bwMode="auto">
          <a:xfrm>
            <a:off x="5286375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0,1</a:t>
            </a:r>
          </a:p>
        </p:txBody>
      </p:sp>
      <p:sp>
        <p:nvSpPr>
          <p:cNvPr id="58" name="Oval 57"/>
          <p:cNvSpPr/>
          <p:nvPr/>
        </p:nvSpPr>
        <p:spPr>
          <a:xfrm>
            <a:off x="3571875" y="1643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14375" y="1714500"/>
            <a:ext cx="571500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714375" y="4357688"/>
            <a:ext cx="2571750" cy="642937"/>
            <a:chOff x="714348" y="2571744"/>
            <a:chExt cx="2571768" cy="642942"/>
          </a:xfrm>
        </p:grpSpPr>
        <p:sp>
          <p:nvSpPr>
            <p:cNvPr id="8216" name="TextBox 35"/>
            <p:cNvSpPr txBox="1">
              <a:spLocks noChangeArrowheads="1"/>
            </p:cNvSpPr>
            <p:nvPr/>
          </p:nvSpPr>
          <p:spPr bwMode="auto">
            <a:xfrm>
              <a:off x="714348" y="2691466"/>
              <a:ext cx="21431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/>
                <a:t>Initial State:</a:t>
              </a:r>
            </a:p>
          </p:txBody>
        </p:sp>
        <p:graphicFrame>
          <p:nvGraphicFramePr>
            <p:cNvPr id="8217" name="Object 36"/>
            <p:cNvGraphicFramePr>
              <a:graphicFrameLocks noChangeAspect="1"/>
            </p:cNvGraphicFramePr>
            <p:nvPr/>
          </p:nvGraphicFramePr>
          <p:xfrm>
            <a:off x="2857488" y="2571744"/>
            <a:ext cx="428628" cy="64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8" name="משוואה" r:id="rId11" imgW="165028" imgH="228501" progId="Equation.3">
                    <p:embed/>
                  </p:oleObj>
                </mc:Choice>
                <mc:Fallback>
                  <p:oleObj name="משוואה" r:id="rId11" imgW="165028" imgH="228501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2571744"/>
                          <a:ext cx="428628" cy="642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714375" y="5072063"/>
            <a:ext cx="3143250" cy="1084262"/>
            <a:chOff x="714348" y="4380848"/>
            <a:chExt cx="2571768" cy="1001402"/>
          </a:xfrm>
        </p:grpSpPr>
        <p:sp>
          <p:nvSpPr>
            <p:cNvPr id="8214" name="TextBox 37"/>
            <p:cNvSpPr txBox="1">
              <a:spLocks noChangeArrowheads="1"/>
            </p:cNvSpPr>
            <p:nvPr/>
          </p:nvSpPr>
          <p:spPr bwMode="auto">
            <a:xfrm>
              <a:off x="714348" y="4500570"/>
              <a:ext cx="2143140" cy="88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/>
                <a:t>Final (accept) State(s):</a:t>
              </a:r>
            </a:p>
          </p:txBody>
        </p:sp>
        <p:graphicFrame>
          <p:nvGraphicFramePr>
            <p:cNvPr id="8215" name="Object 38"/>
            <p:cNvGraphicFramePr>
              <a:graphicFrameLocks noChangeAspect="1"/>
            </p:cNvGraphicFramePr>
            <p:nvPr/>
          </p:nvGraphicFramePr>
          <p:xfrm>
            <a:off x="2857488" y="4380848"/>
            <a:ext cx="428628" cy="64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9" name="משוואה" r:id="rId13" imgW="165028" imgH="228501" progId="Equation.3">
                    <p:embed/>
                  </p:oleObj>
                </mc:Choice>
                <mc:Fallback>
                  <p:oleObj name="משוואה" r:id="rId13" imgW="165028" imgH="22850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4380848"/>
                          <a:ext cx="428628" cy="642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grpSp>
        <p:nvGrpSpPr>
          <p:cNvPr id="50180" name="Group 51"/>
          <p:cNvGrpSpPr>
            <a:grpSpLocks/>
          </p:cNvGrpSpPr>
          <p:nvPr/>
        </p:nvGrpSpPr>
        <p:grpSpPr bwMode="auto">
          <a:xfrm>
            <a:off x="1071563" y="1571625"/>
            <a:ext cx="7143750" cy="1809750"/>
            <a:chOff x="1071538" y="2345288"/>
            <a:chExt cx="7143800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7610"/>
              <a:ext cx="1588" cy="758830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84" name="TextBox 53"/>
            <p:cNvSpPr txBox="1">
              <a:spLocks noChangeArrowheads="1"/>
            </p:cNvSpPr>
            <p:nvPr/>
          </p:nvSpPr>
          <p:spPr bwMode="auto">
            <a:xfrm>
              <a:off x="2857488" y="377404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grpSp>
          <p:nvGrpSpPr>
            <p:cNvPr id="50185" name="Group 101"/>
            <p:cNvGrpSpPr>
              <a:grpSpLocks/>
            </p:cNvGrpSpPr>
            <p:nvPr/>
          </p:nvGrpSpPr>
          <p:grpSpPr bwMode="auto">
            <a:xfrm>
              <a:off x="1071538" y="2345288"/>
              <a:ext cx="7143800" cy="1810234"/>
              <a:chOff x="1071538" y="2988230"/>
              <a:chExt cx="7143800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2586"/>
                <a:ext cx="1571636" cy="6415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50187" name="Object 56"/>
              <p:cNvGraphicFramePr>
                <a:graphicFrameLocks noChangeAspect="1"/>
              </p:cNvGraphicFramePr>
              <p:nvPr/>
            </p:nvGraphicFramePr>
            <p:xfrm>
              <a:off x="6754838" y="3643314"/>
              <a:ext cx="1389062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12" name="משוואה" r:id="rId4" imgW="520700" imgH="228600" progId="Equation.3">
                      <p:embed/>
                    </p:oleObj>
                  </mc:Choice>
                  <mc:Fallback>
                    <p:oleObj name="משוואה" r:id="rId4" imgW="520700" imgH="2286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838" y="3643314"/>
                            <a:ext cx="1389062" cy="5000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0188" name="Group 100"/>
              <p:cNvGrpSpPr>
                <a:grpSpLocks/>
              </p:cNvGrpSpPr>
              <p:nvPr/>
            </p:nvGrpSpPr>
            <p:grpSpPr bwMode="auto">
              <a:xfrm>
                <a:off x="1071538" y="2988230"/>
                <a:ext cx="6914433" cy="1810234"/>
                <a:chOff x="1071538" y="3000372"/>
                <a:chExt cx="6914433" cy="1810234"/>
              </a:xfrm>
            </p:grpSpPr>
            <p:grpSp>
              <p:nvGrpSpPr>
                <p:cNvPr id="50189" name="Group 44"/>
                <p:cNvGrpSpPr>
                  <a:grpSpLocks/>
                </p:cNvGrpSpPr>
                <p:nvPr/>
              </p:nvGrpSpPr>
              <p:grpSpPr bwMode="auto"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50196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sp>
                <p:nvSpPr>
                  <p:cNvPr id="50197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grpSp>
                <p:nvGrpSpPr>
                  <p:cNvPr id="5019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857224" y="2476022"/>
                    <a:ext cx="4929222" cy="655084"/>
                    <a:chOff x="857224" y="2130974"/>
                    <a:chExt cx="4929222" cy="655084"/>
                  </a:xfrm>
                </p:grpSpPr>
                <p:grpSp>
                  <p:nvGrpSpPr>
                    <p:cNvPr id="50199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00408"/>
                        <a:ext cx="1071569" cy="64310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0211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0513" name="משוואה" r:id="rId6" imgW="152268" imgH="215713" progId="Equation.3">
                              <p:embed/>
                            </p:oleObj>
                          </mc:Choice>
                          <mc:Fallback>
                            <p:oleObj name="משוואה" r:id="rId6" imgW="152268" imgH="215713" progId="Equation.3">
                              <p:embed/>
                              <p:pic>
                                <p:nvPicPr>
                                  <p:cNvPr id="0" name="Object 96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1" y="2143284"/>
                      <a:ext cx="1285884" cy="64310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pSp>
                  <p:nvGrpSpPr>
                    <p:cNvPr id="50201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4612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00408"/>
                        <a:ext cx="1071569" cy="64310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0209" name="Object 9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9157" y="2082789"/>
                      <a:ext cx="909637" cy="4048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0514" name="משוואה" r:id="rId8" imgW="342603" imgH="215713" progId="Equation.3">
                              <p:embed/>
                            </p:oleObj>
                          </mc:Choice>
                          <mc:Fallback>
                            <p:oleObj name="משוואה" r:id="rId8" imgW="342603" imgH="215713" progId="Equation.3">
                              <p:embed/>
                              <p:pic>
                                <p:nvPicPr>
                                  <p:cNvPr id="0" name="Object 9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9157" y="2082789"/>
                                    <a:ext cx="909637" cy="4048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3" y="2464045"/>
                      <a:ext cx="785818" cy="158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50203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14876" y="2214554"/>
                    <a:ext cx="914400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515" name="משוואה" r:id="rId10" imgW="342751" imgH="228501" progId="Equation.3">
                            <p:embed/>
                          </p:oleObj>
                        </mc:Choice>
                        <mc:Fallback>
                          <p:oleObj name="משוואה" r:id="rId10" imgW="342751" imgH="228501" progId="Equation.3">
                            <p:embed/>
                            <p:pic>
                              <p:nvPicPr>
                                <p:cNvPr id="0" name="Object 8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14876" y="2214554"/>
                                  <a:ext cx="914400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1" y="2464045"/>
                      <a:ext cx="714380" cy="158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205" name="Text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1</a:t>
                      </a:r>
                    </a:p>
                  </p:txBody>
                </p:sp>
                <p:sp>
                  <p:nvSpPr>
                    <p:cNvPr id="50206" name="Text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 0</a:t>
                      </a:r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3" y="2237090"/>
                      <a:ext cx="1588" cy="909643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59" y="3929308"/>
                  <a:ext cx="642942" cy="349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2694"/>
                  <a:ext cx="1588" cy="758830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098386" y="2902913"/>
                  <a:ext cx="34934" cy="1516073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430313" y="3577728"/>
                  <a:ext cx="1587" cy="1111258"/>
                </a:xfrm>
                <a:prstGeom prst="curvedConnector3">
                  <a:avLst>
                    <a:gd name="adj1" fmla="val 20324748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94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 0</a:t>
                  </a:r>
                </a:p>
              </p:txBody>
            </p:sp>
            <p:sp>
              <p:nvSpPr>
                <p:cNvPr id="50195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1</a:t>
                  </a:r>
                </a:p>
              </p:txBody>
            </p:sp>
          </p:grpSp>
        </p:grpSp>
      </p:grpSp>
      <p:cxnSp>
        <p:nvCxnSpPr>
          <p:cNvPr id="103" name="Straight Arrow Connector 102"/>
          <p:cNvCxnSpPr/>
          <p:nvPr/>
        </p:nvCxnSpPr>
        <p:spPr>
          <a:xfrm>
            <a:off x="785813" y="2000250"/>
            <a:ext cx="442912" cy="29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275388" y="2201863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{Q1, Q3} is an accept state since q3 was an accepting state in the original NFA.</a:t>
            </a:r>
            <a:endParaRPr lang="en-US" altLang="en-US" b="1" u="sng" dirty="0" smtClean="0"/>
          </a:p>
        </p:txBody>
      </p:sp>
      <p:grpSp>
        <p:nvGrpSpPr>
          <p:cNvPr id="52227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52263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52264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52265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52266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52281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814"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2267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52268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52277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815" name="משוואה" r:id="rId6" imgW="152202" imgH="177569" progId="Equation.3">
                        <p:embed/>
                      </p:oleObj>
                    </mc:Choice>
                    <mc:Fallback>
                      <p:oleObj name="משוואה" r:id="rId6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2270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16" name="משוואה" r:id="rId8" imgW="152202" imgH="177569" progId="Equation.3">
                      <p:embed/>
                    </p:oleObj>
                  </mc:Choice>
                  <mc:Fallback>
                    <p:oleObj name="משוואה" r:id="rId8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73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2274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2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Construction Demonstration</a:t>
            </a:r>
            <a:endParaRPr lang="en-US" altLang="en-US" dirty="0" smtClean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30" name="Group 51"/>
          <p:cNvGrpSpPr>
            <a:grpSpLocks/>
          </p:cNvGrpSpPr>
          <p:nvPr/>
        </p:nvGrpSpPr>
        <p:grpSpPr bwMode="auto">
          <a:xfrm>
            <a:off x="1071563" y="2344738"/>
            <a:ext cx="7286625" cy="1811337"/>
            <a:chOff x="1071538" y="2345288"/>
            <a:chExt cx="7286676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8152"/>
              <a:ext cx="1587" cy="758830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35" name="TextBox 53"/>
            <p:cNvSpPr txBox="1">
              <a:spLocks noChangeArrowheads="1"/>
            </p:cNvSpPr>
            <p:nvPr/>
          </p:nvSpPr>
          <p:spPr bwMode="auto">
            <a:xfrm>
              <a:off x="2857488" y="377404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grpSp>
          <p:nvGrpSpPr>
            <p:cNvPr id="52236" name="Group 101"/>
            <p:cNvGrpSpPr>
              <a:grpSpLocks/>
            </p:cNvGrpSpPr>
            <p:nvPr/>
          </p:nvGrpSpPr>
          <p:grpSpPr bwMode="auto">
            <a:xfrm>
              <a:off x="1071538" y="2345288"/>
              <a:ext cx="7286676" cy="1810234"/>
              <a:chOff x="1071538" y="2988230"/>
              <a:chExt cx="7286676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2074"/>
                <a:ext cx="1714512" cy="6425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52238" name="Object 56"/>
              <p:cNvGraphicFramePr>
                <a:graphicFrameLocks noChangeAspect="1"/>
              </p:cNvGraphicFramePr>
              <p:nvPr/>
            </p:nvGraphicFramePr>
            <p:xfrm>
              <a:off x="6754838" y="3643314"/>
              <a:ext cx="1389062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17" name="משוואה" r:id="rId10" imgW="520700" imgH="228600" progId="Equation.3">
                      <p:embed/>
                    </p:oleObj>
                  </mc:Choice>
                  <mc:Fallback>
                    <p:oleObj name="משוואה" r:id="rId10" imgW="520700" imgH="2286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838" y="3643314"/>
                            <a:ext cx="1389062" cy="5000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2239" name="Group 100"/>
              <p:cNvGrpSpPr>
                <a:grpSpLocks/>
              </p:cNvGrpSpPr>
              <p:nvPr/>
            </p:nvGrpSpPr>
            <p:grpSpPr bwMode="auto">
              <a:xfrm>
                <a:off x="1071538" y="2988230"/>
                <a:ext cx="7036385" cy="1810234"/>
                <a:chOff x="1071538" y="3000372"/>
                <a:chExt cx="7036385" cy="1810234"/>
              </a:xfrm>
            </p:grpSpPr>
            <p:grpSp>
              <p:nvGrpSpPr>
                <p:cNvPr id="52240" name="Group 44"/>
                <p:cNvGrpSpPr>
                  <a:grpSpLocks/>
                </p:cNvGrpSpPr>
                <p:nvPr/>
              </p:nvGrpSpPr>
              <p:grpSpPr bwMode="auto"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52247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sp>
                <p:nvSpPr>
                  <p:cNvPr id="52248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grpSp>
                <p:nvGrpSpPr>
                  <p:cNvPr id="52249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857224" y="2476022"/>
                    <a:ext cx="4929222" cy="655084"/>
                    <a:chOff x="857224" y="2130974"/>
                    <a:chExt cx="4929222" cy="655084"/>
                  </a:xfrm>
                </p:grpSpPr>
                <p:grpSp>
                  <p:nvGrpSpPr>
                    <p:cNvPr id="52250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12537"/>
                        <a:ext cx="1071569" cy="63302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2262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2818" name="משוואה" r:id="rId12" imgW="152268" imgH="215713" progId="Equation.3">
                              <p:embed/>
                            </p:oleObj>
                          </mc:Choice>
                          <mc:Fallback>
                            <p:oleObj name="משוואה" r:id="rId12" imgW="152268" imgH="215713" progId="Equation.3">
                              <p:embed/>
                              <p:pic>
                                <p:nvPicPr>
                                  <p:cNvPr id="0" name="Object 96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1" y="2144307"/>
                      <a:ext cx="1285884" cy="6536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pSp>
                  <p:nvGrpSpPr>
                    <p:cNvPr id="52252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4612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12537"/>
                        <a:ext cx="1071569" cy="63302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2260" name="Object 9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9157" y="2082789"/>
                      <a:ext cx="909637" cy="4048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2819" name="משוואה" r:id="rId14" imgW="342603" imgH="215713" progId="Equation.3">
                              <p:embed/>
                            </p:oleObj>
                          </mc:Choice>
                          <mc:Fallback>
                            <p:oleObj name="משוואה" r:id="rId14" imgW="342603" imgH="215713" progId="Equation.3">
                              <p:embed/>
                              <p:pic>
                                <p:nvPicPr>
                                  <p:cNvPr id="0" name="Object 9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9157" y="2082789"/>
                                    <a:ext cx="909637" cy="4048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3" y="2464787"/>
                      <a:ext cx="785818" cy="1586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52254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14876" y="2214554"/>
                    <a:ext cx="914400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2820" name="משוואה" r:id="rId16" imgW="342751" imgH="228501" progId="Equation.3">
                            <p:embed/>
                          </p:oleObj>
                        </mc:Choice>
                        <mc:Fallback>
                          <p:oleObj name="משוואה" r:id="rId16" imgW="342751" imgH="228501" progId="Equation.3">
                            <p:embed/>
                            <p:pic>
                              <p:nvPicPr>
                                <p:cNvPr id="0" name="Object 8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14876" y="2214554"/>
                                  <a:ext cx="914400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1" y="2464787"/>
                      <a:ext cx="714380" cy="1586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256" name="Text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1</a:t>
                      </a:r>
                    </a:p>
                  </p:txBody>
                </p:sp>
                <p:sp>
                  <p:nvSpPr>
                    <p:cNvPr id="52257" name="Text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 0</a:t>
                      </a:r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4" y="2237632"/>
                      <a:ext cx="1587" cy="909643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59" y="3928493"/>
                  <a:ext cx="642942" cy="364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3236"/>
                  <a:ext cx="1587" cy="758830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108721" y="2892015"/>
                  <a:ext cx="34904" cy="1536711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500164" y="3525934"/>
                  <a:ext cx="1587" cy="1212858"/>
                </a:xfrm>
                <a:prstGeom prst="curvedConnector3">
                  <a:avLst>
                    <a:gd name="adj1" fmla="val 40004609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45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 0</a:t>
                  </a:r>
                </a:p>
              </p:txBody>
            </p:sp>
            <p:sp>
              <p:nvSpPr>
                <p:cNvPr id="52246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1</a:t>
                  </a:r>
                </a:p>
              </p:txBody>
            </p:sp>
          </p:grpSp>
        </p:grpSp>
      </p:grpSp>
      <p:cxnSp>
        <p:nvCxnSpPr>
          <p:cNvPr id="100" name="Straight Arrow Connector 99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57750" y="3071813"/>
            <a:ext cx="10715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2233" name="TextBox 58"/>
          <p:cNvSpPr txBox="1">
            <a:spLocks noChangeArrowheads="1"/>
          </p:cNvSpPr>
          <p:nvPr/>
        </p:nvSpPr>
        <p:spPr bwMode="auto">
          <a:xfrm>
            <a:off x="6215063" y="2987675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{q1, q2, q3} is an accepting state since q3 was an accepting state in the original NFA.</a:t>
            </a:r>
            <a:endParaRPr lang="en-US" altLang="en-US" b="1" u="sng" smtClean="0"/>
          </a:p>
        </p:txBody>
      </p:sp>
      <p:grpSp>
        <p:nvGrpSpPr>
          <p:cNvPr id="54275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54312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54313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54314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54315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54330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856"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4316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54317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54326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857" name="משוואה" r:id="rId6" imgW="152202" imgH="177569" progId="Equation.3">
                        <p:embed/>
                      </p:oleObj>
                    </mc:Choice>
                    <mc:Fallback>
                      <p:oleObj name="משוואה" r:id="rId6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4319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858" name="משוואה" r:id="rId8" imgW="152202" imgH="177569" progId="Equation.3">
                      <p:embed/>
                    </p:oleObj>
                  </mc:Choice>
                  <mc:Fallback>
                    <p:oleObj name="משוואה" r:id="rId8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22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323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Construction Demonstration</a:t>
            </a:r>
            <a:endParaRPr lang="en-US" altLang="en-US" smtClean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278" name="Group 51"/>
          <p:cNvGrpSpPr>
            <a:grpSpLocks/>
          </p:cNvGrpSpPr>
          <p:nvPr/>
        </p:nvGrpSpPr>
        <p:grpSpPr bwMode="auto">
          <a:xfrm>
            <a:off x="1071563" y="2344738"/>
            <a:ext cx="7358062" cy="1811337"/>
            <a:chOff x="1071538" y="2345288"/>
            <a:chExt cx="7358114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8152"/>
              <a:ext cx="1587" cy="758830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4" name="TextBox 53"/>
            <p:cNvSpPr txBox="1">
              <a:spLocks noChangeArrowheads="1"/>
            </p:cNvSpPr>
            <p:nvPr/>
          </p:nvSpPr>
          <p:spPr bwMode="auto">
            <a:xfrm>
              <a:off x="2857488" y="377404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grpSp>
          <p:nvGrpSpPr>
            <p:cNvPr id="54285" name="Group 101"/>
            <p:cNvGrpSpPr>
              <a:grpSpLocks/>
            </p:cNvGrpSpPr>
            <p:nvPr/>
          </p:nvGrpSpPr>
          <p:grpSpPr bwMode="auto">
            <a:xfrm>
              <a:off x="1071538" y="2345288"/>
              <a:ext cx="7358114" cy="1810234"/>
              <a:chOff x="1071538" y="2988230"/>
              <a:chExt cx="7358114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2074"/>
                <a:ext cx="1785950" cy="6425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54287" name="Object 56"/>
              <p:cNvGraphicFramePr>
                <a:graphicFrameLocks noChangeAspect="1"/>
              </p:cNvGraphicFramePr>
              <p:nvPr/>
            </p:nvGraphicFramePr>
            <p:xfrm>
              <a:off x="6754838" y="3643314"/>
              <a:ext cx="1389062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859" name="משוואה" r:id="rId10" imgW="520700" imgH="228600" progId="Equation.3">
                      <p:embed/>
                    </p:oleObj>
                  </mc:Choice>
                  <mc:Fallback>
                    <p:oleObj name="משוואה" r:id="rId10" imgW="520700" imgH="2286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838" y="3643314"/>
                            <a:ext cx="1389062" cy="5000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288" name="Group 100"/>
              <p:cNvGrpSpPr>
                <a:grpSpLocks/>
              </p:cNvGrpSpPr>
              <p:nvPr/>
            </p:nvGrpSpPr>
            <p:grpSpPr bwMode="auto">
              <a:xfrm>
                <a:off x="1071538" y="2988230"/>
                <a:ext cx="7097361" cy="1810234"/>
                <a:chOff x="1071538" y="3000372"/>
                <a:chExt cx="7097361" cy="1810234"/>
              </a:xfrm>
            </p:grpSpPr>
            <p:grpSp>
              <p:nvGrpSpPr>
                <p:cNvPr id="54289" name="Group 44"/>
                <p:cNvGrpSpPr>
                  <a:grpSpLocks/>
                </p:cNvGrpSpPr>
                <p:nvPr/>
              </p:nvGrpSpPr>
              <p:grpSpPr bwMode="auto"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54296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sp>
                <p:nvSpPr>
                  <p:cNvPr id="54297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grpSp>
                <p:nvGrpSpPr>
                  <p:cNvPr id="5429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857224" y="2476022"/>
                    <a:ext cx="4929222" cy="655084"/>
                    <a:chOff x="857224" y="2130974"/>
                    <a:chExt cx="4929222" cy="655084"/>
                  </a:xfrm>
                </p:grpSpPr>
                <p:grpSp>
                  <p:nvGrpSpPr>
                    <p:cNvPr id="54299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12537"/>
                        <a:ext cx="1071570" cy="63302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4311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4860" name="משוואה" r:id="rId12" imgW="152268" imgH="215713" progId="Equation.3">
                              <p:embed/>
                            </p:oleObj>
                          </mc:Choice>
                          <mc:Fallback>
                            <p:oleObj name="משוואה" r:id="rId12" imgW="152268" imgH="215713" progId="Equation.3">
                              <p:embed/>
                              <p:pic>
                                <p:nvPicPr>
                                  <p:cNvPr id="0" name="Object 96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2" y="2144307"/>
                      <a:ext cx="1285884" cy="6536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pSp>
                  <p:nvGrpSpPr>
                    <p:cNvPr id="54301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4612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12537"/>
                        <a:ext cx="1071570" cy="63302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4309" name="Object 9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9157" y="2082789"/>
                      <a:ext cx="909637" cy="4048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4861" name="משוואה" r:id="rId14" imgW="342603" imgH="215713" progId="Equation.3">
                              <p:embed/>
                            </p:oleObj>
                          </mc:Choice>
                          <mc:Fallback>
                            <p:oleObj name="משוואה" r:id="rId14" imgW="342603" imgH="215713" progId="Equation.3">
                              <p:embed/>
                              <p:pic>
                                <p:nvPicPr>
                                  <p:cNvPr id="0" name="Object 9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9157" y="2082789"/>
                                    <a:ext cx="909637" cy="4048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4" y="2464787"/>
                      <a:ext cx="785819" cy="1586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54303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14876" y="2214554"/>
                    <a:ext cx="914400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862" name="משוואה" r:id="rId16" imgW="342751" imgH="228501" progId="Equation.3">
                            <p:embed/>
                          </p:oleObj>
                        </mc:Choice>
                        <mc:Fallback>
                          <p:oleObj name="משוואה" r:id="rId16" imgW="342751" imgH="228501" progId="Equation.3">
                            <p:embed/>
                            <p:pic>
                              <p:nvPicPr>
                                <p:cNvPr id="0" name="Object 8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14876" y="2214554"/>
                                  <a:ext cx="914400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2" y="2464787"/>
                      <a:ext cx="714380" cy="1586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305" name="Text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1</a:t>
                      </a:r>
                    </a:p>
                  </p:txBody>
                </p:sp>
                <p:sp>
                  <p:nvSpPr>
                    <p:cNvPr id="54306" name="Text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 0</a:t>
                      </a:r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5" y="2237632"/>
                      <a:ext cx="1587" cy="909643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60" y="3928493"/>
                  <a:ext cx="642943" cy="36491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3236"/>
                  <a:ext cx="1587" cy="758830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114277" y="2886458"/>
                  <a:ext cx="34904" cy="1547823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536677" y="3500534"/>
                  <a:ext cx="1587" cy="1263659"/>
                </a:xfrm>
                <a:prstGeom prst="curvedConnector3">
                  <a:avLst>
                    <a:gd name="adj1" fmla="val 20324748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294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 0</a:t>
                  </a:r>
                </a:p>
              </p:txBody>
            </p:sp>
            <p:sp>
              <p:nvSpPr>
                <p:cNvPr id="54295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1</a:t>
                  </a:r>
                </a:p>
              </p:txBody>
            </p:sp>
          </p:grpSp>
        </p:grpSp>
      </p:grpSp>
      <p:cxnSp>
        <p:nvCxnSpPr>
          <p:cNvPr id="100" name="Straight Arrow Connector 99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715125" y="3000375"/>
            <a:ext cx="1643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857750" y="3071813"/>
            <a:ext cx="10715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282" name="TextBox 58"/>
          <p:cNvSpPr txBox="1">
            <a:spLocks noChangeArrowheads="1"/>
          </p:cNvSpPr>
          <p:nvPr/>
        </p:nvSpPr>
        <p:spPr bwMode="auto">
          <a:xfrm>
            <a:off x="6215063" y="2987675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Equivalence Between DFAs and NFAs</a:t>
            </a:r>
            <a:endParaRPr lang="en-US" u="sng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Every DFA is (A special case of) an NFA, hence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, but                                    .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Nevertheless, these classes are </a:t>
            </a:r>
            <a:r>
              <a:rPr lang="en-US" altLang="en-US" b="1" i="1" dirty="0" smtClean="0"/>
              <a:t>Equivalent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This means that for any NFA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 there exists a DFA </a:t>
            </a:r>
            <a:r>
              <a:rPr lang="en-US" altLang="en-US" sz="4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 satisfying:                          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en-US" b="1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A30F7B3-8928-4688-9193-8A3C3356568F}" type="slidenum">
              <a:rPr lang="en-US" sz="1600"/>
              <a:pPr algn="l">
                <a:defRPr/>
              </a:pPr>
              <a:t>43</a:t>
            </a:fld>
            <a:endParaRPr lang="en-US" sz="1600" dirty="0"/>
          </a:p>
        </p:txBody>
      </p:sp>
      <p:graphicFrame>
        <p:nvGraphicFramePr>
          <p:cNvPr id="56325" name="Object 3"/>
          <p:cNvGraphicFramePr>
            <a:graphicFrameLocks noChangeAspect="1"/>
          </p:cNvGraphicFramePr>
          <p:nvPr/>
        </p:nvGraphicFramePr>
        <p:xfrm>
          <a:off x="3214688" y="4500563"/>
          <a:ext cx="1984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6" name="משוואה" r:id="rId3" imgW="825142" imgH="215806" progId="Equation.3">
                  <p:embed/>
                </p:oleObj>
              </mc:Choice>
              <mc:Fallback>
                <p:oleObj name="משוואה" r:id="rId3" imgW="82514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500563"/>
                        <a:ext cx="1984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"/>
          <p:cNvGraphicFramePr>
            <a:graphicFrameLocks noChangeAspect="1"/>
          </p:cNvGraphicFramePr>
          <p:nvPr/>
        </p:nvGraphicFramePr>
        <p:xfrm>
          <a:off x="1085850" y="2413000"/>
          <a:ext cx="2144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7" name="Equation" r:id="rId5" imgW="812447" imgH="190417" progId="Equation.3">
                  <p:embed/>
                </p:oleObj>
              </mc:Choice>
              <mc:Fallback>
                <p:oleObj name="Equation" r:id="rId5" imgW="812447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413000"/>
                        <a:ext cx="21447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8"/>
          <p:cNvGraphicFramePr>
            <a:graphicFrameLocks noChangeAspect="1"/>
          </p:cNvGraphicFramePr>
          <p:nvPr/>
        </p:nvGraphicFramePr>
        <p:xfrm>
          <a:off x="5226050" y="2438400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8" name="Equation" r:id="rId7" imgW="812447" imgH="177723" progId="Equation.3">
                  <p:embed/>
                </p:oleObj>
              </mc:Choice>
              <mc:Fallback>
                <p:oleObj name="Equation" r:id="rId7" imgW="812447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438400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Equivalence Between DFAs and NFAs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Thus, to prove equivalence of the classes we prove: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Theorem:</a:t>
            </a:r>
            <a:r>
              <a:rPr lang="en-US" dirty="0" smtClean="0"/>
              <a:t>  For every NFA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there exists a DFA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satisfying                         :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Proof Idea:</a:t>
            </a:r>
            <a:r>
              <a:rPr lang="en-US" dirty="0" smtClean="0"/>
              <a:t> The proof is </a:t>
            </a:r>
            <a:r>
              <a:rPr lang="en-US" b="1" i="1" dirty="0" smtClean="0"/>
              <a:t>Constructive</a:t>
            </a:r>
            <a:r>
              <a:rPr lang="en-US" dirty="0" smtClean="0"/>
              <a:t>: We assume that we know    , and construct  a simulating DFA,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. 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82086C7-8964-4252-B9B1-1C56C64FD7A8}" type="slidenum">
              <a:rPr lang="en-US" sz="1600"/>
              <a:pPr algn="l">
                <a:defRPr/>
              </a:pPr>
              <a:t>44</a:t>
            </a:fld>
            <a:endParaRPr lang="en-US" sz="1600" dirty="0"/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4500563" y="4929188"/>
          <a:ext cx="411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1" name="משוואה" r:id="rId3" imgW="177492" imgH="164814" progId="Equation.3">
                  <p:embed/>
                </p:oleObj>
              </mc:Choice>
              <mc:Fallback>
                <p:oleObj name="משוואה" r:id="rId3" imgW="177492" imgH="16481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929188"/>
                        <a:ext cx="411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3"/>
          <p:cNvGraphicFramePr>
            <a:graphicFrameLocks noChangeAspect="1"/>
          </p:cNvGraphicFramePr>
          <p:nvPr/>
        </p:nvGraphicFramePr>
        <p:xfrm>
          <a:off x="2643188" y="3622675"/>
          <a:ext cx="1984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2" name="משוואה" r:id="rId5" imgW="825142" imgH="215806" progId="Equation.3">
                  <p:embed/>
                </p:oleObj>
              </mc:Choice>
              <mc:Fallback>
                <p:oleObj name="משוואה" r:id="rId5" imgW="82514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622675"/>
                        <a:ext cx="1984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</a:t>
            </a:r>
            <a:endParaRPr lang="en-US" altLang="en-US" u="sn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Let                                    recognizing some language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. </a:t>
            </a:r>
            <a:r>
              <a:rPr lang="en-US" dirty="0" smtClean="0">
                <a:cs typeface="Times New Roman" pitchFamily="18" charset="0"/>
              </a:rPr>
              <a:t>The state set of the simulating DFA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should reflect the fact that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at each step of the computation,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cs typeface="Times New Roman" pitchFamily="18" charset="0"/>
              </a:rPr>
              <a:t>may occupy </a:t>
            </a:r>
            <a:r>
              <a:rPr lang="en-US" b="1" dirty="0" smtClean="0">
                <a:cs typeface="Times New Roman" pitchFamily="18" charset="0"/>
              </a:rPr>
              <a:t>several sates</a:t>
            </a:r>
            <a:r>
              <a:rPr lang="en-US" dirty="0" smtClean="0">
                <a:cs typeface="Times New Roman" pitchFamily="18" charset="0"/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Thus we define the state set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as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b="1" dirty="0" smtClean="0">
                <a:cs typeface="Times New Roman" pitchFamily="18" charset="0"/>
              </a:rPr>
              <a:t>power-set</a:t>
            </a:r>
            <a:r>
              <a:rPr lang="en-US" dirty="0" smtClean="0">
                <a:cs typeface="Times New Roman" pitchFamily="18" charset="0"/>
              </a:rPr>
              <a:t> of the state set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.                  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9052EB1-1B1E-4584-B75C-AF7F3E4FC80A}" type="slidenum">
              <a:rPr lang="en-US" sz="1600"/>
              <a:pPr algn="l">
                <a:defRPr/>
              </a:pPr>
              <a:t>45</a:t>
            </a:fld>
            <a:endParaRPr lang="en-US" sz="1600" dirty="0"/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1066800" y="1643063"/>
          <a:ext cx="32194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משוואה" r:id="rId3" imgW="1168400" imgH="228600" progId="Equation.3">
                  <p:embed/>
                </p:oleObj>
              </mc:Choice>
              <mc:Fallback>
                <p:oleObj name="משוואה" r:id="rId3" imgW="11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43063"/>
                        <a:ext cx="32194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3"/>
          <p:cNvGraphicFramePr>
            <a:graphicFrameLocks noChangeAspect="1"/>
          </p:cNvGraphicFramePr>
          <p:nvPr/>
        </p:nvGraphicFramePr>
        <p:xfrm>
          <a:off x="6572250" y="4191000"/>
          <a:ext cx="9794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משוואה" r:id="rId5" imgW="355292" imgH="215713" progId="Equation.3">
                  <p:embed/>
                </p:oleObj>
              </mc:Choice>
              <mc:Fallback>
                <p:oleObj name="משוואה" r:id="rId5" imgW="355292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4191000"/>
                        <a:ext cx="9794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(cont.)</a:t>
            </a:r>
            <a:endParaRPr lang="en-US" altLang="en-US" u="sn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Let                                    recognizing some language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. First we assume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/>
              <a:t>has no </a:t>
            </a:r>
            <a:br>
              <a:rPr lang="en-US" dirty="0" smtClean="0"/>
            </a:br>
            <a:r>
              <a:rPr lang="en-US" dirty="0" smtClean="0"/>
              <a:t>   - transitions.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Define                                           where                    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77A6045-22F8-4018-80E9-6E1F073C28E5}" type="slidenum">
              <a:rPr lang="en-US" sz="1600"/>
              <a:pPr algn="l">
                <a:defRPr/>
              </a:pPr>
              <a:t>46</a:t>
            </a:fld>
            <a:endParaRPr lang="en-US" sz="1600" dirty="0"/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1066800" y="1571625"/>
          <a:ext cx="32194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5" name="משוואה" r:id="rId3" imgW="1168400" imgH="228600" progId="Equation.3">
                  <p:embed/>
                </p:oleObj>
              </mc:Choice>
              <mc:Fallback>
                <p:oleObj name="משוואה" r:id="rId3" imgW="11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71625"/>
                        <a:ext cx="32194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43737"/>
              </p:ext>
            </p:extLst>
          </p:nvPr>
        </p:nvGraphicFramePr>
        <p:xfrm>
          <a:off x="1854200" y="3143250"/>
          <a:ext cx="34988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6" name="Equation" r:id="rId5" imgW="1269720" imgH="228600" progId="Equation.3">
                  <p:embed/>
                </p:oleObj>
              </mc:Choice>
              <mc:Fallback>
                <p:oleObj name="Equation" r:id="rId5" imgW="12697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143250"/>
                        <a:ext cx="34988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3"/>
          <p:cNvGraphicFramePr>
            <a:graphicFrameLocks noChangeAspect="1"/>
          </p:cNvGraphicFramePr>
          <p:nvPr/>
        </p:nvGraphicFramePr>
        <p:xfrm>
          <a:off x="6751638" y="3143250"/>
          <a:ext cx="17494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7" name="משוואה" r:id="rId7" imgW="634449" imgH="215713" progId="Equation.3">
                  <p:embed/>
                </p:oleObj>
              </mc:Choice>
              <mc:Fallback>
                <p:oleObj name="משוואה" r:id="rId7" imgW="634449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3143250"/>
                        <a:ext cx="17494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3"/>
          <p:cNvGraphicFramePr>
            <a:graphicFrameLocks noChangeAspect="1"/>
          </p:cNvGraphicFramePr>
          <p:nvPr/>
        </p:nvGraphicFramePr>
        <p:xfrm>
          <a:off x="793750" y="2714625"/>
          <a:ext cx="349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8" name="משוואה" r:id="rId9" imgW="126835" imgH="139518" progId="Equation.3">
                  <p:embed/>
                </p:oleObj>
              </mc:Choice>
              <mc:Fallback>
                <p:oleObj name="משוואה" r:id="rId9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714625"/>
                        <a:ext cx="3492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(cont.)</a:t>
            </a:r>
            <a:endParaRPr lang="en-US" altLang="en-US" u="sng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Our next task is to define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’s transition function,     :    </a:t>
            </a:r>
            <a:br>
              <a:rPr lang="en-US" altLang="en-US" dirty="0" smtClean="0"/>
            </a:br>
            <a:r>
              <a:rPr lang="en-US" altLang="en-US" dirty="0" smtClean="0"/>
              <a:t>For any              and            define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dirty="0" smtClean="0"/>
              <a:t>is a state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 smtClean="0"/>
              <a:t>, then it is a set of states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. When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 smtClean="0"/>
              <a:t> in state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 smtClean="0"/>
              <a:t> processes an input symbol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 smtClean="0"/>
              <a:t>, 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 smtClean="0"/>
              <a:t> goes to the set of states to which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 will go in any of the branches of its computation.</a:t>
            </a:r>
            <a:endParaRPr lang="en-US" altLang="en-US" i="1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81D7A50-330D-4A74-84D2-23A1C76B8B71}" type="slidenum">
              <a:rPr lang="en-US" sz="1600"/>
              <a:pPr algn="l">
                <a:defRPr/>
              </a:pPr>
              <a:t>47</a:t>
            </a:fld>
            <a:endParaRPr lang="en-US" sz="1600" dirty="0"/>
          </a:p>
        </p:txBody>
      </p:sp>
      <p:graphicFrame>
        <p:nvGraphicFramePr>
          <p:cNvPr id="60421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2" name="משוואה" r:id="rId3" imgW="114151" imgH="215619" progId="Equation.3">
                  <p:embed/>
                </p:oleObj>
              </mc:Choice>
              <mc:Fallback>
                <p:oleObj name="משוואה" r:id="rId3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2" name="Group 14"/>
          <p:cNvGrpSpPr>
            <a:grpSpLocks/>
          </p:cNvGrpSpPr>
          <p:nvPr/>
        </p:nvGrpSpPr>
        <p:grpSpPr bwMode="auto">
          <a:xfrm>
            <a:off x="546100" y="2143125"/>
            <a:ext cx="7383463" cy="1666875"/>
            <a:chOff x="546123" y="4314825"/>
            <a:chExt cx="7383463" cy="1666883"/>
          </a:xfrm>
        </p:grpSpPr>
        <p:graphicFrame>
          <p:nvGraphicFramePr>
            <p:cNvPr id="60423" name="Object 3"/>
            <p:cNvGraphicFramePr>
              <a:graphicFrameLocks noChangeAspect="1"/>
            </p:cNvGraphicFramePr>
            <p:nvPr/>
          </p:nvGraphicFramePr>
          <p:xfrm>
            <a:off x="615925" y="4314825"/>
            <a:ext cx="455613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3" name="משוואה" r:id="rId5" imgW="164814" imgH="177492" progId="Equation.3">
                    <p:embed/>
                  </p:oleObj>
                </mc:Choice>
                <mc:Fallback>
                  <p:oleObj name="משוואה" r:id="rId5" imgW="164814" imgH="17749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925" y="4314825"/>
                          <a:ext cx="455613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3"/>
            <p:cNvGraphicFramePr>
              <a:graphicFrameLocks noChangeAspect="1"/>
            </p:cNvGraphicFramePr>
            <p:nvPr/>
          </p:nvGraphicFramePr>
          <p:xfrm>
            <a:off x="546123" y="5386395"/>
            <a:ext cx="738346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4" name="משוואה" r:id="rId7" imgW="2679700" imgH="215900" progId="Equation.3">
                    <p:embed/>
                  </p:oleObj>
                </mc:Choice>
                <mc:Fallback>
                  <p:oleObj name="משוואה" r:id="rId7" imgW="26797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23" y="5386395"/>
                          <a:ext cx="7383463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3"/>
            <p:cNvGraphicFramePr>
              <a:graphicFrameLocks noChangeAspect="1"/>
            </p:cNvGraphicFramePr>
            <p:nvPr/>
          </p:nvGraphicFramePr>
          <p:xfrm>
            <a:off x="2285984" y="4779963"/>
            <a:ext cx="118903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5" name="משוואה" r:id="rId9" imgW="431613" imgH="203112" progId="Equation.3">
                    <p:embed/>
                  </p:oleObj>
                </mc:Choice>
                <mc:Fallback>
                  <p:oleObj name="משוואה" r:id="rId9" imgW="431613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4779963"/>
                          <a:ext cx="1189037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3"/>
            <p:cNvGraphicFramePr>
              <a:graphicFrameLocks noChangeAspect="1"/>
            </p:cNvGraphicFramePr>
            <p:nvPr/>
          </p:nvGraphicFramePr>
          <p:xfrm>
            <a:off x="4214810" y="4786322"/>
            <a:ext cx="1014413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6" name="משוואה" r:id="rId11" imgW="368140" imgH="165028" progId="Equation.3">
                    <p:embed/>
                  </p:oleObj>
                </mc:Choice>
                <mc:Fallback>
                  <p:oleObj name="משוואה" r:id="rId11" imgW="368140" imgH="16502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4786322"/>
                          <a:ext cx="1014413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(cont.)</a:t>
            </a:r>
            <a:endParaRPr lang="en-US" altLang="en-US" u="sng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An alternative way to write the definition of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mtClean="0"/>
              <a:t>’s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mtClean="0"/>
              <a:t>transition function,     is:    </a:t>
            </a:r>
            <a:br>
              <a:rPr lang="en-US" altLang="en-US" smtClean="0"/>
            </a:br>
            <a:r>
              <a:rPr lang="en-US" altLang="en-US" smtClean="0"/>
              <a:t>For any              and            define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And the explanation is just the same.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smtClean="0"/>
              <a:t>Note:</a:t>
            </a:r>
            <a:r>
              <a:rPr lang="en-US" altLang="en-US" smtClean="0"/>
              <a:t> if                                than                      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Which is OK since                    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 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62F0736-7DD1-4CF3-BAFC-296B1FE4B403}" type="slidenum">
              <a:rPr lang="en-US" sz="1600"/>
              <a:pPr algn="l">
                <a:defRPr/>
              </a:pPr>
              <a:t>48</a:t>
            </a:fld>
            <a:endParaRPr lang="en-US" sz="1600" dirty="0"/>
          </a:p>
        </p:txBody>
      </p:sp>
      <p:graphicFrame>
        <p:nvGraphicFramePr>
          <p:cNvPr id="61445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3" name="משוואה" r:id="rId3" imgW="114151" imgH="215619" progId="Equation.3">
                  <p:embed/>
                </p:oleObj>
              </mc:Choice>
              <mc:Fallback>
                <p:oleObj name="משוואה" r:id="rId3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7"/>
          <p:cNvGraphicFramePr>
            <a:graphicFrameLocks noChangeAspect="1"/>
          </p:cNvGraphicFramePr>
          <p:nvPr/>
        </p:nvGraphicFramePr>
        <p:xfrm>
          <a:off x="4187825" y="2143125"/>
          <a:ext cx="4556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4" name="משוואה" r:id="rId5" imgW="164814" imgH="177492" progId="Equation.3">
                  <p:embed/>
                </p:oleObj>
              </mc:Choice>
              <mc:Fallback>
                <p:oleObj name="משוואה" r:id="rId5" imgW="164814" imgH="177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143125"/>
                        <a:ext cx="4556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9"/>
          <p:cNvGraphicFramePr>
            <a:graphicFrameLocks noChangeAspect="1"/>
          </p:cNvGraphicFramePr>
          <p:nvPr/>
        </p:nvGraphicFramePr>
        <p:xfrm>
          <a:off x="2425700" y="3214688"/>
          <a:ext cx="36750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5" name="משוואה" r:id="rId7" imgW="1333500" imgH="215900" progId="Equation.3">
                  <p:embed/>
                </p:oleObj>
              </mc:Choice>
              <mc:Fallback>
                <p:oleObj name="משוואה" r:id="rId7" imgW="13335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214688"/>
                        <a:ext cx="367506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9"/>
          <p:cNvGraphicFramePr>
            <a:graphicFrameLocks noChangeAspect="1"/>
          </p:cNvGraphicFramePr>
          <p:nvPr/>
        </p:nvGraphicFramePr>
        <p:xfrm>
          <a:off x="1912938" y="4333875"/>
          <a:ext cx="26590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6" name="משוואה" r:id="rId9" imgW="964781" imgH="215806" progId="Equation.3">
                  <p:embed/>
                </p:oleObj>
              </mc:Choice>
              <mc:Fallback>
                <p:oleObj name="משוואה" r:id="rId9" imgW="96478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333875"/>
                        <a:ext cx="265906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5572125" y="4333875"/>
          <a:ext cx="20653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7" name="משוואה" r:id="rId11" imgW="748975" imgH="215806" progId="Equation.3">
                  <p:embed/>
                </p:oleObj>
              </mc:Choice>
              <mc:Fallback>
                <p:oleObj name="משוואה" r:id="rId11" imgW="748975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333875"/>
                        <a:ext cx="20653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9"/>
          <p:cNvGraphicFramePr>
            <a:graphicFrameLocks noChangeAspect="1"/>
          </p:cNvGraphicFramePr>
          <p:nvPr/>
        </p:nvGraphicFramePr>
        <p:xfrm>
          <a:off x="3571875" y="4905375"/>
          <a:ext cx="1611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8" name="משוואה" r:id="rId13" imgW="583693" imgH="215713" progId="Equation.3">
                  <p:embed/>
                </p:oleObj>
              </mc:Choice>
              <mc:Fallback>
                <p:oleObj name="משוואה" r:id="rId13" imgW="583693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905375"/>
                        <a:ext cx="16113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0"/>
          <p:cNvGraphicFramePr>
            <a:graphicFrameLocks noChangeAspect="1"/>
          </p:cNvGraphicFramePr>
          <p:nvPr/>
        </p:nvGraphicFramePr>
        <p:xfrm>
          <a:off x="2286000" y="2608263"/>
          <a:ext cx="1189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9" name="משוואה" r:id="rId15" imgW="431613" imgH="203112" progId="Equation.3">
                  <p:embed/>
                </p:oleObj>
              </mc:Choice>
              <mc:Fallback>
                <p:oleObj name="משוואה" r:id="rId15" imgW="431613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08263"/>
                        <a:ext cx="11890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1"/>
          <p:cNvGraphicFramePr>
            <a:graphicFrameLocks noChangeAspect="1"/>
          </p:cNvGraphicFramePr>
          <p:nvPr/>
        </p:nvGraphicFramePr>
        <p:xfrm>
          <a:off x="4214813" y="2614613"/>
          <a:ext cx="10144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0" name="משוואה" r:id="rId17" imgW="368140" imgH="165028" progId="Equation.3">
                  <p:embed/>
                </p:oleObj>
              </mc:Choice>
              <mc:Fallback>
                <p:oleObj name="משוואה" r:id="rId17" imgW="368140" imgH="16502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614613"/>
                        <a:ext cx="10144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(cont.)</a:t>
            </a:r>
            <a:endParaRPr lang="en-US" altLang="en-US" u="sng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The initial state of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mtClean="0"/>
              <a:t>is: </a:t>
            </a:r>
            <a:br>
              <a:rPr lang="en-US" altLang="en-US" smtClean="0"/>
            </a:br>
            <a:r>
              <a:rPr lang="en-US" altLang="en-US" smtClean="0"/>
              <a:t>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Finally, the final state of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mtClean="0"/>
              <a:t> is: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Since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mtClean="0"/>
              <a:t> accepts if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mtClean="0"/>
              <a:t>reaches </a:t>
            </a:r>
            <a:r>
              <a:rPr lang="en-US" altLang="en-US" b="1" smtClean="0"/>
              <a:t>at least one </a:t>
            </a:r>
            <a:r>
              <a:rPr lang="en-US" altLang="en-US" smtClean="0"/>
              <a:t>accepting state.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The reader can verify for her/him self that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mtClean="0"/>
              <a:t>indeed </a:t>
            </a:r>
            <a:r>
              <a:rPr lang="en-US" altLang="en-US" b="1" smtClean="0"/>
              <a:t>simulates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mtClean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949688C-03B9-45C7-A138-D562CAD21952}" type="slidenum">
              <a:rPr lang="en-US" sz="1600"/>
              <a:pPr algn="l">
                <a:defRPr/>
              </a:pPr>
              <a:t>49</a:t>
            </a:fld>
            <a:endParaRPr lang="en-US" sz="1600" dirty="0"/>
          </a:p>
        </p:txBody>
      </p:sp>
      <p:graphicFrame>
        <p:nvGraphicFramePr>
          <p:cNvPr id="62469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7" name="משוואה" r:id="rId3" imgW="114151" imgH="215619" progId="Equation.3">
                  <p:embed/>
                </p:oleObj>
              </mc:Choice>
              <mc:Fallback>
                <p:oleObj name="משוואה" r:id="rId3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3"/>
          <p:cNvGraphicFramePr>
            <a:graphicFrameLocks noChangeAspect="1"/>
          </p:cNvGraphicFramePr>
          <p:nvPr/>
        </p:nvGraphicFramePr>
        <p:xfrm>
          <a:off x="1000125" y="2073275"/>
          <a:ext cx="15414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8" name="משוואה" r:id="rId5" imgW="558800" imgH="228600" progId="Equation.3">
                  <p:embed/>
                </p:oleObj>
              </mc:Choice>
              <mc:Fallback>
                <p:oleObj name="משוואה" r:id="rId5" imgW="558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73275"/>
                        <a:ext cx="15414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996950" y="3173413"/>
          <a:ext cx="71469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9" name="משוואה" r:id="rId7" imgW="2590800" imgH="215900" progId="Equation.3">
                  <p:embed/>
                </p:oleObj>
              </mc:Choice>
              <mc:Fallback>
                <p:oleObj name="משוואה" r:id="rId7" imgW="25908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173413"/>
                        <a:ext cx="71469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Finite Automaton – An Example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5499879-B0F0-4933-9C0A-3FCF575F2E5A}" type="slidenum">
              <a:rPr lang="en-US" sz="1600"/>
              <a:pPr algn="l">
                <a:defRPr/>
              </a:pPr>
              <a:t>5</a:t>
            </a:fld>
            <a:endParaRPr lang="en-US" sz="1600" dirty="0"/>
          </a:p>
        </p:txBody>
      </p:sp>
      <p:grpSp>
        <p:nvGrpSpPr>
          <p:cNvPr id="9221" name="Group 42"/>
          <p:cNvGrpSpPr>
            <a:grpSpLocks/>
          </p:cNvGrpSpPr>
          <p:nvPr/>
        </p:nvGrpSpPr>
        <p:grpSpPr bwMode="auto">
          <a:xfrm>
            <a:off x="714375" y="1571625"/>
            <a:ext cx="5286375" cy="1785938"/>
            <a:chOff x="714348" y="1571612"/>
            <a:chExt cx="5286412" cy="1785950"/>
          </a:xfrm>
        </p:grpSpPr>
        <p:grpSp>
          <p:nvGrpSpPr>
            <p:cNvPr id="9235" name="Group 9"/>
            <p:cNvGrpSpPr>
              <a:grpSpLocks/>
            </p:cNvGrpSpPr>
            <p:nvPr/>
          </p:nvGrpSpPr>
          <p:grpSpPr bwMode="auto">
            <a:xfrm>
              <a:off x="1142976" y="2000240"/>
              <a:ext cx="714380" cy="642942"/>
              <a:chOff x="857224" y="2000240"/>
              <a:chExt cx="714380" cy="64294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9253" name="Object 6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29" name="משוואה" r:id="rId3" imgW="165028" imgH="228501" progId="Equation.3">
                      <p:embed/>
                    </p:oleObj>
                  </mc:Choice>
                  <mc:Fallback>
                    <p:oleObj name="משוואה" r:id="rId3" imgW="165028" imgH="228501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6" name="Group 10"/>
            <p:cNvGrpSpPr>
              <a:grpSpLocks/>
            </p:cNvGrpSpPr>
            <p:nvPr/>
          </p:nvGrpSpPr>
          <p:grpSpPr bwMode="auto">
            <a:xfrm>
              <a:off x="3500430" y="2714620"/>
              <a:ext cx="714380" cy="642942"/>
              <a:chOff x="857224" y="2000240"/>
              <a:chExt cx="714380" cy="64294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57225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9251" name="Object 12"/>
              <p:cNvGraphicFramePr>
                <a:graphicFrameLocks noChangeAspect="1"/>
              </p:cNvGraphicFramePr>
              <p:nvPr/>
            </p:nvGraphicFramePr>
            <p:xfrm>
              <a:off x="1015982" y="2082795"/>
              <a:ext cx="406400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0" name="משוואה" r:id="rId5" imgW="152268" imgH="215713" progId="Equation.3">
                      <p:embed/>
                    </p:oleObj>
                  </mc:Choice>
                  <mc:Fallback>
                    <p:oleObj name="משוואה" r:id="rId5" imgW="152268" imgH="21571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5982" y="2082795"/>
                            <a:ext cx="406400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7" name="Group 13"/>
            <p:cNvGrpSpPr>
              <a:grpSpLocks/>
            </p:cNvGrpSpPr>
            <p:nvPr/>
          </p:nvGrpSpPr>
          <p:grpSpPr bwMode="auto">
            <a:xfrm>
              <a:off x="3500430" y="1571612"/>
              <a:ext cx="714380" cy="642942"/>
              <a:chOff x="857224" y="2000240"/>
              <a:chExt cx="714380" cy="64294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57225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9249" name="Object 15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1" name="משוואה" r:id="rId7" imgW="165028" imgH="228501" progId="Equation.3">
                      <p:embed/>
                    </p:oleObj>
                  </mc:Choice>
                  <mc:Fallback>
                    <p:oleObj name="משוואה" r:id="rId7" imgW="165028" imgH="22850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" name="Straight Arrow Connector 17"/>
            <p:cNvCxnSpPr>
              <a:endCxn id="15" idx="2"/>
            </p:cNvCxnSpPr>
            <p:nvPr/>
          </p:nvCxnSpPr>
          <p:spPr>
            <a:xfrm flipV="1">
              <a:off x="1714480" y="1893877"/>
              <a:ext cx="1785951" cy="17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12" idx="2"/>
            </p:cNvCxnSpPr>
            <p:nvPr/>
          </p:nvCxnSpPr>
          <p:spPr>
            <a:xfrm rot="16200000" flipH="1">
              <a:off x="2382822" y="1919277"/>
              <a:ext cx="487366" cy="1747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0" name="TextBox 20"/>
            <p:cNvSpPr txBox="1">
              <a:spLocks noChangeArrowheads="1"/>
            </p:cNvSpPr>
            <p:nvPr/>
          </p:nvSpPr>
          <p:spPr bwMode="auto">
            <a:xfrm>
              <a:off x="2214546" y="164305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9241" name="TextBox 21"/>
            <p:cNvSpPr txBox="1">
              <a:spLocks noChangeArrowheads="1"/>
            </p:cNvSpPr>
            <p:nvPr/>
          </p:nvSpPr>
          <p:spPr bwMode="auto">
            <a:xfrm>
              <a:off x="2285984" y="285749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cxnSp>
          <p:nvCxnSpPr>
            <p:cNvPr id="44" name="Shape 43"/>
            <p:cNvCxnSpPr>
              <a:stCxn id="12" idx="4"/>
              <a:endCxn id="12" idx="7"/>
            </p:cNvCxnSpPr>
            <p:nvPr/>
          </p:nvCxnSpPr>
          <p:spPr>
            <a:xfrm rot="5400000" flipH="1" flipV="1">
              <a:off x="3709188" y="2956715"/>
              <a:ext cx="549279" cy="252415"/>
            </a:xfrm>
            <a:prstGeom prst="curvedConnector5">
              <a:avLst>
                <a:gd name="adj1" fmla="val -41656"/>
                <a:gd name="adj2" fmla="val 545044"/>
                <a:gd name="adj3" fmla="val 1416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/>
            <p:nvPr/>
          </p:nvCxnSpPr>
          <p:spPr>
            <a:xfrm rot="5400000" flipH="1" flipV="1">
              <a:off x="3709188" y="1791482"/>
              <a:ext cx="549279" cy="252415"/>
            </a:xfrm>
            <a:prstGeom prst="curvedConnector5">
              <a:avLst>
                <a:gd name="adj1" fmla="val -41656"/>
                <a:gd name="adj2" fmla="val 545044"/>
                <a:gd name="adj3" fmla="val 1416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4" name="TextBox 46"/>
            <p:cNvSpPr txBox="1">
              <a:spLocks noChangeArrowheads="1"/>
            </p:cNvSpPr>
            <p:nvPr/>
          </p:nvSpPr>
          <p:spPr bwMode="auto">
            <a:xfrm>
              <a:off x="5286380" y="171448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9245" name="TextBox 47"/>
            <p:cNvSpPr txBox="1">
              <a:spLocks noChangeArrowheads="1"/>
            </p:cNvSpPr>
            <p:nvPr/>
          </p:nvSpPr>
          <p:spPr bwMode="auto">
            <a:xfrm>
              <a:off x="5286380" y="285749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571868" y="1643050"/>
              <a:ext cx="571504" cy="500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14348" y="1714488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785813" y="5976938"/>
            <a:ext cx="6000750" cy="523875"/>
            <a:chOff x="714348" y="5214950"/>
            <a:chExt cx="6000792" cy="523220"/>
          </a:xfrm>
        </p:grpSpPr>
        <p:sp>
          <p:nvSpPr>
            <p:cNvPr id="9233" name="TextBox 49"/>
            <p:cNvSpPr txBox="1">
              <a:spLocks noChangeArrowheads="1"/>
            </p:cNvSpPr>
            <p:nvPr/>
          </p:nvSpPr>
          <p:spPr bwMode="auto">
            <a:xfrm>
              <a:off x="714348" y="5214950"/>
              <a:ext cx="3286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/>
                <a:t>Accepted words:</a:t>
              </a:r>
            </a:p>
          </p:txBody>
        </p:sp>
        <p:graphicFrame>
          <p:nvGraphicFramePr>
            <p:cNvPr id="9234" name="Object 39"/>
            <p:cNvGraphicFramePr>
              <a:graphicFrameLocks noChangeAspect="1"/>
            </p:cNvGraphicFramePr>
            <p:nvPr/>
          </p:nvGraphicFramePr>
          <p:xfrm>
            <a:off x="3428992" y="5261918"/>
            <a:ext cx="3286148" cy="476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2" name="משוואה" r:id="rId9" imgW="1143000" imgH="190500" progId="Equation.3">
                    <p:embed/>
                  </p:oleObj>
                </mc:Choice>
                <mc:Fallback>
                  <p:oleObj name="משוואה" r:id="rId9" imgW="1143000" imgH="1905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5261918"/>
                          <a:ext cx="3286148" cy="476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714375" y="3857625"/>
            <a:ext cx="8215313" cy="1085850"/>
            <a:chOff x="714348" y="4714884"/>
            <a:chExt cx="8215370" cy="1085841"/>
          </a:xfrm>
        </p:grpSpPr>
        <p:sp>
          <p:nvSpPr>
            <p:cNvPr id="9228" name="TextBox 31"/>
            <p:cNvSpPr txBox="1">
              <a:spLocks noChangeArrowheads="1"/>
            </p:cNvSpPr>
            <p:nvPr/>
          </p:nvSpPr>
          <p:spPr bwMode="auto">
            <a:xfrm>
              <a:off x="714348" y="4714884"/>
              <a:ext cx="3286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/>
                <a:t>Transition Function:</a:t>
              </a:r>
            </a:p>
          </p:txBody>
        </p:sp>
        <p:graphicFrame>
          <p:nvGraphicFramePr>
            <p:cNvPr id="9229" name="Object 32"/>
            <p:cNvGraphicFramePr>
              <a:graphicFrameLocks noChangeAspect="1"/>
            </p:cNvGraphicFramePr>
            <p:nvPr/>
          </p:nvGraphicFramePr>
          <p:xfrm>
            <a:off x="4000496" y="4786322"/>
            <a:ext cx="1357322" cy="442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" name="משוואה" r:id="rId11" imgW="749300" imgH="228600" progId="Equation.3">
                    <p:embed/>
                  </p:oleObj>
                </mc:Choice>
                <mc:Fallback>
                  <p:oleObj name="משוואה" r:id="rId11" imgW="7493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4786322"/>
                          <a:ext cx="1357322" cy="442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7"/>
            <p:cNvGraphicFramePr>
              <a:graphicFrameLocks noChangeAspect="1"/>
            </p:cNvGraphicFramePr>
            <p:nvPr/>
          </p:nvGraphicFramePr>
          <p:xfrm>
            <a:off x="5570554" y="4786313"/>
            <a:ext cx="1287462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4" name="משוואה" r:id="rId13" imgW="711200" imgH="228600" progId="Equation.3">
                    <p:embed/>
                  </p:oleObj>
                </mc:Choice>
                <mc:Fallback>
                  <p:oleObj name="משוואה" r:id="rId13" imgW="7112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0554" y="4786313"/>
                          <a:ext cx="1287462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9"/>
            <p:cNvGraphicFramePr>
              <a:graphicFrameLocks noChangeAspect="1"/>
            </p:cNvGraphicFramePr>
            <p:nvPr/>
          </p:nvGraphicFramePr>
          <p:xfrm>
            <a:off x="4000496" y="5357813"/>
            <a:ext cx="23701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" name="משוואה" r:id="rId15" imgW="1308100" imgH="228600" progId="Equation.3">
                    <p:embed/>
                  </p:oleObj>
                </mc:Choice>
                <mc:Fallback>
                  <p:oleObj name="משוואה" r:id="rId15" imgW="13081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5357813"/>
                          <a:ext cx="23701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11"/>
            <p:cNvGraphicFramePr>
              <a:graphicFrameLocks noChangeAspect="1"/>
            </p:cNvGraphicFramePr>
            <p:nvPr/>
          </p:nvGraphicFramePr>
          <p:xfrm>
            <a:off x="6627843" y="5370513"/>
            <a:ext cx="23018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" name="משוואה" r:id="rId17" imgW="1269449" imgH="215806" progId="Equation.3">
                    <p:embed/>
                  </p:oleObj>
                </mc:Choice>
                <mc:Fallback>
                  <p:oleObj name="משוואה" r:id="rId17" imgW="1269449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7843" y="5370513"/>
                          <a:ext cx="23018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42938" y="5119688"/>
            <a:ext cx="2786062" cy="523875"/>
            <a:chOff x="642910" y="5929330"/>
            <a:chExt cx="2786082" cy="523220"/>
          </a:xfrm>
        </p:grpSpPr>
        <p:sp>
          <p:nvSpPr>
            <p:cNvPr id="9226" name="TextBox 50"/>
            <p:cNvSpPr txBox="1">
              <a:spLocks noChangeArrowheads="1"/>
            </p:cNvSpPr>
            <p:nvPr/>
          </p:nvSpPr>
          <p:spPr bwMode="auto">
            <a:xfrm>
              <a:off x="642910" y="5929330"/>
              <a:ext cx="27860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/>
                <a:t>Alphabet: </a:t>
              </a:r>
              <a:r>
                <a:rPr lang="en-US" altLang="en-US" sz="2800" b="1"/>
                <a:t>           .  </a:t>
              </a:r>
              <a:endParaRPr lang="en-US" altLang="en-US" sz="2800"/>
            </a:p>
          </p:txBody>
        </p:sp>
        <p:graphicFrame>
          <p:nvGraphicFramePr>
            <p:cNvPr id="9227" name="Object 8"/>
            <p:cNvGraphicFramePr>
              <a:graphicFrameLocks noChangeAspect="1"/>
            </p:cNvGraphicFramePr>
            <p:nvPr/>
          </p:nvGraphicFramePr>
          <p:xfrm>
            <a:off x="2428860" y="6033450"/>
            <a:ext cx="71438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" name="משוואה" r:id="rId19" imgW="291847" imgH="215713" progId="Equation.3">
                    <p:embed/>
                  </p:oleObj>
                </mc:Choice>
                <mc:Fallback>
                  <p:oleObj name="משוואה" r:id="rId19" imgW="291847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6033450"/>
                          <a:ext cx="71438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00438" y="5119688"/>
            <a:ext cx="542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Note: </a:t>
            </a:r>
            <a:r>
              <a:rPr lang="en-US" altLang="en-US" sz="2800" dirty="0"/>
              <a:t>Each state has</a:t>
            </a:r>
            <a:r>
              <a:rPr lang="en-US" altLang="en-US" sz="2800" b="1" dirty="0"/>
              <a:t> all </a:t>
            </a:r>
            <a:r>
              <a:rPr lang="en-US" altLang="en-US" sz="2800" dirty="0"/>
              <a:t>transitions </a:t>
            </a:r>
            <a:r>
              <a:rPr lang="en-US" alt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9"/>
          <p:cNvGraphicFramePr>
            <a:graphicFrameLocks noChangeAspect="1"/>
          </p:cNvGraphicFramePr>
          <p:nvPr/>
        </p:nvGraphicFramePr>
        <p:xfrm>
          <a:off x="557213" y="5476875"/>
          <a:ext cx="79438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" name="משוואה" r:id="rId3" imgW="2882900" imgH="215900" progId="Equation.3">
                  <p:embed/>
                </p:oleObj>
              </mc:Choice>
              <mc:Fallback>
                <p:oleObj name="משוואה" r:id="rId3" imgW="28829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5476875"/>
                        <a:ext cx="79438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(cont.)</a:t>
            </a:r>
            <a:endParaRPr lang="en-US" altLang="en-US" u="sng" smtClean="0"/>
          </a:p>
        </p:txBody>
      </p:sp>
      <p:sp>
        <p:nvSpPr>
          <p:cNvPr id="634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We still have to consider    - transitions.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For any state     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  define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 smtClean="0"/>
              <a:t>   (closure of R) to be the collection of states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dirty="0" smtClean="0">
                <a:cs typeface="Times New Roman" panose="02020603050405020304" pitchFamily="18" charset="0"/>
              </a:rPr>
              <a:t>unified with the states </a:t>
            </a:r>
            <a:r>
              <a:rPr lang="en-US" altLang="en-US" dirty="0" smtClean="0"/>
              <a:t>reachable from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by    </a:t>
            </a:r>
            <a:r>
              <a:rPr lang="en-US" altLang="en-US" dirty="0" smtClean="0"/>
              <a:t>- transitions. The old definition of                 is: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       And the new definition is:                                       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      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4931FB6-A12B-4634-A8E2-65FA7AA41609}" type="slidenum">
              <a:rPr lang="en-US" sz="1600"/>
              <a:pPr algn="l">
                <a:defRPr/>
              </a:pPr>
              <a:t>50</a:t>
            </a:fld>
            <a:endParaRPr lang="en-US" sz="1600" dirty="0"/>
          </a:p>
        </p:txBody>
      </p:sp>
      <p:graphicFrame>
        <p:nvGraphicFramePr>
          <p:cNvPr id="63494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4" name="משוואה" r:id="rId5" imgW="114151" imgH="215619" progId="Equation.3">
                  <p:embed/>
                </p:oleObj>
              </mc:Choice>
              <mc:Fallback>
                <p:oleObj name="משוואה" r:id="rId5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4572000" y="1773238"/>
          <a:ext cx="3492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5" name="משוואה" r:id="rId7" imgW="126835" imgH="139518" progId="Equation.3">
                  <p:embed/>
                </p:oleObj>
              </mc:Choice>
              <mc:Fallback>
                <p:oleObj name="משוואה" r:id="rId7" imgW="126835" imgH="1395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3238"/>
                        <a:ext cx="3492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7"/>
          <p:cNvGraphicFramePr>
            <a:graphicFrameLocks noChangeAspect="1"/>
          </p:cNvGraphicFramePr>
          <p:nvPr/>
        </p:nvGraphicFramePr>
        <p:xfrm>
          <a:off x="5292725" y="2203450"/>
          <a:ext cx="9223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6" name="משוואה" r:id="rId9" imgW="355292" imgH="215713" progId="Equation.3">
                  <p:embed/>
                </p:oleObj>
              </mc:Choice>
              <mc:Fallback>
                <p:oleObj name="משוואה" r:id="rId9" imgW="355292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03450"/>
                        <a:ext cx="9223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714625" y="2286000"/>
          <a:ext cx="3952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7" name="משוואה" r:id="rId11" imgW="152268" imgH="152268" progId="Equation.3">
                  <p:embed/>
                </p:oleObj>
              </mc:Choice>
              <mc:Fallback>
                <p:oleObj name="משוואה" r:id="rId11" imgW="152268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286000"/>
                        <a:ext cx="3952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5580063" y="3286125"/>
          <a:ext cx="349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8" name="משוואה" r:id="rId13" imgW="126835" imgH="139518" progId="Equation.3">
                  <p:embed/>
                </p:oleObj>
              </mc:Choice>
              <mc:Fallback>
                <p:oleObj name="משוואה" r:id="rId13" imgW="126835" imgH="1395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86125"/>
                        <a:ext cx="3492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9"/>
          <p:cNvGraphicFramePr>
            <a:graphicFrameLocks noChangeAspect="1"/>
          </p:cNvGraphicFramePr>
          <p:nvPr/>
        </p:nvGraphicFramePr>
        <p:xfrm>
          <a:off x="571500" y="4214813"/>
          <a:ext cx="7385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9" name="משוואה" r:id="rId14" imgW="2679700" imgH="215900" progId="Equation.3">
                  <p:embed/>
                </p:oleObj>
              </mc:Choice>
              <mc:Fallback>
                <p:oleObj name="משוואה" r:id="rId14" imgW="26797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214813"/>
                        <a:ext cx="73850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864038"/>
              </p:ext>
            </p:extLst>
          </p:nvPr>
        </p:nvGraphicFramePr>
        <p:xfrm>
          <a:off x="6308726" y="3645695"/>
          <a:ext cx="14001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0" name="משוואה" r:id="rId16" imgW="507780" imgH="215806" progId="Equation.3">
                  <p:embed/>
                </p:oleObj>
              </mc:Choice>
              <mc:Fallback>
                <p:oleObj name="משוואה" r:id="rId16" imgW="50778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6" y="3645695"/>
                        <a:ext cx="14001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571875" y="5429250"/>
            <a:ext cx="2357438" cy="571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1875" y="4214813"/>
            <a:ext cx="1785938" cy="571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(end)</a:t>
            </a:r>
            <a:endParaRPr lang="en-US" altLang="en-US" u="sng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In addition, we have to change the definition of      </a:t>
            </a:r>
            <a:br>
              <a:rPr lang="en-US" altLang="en-US" smtClean="0"/>
            </a:br>
            <a:r>
              <a:rPr lang="en-US" altLang="en-US" smtClean="0"/>
              <a:t>  , the initial state of      . The previous definition,                    , is replaced with</a:t>
            </a:r>
            <a:br>
              <a:rPr lang="en-US" altLang="en-US" smtClean="0"/>
            </a:br>
            <a:r>
              <a:rPr lang="en-US" altLang="en-US" smtClean="0"/>
              <a:t>      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Once again the reader can verify that the new definition of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mtClean="0"/>
              <a:t>satisfies all requirements.        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BEE9256-E106-45C9-B13A-8E18910FB370}" type="slidenum">
              <a:rPr lang="en-US" sz="1600"/>
              <a:pPr algn="l">
                <a:defRPr/>
              </a:pPr>
              <a:t>51</a:t>
            </a:fld>
            <a:endParaRPr lang="en-US" sz="1600" dirty="0"/>
          </a:p>
        </p:txBody>
      </p:sp>
      <p:graphicFrame>
        <p:nvGraphicFramePr>
          <p:cNvPr id="64517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9" name="משוואה" r:id="rId3" imgW="114151" imgH="215619" progId="Equation.3">
                  <p:embed/>
                </p:oleObj>
              </mc:Choice>
              <mc:Fallback>
                <p:oleObj name="משוואה" r:id="rId3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4330700" y="2174875"/>
          <a:ext cx="5270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0" name="משוואה" r:id="rId5" imgW="203024" imgH="152268" progId="Equation.3">
                  <p:embed/>
                </p:oleObj>
              </mc:Choice>
              <mc:Fallback>
                <p:oleObj name="משוואה" r:id="rId5" imgW="203024" imgH="1522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174875"/>
                        <a:ext cx="5270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714375" y="2000250"/>
          <a:ext cx="5603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1" name="משוואה" r:id="rId7" imgW="203112" imgH="228501" progId="Equation.3">
                  <p:embed/>
                </p:oleObj>
              </mc:Choice>
              <mc:Fallback>
                <p:oleObj name="משוואה" r:id="rId7" imgW="203112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00250"/>
                        <a:ext cx="5603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7"/>
          <p:cNvGraphicFramePr>
            <a:graphicFrameLocks noChangeAspect="1"/>
          </p:cNvGraphicFramePr>
          <p:nvPr/>
        </p:nvGraphicFramePr>
        <p:xfrm>
          <a:off x="3000375" y="2584450"/>
          <a:ext cx="15414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2" name="משוואה" r:id="rId9" imgW="558800" imgH="228600" progId="Equation.3">
                  <p:embed/>
                </p:oleObj>
              </mc:Choice>
              <mc:Fallback>
                <p:oleObj name="משוואה" r:id="rId9" imgW="558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584450"/>
                        <a:ext cx="15414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7"/>
          <p:cNvGraphicFramePr>
            <a:graphicFrameLocks noChangeAspect="1"/>
          </p:cNvGraphicFramePr>
          <p:nvPr/>
        </p:nvGraphicFramePr>
        <p:xfrm>
          <a:off x="928688" y="3084513"/>
          <a:ext cx="21018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3" name="משוואה" r:id="rId11" imgW="761669" imgH="228501" progId="Equation.3">
                  <p:embed/>
                </p:oleObj>
              </mc:Choice>
              <mc:Fallback>
                <p:oleObj name="משוואה" r:id="rId11" imgW="76166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084513"/>
                        <a:ext cx="21018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71813" y="2571750"/>
            <a:ext cx="1500187" cy="642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5813" y="3000375"/>
            <a:ext cx="2214562" cy="714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Corollary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 language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mtClean="0"/>
              <a:t>is </a:t>
            </a:r>
            <a:r>
              <a:rPr lang="en-US" altLang="en-US" b="1" i="1" smtClean="0"/>
              <a:t>regular </a:t>
            </a:r>
            <a:r>
              <a:rPr lang="en-US" altLang="en-US" smtClean="0"/>
              <a:t>if and only if there exists an NFA recognizing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7A5E048-40BD-4F93-8EE1-95110727AB09}" type="slidenum">
              <a:rPr lang="en-US" sz="1600"/>
              <a:pPr algn="l">
                <a:defRPr/>
              </a:pPr>
              <a:t>52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Regular languages </a:t>
            </a:r>
            <a:r>
              <a:rPr lang="en-US" dirty="0" smtClean="0"/>
              <a:t>are defined and described by use of </a:t>
            </a:r>
            <a:r>
              <a:rPr lang="en-US" b="1" dirty="0" smtClean="0"/>
              <a:t>finite automata</a:t>
            </a:r>
            <a:r>
              <a:rPr lang="en-US" dirty="0" smtClean="0"/>
              <a:t>.</a:t>
            </a:r>
          </a:p>
          <a:p>
            <a:pPr marL="514350" indent="-51435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Regular Expressions </a:t>
            </a:r>
            <a:r>
              <a:rPr lang="en-US" dirty="0" smtClean="0"/>
              <a:t>is an equivalent, yet more elegant way, to describe regular languages.</a:t>
            </a:r>
          </a:p>
          <a:p>
            <a:pPr marL="514350" indent="-51435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dirty="0" smtClean="0"/>
              <a:t>                                                                 </a:t>
            </a:r>
            <a:endParaRPr lang="en-US" sz="3100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i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692150"/>
            <a:ext cx="82296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u="sng" dirty="0" smtClean="0"/>
              <a:t>Regular Expression (Regex) &amp; FA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392E206-DF23-4349-9735-0C956A7721C9}" type="slidenum">
              <a:rPr lang="en-US" sz="1600"/>
              <a:pPr algn="l">
                <a:defRPr/>
              </a:pPr>
              <a:t>53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0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If one wants to describe a regular language,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lang="en-US" altLang="en-US" dirty="0" smtClean="0"/>
              <a:t>, one can use the a DFA,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/>
              <a:t> or an NFA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, such that that    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This is not always very convenient.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 smtClean="0"/>
              <a:t>Consider for example the regular expression</a:t>
            </a:r>
            <a:br>
              <a:rPr lang="en-US" altLang="en-US" dirty="0" smtClean="0"/>
            </a:br>
            <a:r>
              <a:rPr lang="en-US" altLang="en-US" dirty="0" smtClean="0"/>
              <a:t>           describing the language of binary strings containing a single 1.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839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Motivation for Regex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60FD30F-9F68-4625-8C4B-823D0F9D0F03}" type="slidenum">
              <a:rPr lang="en-US" sz="1600"/>
              <a:pPr algn="l">
                <a:defRPr/>
              </a:pPr>
              <a:t>54</a:t>
            </a:fld>
            <a:endParaRPr lang="en-US" sz="1600" dirty="0"/>
          </a:p>
        </p:txBody>
      </p:sp>
      <p:graphicFrame>
        <p:nvGraphicFramePr>
          <p:cNvPr id="83973" name="Object 4"/>
          <p:cNvGraphicFramePr>
            <a:graphicFrameLocks noChangeAspect="1"/>
          </p:cNvGraphicFramePr>
          <p:nvPr/>
        </p:nvGraphicFramePr>
        <p:xfrm>
          <a:off x="2574925" y="2844800"/>
          <a:ext cx="185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6" name="משוואה" r:id="rId3" imgW="685502" imgH="215806" progId="Equation.3">
                  <p:embed/>
                </p:oleObj>
              </mc:Choice>
              <mc:Fallback>
                <p:oleObj name="משוואה" r:id="rId3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844800"/>
                        <a:ext cx="185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4"/>
          <p:cNvGraphicFramePr>
            <a:graphicFrameLocks noChangeAspect="1"/>
          </p:cNvGraphicFramePr>
          <p:nvPr/>
        </p:nvGraphicFramePr>
        <p:xfrm>
          <a:off x="971550" y="4797425"/>
          <a:ext cx="9255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7" name="משוואה" r:id="rId5" imgW="342751" imgH="203112" progId="Equation.3">
                  <p:embed/>
                </p:oleObj>
              </mc:Choice>
              <mc:Fallback>
                <p:oleObj name="משוואה" r:id="rId5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9255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2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Basic 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A </a:t>
            </a:r>
            <a:r>
              <a:rPr lang="en-US" b="1" i="1" dirty="0" smtClean="0"/>
              <a:t>Regular Expression</a:t>
            </a:r>
            <a:r>
              <a:rPr lang="en-US" dirty="0" smtClean="0"/>
              <a:t> is a string of symbols that describes a </a:t>
            </a:r>
            <a:r>
              <a:rPr lang="en-US" b="1" dirty="0" smtClean="0"/>
              <a:t>regular Language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Let     be an alphabet. For each            , the symbol      is an Regex representing the set     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symbol    is an Regex representing the set    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. (The set containing the empty string).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symbol     is an Regex representing the empty set.</a:t>
            </a:r>
            <a:endParaRPr lang="en-US" dirty="0"/>
          </a:p>
        </p:txBody>
      </p:sp>
      <p:graphicFrame>
        <p:nvGraphicFramePr>
          <p:cNvPr id="84996" name="Object 5"/>
          <p:cNvGraphicFramePr>
            <a:graphicFrameLocks noChangeAspect="1"/>
          </p:cNvGraphicFramePr>
          <p:nvPr/>
        </p:nvGraphicFramePr>
        <p:xfrm>
          <a:off x="1428750" y="2763838"/>
          <a:ext cx="377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65" name="משוואה" r:id="rId3" imgW="139639" imgH="152334" progId="Equation.3">
                  <p:embed/>
                </p:oleObj>
              </mc:Choice>
              <mc:Fallback>
                <p:oleObj name="משוואה" r:id="rId3" imgW="13963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763838"/>
                        <a:ext cx="377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6011863" y="2728913"/>
          <a:ext cx="1063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66" name="משוואה" r:id="rId5" imgW="393359" imgH="164957" progId="Equation.3">
                  <p:embed/>
                </p:oleObj>
              </mc:Choice>
              <mc:Fallback>
                <p:oleObj name="משוואה" r:id="rId5" imgW="39335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728913"/>
                        <a:ext cx="1063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195513" y="3282950"/>
          <a:ext cx="4111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67" name="משוואה" r:id="rId7" imgW="152334" imgH="139639" progId="Equation.3">
                  <p:embed/>
                </p:oleObj>
              </mc:Choice>
              <mc:Fallback>
                <p:oleObj name="משוואה" r:id="rId7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2950"/>
                        <a:ext cx="41116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7956550" y="3217863"/>
          <a:ext cx="5524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68" name="משוואה" r:id="rId9" imgW="241091" imgH="215713" progId="Equation.3">
                  <p:embed/>
                </p:oleObj>
              </mc:Choice>
              <mc:Fallback>
                <p:oleObj name="משוואה" r:id="rId9" imgW="24109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217863"/>
                        <a:ext cx="5524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2786063" y="3883025"/>
          <a:ext cx="342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69" name="משוואה" r:id="rId11" imgW="126835" imgH="139518" progId="Equation.3">
                  <p:embed/>
                </p:oleObj>
              </mc:Choice>
              <mc:Fallback>
                <p:oleObj name="משוואה" r:id="rId1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883025"/>
                        <a:ext cx="342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749300" y="4278313"/>
          <a:ext cx="5826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0" name="משוואה" r:id="rId13" imgW="215619" imgH="215619" progId="Equation.3">
                  <p:embed/>
                </p:oleObj>
              </mc:Choice>
              <mc:Fallback>
                <p:oleObj name="משוואה" r:id="rId13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278313"/>
                        <a:ext cx="5826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786063" y="4940300"/>
          <a:ext cx="342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1" name="משוואה" r:id="rId15" imgW="126835" imgH="202936" progId="Equation.3">
                  <p:embed/>
                </p:oleObj>
              </mc:Choice>
              <mc:Fallback>
                <p:oleObj name="משוואה" r:id="rId15" imgW="126835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940300"/>
                        <a:ext cx="342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D2A8AF4-28D1-4796-BCDD-2F44CA7BEEE6}" type="slidenum">
              <a:rPr lang="en-US" sz="1600"/>
              <a:pPr algn="l">
                <a:defRPr/>
              </a:pPr>
              <a:t>55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45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80400" cy="5400675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3100" dirty="0" smtClean="0"/>
              <a:t>Let      and       be 2 regular languages above the same alphabet,     . We define the 3 </a:t>
            </a:r>
            <a:r>
              <a:rPr lang="en-US" altLang="en-US" sz="3100" b="1" i="1" dirty="0" smtClean="0"/>
              <a:t>Regular Operations</a:t>
            </a:r>
            <a:r>
              <a:rPr lang="en-US" altLang="en-US" sz="3100" b="1" dirty="0" smtClean="0"/>
              <a:t>:</a:t>
            </a:r>
          </a:p>
          <a:p>
            <a:pPr marL="514350" indent="-514350" eaLnBrk="1" hangingPunct="1"/>
            <a:r>
              <a:rPr lang="en-US" altLang="en-US" sz="3100" b="1" dirty="0" smtClean="0"/>
              <a:t>Union</a:t>
            </a:r>
            <a:r>
              <a:rPr lang="en-US" altLang="en-US" sz="3100" dirty="0" smtClean="0"/>
              <a:t>:                                                        .</a:t>
            </a:r>
          </a:p>
          <a:p>
            <a:pPr marL="514350" indent="-514350" eaLnBrk="1" hangingPunct="1"/>
            <a:r>
              <a:rPr lang="en-US" altLang="en-US" sz="3100" b="1" dirty="0" smtClean="0"/>
              <a:t>Concatenation</a:t>
            </a:r>
            <a:r>
              <a:rPr lang="en-US" altLang="en-US" sz="3100" dirty="0" smtClean="0"/>
              <a:t>:                                                      .</a:t>
            </a:r>
          </a:p>
          <a:p>
            <a:pPr marL="514350" indent="-514350" eaLnBrk="1" hangingPunct="1"/>
            <a:r>
              <a:rPr lang="en-US" altLang="en-US" sz="3100" b="1" dirty="0" smtClean="0"/>
              <a:t>Star</a:t>
            </a:r>
            <a:r>
              <a:rPr lang="en-US" altLang="en-US" sz="3100" dirty="0" smtClean="0"/>
              <a:t>:                                                    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Regular Operators</a:t>
            </a:r>
            <a:endParaRPr lang="en-US" altLang="en-US" u="sng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B115B83-1D9E-4D9D-9229-E35C1E62D633}" type="slidenum">
              <a:rPr lang="en-US" sz="1600"/>
              <a:pPr algn="l">
                <a:defRPr/>
              </a:pPr>
              <a:t>56</a:t>
            </a:fld>
            <a:endParaRPr lang="en-US" sz="1600" dirty="0"/>
          </a:p>
        </p:txBody>
      </p:sp>
      <p:graphicFrame>
        <p:nvGraphicFramePr>
          <p:cNvPr id="66565" name="Object 8"/>
          <p:cNvGraphicFramePr>
            <a:graphicFrameLocks noChangeAspect="1"/>
          </p:cNvGraphicFramePr>
          <p:nvPr/>
        </p:nvGraphicFramePr>
        <p:xfrm>
          <a:off x="1042988" y="1341438"/>
          <a:ext cx="4937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7" name="משוואה" r:id="rId3" imgW="152268" imgH="164957" progId="Equation.3">
                  <p:embed/>
                </p:oleObj>
              </mc:Choice>
              <mc:Fallback>
                <p:oleObj name="משוואה" r:id="rId3" imgW="152268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4937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9"/>
          <p:cNvGraphicFramePr>
            <a:graphicFrameLocks noChangeAspect="1"/>
          </p:cNvGraphicFramePr>
          <p:nvPr/>
        </p:nvGraphicFramePr>
        <p:xfrm>
          <a:off x="2195513" y="1412875"/>
          <a:ext cx="6429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8" name="משוואה" r:id="rId5" imgW="152268" imgH="152268" progId="Equation.3">
                  <p:embed/>
                </p:oleObj>
              </mc:Choice>
              <mc:Fallback>
                <p:oleObj name="משוואה" r:id="rId5" imgW="152268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12875"/>
                        <a:ext cx="6429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0"/>
          <p:cNvGraphicFramePr>
            <a:graphicFrameLocks noChangeAspect="1"/>
          </p:cNvGraphicFramePr>
          <p:nvPr/>
        </p:nvGraphicFramePr>
        <p:xfrm>
          <a:off x="2411413" y="3068638"/>
          <a:ext cx="46434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9" name="משוואה" r:id="rId7" imgW="1675673" imgH="215806" progId="Equation.3">
                  <p:embed/>
                </p:oleObj>
              </mc:Choice>
              <mc:Fallback>
                <p:oleObj name="משוואה" r:id="rId7" imgW="1675673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46434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1"/>
          <p:cNvGraphicFramePr>
            <a:graphicFrameLocks noChangeAspect="1"/>
          </p:cNvGraphicFramePr>
          <p:nvPr/>
        </p:nvGraphicFramePr>
        <p:xfrm>
          <a:off x="3708400" y="3716338"/>
          <a:ext cx="461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0" name="משוואה" r:id="rId9" imgW="1790700" imgH="215900" progId="Equation.3">
                  <p:embed/>
                </p:oleObj>
              </mc:Choice>
              <mc:Fallback>
                <p:oleObj name="משוואה" r:id="rId9" imgW="1790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16338"/>
                        <a:ext cx="4610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2"/>
          <p:cNvGraphicFramePr>
            <a:graphicFrameLocks noChangeAspect="1"/>
          </p:cNvGraphicFramePr>
          <p:nvPr/>
        </p:nvGraphicFramePr>
        <p:xfrm>
          <a:off x="2051050" y="4221163"/>
          <a:ext cx="58578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1" name="משוואה" r:id="rId11" imgW="2159000" imgH="241300" progId="Equation.3">
                  <p:embed/>
                </p:oleObj>
              </mc:Choice>
              <mc:Fallback>
                <p:oleObj name="משוואה" r:id="rId11" imgW="21590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21163"/>
                        <a:ext cx="58578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3"/>
          <p:cNvGraphicFramePr>
            <a:graphicFrameLocks noChangeAspect="1"/>
          </p:cNvGraphicFramePr>
          <p:nvPr/>
        </p:nvGraphicFramePr>
        <p:xfrm>
          <a:off x="3492500" y="1844675"/>
          <a:ext cx="523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2" name="משוואה" r:id="rId13" imgW="139639" imgH="152334" progId="Equation.3">
                  <p:embed/>
                </p:oleObj>
              </mc:Choice>
              <mc:Fallback>
                <p:oleObj name="משוואה" r:id="rId13" imgW="139639" imgH="1523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44675"/>
                        <a:ext cx="523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12"/>
          <p:cNvGraphicFramePr>
            <a:graphicFrameLocks noChangeAspect="1"/>
          </p:cNvGraphicFramePr>
          <p:nvPr/>
        </p:nvGraphicFramePr>
        <p:xfrm>
          <a:off x="857250" y="3925888"/>
          <a:ext cx="7856538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3" name="משוואה" r:id="rId3" imgW="2895600" imgH="457200" progId="Equation.3">
                  <p:embed/>
                </p:oleObj>
              </mc:Choice>
              <mc:Fallback>
                <p:oleObj name="משוואה" r:id="rId3" imgW="28956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25888"/>
                        <a:ext cx="7856538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i="1" smtClean="0"/>
          </a:p>
          <a:p>
            <a:pPr marL="514350" indent="-514350" eaLnBrk="1" hangingPunct="1">
              <a:lnSpc>
                <a:spcPct val="120000"/>
              </a:lnSpc>
            </a:pPr>
            <a:r>
              <a:rPr lang="en-US" altLang="en-US" sz="3100" b="1" smtClean="0"/>
              <a:t> </a:t>
            </a:r>
            <a:endParaRPr lang="en-US" altLang="en-US" sz="3100" smtClean="0"/>
          </a:p>
          <a:p>
            <a:pPr marL="514350" indent="-514350" eaLnBrk="1" hangingPunct="1">
              <a:lnSpc>
                <a:spcPct val="120000"/>
              </a:lnSpc>
            </a:pPr>
            <a:r>
              <a:rPr lang="en-US" altLang="en-US" sz="3100" smtClean="0"/>
              <a:t>                                                      .</a:t>
            </a:r>
            <a:br>
              <a:rPr lang="en-US" altLang="en-US" sz="3100" smtClean="0"/>
            </a:br>
            <a:endParaRPr lang="en-US" altLang="en-US" sz="3100" smtClean="0"/>
          </a:p>
          <a:p>
            <a:pPr marL="514350" indent="-514350" eaLnBrk="1" hangingPunct="1">
              <a:lnSpc>
                <a:spcPct val="120000"/>
              </a:lnSpc>
            </a:pPr>
            <a:r>
              <a:rPr lang="en-US" altLang="en-US" sz="3100" smtClean="0"/>
              <a:t>                                                        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The Regular Operations -  Examples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A60AB4C-B1F9-435E-821F-DD6435E98DB6}" type="slidenum">
              <a:rPr lang="en-US" sz="1600"/>
              <a:pPr algn="l">
                <a:defRPr/>
              </a:pPr>
              <a:t>57</a:t>
            </a:fld>
            <a:endParaRPr lang="en-US" sz="1600" dirty="0"/>
          </a:p>
        </p:txBody>
      </p:sp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4906963" y="1631950"/>
          <a:ext cx="2879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4" name="משוואה" r:id="rId5" imgW="888614" imgH="215806" progId="Equation.3">
                  <p:embed/>
                </p:oleObj>
              </mc:Choice>
              <mc:Fallback>
                <p:oleObj name="משוואה" r:id="rId5" imgW="888614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1631950"/>
                        <a:ext cx="28797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9"/>
          <p:cNvGraphicFramePr>
            <a:graphicFrameLocks noChangeAspect="1"/>
          </p:cNvGraphicFramePr>
          <p:nvPr/>
        </p:nvGraphicFramePr>
        <p:xfrm>
          <a:off x="822325" y="1624013"/>
          <a:ext cx="37496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5" name="משוואה" r:id="rId7" imgW="1015559" imgH="215806" progId="Equation.3">
                  <p:embed/>
                </p:oleObj>
              </mc:Choice>
              <mc:Fallback>
                <p:oleObj name="משוואה" r:id="rId7" imgW="1015559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24013"/>
                        <a:ext cx="37496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10"/>
          <p:cNvGraphicFramePr>
            <a:graphicFrameLocks noChangeAspect="1"/>
          </p:cNvGraphicFramePr>
          <p:nvPr/>
        </p:nvGraphicFramePr>
        <p:xfrm>
          <a:off x="928688" y="2286000"/>
          <a:ext cx="51371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6" name="משוואה" r:id="rId9" imgW="1853396" imgH="215806" progId="Equation.3">
                  <p:embed/>
                </p:oleObj>
              </mc:Choice>
              <mc:Fallback>
                <p:oleObj name="משוואה" r:id="rId9" imgW="185339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286000"/>
                        <a:ext cx="51371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11"/>
          <p:cNvGraphicFramePr>
            <a:graphicFrameLocks noChangeAspect="1"/>
          </p:cNvGraphicFramePr>
          <p:nvPr/>
        </p:nvGraphicFramePr>
        <p:xfrm>
          <a:off x="938213" y="3000375"/>
          <a:ext cx="70627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7" name="משוואה" r:id="rId11" imgW="2743200" imgH="215900" progId="Equation.3">
                  <p:embed/>
                </p:oleObj>
              </mc:Choice>
              <mc:Fallback>
                <p:oleObj name="משוואה" r:id="rId11" imgW="27432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000375"/>
                        <a:ext cx="70627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Elaboration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Union </a:t>
            </a:r>
            <a:r>
              <a:rPr lang="en-US" altLang="en-US" smtClean="0"/>
              <a:t>is straight forward.</a:t>
            </a:r>
          </a:p>
          <a:p>
            <a:pPr eaLnBrk="1" hangingPunct="1"/>
            <a:r>
              <a:rPr lang="en-US" altLang="en-US" b="1" smtClean="0"/>
              <a:t>Concatenation </a:t>
            </a:r>
            <a:r>
              <a:rPr lang="en-US" altLang="en-US" smtClean="0"/>
              <a:t>is the operation in which each word in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mtClean="0"/>
              <a:t> is concatenated with every word in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b="1" smtClean="0"/>
              <a:t>Star </a:t>
            </a:r>
            <a:r>
              <a:rPr lang="en-US" altLang="en-US" smtClean="0"/>
              <a:t>is a </a:t>
            </a:r>
            <a:r>
              <a:rPr lang="en-US" altLang="en-US" b="1" smtClean="0"/>
              <a:t>unary operation</a:t>
            </a:r>
            <a:r>
              <a:rPr lang="en-US" altLang="en-US" smtClean="0"/>
              <a:t> in which each word in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mtClean="0"/>
              <a:t> is concatenated with every other word in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mtClean="0"/>
              <a:t> and this happens any </a:t>
            </a:r>
            <a:r>
              <a:rPr lang="en-US" altLang="en-US" b="1" smtClean="0"/>
              <a:t>finite number </a:t>
            </a:r>
            <a:r>
              <a:rPr lang="en-US" altLang="en-US" smtClean="0"/>
              <a:t>of times.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413BA36-7246-47A0-B509-FAB94384FCB9}" type="slidenum">
              <a:rPr lang="en-US" sz="1600"/>
              <a:pPr algn="l">
                <a:defRPr/>
              </a:pPr>
              <a:t>58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The Power of Nondeterminism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We show how to use the regular operations for a systematic construction of all regular expressions.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Given two DFAs, how do we construct a DFA recognizing union, concatenation, star? Very difficulty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This can be done relatively easily by using NFAs.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2EC7F34-4CD8-4D07-9ABE-BA634FE551CB}" type="slidenum">
              <a:rPr lang="en-US" sz="1600"/>
              <a:pPr algn="l">
                <a:defRPr/>
              </a:pPr>
              <a:t>59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A </a:t>
            </a:r>
            <a:r>
              <a:rPr lang="en-US" altLang="en-US" b="1" i="1" dirty="0" smtClean="0"/>
              <a:t>finite automaton </a:t>
            </a:r>
            <a:r>
              <a:rPr lang="en-US" altLang="en-US" dirty="0" smtClean="0"/>
              <a:t>is a 5-tupple                  </a:t>
            </a:r>
            <a:br>
              <a:rPr lang="en-US" altLang="en-US" dirty="0" smtClean="0"/>
            </a:br>
            <a:r>
              <a:rPr lang="en-US" altLang="en-US" dirty="0" smtClean="0"/>
              <a:t>where: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is a finite set called the </a:t>
            </a:r>
            <a:r>
              <a:rPr lang="en-US" altLang="en-US" b="1" i="1" dirty="0" smtClean="0"/>
              <a:t>states</a:t>
            </a:r>
            <a:r>
              <a:rPr lang="en-US" altLang="en-US" dirty="0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 is a finite set called the </a:t>
            </a:r>
            <a:r>
              <a:rPr lang="en-US" altLang="en-US" b="1" i="1" dirty="0" smtClean="0"/>
              <a:t>alphabet</a:t>
            </a:r>
            <a:r>
              <a:rPr lang="en-US" altLang="en-US" i="1" dirty="0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                        is the </a:t>
            </a:r>
            <a:r>
              <a:rPr lang="en-US" altLang="en-US" b="1" i="1" dirty="0" smtClean="0"/>
              <a:t>transition function</a:t>
            </a:r>
            <a:r>
              <a:rPr lang="en-US" altLang="en-US" i="1" dirty="0" smtClean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i="1" dirty="0" smtClean="0"/>
              <a:t>                </a:t>
            </a:r>
            <a:r>
              <a:rPr lang="en-US" altLang="en-US" dirty="0" smtClean="0"/>
              <a:t>is the </a:t>
            </a:r>
            <a:r>
              <a:rPr lang="en-US" altLang="en-US" b="1" i="1" dirty="0" smtClean="0"/>
              <a:t>start state</a:t>
            </a:r>
            <a:r>
              <a:rPr lang="en-US" altLang="en-US" dirty="0" smtClean="0"/>
              <a:t>, and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b="1" i="1" dirty="0" smtClean="0"/>
              <a:t>                 </a:t>
            </a:r>
            <a:r>
              <a:rPr lang="en-US" altLang="en-US" dirty="0" smtClean="0"/>
              <a:t>is the set of </a:t>
            </a:r>
            <a:r>
              <a:rPr lang="en-US" altLang="en-US" b="1" i="1" dirty="0" smtClean="0"/>
              <a:t>accept states</a:t>
            </a:r>
            <a:r>
              <a:rPr lang="en-US" altLang="en-US" dirty="0" smtClean="0"/>
              <a:t>.</a:t>
            </a:r>
            <a:endParaRPr lang="en-US" altLang="en-US" b="1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Finite Automaton –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311606B-89FA-458B-8B66-6A0F3267B68E}" type="slidenum">
              <a:rPr lang="en-US" sz="1600"/>
              <a:pPr algn="l">
                <a:defRPr/>
              </a:pPr>
              <a:t>6</a:t>
            </a:fld>
            <a:endParaRPr lang="en-US" sz="1600" dirty="0"/>
          </a:p>
        </p:txBody>
      </p:sp>
      <p:graphicFrame>
        <p:nvGraphicFramePr>
          <p:cNvPr id="10245" name="Object 40"/>
          <p:cNvGraphicFramePr>
            <a:graphicFrameLocks noChangeAspect="1"/>
          </p:cNvGraphicFramePr>
          <p:nvPr/>
        </p:nvGraphicFramePr>
        <p:xfrm>
          <a:off x="6000750" y="1643063"/>
          <a:ext cx="20716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9" name="משוואה" r:id="rId3" imgW="889000" imgH="228600" progId="Equation.3">
                  <p:embed/>
                </p:oleObj>
              </mc:Choice>
              <mc:Fallback>
                <p:oleObj name="משוואה" r:id="rId3" imgW="8890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643063"/>
                        <a:ext cx="20716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1"/>
          <p:cNvGraphicFramePr>
            <a:graphicFrameLocks noChangeAspect="1"/>
          </p:cNvGraphicFramePr>
          <p:nvPr/>
        </p:nvGraphicFramePr>
        <p:xfrm>
          <a:off x="1000125" y="2714625"/>
          <a:ext cx="649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" name="משוואה" r:id="rId5" imgW="152268" imgH="203024" progId="Equation.3">
                  <p:embed/>
                </p:oleObj>
              </mc:Choice>
              <mc:Fallback>
                <p:oleObj name="משוואה" r:id="rId5" imgW="152268" imgH="2030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14625"/>
                        <a:ext cx="6492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2"/>
          <p:cNvGraphicFramePr>
            <a:graphicFrameLocks noChangeAspect="1"/>
          </p:cNvGraphicFramePr>
          <p:nvPr/>
        </p:nvGraphicFramePr>
        <p:xfrm>
          <a:off x="1000125" y="3352800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" name="משוואה" r:id="rId7" imgW="139639" imgH="152334" progId="Equation.3">
                  <p:embed/>
                </p:oleObj>
              </mc:Choice>
              <mc:Fallback>
                <p:oleObj name="משוואה" r:id="rId7" imgW="139639" imgH="15233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2800"/>
                        <a:ext cx="712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44"/>
          <p:cNvGraphicFramePr>
            <a:graphicFrameLocks noChangeAspect="1"/>
          </p:cNvGraphicFramePr>
          <p:nvPr/>
        </p:nvGraphicFramePr>
        <p:xfrm>
          <a:off x="1111250" y="3929063"/>
          <a:ext cx="1889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2" name="משוואה" r:id="rId9" imgW="888614" imgH="203112" progId="Equation.3">
                  <p:embed/>
                </p:oleObj>
              </mc:Choice>
              <mc:Fallback>
                <p:oleObj name="משוואה" r:id="rId9" imgW="888614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929063"/>
                        <a:ext cx="18891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26665"/>
              </p:ext>
            </p:extLst>
          </p:nvPr>
        </p:nvGraphicFramePr>
        <p:xfrm>
          <a:off x="1181100" y="4410075"/>
          <a:ext cx="1279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3" name="Equation" r:id="rId11" imgW="406080" imgH="203040" progId="Equation.3">
                  <p:embed/>
                </p:oleObj>
              </mc:Choice>
              <mc:Fallback>
                <p:oleObj name="Equation" r:id="rId11" imgW="406080" imgH="203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410075"/>
                        <a:ext cx="12795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50"/>
          <p:cNvGraphicFramePr>
            <a:graphicFrameLocks noChangeAspect="1"/>
          </p:cNvGraphicFramePr>
          <p:nvPr/>
        </p:nvGraphicFramePr>
        <p:xfrm>
          <a:off x="1214438" y="5076825"/>
          <a:ext cx="1285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4" name="משוואה" r:id="rId13" imgW="444307" imgH="203112" progId="Equation.3">
                  <p:embed/>
                </p:oleObj>
              </mc:Choice>
              <mc:Fallback>
                <p:oleObj name="משוואה" r:id="rId13" imgW="444307" imgH="2031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076825"/>
                        <a:ext cx="1285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5051425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The class of Regular languages is </a:t>
            </a:r>
            <a:r>
              <a:rPr lang="en-US" altLang="en-US" sz="3100" b="1" dirty="0" smtClean="0"/>
              <a:t>closed</a:t>
            </a:r>
            <a:r>
              <a:rPr lang="en-US" altLang="en-US" sz="3100" dirty="0" smtClean="0"/>
              <a:t> under the all three </a:t>
            </a:r>
            <a:r>
              <a:rPr lang="en-US" altLang="en-US" sz="3100" b="1" dirty="0" smtClean="0"/>
              <a:t>regular operations</a:t>
            </a:r>
            <a:r>
              <a:rPr lang="en-US" altLang="en-US" sz="3100" dirty="0" smtClean="0"/>
              <a:t>.</a:t>
            </a:r>
            <a:r>
              <a:rPr lang="en-US" altLang="en-US" sz="3100" b="1" dirty="0" smtClean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Why is this useful? We can use these 3 operators to build complex regex from basic ones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                                                      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70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Theorem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6F24EAC-FAB5-4118-86E3-DA953D3DCCCE}" type="slidenum">
              <a:rPr lang="en-US" sz="1600"/>
              <a:pPr algn="l">
                <a:defRPr/>
              </a:pPr>
              <a:t>60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If         and         are regular, each has its own recognizing automaton           and          , respectively.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In order to prove that the language                  is regular we have to construct an FA that accepts exactly the words in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 </a:t>
            </a:r>
            <a:endParaRPr lang="en-US" altLang="en-US" sz="3100" b="1" smtClean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for </a:t>
            </a:r>
            <a:r>
              <a:rPr lang="en-US" altLang="en-US" b="1" i="1" u="sng" smtClean="0"/>
              <a:t>union </a:t>
            </a:r>
            <a:r>
              <a:rPr lang="en-US" altLang="en-US" b="1" u="sng" smtClean="0"/>
              <a:t>Using NFAs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8766C6A-44ED-4D6E-9AE8-2FA1C516777F}" type="slidenum">
              <a:rPr lang="en-US" sz="1600"/>
              <a:pPr algn="l">
                <a:defRPr/>
              </a:pPr>
              <a:t>61</a:t>
            </a:fld>
            <a:endParaRPr lang="en-US" sz="1600" dirty="0"/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892175" y="1643063"/>
          <a:ext cx="522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1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643063"/>
                        <a:ext cx="522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4"/>
          <p:cNvGraphicFramePr>
            <a:graphicFrameLocks noChangeAspect="1"/>
          </p:cNvGraphicFramePr>
          <p:nvPr/>
        </p:nvGraphicFramePr>
        <p:xfrm>
          <a:off x="2227263" y="1616075"/>
          <a:ext cx="558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2" name="משוואה" r:id="rId5" imgW="190335" imgH="215713" progId="Equation.3">
                  <p:embed/>
                </p:oleObj>
              </mc:Choice>
              <mc:Fallback>
                <p:oleObj name="משוואה" r:id="rId5" imgW="190335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1616075"/>
                        <a:ext cx="558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919663" y="2178050"/>
          <a:ext cx="546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3" name="משוואה" r:id="rId7" imgW="203024" imgH="215713" progId="Equation.3">
                  <p:embed/>
                </p:oleObj>
              </mc:Choice>
              <mc:Fallback>
                <p:oleObj name="משוואה" r:id="rId7" imgW="203024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2178050"/>
                        <a:ext cx="546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6"/>
          <p:cNvGraphicFramePr>
            <a:graphicFrameLocks noChangeAspect="1"/>
          </p:cNvGraphicFramePr>
          <p:nvPr/>
        </p:nvGraphicFramePr>
        <p:xfrm>
          <a:off x="6518275" y="2178050"/>
          <a:ext cx="5794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4" name="משוואה" r:id="rId9" imgW="215619" imgH="215619" progId="Equation.3">
                  <p:embed/>
                </p:oleObj>
              </mc:Choice>
              <mc:Fallback>
                <p:oleObj name="משוואה" r:id="rId9" imgW="21561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2178050"/>
                        <a:ext cx="5794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7"/>
          <p:cNvGraphicFramePr>
            <a:graphicFrameLocks noChangeAspect="1"/>
          </p:cNvGraphicFramePr>
          <p:nvPr/>
        </p:nvGraphicFramePr>
        <p:xfrm>
          <a:off x="6188075" y="3409950"/>
          <a:ext cx="14557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5" name="משוואה" r:id="rId11" imgW="494870" imgH="215713" progId="Equation.3">
                  <p:embed/>
                </p:oleObj>
              </mc:Choice>
              <mc:Fallback>
                <p:oleObj name="משוואה" r:id="rId11" imgW="494870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3409950"/>
                        <a:ext cx="14557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8"/>
          <p:cNvGraphicFramePr>
            <a:graphicFrameLocks noChangeAspect="1"/>
          </p:cNvGraphicFramePr>
          <p:nvPr/>
        </p:nvGraphicFramePr>
        <p:xfrm>
          <a:off x="5545138" y="4552950"/>
          <a:ext cx="14557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6" name="משוואה" r:id="rId13" imgW="494870" imgH="215713" progId="Equation.3">
                  <p:embed/>
                </p:oleObj>
              </mc:Choice>
              <mc:Fallback>
                <p:oleObj name="משוואה" r:id="rId13" imgW="494870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4552950"/>
                        <a:ext cx="14557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Pictorial proof</a:t>
            </a:r>
          </a:p>
        </p:txBody>
      </p:sp>
      <p:graphicFrame>
        <p:nvGraphicFramePr>
          <p:cNvPr id="72709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4470400" y="3755231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7" name="משוואה" r:id="rId3" imgW="203024" imgH="215713" progId="Equation.3">
                  <p:embed/>
                </p:oleObj>
              </mc:Choice>
              <mc:Fallback>
                <p:oleObj name="משוואה" r:id="rId3" imgW="203024" imgH="215713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755231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DE48D7FA-91A6-490C-8197-EB2757EDCC0F}" type="slidenum">
              <a:rPr lang="en-US" smtClean="0"/>
              <a:pPr/>
              <a:t>62</a:t>
            </a:fld>
            <a:endParaRPr lang="en-US" dirty="0"/>
          </a:p>
        </p:txBody>
      </p:sp>
      <p:graphicFrame>
        <p:nvGraphicFramePr>
          <p:cNvPr id="72728" name="Content Placeholder 5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2147483647"/>
          <a:ext cx="869454700" cy="86945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8" name="משוואה" r:id="rId5" imgW="215619" imgH="215619" progId="Equation.3">
                  <p:embed/>
                </p:oleObj>
              </mc:Choice>
              <mc:Fallback>
                <p:oleObj name="משוואה" r:id="rId5" imgW="215619" imgH="215619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47483647"/>
                        <a:ext cx="869454700" cy="86945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28688" y="2857500"/>
            <a:ext cx="3429000" cy="2000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710" name="Group 12"/>
          <p:cNvGrpSpPr>
            <a:grpSpLocks/>
          </p:cNvGrpSpPr>
          <p:nvPr/>
        </p:nvGrpSpPr>
        <p:grpSpPr bwMode="auto">
          <a:xfrm>
            <a:off x="2428875" y="2917825"/>
            <a:ext cx="500063" cy="654050"/>
            <a:chOff x="2357422" y="2263776"/>
            <a:chExt cx="500066" cy="654050"/>
          </a:xfrm>
        </p:grpSpPr>
        <p:graphicFrame>
          <p:nvGraphicFramePr>
            <p:cNvPr id="72745" name="Content Placeholder 5"/>
            <p:cNvGraphicFramePr>
              <a:graphicFrameLocks noChangeAspect="1"/>
            </p:cNvGraphicFramePr>
            <p:nvPr/>
          </p:nvGraphicFramePr>
          <p:xfrm>
            <a:off x="2376475" y="2263776"/>
            <a:ext cx="40957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49" name="משוואה" r:id="rId7" imgW="152268" imgH="215713" progId="Equation.3">
                    <p:embed/>
                  </p:oleObj>
                </mc:Choice>
                <mc:Fallback>
                  <p:oleObj name="משוואה" r:id="rId7" imgW="152268" imgH="215713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475" y="2263776"/>
                          <a:ext cx="40957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6"/>
            <p:cNvSpPr/>
            <p:nvPr/>
          </p:nvSpPr>
          <p:spPr>
            <a:xfrm>
              <a:off x="2357422" y="2346326"/>
              <a:ext cx="500066" cy="571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711" name="Group 13"/>
          <p:cNvGrpSpPr>
            <a:grpSpLocks/>
          </p:cNvGrpSpPr>
          <p:nvPr/>
        </p:nvGrpSpPr>
        <p:grpSpPr bwMode="auto">
          <a:xfrm>
            <a:off x="3786188" y="4114800"/>
            <a:ext cx="500062" cy="671513"/>
            <a:chOff x="2357422" y="2185980"/>
            <a:chExt cx="500066" cy="671516"/>
          </a:xfrm>
        </p:grpSpPr>
        <p:graphicFrame>
          <p:nvGraphicFramePr>
            <p:cNvPr id="72743" name="Content Placeholder 5"/>
            <p:cNvGraphicFramePr>
              <a:graphicFrameLocks noChangeAspect="1"/>
            </p:cNvGraphicFramePr>
            <p:nvPr/>
          </p:nvGraphicFramePr>
          <p:xfrm>
            <a:off x="2360603" y="2185980"/>
            <a:ext cx="442912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50" name="משוואה" r:id="rId9" imgW="165028" imgH="228501" progId="Equation.3">
                    <p:embed/>
                  </p:oleObj>
                </mc:Choice>
                <mc:Fallback>
                  <p:oleObj name="משוואה" r:id="rId9" imgW="165028" imgH="228501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603" y="2185980"/>
                          <a:ext cx="442912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15"/>
            <p:cNvSpPr/>
            <p:nvPr/>
          </p:nvSpPr>
          <p:spPr>
            <a:xfrm>
              <a:off x="2357422" y="2285993"/>
              <a:ext cx="500066" cy="5715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712" name="Group 16"/>
          <p:cNvGrpSpPr>
            <a:grpSpLocks/>
          </p:cNvGrpSpPr>
          <p:nvPr/>
        </p:nvGrpSpPr>
        <p:grpSpPr bwMode="auto">
          <a:xfrm>
            <a:off x="2343150" y="4132263"/>
            <a:ext cx="514350" cy="654050"/>
            <a:chOff x="2343150" y="2203442"/>
            <a:chExt cx="514338" cy="654054"/>
          </a:xfrm>
        </p:grpSpPr>
        <p:graphicFrame>
          <p:nvGraphicFramePr>
            <p:cNvPr id="72741" name="Content Placeholder 5"/>
            <p:cNvGraphicFramePr>
              <a:graphicFrameLocks noChangeAspect="1"/>
            </p:cNvGraphicFramePr>
            <p:nvPr/>
          </p:nvGraphicFramePr>
          <p:xfrm>
            <a:off x="2343150" y="2203442"/>
            <a:ext cx="47783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51" name="משוואה" r:id="rId11" imgW="177569" imgH="215619" progId="Equation.3">
                    <p:embed/>
                  </p:oleObj>
                </mc:Choice>
                <mc:Fallback>
                  <p:oleObj name="משוואה" r:id="rId11" imgW="177569" imgH="215619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150" y="2203442"/>
                          <a:ext cx="477838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18"/>
            <p:cNvSpPr/>
            <p:nvPr/>
          </p:nvSpPr>
          <p:spPr>
            <a:xfrm>
              <a:off x="2357438" y="2285993"/>
              <a:ext cx="500050" cy="5715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713" name="Group 19"/>
          <p:cNvGrpSpPr>
            <a:grpSpLocks/>
          </p:cNvGrpSpPr>
          <p:nvPr/>
        </p:nvGrpSpPr>
        <p:grpSpPr bwMode="auto">
          <a:xfrm>
            <a:off x="1000125" y="4143375"/>
            <a:ext cx="500063" cy="654050"/>
            <a:chOff x="2357422" y="2203447"/>
            <a:chExt cx="500066" cy="654049"/>
          </a:xfrm>
        </p:grpSpPr>
        <p:graphicFrame>
          <p:nvGraphicFramePr>
            <p:cNvPr id="72739" name="Content Placeholder 5"/>
            <p:cNvGraphicFramePr>
              <a:graphicFrameLocks noChangeAspect="1"/>
            </p:cNvGraphicFramePr>
            <p:nvPr/>
          </p:nvGraphicFramePr>
          <p:xfrm>
            <a:off x="2360622" y="2203447"/>
            <a:ext cx="44291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52" name="משוואה" r:id="rId13" imgW="164885" imgH="215619" progId="Equation.3">
                    <p:embed/>
                  </p:oleObj>
                </mc:Choice>
                <mc:Fallback>
                  <p:oleObj name="משוואה" r:id="rId13" imgW="164885" imgH="215619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622" y="2203447"/>
                          <a:ext cx="44291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21"/>
            <p:cNvSpPr/>
            <p:nvPr/>
          </p:nvSpPr>
          <p:spPr>
            <a:xfrm>
              <a:off x="2357422" y="2285997"/>
              <a:ext cx="500066" cy="5714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714" name="Group 23"/>
          <p:cNvGrpSpPr>
            <a:grpSpLocks/>
          </p:cNvGrpSpPr>
          <p:nvPr/>
        </p:nvGrpSpPr>
        <p:grpSpPr bwMode="auto">
          <a:xfrm>
            <a:off x="4929188" y="2857500"/>
            <a:ext cx="3429000" cy="2000250"/>
            <a:chOff x="928662" y="2071678"/>
            <a:chExt cx="3429024" cy="2000264"/>
          </a:xfrm>
        </p:grpSpPr>
        <p:sp>
          <p:nvSpPr>
            <p:cNvPr id="25" name="Rectangle 24"/>
            <p:cNvSpPr/>
            <p:nvPr/>
          </p:nvSpPr>
          <p:spPr>
            <a:xfrm>
              <a:off x="928662" y="2071678"/>
              <a:ext cx="3429024" cy="2000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2730" name="Group 12"/>
            <p:cNvGrpSpPr>
              <a:grpSpLocks/>
            </p:cNvGrpSpPr>
            <p:nvPr/>
          </p:nvGrpSpPr>
          <p:grpSpPr bwMode="auto">
            <a:xfrm>
              <a:off x="2428860" y="2132008"/>
              <a:ext cx="500066" cy="654050"/>
              <a:chOff x="2357422" y="2263776"/>
              <a:chExt cx="500066" cy="654050"/>
            </a:xfrm>
          </p:grpSpPr>
          <p:graphicFrame>
            <p:nvGraphicFramePr>
              <p:cNvPr id="72737" name="Content Placeholder 5"/>
              <p:cNvGraphicFramePr>
                <a:graphicFrameLocks noChangeAspect="1"/>
              </p:cNvGraphicFramePr>
              <p:nvPr/>
            </p:nvGraphicFramePr>
            <p:xfrm>
              <a:off x="2360584" y="2263776"/>
              <a:ext cx="442913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53" name="משוואה" r:id="rId15" imgW="164885" imgH="215619" progId="Equation.3">
                      <p:embed/>
                    </p:oleObj>
                  </mc:Choice>
                  <mc:Fallback>
                    <p:oleObj name="משוואה" r:id="rId15" imgW="164885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0584" y="2263776"/>
                            <a:ext cx="442913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Oval 6"/>
              <p:cNvSpPr/>
              <p:nvPr/>
            </p:nvSpPr>
            <p:spPr>
              <a:xfrm>
                <a:off x="2357421" y="234632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731" name="Group 16"/>
            <p:cNvGrpSpPr>
              <a:grpSpLocks/>
            </p:cNvGrpSpPr>
            <p:nvPr/>
          </p:nvGrpSpPr>
          <p:grpSpPr bwMode="auto">
            <a:xfrm>
              <a:off x="3071802" y="3328988"/>
              <a:ext cx="500066" cy="671516"/>
              <a:chOff x="3071802" y="2185980"/>
              <a:chExt cx="500066" cy="671516"/>
            </a:xfrm>
          </p:grpSpPr>
          <p:graphicFrame>
            <p:nvGraphicFramePr>
              <p:cNvPr id="72735" name="Content Placeholder 5"/>
              <p:cNvGraphicFramePr>
                <a:graphicFrameLocks noChangeAspect="1"/>
              </p:cNvGraphicFramePr>
              <p:nvPr/>
            </p:nvGraphicFramePr>
            <p:xfrm>
              <a:off x="3074965" y="2185980"/>
              <a:ext cx="442912" cy="617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54" name="משוואה" r:id="rId17" imgW="165028" imgH="228501" progId="Equation.3">
                      <p:embed/>
                    </p:oleObj>
                  </mc:Choice>
                  <mc:Fallback>
                    <p:oleObj name="משוואה" r:id="rId17" imgW="165028" imgH="228501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4965" y="2185980"/>
                            <a:ext cx="442912" cy="617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Oval 33"/>
              <p:cNvSpPr/>
              <p:nvPr/>
            </p:nvSpPr>
            <p:spPr>
              <a:xfrm>
                <a:off x="3071802" y="2285993"/>
                <a:ext cx="500065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732" name="Group 19"/>
            <p:cNvGrpSpPr>
              <a:grpSpLocks/>
            </p:cNvGrpSpPr>
            <p:nvPr/>
          </p:nvGrpSpPr>
          <p:grpSpPr bwMode="auto">
            <a:xfrm>
              <a:off x="1566589" y="3357563"/>
              <a:ext cx="514356" cy="654049"/>
              <a:chOff x="2923911" y="2203447"/>
              <a:chExt cx="514356" cy="654049"/>
            </a:xfrm>
          </p:grpSpPr>
          <p:graphicFrame>
            <p:nvGraphicFramePr>
              <p:cNvPr id="72733" name="Content Placeholder 5"/>
              <p:cNvGraphicFramePr>
                <a:graphicFrameLocks noChangeAspect="1"/>
              </p:cNvGraphicFramePr>
              <p:nvPr/>
            </p:nvGraphicFramePr>
            <p:xfrm>
              <a:off x="2923911" y="2203447"/>
              <a:ext cx="477837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55" name="משוואה" r:id="rId19" imgW="177569" imgH="215619" progId="Equation.3">
                      <p:embed/>
                    </p:oleObj>
                  </mc:Choice>
                  <mc:Fallback>
                    <p:oleObj name="משוואה" r:id="rId19" imgW="177569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3911" y="2203447"/>
                            <a:ext cx="477837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31"/>
              <p:cNvSpPr/>
              <p:nvPr/>
            </p:nvSpPr>
            <p:spPr>
              <a:xfrm>
                <a:off x="2938450" y="2285997"/>
                <a:ext cx="500067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aphicFrame>
        <p:nvGraphicFramePr>
          <p:cNvPr id="72715" name="Content Placeholder 5"/>
          <p:cNvGraphicFramePr>
            <a:graphicFrameLocks noChangeAspect="1"/>
          </p:cNvGraphicFramePr>
          <p:nvPr/>
        </p:nvGraphicFramePr>
        <p:xfrm>
          <a:off x="4432300" y="1411288"/>
          <a:ext cx="4429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6" name="משוואה" r:id="rId21" imgW="165028" imgH="228501" progId="Equation.3">
                  <p:embed/>
                </p:oleObj>
              </mc:Choice>
              <mc:Fallback>
                <p:oleObj name="משוואה" r:id="rId21" imgW="165028" imgH="228501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411288"/>
                        <a:ext cx="44291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/>
          <p:cNvSpPr/>
          <p:nvPr/>
        </p:nvSpPr>
        <p:spPr>
          <a:xfrm>
            <a:off x="4429125" y="1511300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2" name="Straight Arrow Connector 41"/>
          <p:cNvCxnSpPr>
            <a:stCxn id="40" idx="3"/>
            <a:endCxn id="7" idx="7"/>
          </p:cNvCxnSpPr>
          <p:nvPr/>
        </p:nvCxnSpPr>
        <p:spPr>
          <a:xfrm rot="5400000">
            <a:off x="3136107" y="1718469"/>
            <a:ext cx="1085850" cy="164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38" idx="1"/>
          </p:cNvCxnSpPr>
          <p:nvPr/>
        </p:nvCxnSpPr>
        <p:spPr>
          <a:xfrm rot="16200000" flipH="1">
            <a:off x="5136357" y="1718469"/>
            <a:ext cx="1085850" cy="164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719" name="Object 13"/>
          <p:cNvGraphicFramePr>
            <a:graphicFrameLocks noChangeAspect="1"/>
          </p:cNvGraphicFramePr>
          <p:nvPr/>
        </p:nvGraphicFramePr>
        <p:xfrm>
          <a:off x="5480050" y="2001838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7" name="משוואה" r:id="rId23" imgW="126835" imgH="139518" progId="Equation.3">
                  <p:embed/>
                </p:oleObj>
              </mc:Choice>
              <mc:Fallback>
                <p:oleObj name="משוואה" r:id="rId23" imgW="126835" imgH="1395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001838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4"/>
          <p:cNvGraphicFramePr>
            <a:graphicFrameLocks noChangeAspect="1"/>
          </p:cNvGraphicFramePr>
          <p:nvPr/>
        </p:nvGraphicFramePr>
        <p:xfrm>
          <a:off x="3446463" y="2000250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8" name="משוואה" r:id="rId25" imgW="126835" imgH="139518" progId="Equation.3">
                  <p:embed/>
                </p:oleObj>
              </mc:Choice>
              <mc:Fallback>
                <p:oleObj name="משוואה" r:id="rId25" imgW="126835" imgH="13951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000250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571500" y="3643313"/>
            <a:ext cx="7929563" cy="17859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722" name="TextBox 47"/>
          <p:cNvSpPr txBox="1">
            <a:spLocks noChangeArrowheads="1"/>
          </p:cNvSpPr>
          <p:nvPr/>
        </p:nvSpPr>
        <p:spPr bwMode="auto">
          <a:xfrm>
            <a:off x="8501063" y="4000500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3" name="Oval 42"/>
          <p:cNvSpPr/>
          <p:nvPr/>
        </p:nvSpPr>
        <p:spPr>
          <a:xfrm>
            <a:off x="3714750" y="4000500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86000" y="4000500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28688" y="4071938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00688" y="4071938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29438" y="4071938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Let                                      recognizing  </a:t>
            </a:r>
            <a:r>
              <a:rPr lang="en-US" altLang="en-US" sz="3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1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dirty="0" smtClean="0"/>
              <a:t>,  and                                             </a:t>
            </a:r>
            <a:br>
              <a:rPr lang="en-US" altLang="en-US" sz="3100" dirty="0" smtClean="0"/>
            </a:br>
            <a:r>
              <a:rPr lang="en-US" altLang="en-US" sz="3100" dirty="0" smtClean="0"/>
              <a:t>                                       recognizing  </a:t>
            </a:r>
            <a:r>
              <a:rPr lang="en-US" altLang="en-US" sz="3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he-IL" altLang="en-US" sz="3100" dirty="0" smtClean="0"/>
              <a:t>.</a:t>
            </a:r>
            <a:r>
              <a:rPr lang="en-US" altLang="en-US" sz="3100" dirty="0" smtClean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Construct                                  to recognize                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Where                                   ,                                 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                        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graphicFrame>
        <p:nvGraphicFramePr>
          <p:cNvPr id="73731" name="Object 17"/>
          <p:cNvGraphicFramePr>
            <a:graphicFrameLocks noChangeAspect="1"/>
          </p:cNvGraphicFramePr>
          <p:nvPr/>
        </p:nvGraphicFramePr>
        <p:xfrm>
          <a:off x="1000125" y="4286250"/>
          <a:ext cx="532765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5" name="Equation" r:id="rId3" imgW="2286000" imgH="914400" progId="Equation.3">
                  <p:embed/>
                </p:oleObj>
              </mc:Choice>
              <mc:Fallback>
                <p:oleObj name="Equation" r:id="rId3" imgW="228600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286250"/>
                        <a:ext cx="5327650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for </a:t>
            </a:r>
            <a:r>
              <a:rPr lang="en-US" altLang="en-US" b="1" i="1" u="sng" smtClean="0"/>
              <a:t>union </a:t>
            </a:r>
            <a:r>
              <a:rPr lang="en-US" altLang="en-US" b="1" u="sng" smtClean="0"/>
              <a:t>Using NFAs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E0FB701-FD36-47BD-A946-8676BDE7C3BA}" type="slidenum">
              <a:rPr lang="en-US" sz="1600"/>
              <a:pPr algn="l">
                <a:defRPr/>
              </a:pPr>
              <a:t>63</a:t>
            </a:fld>
            <a:endParaRPr lang="en-US" sz="1600" dirty="0"/>
          </a:p>
        </p:txBody>
      </p:sp>
      <p:graphicFrame>
        <p:nvGraphicFramePr>
          <p:cNvPr id="73734" name="Object 7"/>
          <p:cNvGraphicFramePr>
            <a:graphicFrameLocks noChangeAspect="1"/>
          </p:cNvGraphicFramePr>
          <p:nvPr/>
        </p:nvGraphicFramePr>
        <p:xfrm>
          <a:off x="7072313" y="2909888"/>
          <a:ext cx="14557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6" name="משוואה" r:id="rId5" imgW="494870" imgH="215713" progId="Equation.3">
                  <p:embed/>
                </p:oleObj>
              </mc:Choice>
              <mc:Fallback>
                <p:oleObj name="משוואה" r:id="rId5" imgW="494870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909888"/>
                        <a:ext cx="14557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2"/>
          <p:cNvGraphicFramePr>
            <a:graphicFrameLocks noChangeAspect="1"/>
          </p:cNvGraphicFramePr>
          <p:nvPr/>
        </p:nvGraphicFramePr>
        <p:xfrm>
          <a:off x="1095375" y="1677988"/>
          <a:ext cx="31877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7" name="משוואה" r:id="rId7" imgW="1282700" imgH="215900" progId="Equation.3">
                  <p:embed/>
                </p:oleObj>
              </mc:Choice>
              <mc:Fallback>
                <p:oleObj name="משוואה" r:id="rId7" imgW="12827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677988"/>
                        <a:ext cx="31877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1"/>
          <p:cNvGraphicFramePr>
            <a:graphicFrameLocks noChangeAspect="1"/>
          </p:cNvGraphicFramePr>
          <p:nvPr/>
        </p:nvGraphicFramePr>
        <p:xfrm>
          <a:off x="1090613" y="2286000"/>
          <a:ext cx="33432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8" name="משוואה" r:id="rId9" imgW="1345616" imgH="215806" progId="Equation.3">
                  <p:embed/>
                </p:oleObj>
              </mc:Choice>
              <mc:Fallback>
                <p:oleObj name="משוואה" r:id="rId9" imgW="134561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2286000"/>
                        <a:ext cx="33432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12"/>
          <p:cNvGraphicFramePr>
            <a:graphicFrameLocks noChangeAspect="1"/>
          </p:cNvGraphicFramePr>
          <p:nvPr/>
        </p:nvGraphicFramePr>
        <p:xfrm>
          <a:off x="2214563" y="2892425"/>
          <a:ext cx="2778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9" name="משוואה" r:id="rId11" imgW="1117115" imgH="215806" progId="Equation.3">
                  <p:embed/>
                </p:oleObj>
              </mc:Choice>
              <mc:Fallback>
                <p:oleObj name="משוואה" r:id="rId11" imgW="1117115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892425"/>
                        <a:ext cx="27781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250196"/>
              </p:ext>
            </p:extLst>
          </p:nvPr>
        </p:nvGraphicFramePr>
        <p:xfrm>
          <a:off x="2051720" y="3626644"/>
          <a:ext cx="2873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0" name="Equation" r:id="rId13" imgW="1155600" imgH="228600" progId="Equation.3">
                  <p:embed/>
                </p:oleObj>
              </mc:Choice>
              <mc:Fallback>
                <p:oleObj name="Equation" r:id="rId13" imgW="1155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626644"/>
                        <a:ext cx="28733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4"/>
          <p:cNvGraphicFramePr>
            <a:graphicFrameLocks noChangeAspect="1"/>
          </p:cNvGraphicFramePr>
          <p:nvPr/>
        </p:nvGraphicFramePr>
        <p:xfrm>
          <a:off x="5449888" y="3587750"/>
          <a:ext cx="1863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1" name="משוואה" r:id="rId15" imgW="748975" imgH="215806" progId="Equation.3">
                  <p:embed/>
                </p:oleObj>
              </mc:Choice>
              <mc:Fallback>
                <p:oleObj name="משוואה" r:id="rId15" imgW="748975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3587750"/>
                        <a:ext cx="18637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The class of Regular languages is </a:t>
            </a:r>
            <a:r>
              <a:rPr lang="en-US" altLang="en-US" sz="3100" b="1" smtClean="0"/>
              <a:t>closed</a:t>
            </a:r>
            <a:r>
              <a:rPr lang="en-US" altLang="en-US" sz="3100" smtClean="0"/>
              <a:t> under the </a:t>
            </a:r>
            <a:r>
              <a:rPr lang="en-US" altLang="en-US" sz="3100" b="1" i="1" smtClean="0"/>
              <a:t>concatenation </a:t>
            </a:r>
            <a:r>
              <a:rPr lang="en-US" altLang="en-US" sz="3100" smtClean="0"/>
              <a:t>operation. </a:t>
            </a:r>
            <a:br>
              <a:rPr lang="en-US" altLang="en-US" sz="3100" smtClean="0"/>
            </a:br>
            <a:r>
              <a:rPr lang="en-US" altLang="en-US" sz="3100" smtClean="0"/>
              <a:t>                                                      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Theorem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FA12E16-7C49-472A-BE13-6D0AFC657743}" type="slidenum">
              <a:rPr lang="en-US" sz="1600"/>
              <a:pPr algn="l">
                <a:defRPr/>
              </a:pPr>
              <a:t>64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Given an input word to be checked whether it belongs to               , we may want to run         until it reaches an accepting state and then to move to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idea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A553DD8-73FC-4EA7-A045-3D31F742C7B5}" type="slidenum">
              <a:rPr lang="en-US" sz="1600"/>
              <a:pPr algn="l">
                <a:defRPr/>
              </a:pPr>
              <a:t>65</a:t>
            </a:fld>
            <a:endParaRPr lang="en-US" sz="1600" dirty="0"/>
          </a:p>
        </p:txBody>
      </p:sp>
      <p:graphicFrame>
        <p:nvGraphicFramePr>
          <p:cNvPr id="75781" name="Object 8"/>
          <p:cNvGraphicFramePr>
            <a:graphicFrameLocks noChangeAspect="1"/>
          </p:cNvGraphicFramePr>
          <p:nvPr/>
        </p:nvGraphicFramePr>
        <p:xfrm>
          <a:off x="2857500" y="2195513"/>
          <a:ext cx="1270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9" name="משוואה" r:id="rId3" imgW="431613" imgH="215806" progId="Equation.3">
                  <p:embed/>
                </p:oleObj>
              </mc:Choice>
              <mc:Fallback>
                <p:oleObj name="משוואה" r:id="rId3" imgW="43161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195513"/>
                        <a:ext cx="1270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8"/>
          <p:cNvGraphicFramePr>
            <a:graphicFrameLocks noChangeAspect="1"/>
          </p:cNvGraphicFramePr>
          <p:nvPr/>
        </p:nvGraphicFramePr>
        <p:xfrm>
          <a:off x="7454900" y="2143125"/>
          <a:ext cx="546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0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2143125"/>
                        <a:ext cx="546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"/>
          <p:cNvGraphicFramePr>
            <a:graphicFrameLocks noChangeAspect="1"/>
          </p:cNvGraphicFramePr>
          <p:nvPr/>
        </p:nvGraphicFramePr>
        <p:xfrm>
          <a:off x="2420938" y="3286125"/>
          <a:ext cx="579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1" name="משוואה" r:id="rId7" imgW="215619" imgH="215619" progId="Equation.3">
                  <p:embed/>
                </p:oleObj>
              </mc:Choice>
              <mc:Fallback>
                <p:oleObj name="משוואה" r:id="rId7" imgW="21561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286125"/>
                        <a:ext cx="5794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b="1" smtClean="0"/>
              <a:t>The problem: </a:t>
            </a:r>
            <a:r>
              <a:rPr lang="en-US" altLang="en-US" sz="3100" smtClean="0"/>
              <a:t>Whenever an accepting state is reached, we cannot be sure whether the word of      is finished yet.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b="1" smtClean="0"/>
              <a:t>The idea:</a:t>
            </a:r>
            <a:r>
              <a:rPr lang="en-US" altLang="en-US" sz="3100" smtClean="0"/>
              <a:t> Use non-determinism to </a:t>
            </a:r>
            <a:r>
              <a:rPr lang="en-US" altLang="en-US" sz="3100" b="1" smtClean="0"/>
              <a:t>choose </a:t>
            </a:r>
            <a:r>
              <a:rPr lang="en-US" altLang="en-US" sz="3100" smtClean="0"/>
              <a:t>the right point in which the word of       is finished and the word of       starts.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idea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3B98029-8A10-40BE-A96A-ABE6902E3637}" type="slidenum">
              <a:rPr lang="en-US" sz="1600"/>
              <a:pPr algn="l">
                <a:defRPr/>
              </a:pPr>
              <a:t>66</a:t>
            </a:fld>
            <a:endParaRPr lang="en-US" sz="1600" dirty="0"/>
          </a:p>
        </p:txBody>
      </p:sp>
      <p:graphicFrame>
        <p:nvGraphicFramePr>
          <p:cNvPr id="76805" name="Object 12"/>
          <p:cNvGraphicFramePr>
            <a:graphicFrameLocks noChangeAspect="1"/>
          </p:cNvGraphicFramePr>
          <p:nvPr/>
        </p:nvGraphicFramePr>
        <p:xfrm>
          <a:off x="1428750" y="2786063"/>
          <a:ext cx="522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3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786063"/>
                        <a:ext cx="522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2"/>
          <p:cNvGraphicFramePr>
            <a:graphicFrameLocks noChangeAspect="1"/>
          </p:cNvGraphicFramePr>
          <p:nvPr/>
        </p:nvGraphicFramePr>
        <p:xfrm>
          <a:off x="6121400" y="4000500"/>
          <a:ext cx="522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4" name="משוואה" r:id="rId5" imgW="177569" imgH="215619" progId="Equation.3">
                  <p:embed/>
                </p:oleObj>
              </mc:Choice>
              <mc:Fallback>
                <p:oleObj name="משוואה" r:id="rId5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000500"/>
                        <a:ext cx="522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2"/>
          <p:cNvGraphicFramePr>
            <a:graphicFrameLocks noChangeAspect="1"/>
          </p:cNvGraphicFramePr>
          <p:nvPr/>
        </p:nvGraphicFramePr>
        <p:xfrm>
          <a:off x="3625850" y="4552950"/>
          <a:ext cx="558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5" name="משוואה" r:id="rId6" imgW="190335" imgH="215713" progId="Equation.3">
                  <p:embed/>
                </p:oleObj>
              </mc:Choice>
              <mc:Fallback>
                <p:oleObj name="משוואה" r:id="rId6" imgW="190335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552950"/>
                        <a:ext cx="558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A Pictorial proof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F2DE454-ABBB-4645-A8C2-A8FD9EED3A3C}" type="slidenum">
              <a:rPr lang="en-US" sz="1600"/>
              <a:pPr algn="l">
                <a:defRPr/>
              </a:pPr>
              <a:t>67</a:t>
            </a:fld>
            <a:endParaRPr lang="en-US" sz="1600" dirty="0"/>
          </a:p>
        </p:txBody>
      </p:sp>
      <p:grpSp>
        <p:nvGrpSpPr>
          <p:cNvPr id="77829" name="Group 68"/>
          <p:cNvGrpSpPr>
            <a:grpSpLocks/>
          </p:cNvGrpSpPr>
          <p:nvPr/>
        </p:nvGrpSpPr>
        <p:grpSpPr bwMode="auto">
          <a:xfrm>
            <a:off x="285750" y="3116263"/>
            <a:ext cx="500063" cy="669925"/>
            <a:chOff x="2982899" y="3402013"/>
            <a:chExt cx="500066" cy="669929"/>
          </a:xfrm>
        </p:grpSpPr>
        <p:graphicFrame>
          <p:nvGraphicFramePr>
            <p:cNvPr id="77873" name="Content Placeholder 5"/>
            <p:cNvGraphicFramePr>
              <a:graphicFrameLocks noChangeAspect="1"/>
            </p:cNvGraphicFramePr>
            <p:nvPr/>
          </p:nvGraphicFramePr>
          <p:xfrm>
            <a:off x="2984500" y="3402013"/>
            <a:ext cx="442913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08" name="משוואה" r:id="rId3" imgW="165028" imgH="228501" progId="Equation.3">
                    <p:embed/>
                  </p:oleObj>
                </mc:Choice>
                <mc:Fallback>
                  <p:oleObj name="משוואה" r:id="rId3" imgW="165028" imgH="228501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500" y="3402013"/>
                          <a:ext cx="442913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Oval 39"/>
            <p:cNvSpPr/>
            <p:nvPr/>
          </p:nvSpPr>
          <p:spPr>
            <a:xfrm>
              <a:off x="2982899" y="3500439"/>
              <a:ext cx="500066" cy="5715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7" name="Oval 46"/>
          <p:cNvSpPr/>
          <p:nvPr/>
        </p:nvSpPr>
        <p:spPr>
          <a:xfrm>
            <a:off x="7786688" y="1928813"/>
            <a:ext cx="1143000" cy="3143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831" name="TextBox 47"/>
          <p:cNvSpPr txBox="1">
            <a:spLocks noChangeArrowheads="1"/>
          </p:cNvSpPr>
          <p:nvPr/>
        </p:nvSpPr>
        <p:spPr bwMode="auto">
          <a:xfrm>
            <a:off x="8143875" y="214312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grpSp>
        <p:nvGrpSpPr>
          <p:cNvPr id="77832" name="Group 51"/>
          <p:cNvGrpSpPr>
            <a:grpSpLocks/>
          </p:cNvGrpSpPr>
          <p:nvPr/>
        </p:nvGrpSpPr>
        <p:grpSpPr bwMode="auto">
          <a:xfrm>
            <a:off x="5357813" y="2643188"/>
            <a:ext cx="3429000" cy="2000250"/>
            <a:chOff x="4429124" y="2857496"/>
            <a:chExt cx="3429024" cy="2000264"/>
          </a:xfrm>
        </p:grpSpPr>
        <p:grpSp>
          <p:nvGrpSpPr>
            <p:cNvPr id="77859" name="Group 37"/>
            <p:cNvGrpSpPr>
              <a:grpSpLocks/>
            </p:cNvGrpSpPr>
            <p:nvPr/>
          </p:nvGrpSpPr>
          <p:grpSpPr bwMode="auto">
            <a:xfrm>
              <a:off x="7143768" y="4089402"/>
              <a:ext cx="642942" cy="725494"/>
              <a:chOff x="7215206" y="4132266"/>
              <a:chExt cx="642942" cy="725494"/>
            </a:xfrm>
          </p:grpSpPr>
          <p:graphicFrame>
            <p:nvGraphicFramePr>
              <p:cNvPr id="77869" name="Content Placeholder 5"/>
              <p:cNvGraphicFramePr>
                <a:graphicFrameLocks noChangeAspect="1"/>
              </p:cNvGraphicFramePr>
              <p:nvPr/>
            </p:nvGraphicFramePr>
            <p:xfrm>
              <a:off x="7273919" y="4132266"/>
              <a:ext cx="476250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09" name="משוואה" r:id="rId5" imgW="177569" imgH="215619" progId="Equation.3">
                      <p:embed/>
                    </p:oleObj>
                  </mc:Choice>
                  <mc:Fallback>
                    <p:oleObj name="משוואה" r:id="rId5" imgW="177569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3919" y="4132266"/>
                            <a:ext cx="476250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70" name="Group 36"/>
              <p:cNvGrpSpPr>
                <a:grpSpLocks/>
              </p:cNvGrpSpPr>
              <p:nvPr/>
            </p:nvGrpSpPr>
            <p:grpSpPr bwMode="auto">
              <a:xfrm>
                <a:off x="7215206" y="4143380"/>
                <a:ext cx="642942" cy="714380"/>
                <a:chOff x="7215206" y="4143380"/>
                <a:chExt cx="642942" cy="71438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7286643" y="4214820"/>
                  <a:ext cx="500066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215206" y="4143381"/>
                  <a:ext cx="642941" cy="7143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5" name="Rectangle 4"/>
            <p:cNvSpPr/>
            <p:nvPr/>
          </p:nvSpPr>
          <p:spPr>
            <a:xfrm>
              <a:off x="4429124" y="2857496"/>
              <a:ext cx="3429024" cy="2000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7861" name="Group 50"/>
            <p:cNvGrpSpPr>
              <a:grpSpLocks/>
            </p:cNvGrpSpPr>
            <p:nvPr/>
          </p:nvGrpSpPr>
          <p:grpSpPr bwMode="auto">
            <a:xfrm>
              <a:off x="4643438" y="3417889"/>
              <a:ext cx="571504" cy="654053"/>
              <a:chOff x="4643438" y="3417889"/>
              <a:chExt cx="571504" cy="654053"/>
            </a:xfrm>
          </p:grpSpPr>
          <p:graphicFrame>
            <p:nvGraphicFramePr>
              <p:cNvPr id="77867" name="Content Placeholder 5"/>
              <p:cNvGraphicFramePr>
                <a:graphicFrameLocks noChangeAspect="1"/>
              </p:cNvGraphicFramePr>
              <p:nvPr/>
            </p:nvGraphicFramePr>
            <p:xfrm>
              <a:off x="4697406" y="3417889"/>
              <a:ext cx="444500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10" name="משוואה" r:id="rId7" imgW="164885" imgH="215619" progId="Equation.3">
                      <p:embed/>
                    </p:oleObj>
                  </mc:Choice>
                  <mc:Fallback>
                    <p:oleObj name="משוואה" r:id="rId7" imgW="164885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7406" y="3417889"/>
                            <a:ext cx="444500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Oval 6"/>
              <p:cNvSpPr/>
              <p:nvPr/>
            </p:nvSpPr>
            <p:spPr>
              <a:xfrm>
                <a:off x="4643437" y="3500438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7862" name="Group 40"/>
            <p:cNvGrpSpPr>
              <a:grpSpLocks/>
            </p:cNvGrpSpPr>
            <p:nvPr/>
          </p:nvGrpSpPr>
          <p:grpSpPr bwMode="auto">
            <a:xfrm>
              <a:off x="7143768" y="3055939"/>
              <a:ext cx="642942" cy="730251"/>
              <a:chOff x="7215206" y="3973505"/>
              <a:chExt cx="642942" cy="730251"/>
            </a:xfrm>
          </p:grpSpPr>
          <p:graphicFrame>
            <p:nvGraphicFramePr>
              <p:cNvPr id="77863" name="Content Placeholder 5"/>
              <p:cNvGraphicFramePr>
                <a:graphicFrameLocks noChangeAspect="1"/>
              </p:cNvGraphicFramePr>
              <p:nvPr/>
            </p:nvGraphicFramePr>
            <p:xfrm>
              <a:off x="7289794" y="3973505"/>
              <a:ext cx="442913" cy="615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11" name="משוואה" r:id="rId9" imgW="165028" imgH="228501" progId="Equation.3">
                      <p:embed/>
                    </p:oleObj>
                  </mc:Choice>
                  <mc:Fallback>
                    <p:oleObj name="משוואה" r:id="rId9" imgW="165028" imgH="228501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9794" y="3973505"/>
                            <a:ext cx="442913" cy="615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64" name="Group 36"/>
              <p:cNvGrpSpPr>
                <a:grpSpLocks/>
              </p:cNvGrpSpPr>
              <p:nvPr/>
            </p:nvGrpSpPr>
            <p:grpSpPr bwMode="auto">
              <a:xfrm>
                <a:off x="7215206" y="3989376"/>
                <a:ext cx="642942" cy="714380"/>
                <a:chOff x="7215206" y="3989376"/>
                <a:chExt cx="642942" cy="71438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7286643" y="4071926"/>
                  <a:ext cx="500066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215206" y="3989375"/>
                  <a:ext cx="642941" cy="7143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77833" name="Group 52"/>
          <p:cNvGrpSpPr>
            <a:grpSpLocks/>
          </p:cNvGrpSpPr>
          <p:nvPr/>
        </p:nvGrpSpPr>
        <p:grpSpPr bwMode="auto">
          <a:xfrm>
            <a:off x="1214438" y="2643188"/>
            <a:ext cx="3429000" cy="2000250"/>
            <a:chOff x="4429124" y="2857496"/>
            <a:chExt cx="3429024" cy="2000264"/>
          </a:xfrm>
        </p:grpSpPr>
        <p:grpSp>
          <p:nvGrpSpPr>
            <p:cNvPr id="77845" name="Group 37"/>
            <p:cNvGrpSpPr>
              <a:grpSpLocks/>
            </p:cNvGrpSpPr>
            <p:nvPr/>
          </p:nvGrpSpPr>
          <p:grpSpPr bwMode="auto">
            <a:xfrm>
              <a:off x="7143768" y="4089402"/>
              <a:ext cx="642942" cy="725494"/>
              <a:chOff x="7215206" y="4132266"/>
              <a:chExt cx="642942" cy="725494"/>
            </a:xfrm>
          </p:grpSpPr>
          <p:graphicFrame>
            <p:nvGraphicFramePr>
              <p:cNvPr id="77855" name="Content Placeholder 5"/>
              <p:cNvGraphicFramePr>
                <a:graphicFrameLocks noChangeAspect="1"/>
              </p:cNvGraphicFramePr>
              <p:nvPr/>
            </p:nvGraphicFramePr>
            <p:xfrm>
              <a:off x="7273948" y="4132266"/>
              <a:ext cx="476250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12" name="משוואה" r:id="rId11" imgW="177569" imgH="215619" progId="Equation.3">
                      <p:embed/>
                    </p:oleObj>
                  </mc:Choice>
                  <mc:Fallback>
                    <p:oleObj name="משוואה" r:id="rId11" imgW="177569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3948" y="4132266"/>
                            <a:ext cx="476250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56" name="Group 36"/>
              <p:cNvGrpSpPr>
                <a:grpSpLocks/>
              </p:cNvGrpSpPr>
              <p:nvPr/>
            </p:nvGrpSpPr>
            <p:grpSpPr bwMode="auto">
              <a:xfrm>
                <a:off x="7215206" y="4143380"/>
                <a:ext cx="642942" cy="714380"/>
                <a:chOff x="7215206" y="4143380"/>
                <a:chExt cx="642942" cy="714380"/>
              </a:xfrm>
            </p:grpSpPr>
            <p:sp>
              <p:nvSpPr>
                <p:cNvPr id="67" name="Oval 15"/>
                <p:cNvSpPr/>
                <p:nvPr/>
              </p:nvSpPr>
              <p:spPr>
                <a:xfrm>
                  <a:off x="7286643" y="4214820"/>
                  <a:ext cx="500066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215206" y="4143381"/>
                  <a:ext cx="642941" cy="7143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55" name="Rectangle 54"/>
            <p:cNvSpPr/>
            <p:nvPr/>
          </p:nvSpPr>
          <p:spPr>
            <a:xfrm>
              <a:off x="4429124" y="2857496"/>
              <a:ext cx="3429024" cy="2000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7847" name="Group 50"/>
            <p:cNvGrpSpPr>
              <a:grpSpLocks/>
            </p:cNvGrpSpPr>
            <p:nvPr/>
          </p:nvGrpSpPr>
          <p:grpSpPr bwMode="auto">
            <a:xfrm>
              <a:off x="4643438" y="3417892"/>
              <a:ext cx="571504" cy="654050"/>
              <a:chOff x="4643438" y="3417892"/>
              <a:chExt cx="571504" cy="654050"/>
            </a:xfrm>
          </p:grpSpPr>
          <p:graphicFrame>
            <p:nvGraphicFramePr>
              <p:cNvPr id="77853" name="Content Placeholder 5"/>
              <p:cNvGraphicFramePr>
                <a:graphicFrameLocks noChangeAspect="1"/>
              </p:cNvGraphicFramePr>
              <p:nvPr/>
            </p:nvGraphicFramePr>
            <p:xfrm>
              <a:off x="4714876" y="3417892"/>
              <a:ext cx="409575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13" name="משוואה" r:id="rId13" imgW="152268" imgH="215713" progId="Equation.3">
                      <p:embed/>
                    </p:oleObj>
                  </mc:Choice>
                  <mc:Fallback>
                    <p:oleObj name="משוואה" r:id="rId13" imgW="152268" imgH="215713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3417892"/>
                            <a:ext cx="409575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Oval 6"/>
              <p:cNvSpPr/>
              <p:nvPr/>
            </p:nvSpPr>
            <p:spPr>
              <a:xfrm>
                <a:off x="4643437" y="3500438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7848" name="Group 40"/>
            <p:cNvGrpSpPr>
              <a:grpSpLocks/>
            </p:cNvGrpSpPr>
            <p:nvPr/>
          </p:nvGrpSpPr>
          <p:grpSpPr bwMode="auto">
            <a:xfrm>
              <a:off x="7143768" y="3060702"/>
              <a:ext cx="642942" cy="725488"/>
              <a:chOff x="7215206" y="3978268"/>
              <a:chExt cx="642942" cy="725488"/>
            </a:xfrm>
          </p:grpSpPr>
          <p:graphicFrame>
            <p:nvGraphicFramePr>
              <p:cNvPr id="77849" name="Content Placeholder 5"/>
              <p:cNvGraphicFramePr>
                <a:graphicFrameLocks noChangeAspect="1"/>
              </p:cNvGraphicFramePr>
              <p:nvPr/>
            </p:nvGraphicFramePr>
            <p:xfrm>
              <a:off x="7291411" y="3978268"/>
              <a:ext cx="441325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14" name="משוואה" r:id="rId15" imgW="164885" imgH="215619" progId="Equation.3">
                      <p:embed/>
                    </p:oleObj>
                  </mc:Choice>
                  <mc:Fallback>
                    <p:oleObj name="משוואה" r:id="rId15" imgW="164885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1411" y="3978268"/>
                            <a:ext cx="441325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50" name="Group 36"/>
              <p:cNvGrpSpPr>
                <a:grpSpLocks/>
              </p:cNvGrpSpPr>
              <p:nvPr/>
            </p:nvGrpSpPr>
            <p:grpSpPr bwMode="auto">
              <a:xfrm>
                <a:off x="7215206" y="3989376"/>
                <a:ext cx="642942" cy="714380"/>
                <a:chOff x="7215206" y="3989376"/>
                <a:chExt cx="642942" cy="71438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7286643" y="4060813"/>
                  <a:ext cx="500066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7215206" y="3989375"/>
                  <a:ext cx="642941" cy="7143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77834" name="Group 71"/>
          <p:cNvGrpSpPr>
            <a:grpSpLocks/>
          </p:cNvGrpSpPr>
          <p:nvPr/>
        </p:nvGrpSpPr>
        <p:grpSpPr bwMode="auto">
          <a:xfrm>
            <a:off x="4572000" y="2908300"/>
            <a:ext cx="1084263" cy="461963"/>
            <a:chOff x="4572000" y="2908299"/>
            <a:chExt cx="1083827" cy="461520"/>
          </a:xfrm>
        </p:grpSpPr>
        <p:graphicFrame>
          <p:nvGraphicFramePr>
            <p:cNvPr id="77843" name="Object 14"/>
            <p:cNvGraphicFramePr>
              <a:graphicFrameLocks noChangeAspect="1"/>
            </p:cNvGraphicFramePr>
            <p:nvPr/>
          </p:nvGraphicFramePr>
          <p:xfrm>
            <a:off x="4803779" y="2908299"/>
            <a:ext cx="3397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15" name="משוואה" r:id="rId17" imgW="126835" imgH="139518" progId="Equation.3">
                    <p:embed/>
                  </p:oleObj>
                </mc:Choice>
                <mc:Fallback>
                  <p:oleObj name="משוואה" r:id="rId17" imgW="126835" imgH="1395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779" y="2908299"/>
                          <a:ext cx="3397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Arrow Connector 70"/>
            <p:cNvCxnSpPr>
              <a:stCxn id="62" idx="6"/>
              <a:endCxn id="7" idx="1"/>
            </p:cNvCxnSpPr>
            <p:nvPr/>
          </p:nvCxnSpPr>
          <p:spPr>
            <a:xfrm>
              <a:off x="4572000" y="3214393"/>
              <a:ext cx="1083827" cy="155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35" name="Group 72"/>
          <p:cNvGrpSpPr>
            <a:grpSpLocks/>
          </p:cNvGrpSpPr>
          <p:nvPr/>
        </p:nvGrpSpPr>
        <p:grpSpPr bwMode="auto">
          <a:xfrm>
            <a:off x="785813" y="3265488"/>
            <a:ext cx="642937" cy="377825"/>
            <a:chOff x="4875217" y="2224087"/>
            <a:chExt cx="642942" cy="377825"/>
          </a:xfrm>
        </p:grpSpPr>
        <p:graphicFrame>
          <p:nvGraphicFramePr>
            <p:cNvPr id="77841" name="Object 14"/>
            <p:cNvGraphicFramePr>
              <a:graphicFrameLocks noChangeAspect="1"/>
            </p:cNvGraphicFramePr>
            <p:nvPr/>
          </p:nvGraphicFramePr>
          <p:xfrm>
            <a:off x="4946655" y="2224087"/>
            <a:ext cx="3397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16" name="משוואה" r:id="rId19" imgW="126835" imgH="139518" progId="Equation.3">
                    <p:embed/>
                  </p:oleObj>
                </mc:Choice>
                <mc:Fallback>
                  <p:oleObj name="משוואה" r:id="rId19" imgW="126835" imgH="1395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655" y="2224087"/>
                          <a:ext cx="3397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Straight Arrow Connector 74"/>
            <p:cNvCxnSpPr>
              <a:endCxn id="64" idx="2"/>
            </p:cNvCxnSpPr>
            <p:nvPr/>
          </p:nvCxnSpPr>
          <p:spPr>
            <a:xfrm>
              <a:off x="4875217" y="253047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36" name="Group 82"/>
          <p:cNvGrpSpPr>
            <a:grpSpLocks/>
          </p:cNvGrpSpPr>
          <p:nvPr/>
        </p:nvGrpSpPr>
        <p:grpSpPr bwMode="auto">
          <a:xfrm>
            <a:off x="4572000" y="3643313"/>
            <a:ext cx="1084263" cy="600075"/>
            <a:chOff x="4429124" y="2786058"/>
            <a:chExt cx="1083827" cy="600078"/>
          </a:xfrm>
        </p:grpSpPr>
        <p:graphicFrame>
          <p:nvGraphicFramePr>
            <p:cNvPr id="77839" name="Object 14"/>
            <p:cNvGraphicFramePr>
              <a:graphicFrameLocks noChangeAspect="1"/>
            </p:cNvGraphicFramePr>
            <p:nvPr/>
          </p:nvGraphicFramePr>
          <p:xfrm>
            <a:off x="4786314" y="2786058"/>
            <a:ext cx="3397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17" name="משוואה" r:id="rId20" imgW="126835" imgH="139518" progId="Equation.3">
                    <p:embed/>
                  </p:oleObj>
                </mc:Choice>
                <mc:Fallback>
                  <p:oleObj name="משוואה" r:id="rId20" imgW="126835" imgH="1395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2786058"/>
                          <a:ext cx="3397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5" name="Straight Arrow Connector 84"/>
            <p:cNvCxnSpPr>
              <a:stCxn id="68" idx="6"/>
              <a:endCxn id="7" idx="3"/>
            </p:cNvCxnSpPr>
            <p:nvPr/>
          </p:nvCxnSpPr>
          <p:spPr>
            <a:xfrm flipV="1">
              <a:off x="4429124" y="2916234"/>
              <a:ext cx="1083827" cy="469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837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2147483647" y="2147483647"/>
          <a:ext cx="869453113" cy="92489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18" name="משוואה" r:id="rId22" imgW="203024" imgH="215713" progId="Equation.3">
                  <p:embed/>
                </p:oleObj>
              </mc:Choice>
              <mc:Fallback>
                <p:oleObj name="משוואה" r:id="rId22" imgW="203024" imgH="215713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83647" y="2147483647"/>
                        <a:ext cx="869453113" cy="92489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2147483647" y="2147483647"/>
          <a:ext cx="869454700" cy="86945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19" name="משוואה" r:id="rId24" imgW="215619" imgH="215619" progId="Equation.3">
                  <p:embed/>
                </p:oleObj>
              </mc:Choice>
              <mc:Fallback>
                <p:oleObj name="משוואה" r:id="rId24" imgW="215619" imgH="215619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83647" y="2147483647"/>
                        <a:ext cx="869454700" cy="86945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3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Let                                      recognizing  </a:t>
            </a:r>
            <a:r>
              <a:rPr lang="en-US" altLang="en-US" sz="3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1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dirty="0" smtClean="0"/>
              <a:t>,  and                                             </a:t>
            </a:r>
            <a:br>
              <a:rPr lang="en-US" altLang="en-US" sz="3100" dirty="0" smtClean="0"/>
            </a:br>
            <a:r>
              <a:rPr lang="en-US" altLang="en-US" sz="3100" dirty="0" smtClean="0"/>
              <a:t>                                      recognizing  </a:t>
            </a:r>
            <a:r>
              <a:rPr lang="en-US" altLang="en-US" sz="3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he-IL" altLang="en-US" sz="3100" dirty="0" smtClean="0"/>
              <a:t>.</a:t>
            </a:r>
            <a:r>
              <a:rPr lang="en-US" altLang="en-US" sz="3100" dirty="0" smtClean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Construct                                  to recognize                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Where                        ,               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                        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graphicFrame>
        <p:nvGraphicFramePr>
          <p:cNvPr id="78851" name="Object 17"/>
          <p:cNvGraphicFramePr>
            <a:graphicFrameLocks noChangeAspect="1"/>
          </p:cNvGraphicFramePr>
          <p:nvPr/>
        </p:nvGraphicFramePr>
        <p:xfrm>
          <a:off x="679450" y="4064000"/>
          <a:ext cx="59436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5" name="Equation" r:id="rId3" imgW="2552700" imgH="939800" progId="Equation.3">
                  <p:embed/>
                </p:oleObj>
              </mc:Choice>
              <mc:Fallback>
                <p:oleObj name="Equation" r:id="rId3" imgW="2552700" imgH="93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064000"/>
                        <a:ext cx="59436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using NFAs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C75112A-67D7-47FC-8C65-E4D08A3FBBBE}" type="slidenum">
              <a:rPr lang="en-US" sz="1600"/>
              <a:pPr algn="l">
                <a:defRPr/>
              </a:pPr>
              <a:t>68</a:t>
            </a:fld>
            <a:endParaRPr lang="en-US" sz="1600" dirty="0"/>
          </a:p>
        </p:txBody>
      </p:sp>
      <p:graphicFrame>
        <p:nvGraphicFramePr>
          <p:cNvPr id="78854" name="Object 7"/>
          <p:cNvGraphicFramePr>
            <a:graphicFrameLocks noChangeAspect="1"/>
          </p:cNvGraphicFramePr>
          <p:nvPr/>
        </p:nvGraphicFramePr>
        <p:xfrm>
          <a:off x="7165975" y="2909888"/>
          <a:ext cx="12684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6" name="משוואה" r:id="rId5" imgW="431613" imgH="215806" progId="Equation.3">
                  <p:embed/>
                </p:oleObj>
              </mc:Choice>
              <mc:Fallback>
                <p:oleObj name="משוואה" r:id="rId5" imgW="431613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2909888"/>
                        <a:ext cx="12684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2"/>
          <p:cNvGraphicFramePr>
            <a:graphicFrameLocks noChangeAspect="1"/>
          </p:cNvGraphicFramePr>
          <p:nvPr/>
        </p:nvGraphicFramePr>
        <p:xfrm>
          <a:off x="1143000" y="1677988"/>
          <a:ext cx="3092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7" name="משוואה" r:id="rId7" imgW="1244060" imgH="215806" progId="Equation.3">
                  <p:embed/>
                </p:oleObj>
              </mc:Choice>
              <mc:Fallback>
                <p:oleObj name="משוואה" r:id="rId7" imgW="124406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7988"/>
                        <a:ext cx="30924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11"/>
          <p:cNvGraphicFramePr>
            <a:graphicFrameLocks noChangeAspect="1"/>
          </p:cNvGraphicFramePr>
          <p:nvPr/>
        </p:nvGraphicFramePr>
        <p:xfrm>
          <a:off x="1136650" y="2286000"/>
          <a:ext cx="3249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8" name="משוואה" r:id="rId9" imgW="1307532" imgH="215806" progId="Equation.3">
                  <p:embed/>
                </p:oleObj>
              </mc:Choice>
              <mc:Fallback>
                <p:oleObj name="משוואה" r:id="rId9" imgW="1307532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286000"/>
                        <a:ext cx="32496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12"/>
          <p:cNvGraphicFramePr>
            <a:graphicFrameLocks noChangeAspect="1"/>
          </p:cNvGraphicFramePr>
          <p:nvPr/>
        </p:nvGraphicFramePr>
        <p:xfrm>
          <a:off x="2168525" y="2892425"/>
          <a:ext cx="28717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9" name="משוואה" r:id="rId11" imgW="1155199" imgH="215806" progId="Equation.3">
                  <p:embed/>
                </p:oleObj>
              </mc:Choice>
              <mc:Fallback>
                <p:oleObj name="משוואה" r:id="rId11" imgW="1155199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892425"/>
                        <a:ext cx="28717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673153"/>
              </p:ext>
            </p:extLst>
          </p:nvPr>
        </p:nvGraphicFramePr>
        <p:xfrm>
          <a:off x="1766888" y="3511550"/>
          <a:ext cx="2873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0" name="Equation" r:id="rId13" imgW="1155600" imgH="228600" progId="Equation.3">
                  <p:embed/>
                </p:oleObj>
              </mc:Choice>
              <mc:Fallback>
                <p:oleObj name="Equation" r:id="rId13" imgW="1155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511550"/>
                        <a:ext cx="28733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4"/>
          <p:cNvGraphicFramePr>
            <a:graphicFrameLocks noChangeAspect="1"/>
          </p:cNvGraphicFramePr>
          <p:nvPr/>
        </p:nvGraphicFramePr>
        <p:xfrm>
          <a:off x="4764088" y="3549650"/>
          <a:ext cx="1136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1" name="משוואה" r:id="rId15" imgW="457002" imgH="215806" progId="Equation.3">
                  <p:embed/>
                </p:oleObj>
              </mc:Choice>
              <mc:Fallback>
                <p:oleObj name="משוואה" r:id="rId15" imgW="457002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3549650"/>
                        <a:ext cx="11366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The class of Regular languages is </a:t>
            </a:r>
            <a:r>
              <a:rPr lang="en-US" altLang="en-US" sz="3100" b="1" smtClean="0"/>
              <a:t>closed</a:t>
            </a:r>
            <a:r>
              <a:rPr lang="en-US" altLang="en-US" sz="3100" smtClean="0"/>
              <a:t> under the </a:t>
            </a:r>
            <a:r>
              <a:rPr lang="en-US" altLang="en-US" sz="3100" b="1" i="1" smtClean="0"/>
              <a:t>star </a:t>
            </a:r>
            <a:r>
              <a:rPr lang="en-US" altLang="en-US" sz="3100" smtClean="0"/>
              <a:t>operation. </a:t>
            </a:r>
            <a:br>
              <a:rPr lang="en-US" altLang="en-US" sz="3100" smtClean="0"/>
            </a:br>
            <a:r>
              <a:rPr lang="en-US" altLang="en-US" sz="3100" smtClean="0"/>
              <a:t>                                                      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798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Theorem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459EC5A-3E67-4C31-A53A-EC5EE7129C98}" type="slidenum">
              <a:rPr lang="en-US" sz="1600"/>
              <a:pPr algn="l">
                <a:defRPr/>
              </a:pPr>
              <a:t>69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Each state has </a:t>
            </a:r>
            <a:r>
              <a:rPr lang="en-US" altLang="en-US" b="1" dirty="0" smtClean="0"/>
              <a:t>a single transition </a:t>
            </a:r>
            <a:r>
              <a:rPr lang="en-US" altLang="en-US" dirty="0" smtClean="0"/>
              <a:t>for every symbol in the alphabet.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Every (Deterministic) FA has a computation for </a:t>
            </a:r>
            <a:r>
              <a:rPr lang="en-US" altLang="en-US" b="1" dirty="0" smtClean="0"/>
              <a:t>every finite string </a:t>
            </a:r>
            <a:r>
              <a:rPr lang="en-US" altLang="en-US" dirty="0" smtClean="0"/>
              <a:t>over the alphabet.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Observations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D4B6A563-F097-406E-84B7-9BA690916BE5}" type="slidenum">
              <a:rPr lang="en-US" sz="1600"/>
              <a:pPr algn="l">
                <a:defRPr/>
              </a:pPr>
              <a:t>7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A Pictorial proof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A28B683-3732-4DDF-AE0E-07B1CF0F5813}" type="slidenum">
              <a:rPr lang="en-US" sz="1600"/>
              <a:pPr algn="l">
                <a:defRPr/>
              </a:pPr>
              <a:t>70</a:t>
            </a:fld>
            <a:endParaRPr lang="en-US" sz="1600" dirty="0"/>
          </a:p>
        </p:txBody>
      </p:sp>
      <p:grpSp>
        <p:nvGrpSpPr>
          <p:cNvPr id="80900" name="Group 22"/>
          <p:cNvGrpSpPr>
            <a:grpSpLocks/>
          </p:cNvGrpSpPr>
          <p:nvPr/>
        </p:nvGrpSpPr>
        <p:grpSpPr bwMode="auto">
          <a:xfrm>
            <a:off x="4429125" y="2857500"/>
            <a:ext cx="3429000" cy="2000250"/>
            <a:chOff x="928662" y="2071678"/>
            <a:chExt cx="3429024" cy="2000264"/>
          </a:xfrm>
        </p:grpSpPr>
        <p:sp>
          <p:nvSpPr>
            <p:cNvPr id="5" name="Rectangle 4"/>
            <p:cNvSpPr/>
            <p:nvPr/>
          </p:nvSpPr>
          <p:spPr>
            <a:xfrm>
              <a:off x="928662" y="2071678"/>
              <a:ext cx="3429024" cy="2000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80914" name="Group 12"/>
            <p:cNvGrpSpPr>
              <a:grpSpLocks/>
            </p:cNvGrpSpPr>
            <p:nvPr/>
          </p:nvGrpSpPr>
          <p:grpSpPr bwMode="auto">
            <a:xfrm>
              <a:off x="1142976" y="2632074"/>
              <a:ext cx="571504" cy="654050"/>
              <a:chOff x="1071538" y="2763842"/>
              <a:chExt cx="571504" cy="654050"/>
            </a:xfrm>
          </p:grpSpPr>
          <p:graphicFrame>
            <p:nvGraphicFramePr>
              <p:cNvPr id="80921" name="Content Placeholder 5"/>
              <p:cNvGraphicFramePr>
                <a:graphicFrameLocks noChangeAspect="1"/>
              </p:cNvGraphicFramePr>
              <p:nvPr/>
            </p:nvGraphicFramePr>
            <p:xfrm>
              <a:off x="1142976" y="2763842"/>
              <a:ext cx="409575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539" name="משוואה" r:id="rId3" imgW="152268" imgH="215713" progId="Equation.3">
                      <p:embed/>
                    </p:oleObj>
                  </mc:Choice>
                  <mc:Fallback>
                    <p:oleObj name="משוואה" r:id="rId3" imgW="152268" imgH="215713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2976" y="2763842"/>
                            <a:ext cx="409575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Oval 6"/>
              <p:cNvSpPr/>
              <p:nvPr/>
            </p:nvSpPr>
            <p:spPr>
              <a:xfrm>
                <a:off x="1071538" y="2846389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0915" name="Group 13"/>
            <p:cNvGrpSpPr>
              <a:grpSpLocks/>
            </p:cNvGrpSpPr>
            <p:nvPr/>
          </p:nvGrpSpPr>
          <p:grpSpPr bwMode="auto">
            <a:xfrm>
              <a:off x="3786182" y="3328988"/>
              <a:ext cx="500066" cy="671516"/>
              <a:chOff x="2357422" y="2185980"/>
              <a:chExt cx="500066" cy="671516"/>
            </a:xfrm>
          </p:grpSpPr>
          <p:graphicFrame>
            <p:nvGraphicFramePr>
              <p:cNvPr id="80919" name="Content Placeholder 5"/>
              <p:cNvGraphicFramePr>
                <a:graphicFrameLocks noChangeAspect="1"/>
              </p:cNvGraphicFramePr>
              <p:nvPr/>
            </p:nvGraphicFramePr>
            <p:xfrm>
              <a:off x="2360603" y="2185980"/>
              <a:ext cx="442912" cy="617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540" name="משוואה" r:id="rId5" imgW="165028" imgH="228501" progId="Equation.3">
                      <p:embed/>
                    </p:oleObj>
                  </mc:Choice>
                  <mc:Fallback>
                    <p:oleObj name="משוואה" r:id="rId5" imgW="165028" imgH="228501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0603" y="2185980"/>
                            <a:ext cx="442912" cy="617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Oval 15"/>
              <p:cNvSpPr/>
              <p:nvPr/>
            </p:nvSpPr>
            <p:spPr>
              <a:xfrm>
                <a:off x="2357422" y="2285993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0916" name="Group 16"/>
            <p:cNvGrpSpPr>
              <a:grpSpLocks/>
            </p:cNvGrpSpPr>
            <p:nvPr/>
          </p:nvGrpSpPr>
          <p:grpSpPr bwMode="auto">
            <a:xfrm>
              <a:off x="3714744" y="2214554"/>
              <a:ext cx="514338" cy="654054"/>
              <a:chOff x="3714744" y="1071546"/>
              <a:chExt cx="514338" cy="654054"/>
            </a:xfrm>
          </p:grpSpPr>
          <p:graphicFrame>
            <p:nvGraphicFramePr>
              <p:cNvPr id="80917" name="Content Placeholder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7587419"/>
                  </p:ext>
                </p:extLst>
              </p:nvPr>
            </p:nvGraphicFramePr>
            <p:xfrm>
              <a:off x="3714744" y="1071546"/>
              <a:ext cx="477838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541" name="Equation" r:id="rId7" imgW="177480" imgH="215640" progId="Equation.3">
                      <p:embed/>
                    </p:oleObj>
                  </mc:Choice>
                  <mc:Fallback>
                    <p:oleObj name="Equation" r:id="rId7" imgW="177480" imgH="215640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744" y="1071546"/>
                            <a:ext cx="477838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Oval 18"/>
              <p:cNvSpPr/>
              <p:nvPr/>
            </p:nvSpPr>
            <p:spPr>
              <a:xfrm>
                <a:off x="3729031" y="1154097"/>
                <a:ext cx="500067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0" name="Oval 39"/>
          <p:cNvSpPr/>
          <p:nvPr/>
        </p:nvSpPr>
        <p:spPr>
          <a:xfrm>
            <a:off x="2982913" y="3500438"/>
            <a:ext cx="500062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80902" name="Object 14"/>
          <p:cNvGraphicFramePr>
            <a:graphicFrameLocks noChangeAspect="1"/>
          </p:cNvGraphicFramePr>
          <p:nvPr/>
        </p:nvGraphicFramePr>
        <p:xfrm>
          <a:off x="3786188" y="3265488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2" name="משוואה" r:id="rId9" imgW="126835" imgH="139518" progId="Equation.3">
                  <p:embed/>
                </p:oleObj>
              </mc:Choice>
              <mc:Fallback>
                <p:oleObj name="משוואה" r:id="rId9" imgW="126835" imgH="13951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265488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7000875" y="2928938"/>
            <a:ext cx="1071563" cy="21431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904" name="TextBox 47"/>
          <p:cNvSpPr txBox="1">
            <a:spLocks noChangeArrowheads="1"/>
          </p:cNvSpPr>
          <p:nvPr/>
        </p:nvSpPr>
        <p:spPr bwMode="auto">
          <a:xfrm>
            <a:off x="8501063" y="4000500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graphicFrame>
        <p:nvGraphicFramePr>
          <p:cNvPr id="80905" name="Content Placeholder 5"/>
          <p:cNvGraphicFramePr>
            <a:graphicFrameLocks noChangeAspect="1"/>
          </p:cNvGraphicFramePr>
          <p:nvPr/>
        </p:nvGraphicFramePr>
        <p:xfrm>
          <a:off x="2984500" y="3402013"/>
          <a:ext cx="4429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3" name="משוואה" r:id="rId11" imgW="165028" imgH="228501" progId="Equation.3">
                  <p:embed/>
                </p:oleObj>
              </mc:Choice>
              <mc:Fallback>
                <p:oleObj name="משוואה" r:id="rId11" imgW="165028" imgH="228501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402013"/>
                        <a:ext cx="4429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/>
          <p:cNvSpPr/>
          <p:nvPr/>
        </p:nvSpPr>
        <p:spPr>
          <a:xfrm>
            <a:off x="2928938" y="3429000"/>
            <a:ext cx="642937" cy="714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9" name="Straight Arrow Connector 48"/>
          <p:cNvCxnSpPr>
            <a:stCxn id="45" idx="6"/>
            <a:endCxn id="7" idx="2"/>
          </p:cNvCxnSpPr>
          <p:nvPr/>
        </p:nvCxnSpPr>
        <p:spPr>
          <a:xfrm>
            <a:off x="3571875" y="3786188"/>
            <a:ext cx="10715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7" idx="7"/>
          </p:cNvCxnSpPr>
          <p:nvPr/>
        </p:nvCxnSpPr>
        <p:spPr>
          <a:xfrm rot="10800000" flipV="1">
            <a:off x="5130800" y="3368675"/>
            <a:ext cx="2098675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7" idx="5"/>
          </p:cNvCxnSpPr>
          <p:nvPr/>
        </p:nvCxnSpPr>
        <p:spPr>
          <a:xfrm rot="10800000">
            <a:off x="5130800" y="3987800"/>
            <a:ext cx="2155825" cy="51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910" name="Object 9"/>
          <p:cNvGraphicFramePr>
            <a:graphicFrameLocks noChangeAspect="1"/>
          </p:cNvGraphicFramePr>
          <p:nvPr/>
        </p:nvGraphicFramePr>
        <p:xfrm>
          <a:off x="5661025" y="4194175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4" name="משוואה" r:id="rId13" imgW="126835" imgH="139518" progId="Equation.3">
                  <p:embed/>
                </p:oleObj>
              </mc:Choice>
              <mc:Fallback>
                <p:oleObj name="משוואה" r:id="rId13" imgW="126835" imgH="1395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4194175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0"/>
          <p:cNvGraphicFramePr>
            <a:graphicFrameLocks noChangeAspect="1"/>
          </p:cNvGraphicFramePr>
          <p:nvPr/>
        </p:nvGraphicFramePr>
        <p:xfrm>
          <a:off x="5946775" y="3071813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5" name="משוואה" r:id="rId14" imgW="126835" imgH="139518" progId="Equation.3">
                  <p:embed/>
                </p:oleObj>
              </mc:Choice>
              <mc:Fallback>
                <p:oleObj name="משוואה" r:id="rId14" imgW="126835" imgH="1395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3071813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587658750" y="2147483647"/>
          <a:ext cx="869453113" cy="92489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46" name="משוואה" r:id="rId15" imgW="203024" imgH="215713" progId="Equation.3">
                  <p:embed/>
                </p:oleObj>
              </mc:Choice>
              <mc:Fallback>
                <p:oleObj name="משוואה" r:id="rId15" imgW="203024" imgH="215713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658750" y="2147483647"/>
                        <a:ext cx="869453113" cy="92489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Let                                      recognizing  </a:t>
            </a:r>
            <a:r>
              <a:rPr lang="en-US" altLang="en-US" sz="31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he-IL" altLang="en-US" sz="3100" smtClean="0"/>
              <a:t>.</a:t>
            </a:r>
            <a:r>
              <a:rPr lang="en-US" altLang="en-US" sz="3100" smtClean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Construct                                  to recognize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Where                        ,                        ,  and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                        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graphicFrame>
        <p:nvGraphicFramePr>
          <p:cNvPr id="81923" name="Object 17"/>
          <p:cNvGraphicFramePr>
            <a:graphicFrameLocks noChangeAspect="1"/>
          </p:cNvGraphicFramePr>
          <p:nvPr/>
        </p:nvGraphicFramePr>
        <p:xfrm>
          <a:off x="601663" y="3563938"/>
          <a:ext cx="6126162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1" name="משוואה" r:id="rId3" imgW="2628900" imgH="1117600" progId="Equation.3">
                  <p:embed/>
                </p:oleObj>
              </mc:Choice>
              <mc:Fallback>
                <p:oleObj name="משוואה" r:id="rId3" imgW="2628900" imgH="1117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563938"/>
                        <a:ext cx="6126162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using NFAs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2895EED7-900A-4B75-9E94-E183046DF557}" type="slidenum">
              <a:rPr lang="en-US" sz="1600"/>
              <a:pPr algn="l">
                <a:defRPr/>
              </a:pPr>
              <a:t>71</a:t>
            </a:fld>
            <a:endParaRPr lang="en-US" sz="1600" dirty="0"/>
          </a:p>
        </p:txBody>
      </p:sp>
      <p:graphicFrame>
        <p:nvGraphicFramePr>
          <p:cNvPr id="81926" name="Object 7"/>
          <p:cNvGraphicFramePr>
            <a:graphicFrameLocks noChangeAspect="1"/>
          </p:cNvGraphicFramePr>
          <p:nvPr/>
        </p:nvGraphicFramePr>
        <p:xfrm>
          <a:off x="7072313" y="2214563"/>
          <a:ext cx="6350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2" name="משוואה" r:id="rId5" imgW="215713" imgH="241091" progId="Equation.3">
                  <p:embed/>
                </p:oleObj>
              </mc:Choice>
              <mc:Fallback>
                <p:oleObj name="משוואה" r:id="rId5" imgW="215713" imgH="2410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214563"/>
                        <a:ext cx="6350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12"/>
          <p:cNvGraphicFramePr>
            <a:graphicFrameLocks noChangeAspect="1"/>
          </p:cNvGraphicFramePr>
          <p:nvPr/>
        </p:nvGraphicFramePr>
        <p:xfrm>
          <a:off x="1143000" y="1677988"/>
          <a:ext cx="3092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3" name="משוואה" r:id="rId7" imgW="1244060" imgH="215806" progId="Equation.3">
                  <p:embed/>
                </p:oleObj>
              </mc:Choice>
              <mc:Fallback>
                <p:oleObj name="משוואה" r:id="rId7" imgW="124406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7988"/>
                        <a:ext cx="30924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12"/>
          <p:cNvGraphicFramePr>
            <a:graphicFrameLocks noChangeAspect="1"/>
          </p:cNvGraphicFramePr>
          <p:nvPr/>
        </p:nvGraphicFramePr>
        <p:xfrm>
          <a:off x="2184400" y="2341563"/>
          <a:ext cx="29035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4" name="משוואה" r:id="rId9" imgW="1168400" imgH="228600" progId="Equation.3">
                  <p:embed/>
                </p:oleObj>
              </mc:Choice>
              <mc:Fallback>
                <p:oleObj name="משוואה" r:id="rId9" imgW="1168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341563"/>
                        <a:ext cx="29035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13"/>
          <p:cNvGraphicFramePr>
            <a:graphicFrameLocks noChangeAspect="1"/>
          </p:cNvGraphicFramePr>
          <p:nvPr/>
        </p:nvGraphicFramePr>
        <p:xfrm>
          <a:off x="1735138" y="2984500"/>
          <a:ext cx="20510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5" name="משוואה" r:id="rId11" imgW="825500" imgH="228600" progId="Equation.3">
                  <p:embed/>
                </p:oleObj>
              </mc:Choice>
              <mc:Fallback>
                <p:oleObj name="משוואה" r:id="rId11" imgW="825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2984500"/>
                        <a:ext cx="20510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4"/>
          <p:cNvGraphicFramePr>
            <a:graphicFrameLocks noChangeAspect="1"/>
          </p:cNvGraphicFramePr>
          <p:nvPr/>
        </p:nvGraphicFramePr>
        <p:xfrm>
          <a:off x="3876675" y="3000375"/>
          <a:ext cx="2052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6" name="משוואה" r:id="rId13" imgW="825500" imgH="228600" progId="Equation.3">
                  <p:embed/>
                </p:oleObj>
              </mc:Choice>
              <mc:Fallback>
                <p:oleObj name="משוואה" r:id="rId13" imgW="825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000375"/>
                        <a:ext cx="20526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Inductive Construction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Let      and      be two regular expressions representing languages      and      , resp.</a:t>
            </a:r>
          </a:p>
          <a:p>
            <a:pPr eaLnBrk="1" hangingPunct="1"/>
            <a:r>
              <a:rPr lang="en-US" altLang="en-US" smtClean="0"/>
              <a:t>The string                   is a regular expression representing the set               .</a:t>
            </a:r>
          </a:p>
          <a:p>
            <a:pPr eaLnBrk="1" hangingPunct="1"/>
            <a:r>
              <a:rPr lang="en-US" altLang="en-US" smtClean="0"/>
              <a:t>The string              is a regular expression representing the set             .</a:t>
            </a:r>
          </a:p>
          <a:p>
            <a:pPr eaLnBrk="1" hangingPunct="1"/>
            <a:r>
              <a:rPr lang="en-US" altLang="en-US" smtClean="0"/>
              <a:t>The string          is a regular expression representing the set        .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86020" name="Object 10"/>
          <p:cNvGraphicFramePr>
            <a:graphicFrameLocks noChangeAspect="1"/>
          </p:cNvGraphicFramePr>
          <p:nvPr/>
        </p:nvGraphicFramePr>
        <p:xfrm>
          <a:off x="1092200" y="1631950"/>
          <a:ext cx="4794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1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631950"/>
                        <a:ext cx="4794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10"/>
          <p:cNvGraphicFramePr>
            <a:graphicFrameLocks noChangeAspect="1"/>
          </p:cNvGraphicFramePr>
          <p:nvPr/>
        </p:nvGraphicFramePr>
        <p:xfrm>
          <a:off x="2271713" y="1643063"/>
          <a:ext cx="5143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2" name="משוואה" r:id="rId5" imgW="190335" imgH="215713" progId="Equation.3">
                  <p:embed/>
                </p:oleObj>
              </mc:Choice>
              <mc:Fallback>
                <p:oleObj name="משוואה" r:id="rId5" imgW="190335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643063"/>
                        <a:ext cx="5143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1"/>
          <p:cNvGraphicFramePr>
            <a:graphicFrameLocks noChangeAspect="1"/>
          </p:cNvGraphicFramePr>
          <p:nvPr/>
        </p:nvGraphicFramePr>
        <p:xfrm>
          <a:off x="4768850" y="2100263"/>
          <a:ext cx="4460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3" name="משוואה" r:id="rId7" imgW="164885" imgH="215619" progId="Equation.3">
                  <p:embed/>
                </p:oleObj>
              </mc:Choice>
              <mc:Fallback>
                <p:oleObj name="משוואה" r:id="rId7" imgW="164885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100263"/>
                        <a:ext cx="4460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2"/>
          <p:cNvGraphicFramePr>
            <a:graphicFrameLocks noChangeAspect="1"/>
          </p:cNvGraphicFramePr>
          <p:nvPr/>
        </p:nvGraphicFramePr>
        <p:xfrm>
          <a:off x="5929313" y="2100263"/>
          <a:ext cx="4810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4" name="משוואה" r:id="rId9" imgW="177569" imgH="215619" progId="Equation.3">
                  <p:embed/>
                </p:oleObj>
              </mc:Choice>
              <mc:Fallback>
                <p:oleObj name="משוואה" r:id="rId9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100263"/>
                        <a:ext cx="4810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13"/>
          <p:cNvGraphicFramePr>
            <a:graphicFrameLocks noChangeAspect="1"/>
          </p:cNvGraphicFramePr>
          <p:nvPr/>
        </p:nvGraphicFramePr>
        <p:xfrm>
          <a:off x="2605088" y="2714625"/>
          <a:ext cx="1609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5" name="משוואה" r:id="rId11" imgW="596641" imgH="215806" progId="Equation.3">
                  <p:embed/>
                </p:oleObj>
              </mc:Choice>
              <mc:Fallback>
                <p:oleObj name="משוואה" r:id="rId11" imgW="59664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714625"/>
                        <a:ext cx="16097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14"/>
          <p:cNvGraphicFramePr>
            <a:graphicFrameLocks noChangeAspect="1"/>
          </p:cNvGraphicFramePr>
          <p:nvPr/>
        </p:nvGraphicFramePr>
        <p:xfrm>
          <a:off x="4302125" y="3143250"/>
          <a:ext cx="1270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6" name="משוואה" r:id="rId13" imgW="469696" imgH="215806" progId="Equation.3">
                  <p:embed/>
                </p:oleObj>
              </mc:Choice>
              <mc:Fallback>
                <p:oleObj name="משוואה" r:id="rId13" imgW="469696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143250"/>
                        <a:ext cx="1270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5"/>
          <p:cNvGraphicFramePr>
            <a:graphicFrameLocks noChangeAspect="1"/>
          </p:cNvGraphicFramePr>
          <p:nvPr/>
        </p:nvGraphicFramePr>
        <p:xfrm>
          <a:off x="2582863" y="3775075"/>
          <a:ext cx="11318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7" name="משוואה" r:id="rId15" imgW="418918" imgH="215806" progId="Equation.3">
                  <p:embed/>
                </p:oleObj>
              </mc:Choice>
              <mc:Fallback>
                <p:oleObj name="משוואה" r:id="rId15" imgW="418918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775075"/>
                        <a:ext cx="113188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6"/>
          <p:cNvGraphicFramePr>
            <a:graphicFrameLocks noChangeAspect="1"/>
          </p:cNvGraphicFramePr>
          <p:nvPr/>
        </p:nvGraphicFramePr>
        <p:xfrm>
          <a:off x="4259263" y="4275138"/>
          <a:ext cx="10985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8" name="משוואה" r:id="rId17" imgW="406048" imgH="215713" progId="Equation.3">
                  <p:embed/>
                </p:oleObj>
              </mc:Choice>
              <mc:Fallback>
                <p:oleObj name="משוואה" r:id="rId17" imgW="406048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4275138"/>
                        <a:ext cx="10985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8"/>
          <p:cNvGraphicFramePr>
            <a:graphicFrameLocks noChangeAspect="1"/>
          </p:cNvGraphicFramePr>
          <p:nvPr/>
        </p:nvGraphicFramePr>
        <p:xfrm>
          <a:off x="2573338" y="4786313"/>
          <a:ext cx="8556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9" name="משוואה" r:id="rId19" imgW="317225" imgH="241091" progId="Equation.3">
                  <p:embed/>
                </p:oleObj>
              </mc:Choice>
              <mc:Fallback>
                <p:oleObj name="משוואה" r:id="rId19" imgW="317225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4786313"/>
                        <a:ext cx="8556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9"/>
          <p:cNvGraphicFramePr>
            <a:graphicFrameLocks noChangeAspect="1"/>
          </p:cNvGraphicFramePr>
          <p:nvPr/>
        </p:nvGraphicFramePr>
        <p:xfrm>
          <a:off x="4286250" y="5278438"/>
          <a:ext cx="5492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90" name="משוואה" r:id="rId21" imgW="203112" imgH="241195" progId="Equation.3">
                  <p:embed/>
                </p:oleObj>
              </mc:Choice>
              <mc:Fallback>
                <p:oleObj name="משוואה" r:id="rId21" imgW="203112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278438"/>
                        <a:ext cx="5492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C474472-EA05-4507-9A67-A6004ABAFE8E}" type="slidenum">
              <a:rPr lang="en-US" sz="1600"/>
              <a:pPr algn="l">
                <a:defRPr/>
              </a:pPr>
              <a:t>72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Inductive Construction -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This inductive definition also dictates the way we will prove theorems: For any theorem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       Stage 1:</a:t>
            </a:r>
            <a:r>
              <a:rPr lang="en-US" dirty="0" smtClean="0"/>
              <a:t> Prove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correct for all base cases.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Stage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Assume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is correct for      and      .      </a:t>
            </a:r>
            <a:br>
              <a:rPr lang="en-US" dirty="0" smtClean="0"/>
            </a:br>
            <a:r>
              <a:rPr lang="en-US" dirty="0" smtClean="0"/>
              <a:t>         Prove correctness for       ,          ,             </a:t>
            </a:r>
            <a:br>
              <a:rPr lang="en-US" dirty="0" smtClean="0"/>
            </a:br>
            <a:r>
              <a:rPr lang="en-US" dirty="0" smtClean="0"/>
              <a:t>         and          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7044" name="Object 10"/>
          <p:cNvGraphicFramePr>
            <a:graphicFrameLocks noChangeAspect="1"/>
          </p:cNvGraphicFramePr>
          <p:nvPr/>
        </p:nvGraphicFramePr>
        <p:xfrm>
          <a:off x="6500813" y="3275013"/>
          <a:ext cx="4794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5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3275013"/>
                        <a:ext cx="4794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13"/>
          <p:cNvGraphicFramePr>
            <a:graphicFrameLocks noChangeAspect="1"/>
          </p:cNvGraphicFramePr>
          <p:nvPr/>
        </p:nvGraphicFramePr>
        <p:xfrm>
          <a:off x="5248275" y="3786188"/>
          <a:ext cx="1609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6" name="משוואה" r:id="rId5" imgW="596641" imgH="215806" progId="Equation.3">
                  <p:embed/>
                </p:oleObj>
              </mc:Choice>
              <mc:Fallback>
                <p:oleObj name="משוואה" r:id="rId5" imgW="59664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786188"/>
                        <a:ext cx="1609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15"/>
          <p:cNvGraphicFramePr>
            <a:graphicFrameLocks noChangeAspect="1"/>
          </p:cNvGraphicFramePr>
          <p:nvPr/>
        </p:nvGraphicFramePr>
        <p:xfrm>
          <a:off x="7000875" y="3786188"/>
          <a:ext cx="11318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7" name="משוואה" r:id="rId7" imgW="418918" imgH="215806" progId="Equation.3">
                  <p:embed/>
                </p:oleObj>
              </mc:Choice>
              <mc:Fallback>
                <p:oleObj name="משוואה" r:id="rId7" imgW="418918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786188"/>
                        <a:ext cx="11318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18"/>
          <p:cNvGraphicFramePr>
            <a:graphicFrameLocks noChangeAspect="1"/>
          </p:cNvGraphicFramePr>
          <p:nvPr/>
        </p:nvGraphicFramePr>
        <p:xfrm>
          <a:off x="2357438" y="4205288"/>
          <a:ext cx="8556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8" name="משוואה" r:id="rId9" imgW="317225" imgH="241091" progId="Equation.3">
                  <p:embed/>
                </p:oleObj>
              </mc:Choice>
              <mc:Fallback>
                <p:oleObj name="משוואה" r:id="rId9" imgW="317225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205288"/>
                        <a:ext cx="8556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63AF511-F810-409E-AD24-6AD7A21F27D2}" type="slidenum">
              <a:rPr lang="en-US" sz="1600"/>
              <a:pPr algn="l">
                <a:defRPr/>
              </a:pPr>
              <a:t>73</a:t>
            </a:fld>
            <a:endParaRPr lang="en-US" sz="1600" dirty="0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7629525" y="3263900"/>
          <a:ext cx="5143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9" name="משוואה" r:id="rId11" imgW="190335" imgH="215713" progId="Equation.3">
                  <p:embed/>
                </p:oleObj>
              </mc:Choice>
              <mc:Fallback>
                <p:oleObj name="משוואה" r:id="rId11" imgW="190335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3263900"/>
                        <a:ext cx="5143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Some Useful Notation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Let      be a regular expression:</a:t>
            </a:r>
          </a:p>
          <a:p>
            <a:pPr eaLnBrk="1" hangingPunct="1"/>
            <a:r>
              <a:rPr lang="en-US" altLang="en-US" smtClean="0"/>
              <a:t>The string        represents         , and it also holds that                            .</a:t>
            </a:r>
          </a:p>
          <a:p>
            <a:pPr eaLnBrk="1" hangingPunct="1"/>
            <a:r>
              <a:rPr lang="en-US" altLang="en-US" smtClean="0"/>
              <a:t>The string       represents                 .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The string        represents                         . </a:t>
            </a:r>
          </a:p>
          <a:p>
            <a:pPr eaLnBrk="1" hangingPunct="1"/>
            <a:r>
              <a:rPr lang="en-US" altLang="en-US" smtClean="0"/>
              <a:t>The Language represented by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denoted by</a:t>
            </a:r>
            <a:b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.</a:t>
            </a:r>
            <a:endParaRPr lang="en-US" altLang="en-US" smtClean="0"/>
          </a:p>
        </p:txBody>
      </p:sp>
      <p:graphicFrame>
        <p:nvGraphicFramePr>
          <p:cNvPr id="88068" name="Object 10"/>
          <p:cNvGraphicFramePr>
            <a:graphicFrameLocks noChangeAspect="1"/>
          </p:cNvGraphicFramePr>
          <p:nvPr/>
        </p:nvGraphicFramePr>
        <p:xfrm>
          <a:off x="1092200" y="1598613"/>
          <a:ext cx="4794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53" name="משוואה" r:id="rId3" imgW="177646" imgH="241091" progId="Equation.3">
                  <p:embed/>
                </p:oleObj>
              </mc:Choice>
              <mc:Fallback>
                <p:oleObj name="משוואה" r:id="rId3" imgW="177646" imgH="2410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598613"/>
                        <a:ext cx="4794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18"/>
          <p:cNvGraphicFramePr>
            <a:graphicFrameLocks noChangeAspect="1"/>
          </p:cNvGraphicFramePr>
          <p:nvPr/>
        </p:nvGraphicFramePr>
        <p:xfrm>
          <a:off x="896938" y="5429250"/>
          <a:ext cx="889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54" name="משוואה" r:id="rId5" imgW="330057" imgH="215806" progId="Equation.3">
                  <p:embed/>
                </p:oleObj>
              </mc:Choice>
              <mc:Fallback>
                <p:oleObj name="משוואה" r:id="rId5" imgW="330057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5429250"/>
                        <a:ext cx="889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FB65B9E-7CBA-4755-90B8-C7B58DA9EADE}" type="slidenum">
              <a:rPr lang="en-US" sz="1600"/>
              <a:pPr algn="l">
                <a:defRPr/>
              </a:pPr>
              <a:t>74</a:t>
            </a:fld>
            <a:endParaRPr lang="en-US" sz="1600" dirty="0"/>
          </a:p>
        </p:txBody>
      </p:sp>
      <p:graphicFrame>
        <p:nvGraphicFramePr>
          <p:cNvPr id="88071" name="Object 9"/>
          <p:cNvGraphicFramePr>
            <a:graphicFrameLocks noChangeAspect="1"/>
          </p:cNvGraphicFramePr>
          <p:nvPr/>
        </p:nvGraphicFramePr>
        <p:xfrm>
          <a:off x="2559050" y="2214563"/>
          <a:ext cx="547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55" name="משוואה" r:id="rId7" imgW="203112" imgH="190417" progId="Equation.3">
                  <p:embed/>
                </p:oleObj>
              </mc:Choice>
              <mc:Fallback>
                <p:oleObj name="משוואה" r:id="rId7" imgW="203112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214563"/>
                        <a:ext cx="5476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9"/>
          <p:cNvGraphicFramePr>
            <a:graphicFrameLocks noChangeAspect="1"/>
          </p:cNvGraphicFramePr>
          <p:nvPr/>
        </p:nvGraphicFramePr>
        <p:xfrm>
          <a:off x="5072063" y="2200275"/>
          <a:ext cx="7540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56" name="משוואה" r:id="rId9" imgW="279400" imgH="190500" progId="Equation.3">
                  <p:embed/>
                </p:oleObj>
              </mc:Choice>
              <mc:Fallback>
                <p:oleObj name="משוואה" r:id="rId9" imgW="2794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200275"/>
                        <a:ext cx="7540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14"/>
          <p:cNvGraphicFramePr>
            <a:graphicFrameLocks noChangeAspect="1"/>
          </p:cNvGraphicFramePr>
          <p:nvPr/>
        </p:nvGraphicFramePr>
        <p:xfrm>
          <a:off x="2706688" y="2686050"/>
          <a:ext cx="22939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57" name="משוואה" r:id="rId11" imgW="850900" imgH="228600" progId="Equation.3">
                  <p:embed/>
                </p:oleObj>
              </mc:Choice>
              <mc:Fallback>
                <p:oleObj name="משוואה" r:id="rId11" imgW="850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686050"/>
                        <a:ext cx="22939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5"/>
          <p:cNvGraphicFramePr>
            <a:graphicFrameLocks noChangeAspect="1"/>
          </p:cNvGraphicFramePr>
          <p:nvPr/>
        </p:nvGraphicFramePr>
        <p:xfrm>
          <a:off x="2571750" y="3271838"/>
          <a:ext cx="547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58" name="משוואה" r:id="rId13" imgW="203112" imgH="190417" progId="Equation.3">
                  <p:embed/>
                </p:oleObj>
              </mc:Choice>
              <mc:Fallback>
                <p:oleObj name="משוואה" r:id="rId13" imgW="203112" imgH="1904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271838"/>
                        <a:ext cx="5476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6"/>
          <p:cNvGraphicFramePr>
            <a:graphicFrameLocks noChangeAspect="1"/>
          </p:cNvGraphicFramePr>
          <p:nvPr/>
        </p:nvGraphicFramePr>
        <p:xfrm>
          <a:off x="5051425" y="3289300"/>
          <a:ext cx="12350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59" name="משוואה" r:id="rId15" imgW="457002" imgH="342751" progId="Equation.3">
                  <p:embed/>
                </p:oleObj>
              </mc:Choice>
              <mc:Fallback>
                <p:oleObj name="משוואה" r:id="rId15" imgW="457002" imgH="342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3289300"/>
                        <a:ext cx="12350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7"/>
          <p:cNvGraphicFramePr>
            <a:graphicFrameLocks noChangeAspect="1"/>
          </p:cNvGraphicFramePr>
          <p:nvPr/>
        </p:nvGraphicFramePr>
        <p:xfrm>
          <a:off x="2714625" y="4446588"/>
          <a:ext cx="3762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60" name="משוואה" r:id="rId17" imgW="139639" imgH="152334" progId="Equation.3">
                  <p:embed/>
                </p:oleObj>
              </mc:Choice>
              <mc:Fallback>
                <p:oleObj name="משוואה" r:id="rId17" imgW="139639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446588"/>
                        <a:ext cx="3762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18"/>
          <p:cNvGraphicFramePr>
            <a:graphicFrameLocks noChangeAspect="1"/>
          </p:cNvGraphicFramePr>
          <p:nvPr/>
        </p:nvGraphicFramePr>
        <p:xfrm>
          <a:off x="5021263" y="4292600"/>
          <a:ext cx="21224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61" name="משוואה" r:id="rId19" imgW="787400" imgH="228600" progId="Equation.3">
                  <p:embed/>
                </p:oleObj>
              </mc:Choice>
              <mc:Fallback>
                <p:oleObj name="משוואה" r:id="rId19" imgW="7874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4292600"/>
                        <a:ext cx="212248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Precedence Rules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dirty="0" smtClean="0"/>
              <a:t>The star (*) operation has the highest precedence.</a:t>
            </a:r>
          </a:p>
          <a:p>
            <a:pPr marL="514350" indent="-514350" eaLnBrk="1" hangingPunct="1"/>
            <a:r>
              <a:rPr lang="en-US" altLang="en-US" dirty="0" smtClean="0"/>
              <a:t>The concatenation (  ) operation is second on the preference order.           </a:t>
            </a:r>
          </a:p>
          <a:p>
            <a:pPr marL="514350" indent="-514350" eaLnBrk="1" hangingPunct="1"/>
            <a:r>
              <a:rPr lang="en-US" altLang="en-US" dirty="0" smtClean="0"/>
              <a:t>The union (     ) operation has the lowest precedence.</a:t>
            </a:r>
          </a:p>
        </p:txBody>
      </p:sp>
      <p:graphicFrame>
        <p:nvGraphicFramePr>
          <p:cNvPr id="89092" name="Object 13"/>
          <p:cNvGraphicFramePr>
            <a:graphicFrameLocks noChangeAspect="1"/>
          </p:cNvGraphicFramePr>
          <p:nvPr/>
        </p:nvGraphicFramePr>
        <p:xfrm>
          <a:off x="4297363" y="2870200"/>
          <a:ext cx="274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5" name="משוואה" r:id="rId3" imgW="101512" imgH="101512" progId="Equation.3">
                  <p:embed/>
                </p:oleObj>
              </mc:Choice>
              <mc:Fallback>
                <p:oleObj name="משוואה" r:id="rId3" imgW="101512" imgH="1015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2870200"/>
                        <a:ext cx="2746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03BD0AD-0766-4109-9071-1E205BFD3712}" type="slidenum">
              <a:rPr lang="en-US" sz="1600"/>
              <a:pPr algn="l">
                <a:defRPr/>
              </a:pPr>
              <a:t>75</a:t>
            </a:fld>
            <a:endParaRPr lang="en-US" sz="1600" dirty="0"/>
          </a:p>
        </p:txBody>
      </p:sp>
      <p:graphicFrame>
        <p:nvGraphicFramePr>
          <p:cNvPr id="89094" name="Object 13"/>
          <p:cNvGraphicFramePr>
            <a:graphicFrameLocks noChangeAspect="1"/>
          </p:cNvGraphicFramePr>
          <p:nvPr/>
        </p:nvGraphicFramePr>
        <p:xfrm>
          <a:off x="2928938" y="3944938"/>
          <a:ext cx="4460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6" name="משוואה" r:id="rId5" imgW="164814" imgH="126780" progId="Equation.3">
                  <p:embed/>
                </p:oleObj>
              </mc:Choice>
              <mc:Fallback>
                <p:oleObj name="משוואה" r:id="rId5" imgW="164814" imgH="1267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944938"/>
                        <a:ext cx="4460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147248" cy="71948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Examples – write Regex for each of the following languages {</a:t>
            </a:r>
            <a:r>
              <a:rPr lang="en-US" sz="3600" dirty="0" err="1" smtClean="0"/>
              <a:t>w|w</a:t>
            </a:r>
            <a:r>
              <a:rPr lang="en-US" sz="3600" dirty="0" smtClean="0"/>
              <a:t>….}</a:t>
            </a:r>
            <a:r>
              <a:rPr lang="en-US" altLang="en-US" b="1" dirty="0" smtClean="0"/>
              <a:t> </a:t>
            </a:r>
            <a:br>
              <a:rPr lang="en-US" altLang="en-US" b="1" dirty="0" smtClean="0"/>
            </a:br>
            <a:r>
              <a:rPr lang="en-US" altLang="en-US" sz="3100" dirty="0" smtClean="0"/>
              <a:t>where ∑ = {0,1}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/>
              <a:t>w has exactly a single 1 (ex., 0010)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w has </a:t>
            </a:r>
            <a:r>
              <a:rPr lang="en-US" altLang="en-US" sz="2800" dirty="0" smtClean="0"/>
              <a:t>one or more 1s </a:t>
            </a:r>
            <a:r>
              <a:rPr lang="en-US" altLang="en-US" sz="2800" dirty="0"/>
              <a:t>(ex., </a:t>
            </a:r>
            <a:r>
              <a:rPr lang="en-US" altLang="en-US" sz="2800" dirty="0" smtClean="0"/>
              <a:t>01010</a:t>
            </a:r>
            <a:r>
              <a:rPr lang="en-US" altLang="en-US" sz="2800" dirty="0"/>
              <a:t>)</a:t>
            </a:r>
            <a:r>
              <a:rPr lang="en-US" altLang="en-US" sz="2800" baseline="30000" dirty="0" smtClean="0"/>
              <a:t> </a:t>
            </a:r>
            <a:r>
              <a:rPr lang="en-US" altLang="en-US" sz="2800" dirty="0" smtClean="0"/>
              <a:t>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/>
              <a:t>W contains the substring 101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/>
              <a:t>Every 0 in w is followed by one or more 1s</a:t>
            </a:r>
            <a:endParaRPr lang="en-US" altLang="en-US" sz="2800" baseline="300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/>
              <a:t>W is of even length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/>
              <a:t>W starts and ends </a:t>
            </a:r>
            <a:r>
              <a:rPr lang="en-US" altLang="en-US" sz="2800" dirty="0"/>
              <a:t>with the same </a:t>
            </a:r>
            <a:r>
              <a:rPr lang="en-US" altLang="en-US" sz="2800" dirty="0" smtClean="0"/>
              <a:t>letter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/>
              <a:t>W has the forms 1,1</a:t>
            </a:r>
            <a:r>
              <a:rPr lang="en-US" altLang="en-US" sz="2800" dirty="0"/>
              <a:t>,…,1 </a:t>
            </a:r>
            <a:r>
              <a:rPr lang="en-US" altLang="en-US" sz="2800" dirty="0" smtClean="0"/>
              <a:t>or 0,1,1</a:t>
            </a:r>
            <a:r>
              <a:rPr lang="en-US" altLang="en-US" sz="2800" dirty="0"/>
              <a:t>,…1</a:t>
            </a:r>
            <a:r>
              <a:rPr lang="en-US" altLang="en-US" sz="2800" b="1" dirty="0"/>
              <a:t> </a:t>
            </a:r>
            <a:endParaRPr lang="en-US" altLang="en-US" sz="2800" dirty="0" smtClean="0"/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800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2928938" y="4929188"/>
          <a:ext cx="39512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1" name="משוואה" r:id="rId3" imgW="1459866" imgH="215806" progId="Equation.3">
                  <p:embed/>
                </p:oleObj>
              </mc:Choice>
              <mc:Fallback>
                <p:oleObj name="משוואה" r:id="rId3" imgW="145986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929188"/>
                        <a:ext cx="39512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2857500" y="3549650"/>
          <a:ext cx="491331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2" name="משוואה" r:id="rId5" imgW="1816100" imgH="457200" progId="Equation.3">
                  <p:embed/>
                </p:oleObj>
              </mc:Choice>
              <mc:Fallback>
                <p:oleObj name="משוואה" r:id="rId5" imgW="1816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49650"/>
                        <a:ext cx="4913313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2963863" y="2786063"/>
          <a:ext cx="5394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3" name="משוואה" r:id="rId7" imgW="1993035" imgH="215806" progId="Equation.3">
                  <p:embed/>
                </p:oleObj>
              </mc:Choice>
              <mc:Fallback>
                <p:oleObj name="משוואה" r:id="rId7" imgW="199303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2786063"/>
                        <a:ext cx="53943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2928938" y="2201863"/>
          <a:ext cx="45688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4" name="משוואה" r:id="rId9" imgW="1688367" imgH="215806" progId="Equation.3">
                  <p:embed/>
                </p:oleObj>
              </mc:Choice>
              <mc:Fallback>
                <p:oleObj name="משוואה" r:id="rId9" imgW="168836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201863"/>
                        <a:ext cx="45688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51163" y="1571625"/>
          <a:ext cx="4121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5" name="משוואה" r:id="rId11" imgW="1523339" imgH="215806" progId="Equation.3">
                  <p:embed/>
                </p:oleObj>
              </mc:Choice>
              <mc:Fallback>
                <p:oleObj name="משוואה" r:id="rId11" imgW="152333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571625"/>
                        <a:ext cx="4121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Examples</a:t>
            </a:r>
            <a:endParaRPr lang="en-US" altLang="en-US" dirty="0" smtClean="0"/>
          </a:p>
        </p:txBody>
      </p:sp>
      <p:sp>
        <p:nvSpPr>
          <p:cNvPr id="911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                   –   </a:t>
            </a:r>
            <a:r>
              <a:rPr lang="en-US" altLang="en-US" b="1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en-US" altLang="en-US" b="1" dirty="0" smtClean="0"/>
              <a:t>   .</a:t>
            </a:r>
          </a:p>
          <a:p>
            <a:pPr eaLnBrk="1" hangingPunct="1"/>
            <a:r>
              <a:rPr lang="en-US" altLang="en-US" b="1" dirty="0" smtClean="0"/>
              <a:t>                   –                                                    .</a:t>
            </a:r>
          </a:p>
          <a:p>
            <a:pPr eaLnBrk="1" hangingPunct="1"/>
            <a:r>
              <a:rPr lang="en-US" altLang="en-US" b="1" dirty="0" smtClean="0"/>
              <a:t>                   –                                                            .</a:t>
            </a:r>
            <a:br>
              <a:rPr lang="en-US" altLang="en-US" b="1" dirty="0" smtClean="0"/>
            </a:br>
            <a:r>
              <a:rPr lang="en-US" altLang="en-US" b="1" dirty="0" smtClean="0"/>
              <a:t>  </a:t>
            </a:r>
          </a:p>
          <a:p>
            <a:pPr eaLnBrk="1" hangingPunct="1"/>
            <a:r>
              <a:rPr lang="en-US" altLang="en-US" b="1" dirty="0" smtClean="0"/>
              <a:t>                   –                                                      .  </a:t>
            </a:r>
            <a:br>
              <a:rPr lang="en-US" altLang="en-US" b="1" dirty="0" smtClean="0"/>
            </a:b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                   –                                             .  </a:t>
            </a:r>
            <a:br>
              <a:rPr lang="en-US" altLang="en-US" b="1" dirty="0" smtClean="0"/>
            </a:br>
            <a:r>
              <a:rPr lang="en-US" altLang="en-US" b="1" dirty="0" smtClean="0"/>
              <a:t> </a:t>
            </a:r>
          </a:p>
        </p:txBody>
      </p:sp>
      <p:graphicFrame>
        <p:nvGraphicFramePr>
          <p:cNvPr id="91145" name="Object 3"/>
          <p:cNvGraphicFramePr>
            <a:graphicFrameLocks noChangeAspect="1"/>
          </p:cNvGraphicFramePr>
          <p:nvPr/>
        </p:nvGraphicFramePr>
        <p:xfrm>
          <a:off x="928688" y="1500188"/>
          <a:ext cx="9255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6" name="משוואה" r:id="rId13" imgW="342751" imgH="203112" progId="Equation.3">
                  <p:embed/>
                </p:oleObj>
              </mc:Choice>
              <mc:Fallback>
                <p:oleObj name="משוואה" r:id="rId13" imgW="34275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500188"/>
                        <a:ext cx="9255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928688" y="2143125"/>
          <a:ext cx="1028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7" name="משוואה" r:id="rId15" imgW="380835" imgH="190417" progId="Equation.3">
                  <p:embed/>
                </p:oleObj>
              </mc:Choice>
              <mc:Fallback>
                <p:oleObj name="משוואה" r:id="rId15" imgW="380835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143125"/>
                        <a:ext cx="1028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928688" y="2714625"/>
          <a:ext cx="15779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8" name="משוואה" r:id="rId17" imgW="583947" imgH="228501" progId="Equation.3">
                  <p:embed/>
                </p:oleObj>
              </mc:Choice>
              <mc:Fallback>
                <p:oleObj name="משוואה" r:id="rId17" imgW="58394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14625"/>
                        <a:ext cx="15779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912813" y="3643313"/>
          <a:ext cx="13033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09" name="משוואה" r:id="rId19" imgW="482181" imgH="266469" progId="Equation.3">
                  <p:embed/>
                </p:oleObj>
              </mc:Choice>
              <mc:Fallback>
                <p:oleObj name="משוואה" r:id="rId19" imgW="482181" imgH="2664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643313"/>
                        <a:ext cx="13033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962025" y="4775200"/>
          <a:ext cx="9604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10" name="משוואה" r:id="rId21" imgW="355446" imgH="241195" progId="Equation.3">
                  <p:embed/>
                </p:oleObj>
              </mc:Choice>
              <mc:Fallback>
                <p:oleObj name="משוואה" r:id="rId21" imgW="355446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775200"/>
                        <a:ext cx="9604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93ABE56-8BF7-4820-B539-351244150F13}" type="slidenum">
              <a:rPr lang="en-US" sz="1600"/>
              <a:pPr algn="l">
                <a:defRPr/>
              </a:pPr>
              <a:t>77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Examples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                                    </a:t>
            </a:r>
            <a:r>
              <a:rPr lang="en-US" altLang="en-US" dirty="0" smtClean="0"/>
              <a:t>-  all words starting and  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ending with the same letter</a:t>
            </a:r>
            <a:r>
              <a:rPr lang="en-US" altLang="en-US" b="1" dirty="0" smtClean="0"/>
              <a:t>. </a:t>
            </a:r>
          </a:p>
          <a:p>
            <a:pPr eaLnBrk="1" hangingPunct="1"/>
            <a:r>
              <a:rPr lang="en-US" altLang="en-US" b="1" dirty="0" smtClean="0"/>
              <a:t>                                    </a:t>
            </a:r>
            <a:r>
              <a:rPr lang="en-US" altLang="en-US" dirty="0" smtClean="0"/>
              <a:t>-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all strings of forms 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 1,1,…,1 and 0,1,1,…1</a:t>
            </a:r>
            <a:r>
              <a:rPr lang="en-US" altLang="en-US" b="1" dirty="0" smtClean="0"/>
              <a:t>  .                                                              </a:t>
            </a:r>
          </a:p>
          <a:p>
            <a:pPr eaLnBrk="1" hangingPunct="1"/>
            <a:r>
              <a:rPr lang="en-US" altLang="en-US" b="1" dirty="0" smtClean="0"/>
              <a:t>                 - </a:t>
            </a:r>
            <a:r>
              <a:rPr lang="en-US" altLang="en-US" dirty="0" smtClean="0"/>
              <a:t>A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set concatenated with the </a:t>
            </a:r>
            <a:br>
              <a:rPr lang="en-US" altLang="en-US" dirty="0" smtClean="0"/>
            </a:br>
            <a:r>
              <a:rPr lang="en-US" altLang="en-US" dirty="0" smtClean="0"/>
              <a:t>                    empty set yields the empty set .</a:t>
            </a:r>
          </a:p>
          <a:p>
            <a:pPr eaLnBrk="1" hangingPunct="1"/>
            <a:r>
              <a:rPr lang="en-US" altLang="en-US" b="1" dirty="0" smtClean="0"/>
              <a:t>                  -                  . </a:t>
            </a:r>
          </a:p>
        </p:txBody>
      </p:sp>
      <p:graphicFrame>
        <p:nvGraphicFramePr>
          <p:cNvPr id="92164" name="Object 3"/>
          <p:cNvGraphicFramePr>
            <a:graphicFrameLocks noChangeAspect="1"/>
          </p:cNvGraphicFramePr>
          <p:nvPr/>
        </p:nvGraphicFramePr>
        <p:xfrm>
          <a:off x="852488" y="1554163"/>
          <a:ext cx="32908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7" name="משוואה" r:id="rId3" imgW="1218671" imgH="203112" progId="Equation.3">
                  <p:embed/>
                </p:oleObj>
              </mc:Choice>
              <mc:Fallback>
                <p:oleObj name="משוואה" r:id="rId3" imgW="121867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554163"/>
                        <a:ext cx="32908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849313" y="2686050"/>
          <a:ext cx="15081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8" name="משוואה" r:id="rId5" imgW="558800" imgH="228600" progId="Equation.3">
                  <p:embed/>
                </p:oleObj>
              </mc:Choice>
              <mc:Fallback>
                <p:oleObj name="משוואה" r:id="rId5" imgW="558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686050"/>
                        <a:ext cx="15081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857250" y="3768725"/>
          <a:ext cx="652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9" name="משוואה" r:id="rId7" imgW="241195" imgH="203112" progId="Equation.3">
                  <p:embed/>
                </p:oleObj>
              </mc:Choice>
              <mc:Fallback>
                <p:oleObj name="משוואה" r:id="rId7" imgW="24119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68725"/>
                        <a:ext cx="6524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928688" y="4686300"/>
          <a:ext cx="4445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0" name="משוואה" r:id="rId9" imgW="165028" imgH="228501" progId="Equation.3">
                  <p:embed/>
                </p:oleObj>
              </mc:Choice>
              <mc:Fallback>
                <p:oleObj name="משוואה" r:id="rId9" imgW="165028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86300"/>
                        <a:ext cx="4445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311ABC0-FF32-4246-9B4B-97BEB6AF31DF}" type="slidenum">
              <a:rPr lang="en-US" sz="1600"/>
              <a:pPr algn="l">
                <a:defRPr/>
              </a:pPr>
              <a:t>78</a:t>
            </a:fld>
            <a:endParaRPr lang="en-US" sz="1600" dirty="0"/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700338" y="4686300"/>
          <a:ext cx="1371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1" name="משוואה" r:id="rId11" imgW="508000" imgH="228600" progId="Equation.3">
                  <p:embed/>
                </p:oleObj>
              </mc:Choice>
              <mc:Fallback>
                <p:oleObj name="משוואה" r:id="rId11" imgW="508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86300"/>
                        <a:ext cx="1371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2357438" y="2625725"/>
          <a:ext cx="16795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2" name="משוואה" r:id="rId13" imgW="622030" imgH="203112" progId="Equation.3">
                  <p:embed/>
                </p:oleObj>
              </mc:Choice>
              <mc:Fallback>
                <p:oleObj name="משוואה" r:id="rId13" imgW="622030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625725"/>
                        <a:ext cx="16795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1528763" y="3714750"/>
          <a:ext cx="68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3" name="משוואה" r:id="rId15" imgW="253780" imgH="203024" progId="Equation.3">
                  <p:embed/>
                </p:oleObj>
              </mc:Choice>
              <mc:Fallback>
                <p:oleObj name="משוואה" r:id="rId15" imgW="253780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714750"/>
                        <a:ext cx="68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Regular expressions and finite automata are equivalent in their descriptive power. This fact is expressed in the following Theorem: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u="sng" dirty="0" smtClean="0"/>
              <a:t>Theorem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 set is regular </a:t>
            </a:r>
            <a:r>
              <a:rPr lang="en-US" altLang="en-US" b="1" dirty="0" smtClean="0"/>
              <a:t>if and only if </a:t>
            </a:r>
            <a:r>
              <a:rPr lang="en-US" altLang="en-US" dirty="0" smtClean="0"/>
              <a:t>it can be described by a regular expression.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proof is by two </a:t>
            </a:r>
            <a:r>
              <a:rPr lang="en-US" altLang="en-US" dirty="0" err="1" smtClean="0"/>
              <a:t>Lemmata</a:t>
            </a:r>
            <a:r>
              <a:rPr lang="en-US" altLang="en-US" dirty="0" smtClean="0"/>
              <a:t> (Lemmas):</a:t>
            </a:r>
          </a:p>
        </p:txBody>
      </p:sp>
      <p:sp>
        <p:nvSpPr>
          <p:cNvPr id="931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Equivalence With Finite Automata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8AE633B-C9FA-49BF-BA50-0C5019346C4E}" type="slidenum">
              <a:rPr lang="en-US" sz="1600"/>
              <a:pPr algn="l">
                <a:defRPr/>
              </a:pPr>
              <a:t>79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        accepts </a:t>
            </a:r>
            <a:r>
              <a:rPr lang="en-US" sz="3600" dirty="0" smtClean="0"/>
              <a:t>all words (strings) ending with 1.</a:t>
            </a:r>
            <a:br>
              <a:rPr lang="en-US" sz="3600" dirty="0" smtClean="0"/>
            </a:br>
            <a:r>
              <a:rPr lang="en-US" sz="3600" dirty="0" smtClean="0"/>
              <a:t>The language </a:t>
            </a:r>
            <a:r>
              <a:rPr lang="en-US" sz="3600" b="1" i="1" dirty="0" smtClean="0"/>
              <a:t>recognized </a:t>
            </a:r>
            <a:r>
              <a:rPr lang="en-US" sz="3600" dirty="0" smtClean="0"/>
              <a:t>by        , called </a:t>
            </a:r>
            <a:br>
              <a:rPr lang="en-US" sz="3600" dirty="0" smtClean="0"/>
            </a:br>
            <a:r>
              <a:rPr lang="en-US" sz="3600" dirty="0" smtClean="0"/>
              <a:t>             satisfies:                                                 .</a:t>
            </a: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/>
              <a:t> </a:t>
            </a: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 smtClean="0"/>
              <a:t>                 </a:t>
            </a:r>
            <a:br>
              <a:rPr lang="en-US" sz="3600" dirty="0" smtClean="0"/>
            </a:b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i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graphicFrame>
        <p:nvGraphicFramePr>
          <p:cNvPr id="12291" name="Object 13"/>
          <p:cNvGraphicFramePr>
            <a:graphicFrameLocks noChangeAspect="1"/>
          </p:cNvGraphicFramePr>
          <p:nvPr/>
        </p:nvGraphicFramePr>
        <p:xfrm>
          <a:off x="3954463" y="3214688"/>
          <a:ext cx="4403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" name="משוואה" r:id="rId3" imgW="1663700" imgH="215900" progId="Equation.3">
                  <p:embed/>
                </p:oleObj>
              </mc:Choice>
              <mc:Fallback>
                <p:oleObj name="משוואה" r:id="rId3" imgW="16637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214688"/>
                        <a:ext cx="44037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Examples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D1B8A85F-7C8C-4841-8E7D-11699BD80B62}" type="slidenum">
              <a:rPr lang="en-US" sz="1600"/>
              <a:pPr algn="l">
                <a:defRPr/>
              </a:pPr>
              <a:t>8</a:t>
            </a:fld>
            <a:endParaRPr lang="en-US" sz="1600" dirty="0"/>
          </a:p>
        </p:txBody>
      </p:sp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1035050" y="1822450"/>
          <a:ext cx="679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" name="משוואה" r:id="rId5" imgW="241091" imgH="215713" progId="Equation.3">
                  <p:embed/>
                </p:oleObj>
              </mc:Choice>
              <mc:Fallback>
                <p:oleObj name="משוואה" r:id="rId5" imgW="241091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822450"/>
                        <a:ext cx="679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5"/>
          <p:cNvGraphicFramePr>
            <a:graphicFrameLocks noChangeAspect="1"/>
          </p:cNvGraphicFramePr>
          <p:nvPr/>
        </p:nvGraphicFramePr>
        <p:xfrm>
          <a:off x="5857875" y="2571750"/>
          <a:ext cx="679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" name="משוואה" r:id="rId7" imgW="241091" imgH="215713" progId="Equation.3">
                  <p:embed/>
                </p:oleObj>
              </mc:Choice>
              <mc:Fallback>
                <p:oleObj name="משוואה" r:id="rId7" imgW="241091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2571750"/>
                        <a:ext cx="679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6"/>
          <p:cNvGraphicFramePr>
            <a:graphicFrameLocks noChangeAspect="1"/>
          </p:cNvGraphicFramePr>
          <p:nvPr/>
        </p:nvGraphicFramePr>
        <p:xfrm>
          <a:off x="1071563" y="3214688"/>
          <a:ext cx="1176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" name="משוואה" r:id="rId8" imgW="444114" imgH="215713" progId="Equation.3">
                  <p:embed/>
                </p:oleObj>
              </mc:Choice>
              <mc:Fallback>
                <p:oleObj name="משוואה" r:id="rId8" imgW="444114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214688"/>
                        <a:ext cx="11763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Regex </a:t>
            </a:r>
            <a:r>
              <a:rPr lang="en-US" altLang="en-US" smtClean="0">
                <a:sym typeface="Wingdings" panose="05000000000000000000" pitchFamily="2" charset="2"/>
              </a:rPr>
              <a:t> re L (i.e., L can be described by a FA)</a:t>
            </a: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If a language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i="1" smtClean="0"/>
              <a:t> </a:t>
            </a:r>
            <a:r>
              <a:rPr lang="en-US" altLang="en-US" smtClean="0"/>
              <a:t>can be described by regular expression then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i="1" smtClean="0"/>
              <a:t> </a:t>
            </a:r>
            <a:r>
              <a:rPr lang="en-US" altLang="en-US" smtClean="0"/>
              <a:t>is regular.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942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Lemma -&gt;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922EE97-43D4-49AC-A4AE-16DD9461428A}" type="slidenum">
              <a:rPr lang="en-US" sz="1600"/>
              <a:pPr algn="l">
                <a:defRPr/>
              </a:pPr>
              <a:t>80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Proofs Using Inductive Definition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The proof follows the inductive definition of RE-s as follows: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smtClean="0"/>
              <a:t>Stage 1:</a:t>
            </a:r>
            <a:r>
              <a:rPr lang="en-US" altLang="en-US" smtClean="0"/>
              <a:t> Prove correctness for all base cases.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2: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Assume </a:t>
            </a:r>
            <a:r>
              <a:rPr lang="en-US" altLang="en-US" smtClean="0"/>
              <a:t>correctness for      and     , and show its correctness for                   ,             and</a:t>
            </a:r>
            <a:br>
              <a:rPr lang="en-US" altLang="en-US" smtClean="0"/>
            </a:br>
            <a:r>
              <a:rPr lang="en-US" altLang="en-US" smtClean="0"/>
              <a:t>         .          </a:t>
            </a:r>
            <a:endParaRPr lang="en-US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236" name="Object 10"/>
          <p:cNvGraphicFramePr>
            <a:graphicFrameLocks noChangeAspect="1"/>
          </p:cNvGraphicFramePr>
          <p:nvPr/>
        </p:nvGraphicFramePr>
        <p:xfrm>
          <a:off x="5857875" y="3275013"/>
          <a:ext cx="4794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7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3275013"/>
                        <a:ext cx="4794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10"/>
          <p:cNvGraphicFramePr>
            <a:graphicFrameLocks noChangeAspect="1"/>
          </p:cNvGraphicFramePr>
          <p:nvPr/>
        </p:nvGraphicFramePr>
        <p:xfrm>
          <a:off x="7051675" y="3275013"/>
          <a:ext cx="5143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8" name="משוואה" r:id="rId5" imgW="190335" imgH="215713" progId="Equation.3">
                  <p:embed/>
                </p:oleObj>
              </mc:Choice>
              <mc:Fallback>
                <p:oleObj name="משוואה" r:id="rId5" imgW="190335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3275013"/>
                        <a:ext cx="5143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13"/>
          <p:cNvGraphicFramePr>
            <a:graphicFrameLocks noChangeAspect="1"/>
          </p:cNvGraphicFramePr>
          <p:nvPr/>
        </p:nvGraphicFramePr>
        <p:xfrm>
          <a:off x="4929188" y="3786188"/>
          <a:ext cx="1609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9" name="משוואה" r:id="rId7" imgW="596641" imgH="215806" progId="Equation.3">
                  <p:embed/>
                </p:oleObj>
              </mc:Choice>
              <mc:Fallback>
                <p:oleObj name="משוואה" r:id="rId7" imgW="59664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786188"/>
                        <a:ext cx="1609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15"/>
          <p:cNvGraphicFramePr>
            <a:graphicFrameLocks noChangeAspect="1"/>
          </p:cNvGraphicFramePr>
          <p:nvPr/>
        </p:nvGraphicFramePr>
        <p:xfrm>
          <a:off x="6654800" y="3786188"/>
          <a:ext cx="11318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0" name="משוואה" r:id="rId9" imgW="418918" imgH="215806" progId="Equation.3">
                  <p:embed/>
                </p:oleObj>
              </mc:Choice>
              <mc:Fallback>
                <p:oleObj name="משוואה" r:id="rId9" imgW="418918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3786188"/>
                        <a:ext cx="11318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18"/>
          <p:cNvGraphicFramePr>
            <a:graphicFrameLocks noChangeAspect="1"/>
          </p:cNvGraphicFramePr>
          <p:nvPr/>
        </p:nvGraphicFramePr>
        <p:xfrm>
          <a:off x="857250" y="4143375"/>
          <a:ext cx="8556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21" name="משוואה" r:id="rId11" imgW="317225" imgH="241091" progId="Equation.3">
                  <p:embed/>
                </p:oleObj>
              </mc:Choice>
              <mc:Fallback>
                <p:oleObj name="משוואה" r:id="rId11" imgW="317225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43375"/>
                        <a:ext cx="8556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3605495-C1B0-442C-83DF-9F8B446493AA}" type="slidenum">
              <a:rPr lang="en-US" sz="1600"/>
              <a:pPr algn="l">
                <a:defRPr/>
              </a:pPr>
              <a:t>81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539552" y="30163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 u="sng" dirty="0" smtClean="0"/>
              <a:t>Induction Basis</a:t>
            </a:r>
            <a:endParaRPr lang="en-US" altLang="en-US" u="sng" dirty="0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For any           , the expression      describes the set       , recognized by:</a:t>
            </a:r>
          </a:p>
          <a:p>
            <a:pPr marL="514350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The set represented by</a:t>
            </a:r>
            <a:br>
              <a:rPr lang="en-US" altLang="en-US" dirty="0" smtClean="0"/>
            </a:br>
            <a:r>
              <a:rPr lang="en-US" altLang="en-US" dirty="0" smtClean="0"/>
              <a:t>the expression     is recognized by: </a:t>
            </a:r>
          </a:p>
          <a:p>
            <a:pPr marL="514350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The set represented by</a:t>
            </a:r>
            <a:br>
              <a:rPr lang="en-US" altLang="en-US" dirty="0" smtClean="0"/>
            </a:br>
            <a:r>
              <a:rPr lang="en-US" altLang="en-US" dirty="0" smtClean="0"/>
              <a:t>the expression     is recognized by: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smtClean="0"/>
              <a:t>  </a:t>
            </a:r>
            <a:fld id="{B92F00A8-F4F5-4DB9-BC5A-1C7AB51CC3EC}" type="slidenum">
              <a:rPr lang="en-US" sz="1600" smtClean="0"/>
              <a:pPr algn="l">
                <a:defRPr/>
              </a:pPr>
              <a:t>82</a:t>
            </a:fld>
            <a:endParaRPr lang="en-US" sz="1600" dirty="0"/>
          </a:p>
        </p:txBody>
      </p:sp>
      <p:graphicFrame>
        <p:nvGraphicFramePr>
          <p:cNvPr id="96261" name="Object 2"/>
          <p:cNvGraphicFramePr>
            <a:graphicFrameLocks noChangeAspect="1"/>
          </p:cNvGraphicFramePr>
          <p:nvPr/>
        </p:nvGraphicFramePr>
        <p:xfrm>
          <a:off x="2286000" y="1833563"/>
          <a:ext cx="911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2" name="משוואה" r:id="rId3" imgW="393359" imgH="164957" progId="Equation.3">
                  <p:embed/>
                </p:oleObj>
              </mc:Choice>
              <mc:Fallback>
                <p:oleObj name="משוואה" r:id="rId3" imgW="39335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33563"/>
                        <a:ext cx="9112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81506"/>
              </p:ext>
            </p:extLst>
          </p:nvPr>
        </p:nvGraphicFramePr>
        <p:xfrm>
          <a:off x="6852416" y="2320925"/>
          <a:ext cx="3540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3" name="משוואה" r:id="rId5" imgW="152334" imgH="139639" progId="Equation.3">
                  <p:embed/>
                </p:oleObj>
              </mc:Choice>
              <mc:Fallback>
                <p:oleObj name="משוואה" r:id="rId5" imgW="152334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416" y="2320925"/>
                        <a:ext cx="3540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225675" y="2357438"/>
          <a:ext cx="5603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4" name="משוואה" r:id="rId7" imgW="241091" imgH="215713" progId="Equation.3">
                  <p:embed/>
                </p:oleObj>
              </mc:Choice>
              <mc:Fallback>
                <p:oleObj name="משוואה" r:id="rId7" imgW="241091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357438"/>
                        <a:ext cx="5603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4" name="Group 38"/>
          <p:cNvGrpSpPr>
            <a:grpSpLocks/>
          </p:cNvGrpSpPr>
          <p:nvPr/>
        </p:nvGrpSpPr>
        <p:grpSpPr bwMode="auto">
          <a:xfrm>
            <a:off x="5786438" y="2286000"/>
            <a:ext cx="2643187" cy="701675"/>
            <a:chOff x="4500562" y="2500313"/>
            <a:chExt cx="2643206" cy="702231"/>
          </a:xfrm>
        </p:grpSpPr>
        <p:grpSp>
          <p:nvGrpSpPr>
            <p:cNvPr id="96281" name="Group 29"/>
            <p:cNvGrpSpPr>
              <a:grpSpLocks/>
            </p:cNvGrpSpPr>
            <p:nvPr/>
          </p:nvGrpSpPr>
          <p:grpSpPr bwMode="auto">
            <a:xfrm>
              <a:off x="6429388" y="2559602"/>
              <a:ext cx="714380" cy="642942"/>
              <a:chOff x="3643306" y="2928934"/>
              <a:chExt cx="714380" cy="642942"/>
            </a:xfrm>
          </p:grpSpPr>
          <p:grpSp>
            <p:nvGrpSpPr>
              <p:cNvPr id="96286" name="Group 13"/>
              <p:cNvGrpSpPr>
                <a:grpSpLocks/>
              </p:cNvGrpSpPr>
              <p:nvPr/>
            </p:nvGrpSpPr>
            <p:grpSpPr bwMode="auto">
              <a:xfrm>
                <a:off x="3643306" y="2928934"/>
                <a:ext cx="714380" cy="642942"/>
                <a:chOff x="857224" y="2000240"/>
                <a:chExt cx="714380" cy="64294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857224" y="1999736"/>
                  <a:ext cx="714380" cy="64344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96289" name="Object 35"/>
                <p:cNvGraphicFramePr>
                  <a:graphicFrameLocks noChangeAspect="1"/>
                </p:cNvGraphicFramePr>
                <p:nvPr/>
              </p:nvGraphicFramePr>
              <p:xfrm>
                <a:off x="1000086" y="2082799"/>
                <a:ext cx="439738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095" name="משוואה" r:id="rId9" imgW="164885" imgH="215619" progId="Equation.3">
                        <p:embed/>
                      </p:oleObj>
                    </mc:Choice>
                    <mc:Fallback>
                      <p:oleObj name="משוואה" r:id="rId9" imgW="164885" imgH="215619" progId="Equation.3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086" y="2082799"/>
                              <a:ext cx="439738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" name="Oval 33"/>
              <p:cNvSpPr/>
              <p:nvPr/>
            </p:nvSpPr>
            <p:spPr>
              <a:xfrm>
                <a:off x="3714745" y="2999923"/>
                <a:ext cx="571504" cy="50045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96282" name="Group 9"/>
            <p:cNvGrpSpPr>
              <a:grpSpLocks/>
            </p:cNvGrpSpPr>
            <p:nvPr/>
          </p:nvGrpSpPr>
          <p:grpSpPr bwMode="auto">
            <a:xfrm>
              <a:off x="4500562" y="2559602"/>
              <a:ext cx="714380" cy="642942"/>
              <a:chOff x="857224" y="2000240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857224" y="1999736"/>
                <a:ext cx="714380" cy="6434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96285" name="Object 29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96" name="משוואה" r:id="rId11" imgW="165028" imgH="228501" progId="Equation.3">
                      <p:embed/>
                    </p:oleObj>
                  </mc:Choice>
                  <mc:Fallback>
                    <p:oleObj name="משוואה" r:id="rId11" imgW="165028" imgH="228501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3" name="Straight Arrow Connector 22"/>
            <p:cNvCxnSpPr>
              <a:stCxn id="29" idx="6"/>
              <a:endCxn id="35" idx="2"/>
            </p:cNvCxnSpPr>
            <p:nvPr/>
          </p:nvCxnSpPr>
          <p:spPr>
            <a:xfrm>
              <a:off x="5214942" y="2881615"/>
              <a:ext cx="1214446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265" name="Content Placeholder 61"/>
          <p:cNvGraphicFramePr>
            <a:graphicFrameLocks noChangeAspect="1"/>
          </p:cNvGraphicFramePr>
          <p:nvPr/>
        </p:nvGraphicFramePr>
        <p:xfrm>
          <a:off x="3500438" y="3857625"/>
          <a:ext cx="323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7" name="משוואה" r:id="rId13" imgW="126835" imgH="139518" progId="Equation.3">
                  <p:embed/>
                </p:oleObj>
              </mc:Choice>
              <mc:Fallback>
                <p:oleObj name="משוואה" r:id="rId13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857625"/>
                        <a:ext cx="3238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6" name="Group 53"/>
          <p:cNvGrpSpPr>
            <a:grpSpLocks/>
          </p:cNvGrpSpPr>
          <p:nvPr/>
        </p:nvGrpSpPr>
        <p:grpSpPr bwMode="auto">
          <a:xfrm>
            <a:off x="6929438" y="3714750"/>
            <a:ext cx="1571625" cy="642938"/>
            <a:chOff x="7643834" y="3071810"/>
            <a:chExt cx="1571636" cy="642942"/>
          </a:xfrm>
        </p:grpSpPr>
        <p:grpSp>
          <p:nvGrpSpPr>
            <p:cNvPr id="96275" name="Group 29"/>
            <p:cNvGrpSpPr>
              <a:grpSpLocks/>
            </p:cNvGrpSpPr>
            <p:nvPr/>
          </p:nvGrpSpPr>
          <p:grpSpPr bwMode="auto">
            <a:xfrm>
              <a:off x="8501090" y="3071810"/>
              <a:ext cx="714380" cy="642942"/>
              <a:chOff x="3643306" y="2928934"/>
              <a:chExt cx="714380" cy="642942"/>
            </a:xfrm>
          </p:grpSpPr>
          <p:grpSp>
            <p:nvGrpSpPr>
              <p:cNvPr id="96277" name="Group 13"/>
              <p:cNvGrpSpPr>
                <a:grpSpLocks/>
              </p:cNvGrpSpPr>
              <p:nvPr/>
            </p:nvGrpSpPr>
            <p:grpSpPr bwMode="auto">
              <a:xfrm>
                <a:off x="3643306" y="2928934"/>
                <a:ext cx="714380" cy="642942"/>
                <a:chOff x="857224" y="2000240"/>
                <a:chExt cx="714380" cy="642942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96280" name="Object 50"/>
                <p:cNvGraphicFramePr>
                  <a:graphicFrameLocks noChangeAspect="1"/>
                </p:cNvGraphicFramePr>
                <p:nvPr/>
              </p:nvGraphicFramePr>
              <p:xfrm>
                <a:off x="1000086" y="2082799"/>
                <a:ext cx="439738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098" name="משוואה" r:id="rId15" imgW="164885" imgH="215619" progId="Equation.3">
                        <p:embed/>
                      </p:oleObj>
                    </mc:Choice>
                    <mc:Fallback>
                      <p:oleObj name="משוואה" r:id="rId15" imgW="164885" imgH="215619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086" y="2082799"/>
                              <a:ext cx="439738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9" name="Oval 48"/>
              <p:cNvSpPr/>
              <p:nvPr/>
            </p:nvSpPr>
            <p:spPr>
              <a:xfrm>
                <a:off x="3714743" y="3000372"/>
                <a:ext cx="571504" cy="5000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44" name="Straight Arrow Connector 43"/>
            <p:cNvCxnSpPr>
              <a:endCxn id="50" idx="2"/>
            </p:cNvCxnSpPr>
            <p:nvPr/>
          </p:nvCxnSpPr>
          <p:spPr>
            <a:xfrm>
              <a:off x="7643834" y="3071810"/>
              <a:ext cx="857256" cy="322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5214938" y="2286000"/>
            <a:ext cx="571500" cy="39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68" name="Group 63"/>
          <p:cNvGrpSpPr>
            <a:grpSpLocks/>
          </p:cNvGrpSpPr>
          <p:nvPr/>
        </p:nvGrpSpPr>
        <p:grpSpPr bwMode="auto">
          <a:xfrm>
            <a:off x="7081838" y="5143500"/>
            <a:ext cx="1571625" cy="642938"/>
            <a:chOff x="7081854" y="5429264"/>
            <a:chExt cx="1571636" cy="642942"/>
          </a:xfrm>
        </p:grpSpPr>
        <p:grpSp>
          <p:nvGrpSpPr>
            <p:cNvPr id="96271" name="Group 13"/>
            <p:cNvGrpSpPr>
              <a:grpSpLocks/>
            </p:cNvGrpSpPr>
            <p:nvPr/>
          </p:nvGrpSpPr>
          <p:grpSpPr bwMode="auto">
            <a:xfrm>
              <a:off x="7939110" y="5429264"/>
              <a:ext cx="714380" cy="642942"/>
              <a:chOff x="857224" y="2000240"/>
              <a:chExt cx="714380" cy="64294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96274" name="Object 61"/>
              <p:cNvGraphicFramePr>
                <a:graphicFrameLocks noChangeAspect="1"/>
              </p:cNvGraphicFramePr>
              <p:nvPr/>
            </p:nvGraphicFramePr>
            <p:xfrm>
              <a:off x="1000086" y="2082799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99" name="משוואה" r:id="rId16" imgW="164885" imgH="215619" progId="Equation.3">
                      <p:embed/>
                    </p:oleObj>
                  </mc:Choice>
                  <mc:Fallback>
                    <p:oleObj name="משוואה" r:id="rId16" imgW="164885" imgH="215619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086" y="2082799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8" name="Straight Arrow Connector 57"/>
            <p:cNvCxnSpPr>
              <a:endCxn id="61" idx="2"/>
            </p:cNvCxnSpPr>
            <p:nvPr/>
          </p:nvCxnSpPr>
          <p:spPr>
            <a:xfrm>
              <a:off x="7081854" y="5429264"/>
              <a:ext cx="857256" cy="322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269" name="Content Placeholder 61"/>
          <p:cNvGraphicFramePr>
            <a:graphicFrameLocks noChangeAspect="1"/>
          </p:cNvGraphicFramePr>
          <p:nvPr/>
        </p:nvGraphicFramePr>
        <p:xfrm>
          <a:off x="3500438" y="5133975"/>
          <a:ext cx="323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0" name="משוואה" r:id="rId18" imgW="126835" imgH="202936" progId="Equation.3">
                  <p:embed/>
                </p:oleObj>
              </mc:Choice>
              <mc:Fallback>
                <p:oleObj name="משוואה" r:id="rId18" imgW="126835" imgH="202936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133975"/>
                        <a:ext cx="3238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Content Placeholder 61"/>
          <p:cNvGraphicFramePr>
            <a:graphicFrameLocks noGrp="1" noChangeAspect="1"/>
          </p:cNvGraphicFramePr>
          <p:nvPr>
            <p:ph idx="1"/>
          </p:nvPr>
        </p:nvGraphicFramePr>
        <p:xfrm>
          <a:off x="2147483647" y="2147483647"/>
          <a:ext cx="617439075" cy="56703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1" name="משוואה" r:id="rId20" imgW="152334" imgH="139639" progId="Equation.3">
                  <p:embed/>
                </p:oleObj>
              </mc:Choice>
              <mc:Fallback>
                <p:oleObj name="משוואה" r:id="rId20" imgW="152334" imgH="139639" progId="Equation.3">
                  <p:embed/>
                  <p:pic>
                    <p:nvPicPr>
                      <p:cNvPr id="0" name="Content Placeholder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83647" y="2147483647"/>
                        <a:ext cx="617439075" cy="56703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12234"/>
              </p:ext>
            </p:extLst>
          </p:nvPr>
        </p:nvGraphicFramePr>
        <p:xfrm>
          <a:off x="6043613" y="1833563"/>
          <a:ext cx="3540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2" name="משוואה" r:id="rId22" imgW="152334" imgH="139639" progId="Equation.3">
                  <p:embed/>
                </p:oleObj>
              </mc:Choice>
              <mc:Fallback>
                <p:oleObj name="משוואה" r:id="rId22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1833563"/>
                        <a:ext cx="3540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Now, we assume that      and      represent two regular sets and claim that                ,                and        represent the corresponding regular sets.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smtClean="0"/>
              <a:t>The proof for this claim is straight forward using the constructions given in the proof for the closure of the three regular operations.</a:t>
            </a: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972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The Induction Step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DABE1EC-64DD-4158-924D-E9DB5A98578F}" type="slidenum">
              <a:rPr lang="en-US" sz="1600"/>
              <a:pPr algn="l">
                <a:defRPr/>
              </a:pPr>
              <a:t>83</a:t>
            </a:fld>
            <a:endParaRPr lang="en-US" sz="1600" dirty="0"/>
          </a:p>
        </p:txBody>
      </p:sp>
      <p:graphicFrame>
        <p:nvGraphicFramePr>
          <p:cNvPr id="97285" name="Object 1"/>
          <p:cNvGraphicFramePr>
            <a:graphicFrameLocks noChangeAspect="1"/>
          </p:cNvGraphicFramePr>
          <p:nvPr/>
        </p:nvGraphicFramePr>
        <p:xfrm>
          <a:off x="4000500" y="1662113"/>
          <a:ext cx="454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5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662113"/>
                        <a:ext cx="454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2"/>
          <p:cNvGraphicFramePr>
            <a:graphicFrameLocks noChangeAspect="1"/>
          </p:cNvGraphicFramePr>
          <p:nvPr/>
        </p:nvGraphicFramePr>
        <p:xfrm>
          <a:off x="5143500" y="1662113"/>
          <a:ext cx="485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6" name="משוואה" r:id="rId5" imgW="190335" imgH="215713" progId="Equation.3">
                  <p:embed/>
                </p:oleObj>
              </mc:Choice>
              <mc:Fallback>
                <p:oleObj name="משוואה" r:id="rId5" imgW="190335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662113"/>
                        <a:ext cx="485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3"/>
          <p:cNvGraphicFramePr>
            <a:graphicFrameLocks noChangeAspect="1"/>
          </p:cNvGraphicFramePr>
          <p:nvPr/>
        </p:nvGraphicFramePr>
        <p:xfrm>
          <a:off x="5378450" y="2233613"/>
          <a:ext cx="12652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7" name="משוואה" r:id="rId7" imgW="494870" imgH="215713" progId="Equation.3">
                  <p:embed/>
                </p:oleObj>
              </mc:Choice>
              <mc:Fallback>
                <p:oleObj name="משוואה" r:id="rId7" imgW="494870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2233613"/>
                        <a:ext cx="12652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4"/>
          <p:cNvGraphicFramePr>
            <a:graphicFrameLocks noChangeAspect="1"/>
          </p:cNvGraphicFramePr>
          <p:nvPr/>
        </p:nvGraphicFramePr>
        <p:xfrm>
          <a:off x="6897688" y="2214563"/>
          <a:ext cx="11033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8" name="משוואה" r:id="rId9" imgW="431613" imgH="215806" progId="Equation.3">
                  <p:embed/>
                </p:oleObj>
              </mc:Choice>
              <mc:Fallback>
                <p:oleObj name="משוואה" r:id="rId9" imgW="43161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2214563"/>
                        <a:ext cx="11033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5"/>
          <p:cNvGraphicFramePr>
            <a:graphicFrameLocks noChangeAspect="1"/>
          </p:cNvGraphicFramePr>
          <p:nvPr/>
        </p:nvGraphicFramePr>
        <p:xfrm>
          <a:off x="1785938" y="2714625"/>
          <a:ext cx="5508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9" name="משוואה" r:id="rId11" imgW="215713" imgH="241091" progId="Equation.3">
                  <p:embed/>
                </p:oleObj>
              </mc:Choice>
              <mc:Fallback>
                <p:oleObj name="משוואה" r:id="rId11" imgW="215713" imgH="2410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714625"/>
                        <a:ext cx="5508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Show that the following regular expressions represent regular languages by drawing FAs: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 sz="3100" dirty="0" smtClean="0"/>
              <a:t>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 sz="3100" dirty="0" smtClean="0"/>
              <a:t>     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Note: these are examples used to illustrate the proof process, NOT actual proof.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 smtClean="0"/>
              <a:t>To be demonstrated on the board.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en-US" altLang="en-US" sz="3100" dirty="0" smtClean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en-US" altLang="en-US" sz="3100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983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 smtClean="0"/>
              <a:t>Examples – try it yourself</a:t>
            </a:r>
            <a:endParaRPr lang="en-US" altLang="en-US" u="sng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DAC9E38B-8B3E-4D85-BA90-DE105CF4EA79}" type="slidenum">
              <a:rPr lang="en-US" sz="1600"/>
              <a:pPr algn="l">
                <a:defRPr/>
              </a:pPr>
              <a:t>84</a:t>
            </a:fld>
            <a:endParaRPr lang="en-US" sz="1600" dirty="0"/>
          </a:p>
        </p:txBody>
      </p:sp>
      <p:graphicFrame>
        <p:nvGraphicFramePr>
          <p:cNvPr id="98309" name="Object 3"/>
          <p:cNvGraphicFramePr>
            <a:graphicFrameLocks noChangeAspect="1"/>
          </p:cNvGraphicFramePr>
          <p:nvPr/>
        </p:nvGraphicFramePr>
        <p:xfrm>
          <a:off x="1000125" y="2813050"/>
          <a:ext cx="14906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1" name="משוואה" r:id="rId3" imgW="583947" imgH="241195" progId="Equation.3">
                  <p:embed/>
                </p:oleObj>
              </mc:Choice>
              <mc:Fallback>
                <p:oleObj name="משוואה" r:id="rId3" imgW="58394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813050"/>
                        <a:ext cx="14906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3"/>
          <p:cNvGraphicFramePr>
            <a:graphicFrameLocks noChangeAspect="1"/>
          </p:cNvGraphicFramePr>
          <p:nvPr/>
        </p:nvGraphicFramePr>
        <p:xfrm>
          <a:off x="1004888" y="3455988"/>
          <a:ext cx="19129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2" name="משוואה" r:id="rId5" imgW="748975" imgH="241195" progId="Equation.3">
                  <p:embed/>
                </p:oleObj>
              </mc:Choice>
              <mc:Fallback>
                <p:oleObj name="משוואה" r:id="rId5" imgW="748975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455988"/>
                        <a:ext cx="19129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If a language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regular then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/>
              <a:t> can be described by some regular expression.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L is regular = there is a FA </a:t>
            </a:r>
            <a:r>
              <a:rPr lang="en-US" altLang="en-US" dirty="0" smtClean="0">
                <a:sym typeface="Wingdings" panose="05000000000000000000" pitchFamily="2" charset="2"/>
              </a:rPr>
              <a:t> regex</a:t>
            </a: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993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Lemma &lt;-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C602607-8D32-411F-80EE-EB8E8FA10C1A}" type="slidenum">
              <a:rPr lang="en-US" sz="1600"/>
              <a:pPr algn="l">
                <a:defRPr/>
              </a:pPr>
              <a:t>85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The proof follows the following stages: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0.  Define </a:t>
            </a:r>
            <a:r>
              <a:rPr lang="en-US" dirty="0" smtClean="0"/>
              <a:t>Generalized Nondeterministic Finite </a:t>
            </a:r>
            <a:r>
              <a:rPr lang="en-US" dirty="0" smtClean="0"/>
              <a:t>  	Automaton </a:t>
            </a:r>
            <a:r>
              <a:rPr lang="en-US" dirty="0" smtClean="0"/>
              <a:t>(GNFA in short).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Show how to convert any DFA to an equivalent GNFA.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Show an algorithm to convert any GNFA to an equivalent GNFA with 2 states.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Convert a 2-state GNFA to an equivalent Regex.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003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Proof Stages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082AC71-7B5B-42D6-976D-F8C6D63AA7DA}" type="slidenum">
              <a:rPr lang="en-US" sz="1600"/>
              <a:pPr algn="l">
                <a:defRPr/>
              </a:pPr>
              <a:t>86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863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A GNFA is a finite automaton in which each transition is labeled with a regular expression over the alphabet     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A single </a:t>
            </a:r>
            <a:r>
              <a:rPr lang="en-US" altLang="en-US" b="1" dirty="0" smtClean="0"/>
              <a:t>initial state</a:t>
            </a:r>
            <a:r>
              <a:rPr lang="en-US" altLang="en-US" dirty="0" smtClean="0"/>
              <a:t> with all possible outgoing transitions and no incoming trans.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A single </a:t>
            </a:r>
            <a:r>
              <a:rPr lang="en-US" altLang="en-US" b="1" dirty="0" smtClean="0"/>
              <a:t>final (or accept) </a:t>
            </a:r>
            <a:r>
              <a:rPr lang="en-US" altLang="en-US" b="1" dirty="0" smtClean="0"/>
              <a:t>state</a:t>
            </a:r>
            <a:r>
              <a:rPr lang="en-US" altLang="en-US" dirty="0" smtClean="0"/>
              <a:t> without outgoing trans.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A single transition between every two states, including self loops.</a:t>
            </a:r>
          </a:p>
        </p:txBody>
      </p:sp>
      <p:sp>
        <p:nvSpPr>
          <p:cNvPr id="1013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Properties of a Generalized NFA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12E0A76-CFFB-4C66-8EE0-2052AA0A2E7D}" type="slidenum">
              <a:rPr lang="en-US" sz="1600"/>
              <a:pPr algn="l">
                <a:defRPr/>
              </a:pPr>
              <a:t>87</a:t>
            </a:fld>
            <a:endParaRPr lang="en-US" sz="1600" dirty="0"/>
          </a:p>
        </p:txBody>
      </p:sp>
      <p:sp>
        <p:nvSpPr>
          <p:cNvPr id="101381" name="TextBox 28"/>
          <p:cNvSpPr txBox="1">
            <a:spLocks noChangeArrowheads="1"/>
          </p:cNvSpPr>
          <p:nvPr/>
        </p:nvSpPr>
        <p:spPr bwMode="auto">
          <a:xfrm>
            <a:off x="5357813" y="4857750"/>
            <a:ext cx="142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,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4051300" y="2659063"/>
          <a:ext cx="377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8" name="משוואה" r:id="rId3" imgW="139639" imgH="152334" progId="Equation.3">
                  <p:embed/>
                </p:oleObj>
              </mc:Choice>
              <mc:Fallback>
                <p:oleObj name="משוואה" r:id="rId3" imgW="139639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659063"/>
                        <a:ext cx="377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Example of a Generalized NFA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70B4B82-EE42-4BAD-824B-2C5FCA7ACAAE}" type="slidenum">
              <a:rPr lang="en-US" sz="1600"/>
              <a:pPr algn="l">
                <a:defRPr/>
              </a:pPr>
              <a:t>88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05" name="Group 12"/>
          <p:cNvGrpSpPr>
            <a:grpSpLocks/>
          </p:cNvGrpSpPr>
          <p:nvPr/>
        </p:nvGrpSpPr>
        <p:grpSpPr bwMode="auto">
          <a:xfrm>
            <a:off x="1071563" y="3143250"/>
            <a:ext cx="1285875" cy="714375"/>
            <a:chOff x="1071538" y="2928934"/>
            <a:chExt cx="1285884" cy="714380"/>
          </a:xfrm>
        </p:grpSpPr>
        <p:sp>
          <p:nvSpPr>
            <p:cNvPr id="7" name="Oval 6"/>
            <p:cNvSpPr/>
            <p:nvPr/>
          </p:nvSpPr>
          <p:spPr>
            <a:xfrm>
              <a:off x="1071538" y="3000373"/>
              <a:ext cx="1285884" cy="642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2431" name="Object 7"/>
            <p:cNvGraphicFramePr>
              <a:graphicFrameLocks noChangeAspect="1"/>
            </p:cNvGraphicFramePr>
            <p:nvPr/>
          </p:nvGraphicFramePr>
          <p:xfrm>
            <a:off x="1284270" y="2928934"/>
            <a:ext cx="787400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57" name="משוואה" r:id="rId3" imgW="291973" imgH="228501" progId="Equation.3">
                    <p:embed/>
                  </p:oleObj>
                </mc:Choice>
                <mc:Fallback>
                  <p:oleObj name="משוואה" r:id="rId3" imgW="291973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270" y="2928934"/>
                          <a:ext cx="787400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06" name="Group 11"/>
          <p:cNvGrpSpPr>
            <a:grpSpLocks/>
          </p:cNvGrpSpPr>
          <p:nvPr/>
        </p:nvGrpSpPr>
        <p:grpSpPr bwMode="auto">
          <a:xfrm>
            <a:off x="5429250" y="4286250"/>
            <a:ext cx="1285875" cy="714375"/>
            <a:chOff x="3786182" y="3000372"/>
            <a:chExt cx="1285884" cy="714380"/>
          </a:xfrm>
        </p:grpSpPr>
        <p:graphicFrame>
          <p:nvGraphicFramePr>
            <p:cNvPr id="102427" name="Object 2"/>
            <p:cNvGraphicFramePr>
              <a:graphicFrameLocks noChangeAspect="1"/>
            </p:cNvGraphicFramePr>
            <p:nvPr/>
          </p:nvGraphicFramePr>
          <p:xfrm>
            <a:off x="4006853" y="3000372"/>
            <a:ext cx="9937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58" name="משוואה" r:id="rId5" imgW="368300" imgH="241300" progId="Equation.3">
                    <p:embed/>
                  </p:oleObj>
                </mc:Choice>
                <mc:Fallback>
                  <p:oleObj name="משוואה" r:id="rId5" imgW="368300" imgH="241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853" y="3000372"/>
                          <a:ext cx="9937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10"/>
            <p:cNvSpPr/>
            <p:nvPr/>
          </p:nvSpPr>
          <p:spPr>
            <a:xfrm>
              <a:off x="3857621" y="3143248"/>
              <a:ext cx="1143008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86182" y="3071811"/>
              <a:ext cx="1285884" cy="642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aphicFrame>
        <p:nvGraphicFramePr>
          <p:cNvPr id="102407" name="Object 21"/>
          <p:cNvGraphicFramePr>
            <a:graphicFrameLocks noChangeAspect="1"/>
          </p:cNvGraphicFramePr>
          <p:nvPr/>
        </p:nvGraphicFramePr>
        <p:xfrm>
          <a:off x="3232150" y="2286000"/>
          <a:ext cx="482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9" name="משוואה" r:id="rId7" imgW="241195" imgH="203112" progId="Equation.3">
                  <p:embed/>
                </p:oleObj>
              </mc:Choice>
              <mc:Fallback>
                <p:oleObj name="משוואה" r:id="rId7" imgW="241195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286000"/>
                        <a:ext cx="482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4500563" y="2928938"/>
            <a:ext cx="71437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0" name="Shape 29"/>
          <p:cNvCxnSpPr>
            <a:stCxn id="24" idx="6"/>
            <a:endCxn id="9" idx="0"/>
          </p:cNvCxnSpPr>
          <p:nvPr/>
        </p:nvCxnSpPr>
        <p:spPr>
          <a:xfrm>
            <a:off x="5214938" y="3249613"/>
            <a:ext cx="857250" cy="11080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0" name="Object 4"/>
          <p:cNvGraphicFramePr>
            <a:graphicFrameLocks noChangeAspect="1"/>
          </p:cNvGraphicFramePr>
          <p:nvPr/>
        </p:nvGraphicFramePr>
        <p:xfrm>
          <a:off x="5721350" y="3240088"/>
          <a:ext cx="1041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0" name="משוואה" r:id="rId9" imgW="520248" imgH="177646" progId="Equation.3">
                  <p:embed/>
                </p:oleObj>
              </mc:Choice>
              <mc:Fallback>
                <p:oleObj name="משוואה" r:id="rId9" imgW="520248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240088"/>
                        <a:ext cx="10414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Curved Connector 32"/>
          <p:cNvCxnSpPr>
            <a:stCxn id="7" idx="3"/>
            <a:endCxn id="9" idx="4"/>
          </p:cNvCxnSpPr>
          <p:nvPr/>
        </p:nvCxnSpPr>
        <p:spPr>
          <a:xfrm rot="16200000" flipH="1">
            <a:off x="3048001" y="1976437"/>
            <a:ext cx="1236662" cy="4811713"/>
          </a:xfrm>
          <a:prstGeom prst="curvedConnector3">
            <a:avLst>
              <a:gd name="adj1" fmla="val 1855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2" name="Object 5"/>
          <p:cNvGraphicFramePr>
            <a:graphicFrameLocks noChangeAspect="1"/>
          </p:cNvGraphicFramePr>
          <p:nvPr/>
        </p:nvGraphicFramePr>
        <p:xfrm>
          <a:off x="1317625" y="4857750"/>
          <a:ext cx="254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1" name="משוואה" r:id="rId11" imgW="126725" imgH="177415" progId="Equation.3">
                  <p:embed/>
                </p:oleObj>
              </mc:Choice>
              <mc:Fallback>
                <p:oleObj name="משוואה" r:id="rId11" imgW="126725" imgH="1774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857750"/>
                        <a:ext cx="254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Curved Connector 37"/>
          <p:cNvCxnSpPr>
            <a:stCxn id="7" idx="1"/>
            <a:endCxn id="24" idx="1"/>
          </p:cNvCxnSpPr>
          <p:nvPr/>
        </p:nvCxnSpPr>
        <p:spPr>
          <a:xfrm rot="5400000" flipH="1" flipV="1">
            <a:off x="2790032" y="1493043"/>
            <a:ext cx="285750" cy="3344863"/>
          </a:xfrm>
          <a:prstGeom prst="curvedConnector3">
            <a:avLst>
              <a:gd name="adj1" fmla="val 212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571750" y="4429125"/>
            <a:ext cx="714375" cy="64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Curved Connector 50"/>
          <p:cNvCxnSpPr>
            <a:stCxn id="24" idx="0"/>
            <a:endCxn id="24" idx="7"/>
          </p:cNvCxnSpPr>
          <p:nvPr/>
        </p:nvCxnSpPr>
        <p:spPr>
          <a:xfrm rot="16200000" flipH="1">
            <a:off x="4937126" y="2849562"/>
            <a:ext cx="93662" cy="252413"/>
          </a:xfrm>
          <a:prstGeom prst="curvedConnector3">
            <a:avLst>
              <a:gd name="adj1" fmla="val -613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6" name="Object 6"/>
          <p:cNvGraphicFramePr>
            <a:graphicFrameLocks noChangeAspect="1"/>
          </p:cNvGraphicFramePr>
          <p:nvPr/>
        </p:nvGraphicFramePr>
        <p:xfrm>
          <a:off x="4841875" y="1992313"/>
          <a:ext cx="4064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2" name="משוואה" r:id="rId13" imgW="203112" imgH="139639" progId="Equation.3">
                  <p:embed/>
                </p:oleObj>
              </mc:Choice>
              <mc:Fallback>
                <p:oleObj name="משוואה" r:id="rId13" imgW="203112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1992313"/>
                        <a:ext cx="4064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hape 55"/>
          <p:cNvCxnSpPr>
            <a:stCxn id="49" idx="2"/>
            <a:endCxn id="49" idx="4"/>
          </p:cNvCxnSpPr>
          <p:nvPr/>
        </p:nvCxnSpPr>
        <p:spPr>
          <a:xfrm rot="10800000" flipH="1" flipV="1">
            <a:off x="2571750" y="4751388"/>
            <a:ext cx="357188" cy="320675"/>
          </a:xfrm>
          <a:prstGeom prst="curvedConnector4">
            <a:avLst>
              <a:gd name="adj1" fmla="val -64000"/>
              <a:gd name="adj2" fmla="val 171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8" name="Object 7"/>
          <p:cNvGraphicFramePr>
            <a:graphicFrameLocks noChangeAspect="1"/>
          </p:cNvGraphicFramePr>
          <p:nvPr/>
        </p:nvGraphicFramePr>
        <p:xfrm>
          <a:off x="2714625" y="5143500"/>
          <a:ext cx="406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3" name="משוואה" r:id="rId15" imgW="202936" imgH="177569" progId="Equation.3">
                  <p:embed/>
                </p:oleObj>
              </mc:Choice>
              <mc:Fallback>
                <p:oleObj name="משוואה" r:id="rId15" imgW="202936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143500"/>
                        <a:ext cx="4064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/>
          <p:cNvCxnSpPr>
            <a:stCxn id="24" idx="2"/>
            <a:endCxn id="49" idx="0"/>
          </p:cNvCxnSpPr>
          <p:nvPr/>
        </p:nvCxnSpPr>
        <p:spPr>
          <a:xfrm rot="10800000" flipV="1">
            <a:off x="2928938" y="3249613"/>
            <a:ext cx="1571625" cy="1179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49" idx="6"/>
            <a:endCxn id="24" idx="4"/>
          </p:cNvCxnSpPr>
          <p:nvPr/>
        </p:nvCxnSpPr>
        <p:spPr>
          <a:xfrm flipV="1">
            <a:off x="3286125" y="3571875"/>
            <a:ext cx="1571625" cy="11795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21" name="Object 8"/>
          <p:cNvGraphicFramePr>
            <a:graphicFrameLocks noChangeAspect="1"/>
          </p:cNvGraphicFramePr>
          <p:nvPr/>
        </p:nvGraphicFramePr>
        <p:xfrm>
          <a:off x="2968625" y="3332163"/>
          <a:ext cx="330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4" name="משוואה" r:id="rId17" imgW="164957" imgH="203024" progId="Equation.3">
                  <p:embed/>
                </p:oleObj>
              </mc:Choice>
              <mc:Fallback>
                <p:oleObj name="משוואה" r:id="rId17" imgW="164957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332163"/>
                        <a:ext cx="330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2" name="Object 9"/>
          <p:cNvGraphicFramePr>
            <a:graphicFrameLocks noChangeAspect="1"/>
          </p:cNvGraphicFramePr>
          <p:nvPr/>
        </p:nvGraphicFramePr>
        <p:xfrm>
          <a:off x="4314825" y="4300538"/>
          <a:ext cx="68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5" name="משוואה" r:id="rId19" imgW="342751" imgH="241195" progId="Equation.3">
                  <p:embed/>
                </p:oleObj>
              </mc:Choice>
              <mc:Fallback>
                <p:oleObj name="משוואה" r:id="rId19" imgW="342751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4300538"/>
                        <a:ext cx="685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hape 66"/>
          <p:cNvCxnSpPr>
            <a:stCxn id="7" idx="4"/>
            <a:endCxn id="49" idx="2"/>
          </p:cNvCxnSpPr>
          <p:nvPr/>
        </p:nvCxnSpPr>
        <p:spPr>
          <a:xfrm rot="16200000" flipH="1">
            <a:off x="1696243" y="3875882"/>
            <a:ext cx="893763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24" name="Object 10"/>
          <p:cNvGraphicFramePr>
            <a:graphicFrameLocks noChangeAspect="1"/>
          </p:cNvGraphicFramePr>
          <p:nvPr/>
        </p:nvGraphicFramePr>
        <p:xfrm>
          <a:off x="1993900" y="4071938"/>
          <a:ext cx="25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6" name="משוואה" r:id="rId21" imgW="126835" imgH="202936" progId="Equation.3">
                  <p:embed/>
                </p:oleObj>
              </mc:Choice>
              <mc:Fallback>
                <p:oleObj name="משוואה" r:id="rId21" imgW="126835" imgH="202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71938"/>
                        <a:ext cx="25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Curved Connector 69"/>
          <p:cNvCxnSpPr>
            <a:stCxn id="49" idx="5"/>
            <a:endCxn id="9" idx="3"/>
          </p:cNvCxnSpPr>
          <p:nvPr/>
        </p:nvCxnSpPr>
        <p:spPr>
          <a:xfrm rot="5400000" flipH="1" flipV="1">
            <a:off x="4364038" y="3724275"/>
            <a:ext cx="71437" cy="2436813"/>
          </a:xfrm>
          <a:prstGeom prst="curvedConnector3">
            <a:avLst>
              <a:gd name="adj1" fmla="val -4518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26" name="Object 11"/>
          <p:cNvGraphicFramePr>
            <a:graphicFrameLocks noChangeAspect="1"/>
          </p:cNvGraphicFramePr>
          <p:nvPr/>
        </p:nvGraphicFramePr>
        <p:xfrm>
          <a:off x="3741738" y="5286375"/>
          <a:ext cx="330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7" name="משוואה" r:id="rId23" imgW="164957" imgH="203024" progId="Equation.3">
                  <p:embed/>
                </p:oleObj>
              </mc:Choice>
              <mc:Fallback>
                <p:oleObj name="משוואה" r:id="rId23" imgW="164957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286375"/>
                        <a:ext cx="3302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 </a:t>
            </a:r>
            <a:r>
              <a:rPr lang="en-US" altLang="en-US" b="1" i="1" smtClean="0"/>
              <a:t>computation</a:t>
            </a:r>
            <a:r>
              <a:rPr lang="en-US" altLang="en-US" smtClean="0"/>
              <a:t> of a GNFA is similar to a computation of an NFA. except:</a:t>
            </a:r>
            <a:br>
              <a:rPr lang="en-US" altLang="en-US" smtClean="0"/>
            </a:br>
            <a:r>
              <a:rPr lang="en-US" altLang="en-US" smtClean="0"/>
              <a:t>In each step, a GNFA consumes </a:t>
            </a:r>
            <a:r>
              <a:rPr lang="en-US" altLang="en-US" b="1" i="1" smtClean="0"/>
              <a:t>a block of symbols</a:t>
            </a:r>
            <a:r>
              <a:rPr lang="en-US" altLang="en-US" i="1" smtClean="0"/>
              <a:t> </a:t>
            </a:r>
            <a:r>
              <a:rPr lang="en-US" altLang="en-US" smtClean="0"/>
              <a:t>that matches the RE on the transition used by the NFA.</a:t>
            </a:r>
            <a:endParaRPr lang="en-US" altLang="en-US" b="1" smtClean="0"/>
          </a:p>
        </p:txBody>
      </p:sp>
      <p:sp>
        <p:nvSpPr>
          <p:cNvPr id="1034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A Computation of a GNFA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5931CAE-597C-4F00-AC7A-CE299FD538BF}" type="slidenum">
              <a:rPr lang="en-US" sz="1600"/>
              <a:pPr algn="l">
                <a:defRPr/>
              </a:pPr>
              <a:t>89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9144000" y="4643438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How to make an FA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Find some simple examples (short accepted and rejected words)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Think what should each state “</a:t>
            </a:r>
            <a:r>
              <a:rPr lang="en-US" altLang="en-US" b="1" smtClean="0"/>
              <a:t>remember” </a:t>
            </a:r>
            <a:r>
              <a:rPr lang="en-US" altLang="en-US" smtClean="0"/>
              <a:t>(represent).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Draw the states with a proper name.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Draw transitions that preserve the states’ </a:t>
            </a:r>
            <a:r>
              <a:rPr lang="en-US" altLang="en-US" b="1" smtClean="0"/>
              <a:t>“memory”</a:t>
            </a:r>
            <a:r>
              <a:rPr lang="en-US" altLang="en-US" smtClean="0"/>
              <a:t>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Validate or make correction.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Consider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abba</a:t>
            </a:r>
            <a:r>
              <a:rPr lang="en-US" dirty="0" smtClean="0"/>
              <a:t> or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abbbaaaaabbbbb</a:t>
            </a:r>
            <a:endParaRPr lang="en-US" dirty="0" smtClean="0"/>
          </a:p>
        </p:txBody>
      </p:sp>
      <p:sp>
        <p:nvSpPr>
          <p:cNvPr id="1044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Example of a GNFA Computation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229360C6-00CC-4AE6-8951-1AF7E5DE2A33}" type="slidenum">
              <a:rPr lang="en-US" sz="1600"/>
              <a:pPr algn="l">
                <a:defRPr/>
              </a:pPr>
              <a:t>90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9144000" y="4643438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55" name="Group 12"/>
          <p:cNvGrpSpPr>
            <a:grpSpLocks/>
          </p:cNvGrpSpPr>
          <p:nvPr/>
        </p:nvGrpSpPr>
        <p:grpSpPr bwMode="auto">
          <a:xfrm>
            <a:off x="1071563" y="3143250"/>
            <a:ext cx="1285875" cy="714375"/>
            <a:chOff x="1071538" y="2928934"/>
            <a:chExt cx="1285884" cy="714380"/>
          </a:xfrm>
        </p:grpSpPr>
        <p:sp>
          <p:nvSpPr>
            <p:cNvPr id="7" name="Oval 6"/>
            <p:cNvSpPr/>
            <p:nvPr/>
          </p:nvSpPr>
          <p:spPr>
            <a:xfrm>
              <a:off x="1071538" y="3000373"/>
              <a:ext cx="1285884" cy="642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481" name="Object 7"/>
            <p:cNvGraphicFramePr>
              <a:graphicFrameLocks noChangeAspect="1"/>
            </p:cNvGraphicFramePr>
            <p:nvPr/>
          </p:nvGraphicFramePr>
          <p:xfrm>
            <a:off x="1284270" y="2928934"/>
            <a:ext cx="787400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07" name="משוואה" r:id="rId3" imgW="291973" imgH="228501" progId="Equation.3">
                    <p:embed/>
                  </p:oleObj>
                </mc:Choice>
                <mc:Fallback>
                  <p:oleObj name="משוואה" r:id="rId3" imgW="291973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270" y="2928934"/>
                          <a:ext cx="787400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56" name="Group 11"/>
          <p:cNvGrpSpPr>
            <a:grpSpLocks/>
          </p:cNvGrpSpPr>
          <p:nvPr/>
        </p:nvGrpSpPr>
        <p:grpSpPr bwMode="auto">
          <a:xfrm>
            <a:off x="5429250" y="4286250"/>
            <a:ext cx="1285875" cy="714375"/>
            <a:chOff x="3786182" y="3000372"/>
            <a:chExt cx="1285884" cy="714380"/>
          </a:xfrm>
        </p:grpSpPr>
        <p:graphicFrame>
          <p:nvGraphicFramePr>
            <p:cNvPr id="104477" name="Object 2"/>
            <p:cNvGraphicFramePr>
              <a:graphicFrameLocks noChangeAspect="1"/>
            </p:cNvGraphicFramePr>
            <p:nvPr/>
          </p:nvGraphicFramePr>
          <p:xfrm>
            <a:off x="4006853" y="3000372"/>
            <a:ext cx="9937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08" name="משוואה" r:id="rId5" imgW="368300" imgH="241300" progId="Equation.3">
                    <p:embed/>
                  </p:oleObj>
                </mc:Choice>
                <mc:Fallback>
                  <p:oleObj name="משוואה" r:id="rId5" imgW="368300" imgH="241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853" y="3000372"/>
                          <a:ext cx="9937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10"/>
            <p:cNvSpPr/>
            <p:nvPr/>
          </p:nvSpPr>
          <p:spPr>
            <a:xfrm>
              <a:off x="3857621" y="3143248"/>
              <a:ext cx="1143008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86182" y="3071811"/>
              <a:ext cx="1285884" cy="642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aphicFrame>
        <p:nvGraphicFramePr>
          <p:cNvPr id="104457" name="Object 21"/>
          <p:cNvGraphicFramePr>
            <a:graphicFrameLocks noChangeAspect="1"/>
          </p:cNvGraphicFramePr>
          <p:nvPr/>
        </p:nvGraphicFramePr>
        <p:xfrm>
          <a:off x="3232150" y="2286000"/>
          <a:ext cx="482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9" name="משוואה" r:id="rId7" imgW="241195" imgH="203112" progId="Equation.3">
                  <p:embed/>
                </p:oleObj>
              </mc:Choice>
              <mc:Fallback>
                <p:oleObj name="משוואה" r:id="rId7" imgW="241195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286000"/>
                        <a:ext cx="482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4500563" y="2928938"/>
            <a:ext cx="71437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0" name="Shape 29"/>
          <p:cNvCxnSpPr>
            <a:stCxn id="24" idx="6"/>
            <a:endCxn id="9" idx="0"/>
          </p:cNvCxnSpPr>
          <p:nvPr/>
        </p:nvCxnSpPr>
        <p:spPr>
          <a:xfrm>
            <a:off x="5214938" y="3249613"/>
            <a:ext cx="857250" cy="11080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60" name="Object 4"/>
          <p:cNvGraphicFramePr>
            <a:graphicFrameLocks noChangeAspect="1"/>
          </p:cNvGraphicFramePr>
          <p:nvPr/>
        </p:nvGraphicFramePr>
        <p:xfrm>
          <a:off x="5721350" y="3240088"/>
          <a:ext cx="1041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0" name="משוואה" r:id="rId9" imgW="520248" imgH="177646" progId="Equation.3">
                  <p:embed/>
                </p:oleObj>
              </mc:Choice>
              <mc:Fallback>
                <p:oleObj name="משוואה" r:id="rId9" imgW="520248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240088"/>
                        <a:ext cx="10414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Curved Connector 32"/>
          <p:cNvCxnSpPr>
            <a:stCxn id="7" idx="3"/>
            <a:endCxn id="9" idx="4"/>
          </p:cNvCxnSpPr>
          <p:nvPr/>
        </p:nvCxnSpPr>
        <p:spPr>
          <a:xfrm rot="16200000" flipH="1">
            <a:off x="3048001" y="1976437"/>
            <a:ext cx="1236662" cy="4811713"/>
          </a:xfrm>
          <a:prstGeom prst="curvedConnector3">
            <a:avLst>
              <a:gd name="adj1" fmla="val 1855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62" name="Object 5"/>
          <p:cNvGraphicFramePr>
            <a:graphicFrameLocks noChangeAspect="1"/>
          </p:cNvGraphicFramePr>
          <p:nvPr/>
        </p:nvGraphicFramePr>
        <p:xfrm>
          <a:off x="1317625" y="4857750"/>
          <a:ext cx="254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1" name="משוואה" r:id="rId11" imgW="126725" imgH="177415" progId="Equation.3">
                  <p:embed/>
                </p:oleObj>
              </mc:Choice>
              <mc:Fallback>
                <p:oleObj name="משוואה" r:id="rId11" imgW="126725" imgH="1774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857750"/>
                        <a:ext cx="254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Curved Connector 37"/>
          <p:cNvCxnSpPr>
            <a:stCxn id="7" idx="1"/>
            <a:endCxn id="24" idx="1"/>
          </p:cNvCxnSpPr>
          <p:nvPr/>
        </p:nvCxnSpPr>
        <p:spPr>
          <a:xfrm rot="5400000" flipH="1" flipV="1">
            <a:off x="2790032" y="1493043"/>
            <a:ext cx="285750" cy="3344863"/>
          </a:xfrm>
          <a:prstGeom prst="curvedConnector3">
            <a:avLst>
              <a:gd name="adj1" fmla="val 212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571750" y="4429125"/>
            <a:ext cx="714375" cy="64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Curved Connector 50"/>
          <p:cNvCxnSpPr>
            <a:stCxn id="24" idx="0"/>
            <a:endCxn id="24" idx="7"/>
          </p:cNvCxnSpPr>
          <p:nvPr/>
        </p:nvCxnSpPr>
        <p:spPr>
          <a:xfrm rot="16200000" flipH="1">
            <a:off x="4937126" y="2849562"/>
            <a:ext cx="93662" cy="252413"/>
          </a:xfrm>
          <a:prstGeom prst="curvedConnector3">
            <a:avLst>
              <a:gd name="adj1" fmla="val -613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66" name="Object 6"/>
          <p:cNvGraphicFramePr>
            <a:graphicFrameLocks noChangeAspect="1"/>
          </p:cNvGraphicFramePr>
          <p:nvPr/>
        </p:nvGraphicFramePr>
        <p:xfrm>
          <a:off x="5165725" y="2290763"/>
          <a:ext cx="4064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2" name="משוואה" r:id="rId13" imgW="203112" imgH="139639" progId="Equation.3">
                  <p:embed/>
                </p:oleObj>
              </mc:Choice>
              <mc:Fallback>
                <p:oleObj name="משוואה" r:id="rId13" imgW="203112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2290763"/>
                        <a:ext cx="4064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hape 55"/>
          <p:cNvCxnSpPr>
            <a:stCxn id="49" idx="2"/>
            <a:endCxn id="49" idx="4"/>
          </p:cNvCxnSpPr>
          <p:nvPr/>
        </p:nvCxnSpPr>
        <p:spPr>
          <a:xfrm rot="10800000" flipH="1" flipV="1">
            <a:off x="2571750" y="4751388"/>
            <a:ext cx="357188" cy="320675"/>
          </a:xfrm>
          <a:prstGeom prst="curvedConnector4">
            <a:avLst>
              <a:gd name="adj1" fmla="val -64000"/>
              <a:gd name="adj2" fmla="val 171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68" name="Object 7"/>
          <p:cNvGraphicFramePr>
            <a:graphicFrameLocks noChangeAspect="1"/>
          </p:cNvGraphicFramePr>
          <p:nvPr/>
        </p:nvGraphicFramePr>
        <p:xfrm>
          <a:off x="2714625" y="5143500"/>
          <a:ext cx="406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3" name="משוואה" r:id="rId15" imgW="202936" imgH="177569" progId="Equation.3">
                  <p:embed/>
                </p:oleObj>
              </mc:Choice>
              <mc:Fallback>
                <p:oleObj name="משוואה" r:id="rId15" imgW="202936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143500"/>
                        <a:ext cx="4064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/>
          <p:cNvCxnSpPr>
            <a:stCxn id="24" idx="2"/>
            <a:endCxn id="49" idx="0"/>
          </p:cNvCxnSpPr>
          <p:nvPr/>
        </p:nvCxnSpPr>
        <p:spPr>
          <a:xfrm rot="10800000" flipV="1">
            <a:off x="2928938" y="3249613"/>
            <a:ext cx="1571625" cy="1179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49" idx="6"/>
            <a:endCxn id="24" idx="4"/>
          </p:cNvCxnSpPr>
          <p:nvPr/>
        </p:nvCxnSpPr>
        <p:spPr>
          <a:xfrm flipV="1">
            <a:off x="3286125" y="3571875"/>
            <a:ext cx="1571625" cy="11795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71" name="Object 8"/>
          <p:cNvGraphicFramePr>
            <a:graphicFrameLocks noChangeAspect="1"/>
          </p:cNvGraphicFramePr>
          <p:nvPr/>
        </p:nvGraphicFramePr>
        <p:xfrm>
          <a:off x="2968625" y="3332163"/>
          <a:ext cx="330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4" name="משוואה" r:id="rId17" imgW="164957" imgH="203024" progId="Equation.3">
                  <p:embed/>
                </p:oleObj>
              </mc:Choice>
              <mc:Fallback>
                <p:oleObj name="משוואה" r:id="rId17" imgW="164957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332163"/>
                        <a:ext cx="330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9"/>
          <p:cNvGraphicFramePr>
            <a:graphicFrameLocks noChangeAspect="1"/>
          </p:cNvGraphicFramePr>
          <p:nvPr/>
        </p:nvGraphicFramePr>
        <p:xfrm>
          <a:off x="4314825" y="4300538"/>
          <a:ext cx="68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5" name="משוואה" r:id="rId19" imgW="342751" imgH="241195" progId="Equation.3">
                  <p:embed/>
                </p:oleObj>
              </mc:Choice>
              <mc:Fallback>
                <p:oleObj name="משוואה" r:id="rId19" imgW="342751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4300538"/>
                        <a:ext cx="685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hape 66"/>
          <p:cNvCxnSpPr>
            <a:stCxn id="7" idx="4"/>
            <a:endCxn id="49" idx="2"/>
          </p:cNvCxnSpPr>
          <p:nvPr/>
        </p:nvCxnSpPr>
        <p:spPr>
          <a:xfrm rot="16200000" flipH="1">
            <a:off x="1696243" y="3875882"/>
            <a:ext cx="893763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74" name="Object 10"/>
          <p:cNvGraphicFramePr>
            <a:graphicFrameLocks noChangeAspect="1"/>
          </p:cNvGraphicFramePr>
          <p:nvPr/>
        </p:nvGraphicFramePr>
        <p:xfrm>
          <a:off x="1993900" y="4071938"/>
          <a:ext cx="25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6" name="משוואה" r:id="rId21" imgW="126835" imgH="202936" progId="Equation.3">
                  <p:embed/>
                </p:oleObj>
              </mc:Choice>
              <mc:Fallback>
                <p:oleObj name="משוואה" r:id="rId21" imgW="126835" imgH="202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71938"/>
                        <a:ext cx="25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Curved Connector 69"/>
          <p:cNvCxnSpPr>
            <a:stCxn id="49" idx="5"/>
            <a:endCxn id="9" idx="3"/>
          </p:cNvCxnSpPr>
          <p:nvPr/>
        </p:nvCxnSpPr>
        <p:spPr>
          <a:xfrm rot="5400000" flipH="1" flipV="1">
            <a:off x="4364038" y="3724275"/>
            <a:ext cx="71437" cy="2436813"/>
          </a:xfrm>
          <a:prstGeom prst="curvedConnector3">
            <a:avLst>
              <a:gd name="adj1" fmla="val -4518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76" name="Object 11"/>
          <p:cNvGraphicFramePr>
            <a:graphicFrameLocks noChangeAspect="1"/>
          </p:cNvGraphicFramePr>
          <p:nvPr/>
        </p:nvGraphicFramePr>
        <p:xfrm>
          <a:off x="3741738" y="5286375"/>
          <a:ext cx="330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7" name="משוואה" r:id="rId23" imgW="164957" imgH="203024" progId="Equation.3">
                  <p:embed/>
                </p:oleObj>
              </mc:Choice>
              <mc:Fallback>
                <p:oleObj name="משוואה" r:id="rId23" imgW="164957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286375"/>
                        <a:ext cx="3302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Conversion is done by relatively simple process: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Add a new start state with an    - transition from the </a:t>
            </a:r>
            <a:r>
              <a:rPr lang="en-US" altLang="en-US" b="1" dirty="0" smtClean="0"/>
              <a:t>new </a:t>
            </a:r>
            <a:r>
              <a:rPr lang="en-US" altLang="en-US" dirty="0" smtClean="0"/>
              <a:t>start state to the </a:t>
            </a:r>
            <a:r>
              <a:rPr lang="en-US" altLang="en-US" b="1" dirty="0" smtClean="0"/>
              <a:t>old </a:t>
            </a:r>
            <a:r>
              <a:rPr lang="en-US" altLang="en-US" dirty="0" smtClean="0"/>
              <a:t>start state.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Add a new accepting state with   - transition from every </a:t>
            </a:r>
            <a:r>
              <a:rPr lang="en-US" altLang="en-US" b="1" dirty="0" smtClean="0"/>
              <a:t>old </a:t>
            </a:r>
            <a:r>
              <a:rPr lang="en-US" altLang="en-US" dirty="0" smtClean="0"/>
              <a:t>accepting state to the </a:t>
            </a:r>
            <a:r>
              <a:rPr lang="en-US" altLang="en-US" b="1" dirty="0" smtClean="0"/>
              <a:t>new </a:t>
            </a:r>
            <a:r>
              <a:rPr lang="en-US" altLang="en-US" dirty="0" smtClean="0"/>
              <a:t>accepting state.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Converting a DFA (or NFA) to a GNFA 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C4E1E19-DBE4-4498-9CA8-83FA3B3B9B0E}" type="slidenum">
              <a:rPr lang="en-US" sz="1600"/>
              <a:pPr algn="l">
                <a:defRPr/>
              </a:pPr>
              <a:t>91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9144000" y="4643438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479" name="Object 6"/>
          <p:cNvGraphicFramePr>
            <a:graphicFrameLocks noChangeAspect="1"/>
          </p:cNvGraphicFramePr>
          <p:nvPr/>
        </p:nvGraphicFramePr>
        <p:xfrm>
          <a:off x="5945188" y="2338388"/>
          <a:ext cx="3413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1" name="משוואה" r:id="rId3" imgW="126835" imgH="139518" progId="Equation.3">
                  <p:embed/>
                </p:oleObj>
              </mc:Choice>
              <mc:Fallback>
                <p:oleObj name="משוואה" r:id="rId3" imgW="126835" imgH="1395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338388"/>
                        <a:ext cx="3413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3"/>
          <p:cNvGraphicFramePr>
            <a:graphicFrameLocks noChangeAspect="1"/>
          </p:cNvGraphicFramePr>
          <p:nvPr/>
        </p:nvGraphicFramePr>
        <p:xfrm>
          <a:off x="6230938" y="3910013"/>
          <a:ext cx="3413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2" name="משוואה" r:id="rId5" imgW="126835" imgH="139518" progId="Equation.3">
                  <p:embed/>
                </p:oleObj>
              </mc:Choice>
              <mc:Fallback>
                <p:oleObj name="משוואה" r:id="rId5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910013"/>
                        <a:ext cx="3413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03225" eaLnBrk="1" hangingPunct="1">
              <a:buNone/>
            </a:pPr>
            <a:r>
              <a:rPr lang="en-US" altLang="en-US" dirty="0" smtClean="0"/>
              <a:t>3. Replace any transition with multiple labels by 	a single transition labeled with the </a:t>
            </a:r>
            <a:r>
              <a:rPr lang="en-US" altLang="en-US" b="1" i="1" dirty="0" smtClean="0"/>
              <a:t>union 	</a:t>
            </a:r>
            <a:r>
              <a:rPr lang="en-US" altLang="en-US" dirty="0" smtClean="0"/>
              <a:t>of</a:t>
            </a:r>
            <a:br>
              <a:rPr lang="en-US" altLang="en-US" dirty="0" smtClean="0"/>
            </a:br>
            <a:r>
              <a:rPr lang="en-US" altLang="en-US" dirty="0" smtClean="0"/>
              <a:t>	all labels.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4"/>
            </a:pPr>
            <a:r>
              <a:rPr lang="en-US" altLang="en-US" dirty="0" smtClean="0"/>
              <a:t>Add any missing transition, including self transitions; label the added transition by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064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Converting a DFA to a GNFA (Cont) 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1692EFE-2C6E-494D-B64A-A9379F2D8AD9}" type="slidenum">
              <a:rPr lang="en-US" sz="1600"/>
              <a:pPr algn="l">
                <a:defRPr/>
              </a:pPr>
              <a:t>92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9144000" y="4643438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503" name="Object 6"/>
          <p:cNvGraphicFramePr>
            <a:graphicFrameLocks noChangeAspect="1"/>
          </p:cNvGraphicFramePr>
          <p:nvPr/>
        </p:nvGraphicFramePr>
        <p:xfrm>
          <a:off x="7786688" y="3714750"/>
          <a:ext cx="3413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9" name="משוואה" r:id="rId3" imgW="126835" imgH="202936" progId="Equation.3">
                  <p:embed/>
                </p:oleObj>
              </mc:Choice>
              <mc:Fallback>
                <p:oleObj name="משוואה" r:id="rId3" imgW="126835" imgH="2029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3714750"/>
                        <a:ext cx="3413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Stage 1: Convert </a:t>
            </a:r>
            <a:r>
              <a:rPr lang="en-US" altLang="en-US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 smtClean="0"/>
              <a:t> to a GNFA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1.0 Start with 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62C3321-EBFF-42AC-A934-C018207C3892}" type="slidenum">
              <a:rPr lang="en-US" sz="1600"/>
              <a:pPr algn="l">
                <a:defRPr/>
              </a:pPr>
              <a:t>93</a:t>
            </a:fld>
            <a:endParaRPr lang="en-US" sz="1600" dirty="0"/>
          </a:p>
        </p:txBody>
      </p:sp>
      <p:grpSp>
        <p:nvGrpSpPr>
          <p:cNvPr id="107525" name="Group 29"/>
          <p:cNvGrpSpPr>
            <a:grpSpLocks/>
          </p:cNvGrpSpPr>
          <p:nvPr/>
        </p:nvGrpSpPr>
        <p:grpSpPr bwMode="auto">
          <a:xfrm>
            <a:off x="1500188" y="2786063"/>
            <a:ext cx="5643562" cy="3286125"/>
            <a:chOff x="642909" y="1725595"/>
            <a:chExt cx="5643603" cy="3286147"/>
          </a:xfrm>
        </p:grpSpPr>
        <p:sp>
          <p:nvSpPr>
            <p:cNvPr id="31" name="Oval 30"/>
            <p:cNvSpPr/>
            <p:nvPr/>
          </p:nvSpPr>
          <p:spPr>
            <a:xfrm>
              <a:off x="5643570" y="1939908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7527" name="Group 51"/>
            <p:cNvGrpSpPr>
              <a:grpSpLocks/>
            </p:cNvGrpSpPr>
            <p:nvPr/>
          </p:nvGrpSpPr>
          <p:grpSpPr bwMode="auto">
            <a:xfrm>
              <a:off x="642909" y="1725595"/>
              <a:ext cx="5643603" cy="3286147"/>
              <a:chOff x="642909" y="1725595"/>
              <a:chExt cx="5643603" cy="3286147"/>
            </a:xfrm>
          </p:grpSpPr>
          <p:grpSp>
            <p:nvGrpSpPr>
              <p:cNvPr id="107528" name="Group 42"/>
              <p:cNvGrpSpPr>
                <a:grpSpLocks/>
              </p:cNvGrpSpPr>
              <p:nvPr/>
            </p:nvGrpSpPr>
            <p:grpSpPr bwMode="auto">
              <a:xfrm>
                <a:off x="857224" y="1970070"/>
                <a:ext cx="3071834" cy="2357453"/>
                <a:chOff x="4429124" y="2368537"/>
                <a:chExt cx="3071834" cy="2357453"/>
              </a:xfrm>
            </p:grpSpPr>
            <p:graphicFrame>
              <p:nvGraphicFramePr>
                <p:cNvPr id="107542" name="Object 3"/>
                <p:cNvGraphicFramePr>
                  <a:graphicFrameLocks noChangeAspect="1"/>
                </p:cNvGraphicFramePr>
                <p:nvPr/>
              </p:nvGraphicFramePr>
              <p:xfrm>
                <a:off x="5500693" y="3363916"/>
                <a:ext cx="204788" cy="320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150" name="משוואה" r:id="rId3" imgW="114102" imgH="177492" progId="Equation.3">
                        <p:embed/>
                      </p:oleObj>
                    </mc:Choice>
                    <mc:Fallback>
                      <p:oleObj name="משוואה" r:id="rId3" imgW="114102" imgH="177492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00693" y="3363916"/>
                              <a:ext cx="204788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7543" name="Group 32"/>
                <p:cNvGrpSpPr>
                  <a:grpSpLocks/>
                </p:cNvGrpSpPr>
                <p:nvPr/>
              </p:nvGrpSpPr>
              <p:grpSpPr bwMode="auto">
                <a:xfrm>
                  <a:off x="4429124" y="2368537"/>
                  <a:ext cx="714380" cy="642942"/>
                  <a:chOff x="857224" y="868339"/>
                  <a:chExt cx="714380" cy="642942"/>
                </a:xfrm>
              </p:grpSpPr>
              <p:sp>
                <p:nvSpPr>
                  <p:cNvPr id="53" name="Oval 14"/>
                  <p:cNvSpPr/>
                  <p:nvPr/>
                </p:nvSpPr>
                <p:spPr>
                  <a:xfrm>
                    <a:off x="857223" y="868341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7549" name="Object 53"/>
                  <p:cNvGraphicFramePr>
                    <a:graphicFrameLocks noChangeAspect="1"/>
                  </p:cNvGraphicFramePr>
                  <p:nvPr/>
                </p:nvGraphicFramePr>
                <p:xfrm>
                  <a:off x="984250" y="939781"/>
                  <a:ext cx="471488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8151" name="משוואה" r:id="rId5" imgW="177646" imgH="228402" progId="Equation.3">
                          <p:embed/>
                        </p:oleObj>
                      </mc:Choice>
                      <mc:Fallback>
                        <p:oleObj name="משוואה" r:id="rId5" imgW="177646" imgH="228402" progId="Equation.3">
                          <p:embed/>
                          <p:pic>
                            <p:nvPicPr>
                              <p:cNvPr id="0" name="Object 5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4250" y="939781"/>
                                <a:ext cx="471488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7544" name="Group 35"/>
                <p:cNvGrpSpPr>
                  <a:grpSpLocks/>
                </p:cNvGrpSpPr>
                <p:nvPr/>
              </p:nvGrpSpPr>
              <p:grpSpPr bwMode="auto">
                <a:xfrm>
                  <a:off x="6786578" y="4083048"/>
                  <a:ext cx="714380" cy="642942"/>
                  <a:chOff x="-32" y="2582850"/>
                  <a:chExt cx="714380" cy="642942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-32" y="2582853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7547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142853" y="2652704"/>
                  <a:ext cx="439737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8152" name="משוואה" r:id="rId7" imgW="165028" imgH="228501" progId="Equation.3">
                          <p:embed/>
                        </p:oleObj>
                      </mc:Choice>
                      <mc:Fallback>
                        <p:oleObj name="משוואה" r:id="rId7" imgW="165028" imgH="228501" progId="Equation.3">
                          <p:embed/>
                          <p:pic>
                            <p:nvPicPr>
                              <p:cNvPr id="0" name="Object 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2853" y="2652704"/>
                                <a:ext cx="439737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50" name="Straight Arrow Connector 49"/>
                <p:cNvCxnSpPr>
                  <a:stCxn id="53" idx="6"/>
                  <a:endCxn id="51" idx="2"/>
                </p:cNvCxnSpPr>
                <p:nvPr/>
              </p:nvCxnSpPr>
              <p:spPr>
                <a:xfrm>
                  <a:off x="5143503" y="2690803"/>
                  <a:ext cx="1643075" cy="17129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529" name="Group 42"/>
              <p:cNvGrpSpPr>
                <a:grpSpLocks/>
              </p:cNvGrpSpPr>
              <p:nvPr/>
            </p:nvGrpSpPr>
            <p:grpSpPr bwMode="auto">
              <a:xfrm>
                <a:off x="3824439" y="1868470"/>
                <a:ext cx="2462073" cy="1910269"/>
                <a:chOff x="5038885" y="2232014"/>
                <a:chExt cx="2462073" cy="1910269"/>
              </a:xfrm>
            </p:grpSpPr>
            <p:graphicFrame>
              <p:nvGraphicFramePr>
                <p:cNvPr id="107537" name="Object 3"/>
                <p:cNvGraphicFramePr>
                  <a:graphicFrameLocks noChangeAspect="1"/>
                </p:cNvGraphicFramePr>
                <p:nvPr/>
              </p:nvGraphicFramePr>
              <p:xfrm>
                <a:off x="5857883" y="2933696"/>
                <a:ext cx="182563" cy="2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153" name="משוואה" r:id="rId9" imgW="101468" imgH="164885" progId="Equation.3">
                        <p:embed/>
                      </p:oleObj>
                    </mc:Choice>
                    <mc:Fallback>
                      <p:oleObj name="משוואה" r:id="rId9" imgW="101468" imgH="164885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57883" y="2933696"/>
                              <a:ext cx="182563" cy="2984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7538" name="Group 35"/>
                <p:cNvGrpSpPr>
                  <a:grpSpLocks/>
                </p:cNvGrpSpPr>
                <p:nvPr/>
              </p:nvGrpSpPr>
              <p:grpSpPr bwMode="auto">
                <a:xfrm>
                  <a:off x="6786578" y="2232014"/>
                  <a:ext cx="714380" cy="642942"/>
                  <a:chOff x="-32" y="731816"/>
                  <a:chExt cx="714380" cy="642942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-32" y="731817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7541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142836" y="801672"/>
                  <a:ext cx="439738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8154" name="משוואה" r:id="rId11" imgW="165028" imgH="228501" progId="Equation.3">
                          <p:embed/>
                        </p:oleObj>
                      </mc:Choice>
                      <mc:Fallback>
                        <p:oleObj name="משוואה" r:id="rId11" imgW="165028" imgH="228501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2836" y="801672"/>
                                <a:ext cx="439738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44" name="Straight Arrow Connector 43"/>
                <p:cNvCxnSpPr>
                  <a:stCxn id="51" idx="7"/>
                  <a:endCxn id="45" idx="2"/>
                </p:cNvCxnSpPr>
                <p:nvPr/>
              </p:nvCxnSpPr>
              <p:spPr>
                <a:xfrm rot="5400000" flipH="1" flipV="1">
                  <a:off x="5118104" y="2473316"/>
                  <a:ext cx="1589098" cy="17478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1214413" y="2265347"/>
                <a:ext cx="1588" cy="506417"/>
              </a:xfrm>
              <a:prstGeom prst="curvedConnector3">
                <a:avLst>
                  <a:gd name="adj1" fmla="val 5385348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531" name="Object 3"/>
              <p:cNvGraphicFramePr>
                <a:graphicFrameLocks noChangeAspect="1"/>
              </p:cNvGraphicFramePr>
              <p:nvPr/>
            </p:nvGraphicFramePr>
            <p:xfrm>
              <a:off x="785786" y="2940041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155" name="משוואה" r:id="rId13" imgW="101468" imgH="164885" progId="Equation.3">
                      <p:embed/>
                    </p:oleObj>
                  </mc:Choice>
                  <mc:Fallback>
                    <p:oleObj name="משוואה" r:id="rId13" imgW="101468" imgH="16488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786" y="2940041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Curved Connector 36"/>
              <p:cNvCxnSpPr>
                <a:stCxn id="51" idx="3"/>
                <a:endCxn id="51" idx="5"/>
              </p:cNvCxnSpPr>
              <p:nvPr/>
            </p:nvCxnSpPr>
            <p:spPr>
              <a:xfrm rot="16200000" flipH="1">
                <a:off x="3571867" y="3979860"/>
                <a:ext cx="1588" cy="506416"/>
              </a:xfrm>
              <a:prstGeom prst="curvedConnector3">
                <a:avLst>
                  <a:gd name="adj1" fmla="val 56040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533" name="Object 3"/>
              <p:cNvGraphicFramePr>
                <a:graphicFrameLocks noChangeAspect="1"/>
              </p:cNvGraphicFramePr>
              <p:nvPr/>
            </p:nvGraphicFramePr>
            <p:xfrm>
              <a:off x="3081328" y="4691067"/>
              <a:ext cx="204788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156" name="משוואה" r:id="rId14" imgW="114102" imgH="177492" progId="Equation.3">
                      <p:embed/>
                    </p:oleObj>
                  </mc:Choice>
                  <mc:Fallback>
                    <p:oleObj name="משוואה" r:id="rId14" imgW="114102" imgH="17749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1328" y="4691067"/>
                            <a:ext cx="204788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9" name="Curved Connector 38"/>
              <p:cNvCxnSpPr>
                <a:stCxn id="45" idx="3"/>
                <a:endCxn id="45" idx="5"/>
              </p:cNvCxnSpPr>
              <p:nvPr/>
            </p:nvCxnSpPr>
            <p:spPr>
              <a:xfrm rot="16200000" flipH="1">
                <a:off x="5929322" y="2163747"/>
                <a:ext cx="1588" cy="506417"/>
              </a:xfrm>
              <a:prstGeom prst="curvedConnector3">
                <a:avLst>
                  <a:gd name="adj1" fmla="val 5312451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535" name="Object 3"/>
              <p:cNvGraphicFramePr>
                <a:graphicFrameLocks noChangeAspect="1"/>
              </p:cNvGraphicFramePr>
              <p:nvPr/>
            </p:nvGraphicFramePr>
            <p:xfrm>
              <a:off x="5351470" y="2725726"/>
              <a:ext cx="363537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157" name="משוואה" r:id="rId15" imgW="203112" imgH="190417" progId="Equation.3">
                      <p:embed/>
                    </p:oleObj>
                  </mc:Choice>
                  <mc:Fallback>
                    <p:oleObj name="משוואה" r:id="rId15" imgW="203112" imgH="190417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1470" y="2725726"/>
                            <a:ext cx="363537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1" name="Straight Arrow Connector 40"/>
              <p:cNvCxnSpPr/>
              <p:nvPr/>
            </p:nvCxnSpPr>
            <p:spPr>
              <a:xfrm rot="16200000" flipH="1">
                <a:off x="633384" y="1735120"/>
                <a:ext cx="338139" cy="319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Stage 1: Convert </a:t>
            </a:r>
            <a:r>
              <a:rPr lang="en-US" altLang="en-US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 smtClean="0"/>
              <a:t> to a GNFA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1.1 Add 2 new states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ABEE3EE-825A-47F7-A332-C6319F14C7D0}" type="slidenum">
              <a:rPr lang="en-US" sz="1600"/>
              <a:pPr algn="l">
                <a:defRPr/>
              </a:pPr>
              <a:t>94</a:t>
            </a:fld>
            <a:endParaRPr lang="en-US" sz="1600" dirty="0"/>
          </a:p>
        </p:txBody>
      </p:sp>
      <p:grpSp>
        <p:nvGrpSpPr>
          <p:cNvPr id="108549" name="Group 29"/>
          <p:cNvGrpSpPr>
            <a:grpSpLocks/>
          </p:cNvGrpSpPr>
          <p:nvPr/>
        </p:nvGrpSpPr>
        <p:grpSpPr bwMode="auto">
          <a:xfrm>
            <a:off x="1500188" y="2786063"/>
            <a:ext cx="5643562" cy="3286125"/>
            <a:chOff x="642909" y="1725595"/>
            <a:chExt cx="5643603" cy="3286147"/>
          </a:xfrm>
        </p:grpSpPr>
        <p:sp>
          <p:nvSpPr>
            <p:cNvPr id="31" name="Oval 30"/>
            <p:cNvSpPr/>
            <p:nvPr/>
          </p:nvSpPr>
          <p:spPr>
            <a:xfrm>
              <a:off x="5643570" y="1939908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8555" name="Group 51"/>
            <p:cNvGrpSpPr>
              <a:grpSpLocks/>
            </p:cNvGrpSpPr>
            <p:nvPr/>
          </p:nvGrpSpPr>
          <p:grpSpPr bwMode="auto">
            <a:xfrm>
              <a:off x="642909" y="1725595"/>
              <a:ext cx="5643603" cy="3286147"/>
              <a:chOff x="642909" y="1725595"/>
              <a:chExt cx="5643603" cy="3286147"/>
            </a:xfrm>
          </p:grpSpPr>
          <p:grpSp>
            <p:nvGrpSpPr>
              <p:cNvPr id="108556" name="Group 42"/>
              <p:cNvGrpSpPr>
                <a:grpSpLocks/>
              </p:cNvGrpSpPr>
              <p:nvPr/>
            </p:nvGrpSpPr>
            <p:grpSpPr bwMode="auto">
              <a:xfrm>
                <a:off x="857224" y="1970070"/>
                <a:ext cx="3071834" cy="2357453"/>
                <a:chOff x="4429124" y="2368537"/>
                <a:chExt cx="3071834" cy="2357453"/>
              </a:xfrm>
            </p:grpSpPr>
            <p:graphicFrame>
              <p:nvGraphicFramePr>
                <p:cNvPr id="108570" name="Object 3"/>
                <p:cNvGraphicFramePr>
                  <a:graphicFrameLocks noChangeAspect="1"/>
                </p:cNvGraphicFramePr>
                <p:nvPr/>
              </p:nvGraphicFramePr>
              <p:xfrm>
                <a:off x="5500693" y="3363916"/>
                <a:ext cx="204788" cy="320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328" name="משוואה" r:id="rId3" imgW="114102" imgH="177492" progId="Equation.3">
                        <p:embed/>
                      </p:oleObj>
                    </mc:Choice>
                    <mc:Fallback>
                      <p:oleObj name="משוואה" r:id="rId3" imgW="114102" imgH="177492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00693" y="3363916"/>
                              <a:ext cx="204788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8571" name="Group 32"/>
                <p:cNvGrpSpPr>
                  <a:grpSpLocks/>
                </p:cNvGrpSpPr>
                <p:nvPr/>
              </p:nvGrpSpPr>
              <p:grpSpPr bwMode="auto">
                <a:xfrm>
                  <a:off x="4429124" y="2368537"/>
                  <a:ext cx="714380" cy="642942"/>
                  <a:chOff x="857224" y="868339"/>
                  <a:chExt cx="714380" cy="642942"/>
                </a:xfrm>
              </p:grpSpPr>
              <p:sp>
                <p:nvSpPr>
                  <p:cNvPr id="53" name="Oval 14"/>
                  <p:cNvSpPr/>
                  <p:nvPr/>
                </p:nvSpPr>
                <p:spPr>
                  <a:xfrm>
                    <a:off x="857223" y="868341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8577" name="Object 53"/>
                  <p:cNvGraphicFramePr>
                    <a:graphicFrameLocks noChangeAspect="1"/>
                  </p:cNvGraphicFramePr>
                  <p:nvPr/>
                </p:nvGraphicFramePr>
                <p:xfrm>
                  <a:off x="984250" y="939781"/>
                  <a:ext cx="471488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9329" name="משוואה" r:id="rId5" imgW="177646" imgH="228402" progId="Equation.3">
                          <p:embed/>
                        </p:oleObj>
                      </mc:Choice>
                      <mc:Fallback>
                        <p:oleObj name="משוואה" r:id="rId5" imgW="177646" imgH="228402" progId="Equation.3">
                          <p:embed/>
                          <p:pic>
                            <p:nvPicPr>
                              <p:cNvPr id="0" name="Object 5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4250" y="939781"/>
                                <a:ext cx="471488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8572" name="Group 35"/>
                <p:cNvGrpSpPr>
                  <a:grpSpLocks/>
                </p:cNvGrpSpPr>
                <p:nvPr/>
              </p:nvGrpSpPr>
              <p:grpSpPr bwMode="auto">
                <a:xfrm>
                  <a:off x="6786578" y="4083048"/>
                  <a:ext cx="714380" cy="642942"/>
                  <a:chOff x="-32" y="2582850"/>
                  <a:chExt cx="714380" cy="642942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-32" y="2582853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8575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142853" y="2652704"/>
                  <a:ext cx="439737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9330" name="משוואה" r:id="rId7" imgW="165028" imgH="228501" progId="Equation.3">
                          <p:embed/>
                        </p:oleObj>
                      </mc:Choice>
                      <mc:Fallback>
                        <p:oleObj name="משוואה" r:id="rId7" imgW="165028" imgH="228501" progId="Equation.3">
                          <p:embed/>
                          <p:pic>
                            <p:nvPicPr>
                              <p:cNvPr id="0" name="Object 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2853" y="2652704"/>
                                <a:ext cx="439737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50" name="Straight Arrow Connector 49"/>
                <p:cNvCxnSpPr>
                  <a:stCxn id="53" idx="6"/>
                  <a:endCxn id="51" idx="2"/>
                </p:cNvCxnSpPr>
                <p:nvPr/>
              </p:nvCxnSpPr>
              <p:spPr>
                <a:xfrm>
                  <a:off x="5143503" y="2690803"/>
                  <a:ext cx="1643075" cy="17129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557" name="Group 42"/>
              <p:cNvGrpSpPr>
                <a:grpSpLocks/>
              </p:cNvGrpSpPr>
              <p:nvPr/>
            </p:nvGrpSpPr>
            <p:grpSpPr bwMode="auto">
              <a:xfrm>
                <a:off x="3824439" y="1868470"/>
                <a:ext cx="2462073" cy="1910269"/>
                <a:chOff x="5038885" y="2232014"/>
                <a:chExt cx="2462073" cy="1910269"/>
              </a:xfrm>
            </p:grpSpPr>
            <p:graphicFrame>
              <p:nvGraphicFramePr>
                <p:cNvPr id="108565" name="Object 3"/>
                <p:cNvGraphicFramePr>
                  <a:graphicFrameLocks noChangeAspect="1"/>
                </p:cNvGraphicFramePr>
                <p:nvPr/>
              </p:nvGraphicFramePr>
              <p:xfrm>
                <a:off x="5857883" y="2946394"/>
                <a:ext cx="182563" cy="2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331" name="משוואה" r:id="rId9" imgW="101468" imgH="164885" progId="Equation.3">
                        <p:embed/>
                      </p:oleObj>
                    </mc:Choice>
                    <mc:Fallback>
                      <p:oleObj name="משוואה" r:id="rId9" imgW="101468" imgH="164885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57883" y="2946394"/>
                              <a:ext cx="182563" cy="2984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8566" name="Group 35"/>
                <p:cNvGrpSpPr>
                  <a:grpSpLocks/>
                </p:cNvGrpSpPr>
                <p:nvPr/>
              </p:nvGrpSpPr>
              <p:grpSpPr bwMode="auto">
                <a:xfrm>
                  <a:off x="6786578" y="2232014"/>
                  <a:ext cx="714380" cy="642942"/>
                  <a:chOff x="-32" y="731816"/>
                  <a:chExt cx="714380" cy="642942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-32" y="731817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8569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142836" y="801672"/>
                  <a:ext cx="439738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9332" name="משוואה" r:id="rId11" imgW="165028" imgH="228501" progId="Equation.3">
                          <p:embed/>
                        </p:oleObj>
                      </mc:Choice>
                      <mc:Fallback>
                        <p:oleObj name="משוואה" r:id="rId11" imgW="165028" imgH="228501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2836" y="801672"/>
                                <a:ext cx="439738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44" name="Straight Arrow Connector 43"/>
                <p:cNvCxnSpPr>
                  <a:stCxn id="51" idx="7"/>
                  <a:endCxn id="45" idx="2"/>
                </p:cNvCxnSpPr>
                <p:nvPr/>
              </p:nvCxnSpPr>
              <p:spPr>
                <a:xfrm rot="5400000" flipH="1" flipV="1">
                  <a:off x="5118104" y="2473316"/>
                  <a:ext cx="1589098" cy="17478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1214413" y="2265347"/>
                <a:ext cx="1588" cy="506417"/>
              </a:xfrm>
              <a:prstGeom prst="curvedConnector3">
                <a:avLst>
                  <a:gd name="adj1" fmla="val 5385348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8559" name="Object 3"/>
              <p:cNvGraphicFramePr>
                <a:graphicFrameLocks noChangeAspect="1"/>
              </p:cNvGraphicFramePr>
              <p:nvPr/>
            </p:nvGraphicFramePr>
            <p:xfrm>
              <a:off x="785786" y="2940041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333" name="משוואה" r:id="rId13" imgW="101468" imgH="164885" progId="Equation.3">
                      <p:embed/>
                    </p:oleObj>
                  </mc:Choice>
                  <mc:Fallback>
                    <p:oleObj name="משוואה" r:id="rId13" imgW="101468" imgH="16488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786" y="2940041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Curved Connector 36"/>
              <p:cNvCxnSpPr>
                <a:stCxn id="51" idx="3"/>
                <a:endCxn id="51" idx="5"/>
              </p:cNvCxnSpPr>
              <p:nvPr/>
            </p:nvCxnSpPr>
            <p:spPr>
              <a:xfrm rot="16200000" flipH="1">
                <a:off x="3571867" y="3979860"/>
                <a:ext cx="1588" cy="506416"/>
              </a:xfrm>
              <a:prstGeom prst="curvedConnector3">
                <a:avLst>
                  <a:gd name="adj1" fmla="val 56040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8561" name="Object 3"/>
              <p:cNvGraphicFramePr>
                <a:graphicFrameLocks noChangeAspect="1"/>
              </p:cNvGraphicFramePr>
              <p:nvPr/>
            </p:nvGraphicFramePr>
            <p:xfrm>
              <a:off x="3081328" y="4691067"/>
              <a:ext cx="204788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334" name="משוואה" r:id="rId14" imgW="114102" imgH="177492" progId="Equation.3">
                      <p:embed/>
                    </p:oleObj>
                  </mc:Choice>
                  <mc:Fallback>
                    <p:oleObj name="משוואה" r:id="rId14" imgW="114102" imgH="17749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1328" y="4691067"/>
                            <a:ext cx="204788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9" name="Curved Connector 38"/>
              <p:cNvCxnSpPr>
                <a:stCxn id="45" idx="3"/>
                <a:endCxn id="45" idx="5"/>
              </p:cNvCxnSpPr>
              <p:nvPr/>
            </p:nvCxnSpPr>
            <p:spPr>
              <a:xfrm rot="16200000" flipH="1">
                <a:off x="5929322" y="2163747"/>
                <a:ext cx="1588" cy="506417"/>
              </a:xfrm>
              <a:prstGeom prst="curvedConnector3">
                <a:avLst>
                  <a:gd name="adj1" fmla="val 5312451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8563" name="Object 3"/>
              <p:cNvGraphicFramePr>
                <a:graphicFrameLocks noChangeAspect="1"/>
              </p:cNvGraphicFramePr>
              <p:nvPr/>
            </p:nvGraphicFramePr>
            <p:xfrm>
              <a:off x="5351470" y="2725726"/>
              <a:ext cx="363537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335" name="משוואה" r:id="rId15" imgW="203112" imgH="190417" progId="Equation.3">
                      <p:embed/>
                    </p:oleObj>
                  </mc:Choice>
                  <mc:Fallback>
                    <p:oleObj name="משוואה" r:id="rId15" imgW="203112" imgH="190417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1470" y="2725726"/>
                            <a:ext cx="363537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1" name="Straight Arrow Connector 40"/>
              <p:cNvCxnSpPr/>
              <p:nvPr/>
            </p:nvCxnSpPr>
            <p:spPr>
              <a:xfrm rot="16200000" flipH="1">
                <a:off x="633384" y="1735120"/>
                <a:ext cx="338139" cy="319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14"/>
          <p:cNvSpPr/>
          <p:nvPr/>
        </p:nvSpPr>
        <p:spPr>
          <a:xfrm>
            <a:off x="7500938" y="5072063"/>
            <a:ext cx="1071562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Oval 14"/>
          <p:cNvSpPr/>
          <p:nvPr/>
        </p:nvSpPr>
        <p:spPr>
          <a:xfrm>
            <a:off x="500063" y="5072063"/>
            <a:ext cx="100012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08552" name="Object 32"/>
          <p:cNvGraphicFramePr>
            <a:graphicFrameLocks noChangeAspect="1"/>
          </p:cNvGraphicFramePr>
          <p:nvPr/>
        </p:nvGraphicFramePr>
        <p:xfrm>
          <a:off x="7596188" y="5132388"/>
          <a:ext cx="976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36" name="משוואה" r:id="rId17" imgW="368300" imgH="241300" progId="Equation.3">
                  <p:embed/>
                </p:oleObj>
              </mc:Choice>
              <mc:Fallback>
                <p:oleObj name="משוואה" r:id="rId17" imgW="3683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32388"/>
                        <a:ext cx="976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33"/>
          <p:cNvGraphicFramePr>
            <a:graphicFrameLocks noChangeAspect="1"/>
          </p:cNvGraphicFramePr>
          <p:nvPr/>
        </p:nvGraphicFramePr>
        <p:xfrm>
          <a:off x="642938" y="5143500"/>
          <a:ext cx="77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37" name="משוואה" r:id="rId19" imgW="291973" imgH="228501" progId="Equation.3">
                  <p:embed/>
                </p:oleObj>
              </mc:Choice>
              <mc:Fallback>
                <p:oleObj name="משוואה" r:id="rId19" imgW="291973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143500"/>
                        <a:ext cx="77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Stage 1: Convert </a:t>
            </a:r>
            <a:r>
              <a:rPr lang="en-US" altLang="en-US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 smtClean="0"/>
              <a:t> to a GNFA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1.2 Make          the initial state and           the final</a:t>
            </a:r>
            <a:br>
              <a:rPr lang="en-US" altLang="en-US" smtClean="0"/>
            </a:br>
            <a:r>
              <a:rPr lang="en-US" altLang="en-US" smtClean="0"/>
              <a:t>state.</a:t>
            </a:r>
            <a:endParaRPr lang="en-US" alt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5CA3598-207D-449A-8B94-86B4C18B8DF3}" type="slidenum">
              <a:rPr lang="en-US" sz="1600"/>
              <a:pPr algn="l">
                <a:defRPr/>
              </a:pPr>
              <a:t>95</a:t>
            </a:fld>
            <a:endParaRPr lang="en-US" sz="1600" dirty="0"/>
          </a:p>
        </p:txBody>
      </p:sp>
      <p:grpSp>
        <p:nvGrpSpPr>
          <p:cNvPr id="109573" name="Group 51"/>
          <p:cNvGrpSpPr>
            <a:grpSpLocks/>
          </p:cNvGrpSpPr>
          <p:nvPr/>
        </p:nvGrpSpPr>
        <p:grpSpPr bwMode="auto">
          <a:xfrm>
            <a:off x="285750" y="2928938"/>
            <a:ext cx="6858000" cy="3143250"/>
            <a:chOff x="-571537" y="1868470"/>
            <a:chExt cx="6858049" cy="3143272"/>
          </a:xfrm>
        </p:grpSpPr>
        <p:grpSp>
          <p:nvGrpSpPr>
            <p:cNvPr id="109585" name="Group 42"/>
            <p:cNvGrpSpPr>
              <a:grpSpLocks/>
            </p:cNvGrpSpPr>
            <p:nvPr/>
          </p:nvGrpSpPr>
          <p:grpSpPr bwMode="auto">
            <a:xfrm>
              <a:off x="857224" y="1970070"/>
              <a:ext cx="3071834" cy="2357453"/>
              <a:chOff x="4429124" y="2368537"/>
              <a:chExt cx="3071834" cy="2357453"/>
            </a:xfrm>
          </p:grpSpPr>
          <p:graphicFrame>
            <p:nvGraphicFramePr>
              <p:cNvPr id="109599" name="Object 3"/>
              <p:cNvGraphicFramePr>
                <a:graphicFrameLocks noChangeAspect="1"/>
              </p:cNvGraphicFramePr>
              <p:nvPr/>
            </p:nvGraphicFramePr>
            <p:xfrm>
              <a:off x="6062507" y="3276446"/>
              <a:ext cx="227013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01" name="Equation" r:id="rId3" imgW="126725" imgH="177415" progId="Equation.3">
                      <p:embed/>
                    </p:oleObj>
                  </mc:Choice>
                  <mc:Fallback>
                    <p:oleObj name="Equation" r:id="rId3" imgW="126725" imgH="17741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2507" y="3276446"/>
                            <a:ext cx="227013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9600" name="Group 32"/>
              <p:cNvGrpSpPr>
                <a:grpSpLocks/>
              </p:cNvGrpSpPr>
              <p:nvPr/>
            </p:nvGrpSpPr>
            <p:grpSpPr bwMode="auto">
              <a:xfrm>
                <a:off x="4429124" y="2368537"/>
                <a:ext cx="714380" cy="642942"/>
                <a:chOff x="857224" y="868339"/>
                <a:chExt cx="714380" cy="642942"/>
              </a:xfrm>
            </p:grpSpPr>
            <p:sp>
              <p:nvSpPr>
                <p:cNvPr id="53" name="Oval 14"/>
                <p:cNvSpPr/>
                <p:nvPr/>
              </p:nvSpPr>
              <p:spPr>
                <a:xfrm>
                  <a:off x="857223" y="868340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09606" name="Object 53"/>
                <p:cNvGraphicFramePr>
                  <a:graphicFrameLocks noChangeAspect="1"/>
                </p:cNvGraphicFramePr>
                <p:nvPr/>
              </p:nvGraphicFramePr>
              <p:xfrm>
                <a:off x="984250" y="939781"/>
                <a:ext cx="47148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402" name="משוואה" r:id="rId5" imgW="177646" imgH="228402" progId="Equation.3">
                        <p:embed/>
                      </p:oleObj>
                    </mc:Choice>
                    <mc:Fallback>
                      <p:oleObj name="משוואה" r:id="rId5" imgW="177646" imgH="228402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4250" y="939781"/>
                              <a:ext cx="47148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9601" name="Group 35"/>
              <p:cNvGrpSpPr>
                <a:grpSpLocks/>
              </p:cNvGrpSpPr>
              <p:nvPr/>
            </p:nvGrpSpPr>
            <p:grpSpPr bwMode="auto">
              <a:xfrm>
                <a:off x="6786578" y="4083048"/>
                <a:ext cx="714380" cy="642942"/>
                <a:chOff x="-32" y="2582850"/>
                <a:chExt cx="714380" cy="642942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-32" y="2582852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09604" name="Object 51"/>
                <p:cNvGraphicFramePr>
                  <a:graphicFrameLocks noChangeAspect="1"/>
                </p:cNvGraphicFramePr>
                <p:nvPr/>
              </p:nvGraphicFramePr>
              <p:xfrm>
                <a:off x="142853" y="2652704"/>
                <a:ext cx="43973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403" name="משוואה" r:id="rId7" imgW="165028" imgH="228501" progId="Equation.3">
                        <p:embed/>
                      </p:oleObj>
                    </mc:Choice>
                    <mc:Fallback>
                      <p:oleObj name="משוואה" r:id="rId7" imgW="165028" imgH="228501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853" y="2652704"/>
                              <a:ext cx="439737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0" name="Straight Arrow Connector 49"/>
              <p:cNvCxnSpPr>
                <a:stCxn id="53" idx="6"/>
                <a:endCxn id="51" idx="2"/>
              </p:cNvCxnSpPr>
              <p:nvPr/>
            </p:nvCxnSpPr>
            <p:spPr>
              <a:xfrm>
                <a:off x="5143503" y="2690802"/>
                <a:ext cx="1643075" cy="17129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586" name="Group 42"/>
            <p:cNvGrpSpPr>
              <a:grpSpLocks/>
            </p:cNvGrpSpPr>
            <p:nvPr/>
          </p:nvGrpSpPr>
          <p:grpSpPr bwMode="auto">
            <a:xfrm>
              <a:off x="3824439" y="1868470"/>
              <a:ext cx="2462073" cy="1910269"/>
              <a:chOff x="5038885" y="2232014"/>
              <a:chExt cx="2462073" cy="1910269"/>
            </a:xfrm>
          </p:grpSpPr>
          <p:graphicFrame>
            <p:nvGraphicFramePr>
              <p:cNvPr id="109594" name="Object 3"/>
              <p:cNvGraphicFramePr>
                <a:graphicFrameLocks noChangeAspect="1"/>
              </p:cNvGraphicFramePr>
              <p:nvPr/>
            </p:nvGraphicFramePr>
            <p:xfrm>
              <a:off x="5857883" y="2933696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04" name="משוואה" r:id="rId9" imgW="101468" imgH="164885" progId="Equation.3">
                      <p:embed/>
                    </p:oleObj>
                  </mc:Choice>
                  <mc:Fallback>
                    <p:oleObj name="משוואה" r:id="rId9" imgW="101468" imgH="16488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3" y="2933696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9595" name="Group 35"/>
              <p:cNvGrpSpPr>
                <a:grpSpLocks/>
              </p:cNvGrpSpPr>
              <p:nvPr/>
            </p:nvGrpSpPr>
            <p:grpSpPr bwMode="auto">
              <a:xfrm>
                <a:off x="6786578" y="2232014"/>
                <a:ext cx="714380" cy="642942"/>
                <a:chOff x="-32" y="731816"/>
                <a:chExt cx="714380" cy="642942"/>
              </a:xfrm>
            </p:grpSpPr>
            <p:graphicFrame>
              <p:nvGraphicFramePr>
                <p:cNvPr id="109597" name="Object 45"/>
                <p:cNvGraphicFramePr>
                  <a:graphicFrameLocks noChangeAspect="1"/>
                </p:cNvGraphicFramePr>
                <p:nvPr/>
              </p:nvGraphicFramePr>
              <p:xfrm>
                <a:off x="142836" y="801672"/>
                <a:ext cx="43973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405" name="משוואה" r:id="rId11" imgW="165028" imgH="228501" progId="Equation.3">
                        <p:embed/>
                      </p:oleObj>
                    </mc:Choice>
                    <mc:Fallback>
                      <p:oleObj name="משוואה" r:id="rId11" imgW="165028" imgH="228501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836" y="801672"/>
                              <a:ext cx="43973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" name="Oval 44"/>
                <p:cNvSpPr/>
                <p:nvPr/>
              </p:nvSpPr>
              <p:spPr>
                <a:xfrm>
                  <a:off x="-32" y="731816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44" name="Straight Arrow Connector 43"/>
              <p:cNvCxnSpPr>
                <a:stCxn id="51" idx="7"/>
                <a:endCxn id="45" idx="2"/>
              </p:cNvCxnSpPr>
              <p:nvPr/>
            </p:nvCxnSpPr>
            <p:spPr>
              <a:xfrm rot="5400000" flipH="1" flipV="1">
                <a:off x="5118104" y="2473315"/>
                <a:ext cx="1589098" cy="17478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urved Connector 34"/>
            <p:cNvCxnSpPr/>
            <p:nvPr/>
          </p:nvCxnSpPr>
          <p:spPr>
            <a:xfrm rot="16200000" flipH="1">
              <a:off x="1214414" y="2265347"/>
              <a:ext cx="1588" cy="506417"/>
            </a:xfrm>
            <a:prstGeom prst="curvedConnector3">
              <a:avLst>
                <a:gd name="adj1" fmla="val 5385348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588" name="Object 3"/>
            <p:cNvGraphicFramePr>
              <a:graphicFrameLocks noChangeAspect="1"/>
            </p:cNvGraphicFramePr>
            <p:nvPr/>
          </p:nvGraphicFramePr>
          <p:xfrm>
            <a:off x="785786" y="2940041"/>
            <a:ext cx="182563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06" name="משוואה" r:id="rId13" imgW="101468" imgH="164885" progId="Equation.3">
                    <p:embed/>
                  </p:oleObj>
                </mc:Choice>
                <mc:Fallback>
                  <p:oleObj name="משוואה" r:id="rId13" imgW="101468" imgH="16488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2940041"/>
                          <a:ext cx="182563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Curved Connector 36"/>
            <p:cNvCxnSpPr>
              <a:stCxn id="51" idx="3"/>
              <a:endCxn id="51" idx="5"/>
            </p:cNvCxnSpPr>
            <p:nvPr/>
          </p:nvCxnSpPr>
          <p:spPr>
            <a:xfrm rot="16200000" flipH="1">
              <a:off x="3571868" y="3979860"/>
              <a:ext cx="1588" cy="506416"/>
            </a:xfrm>
            <a:prstGeom prst="curvedConnector3">
              <a:avLst>
                <a:gd name="adj1" fmla="val 5604013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590" name="Object 3"/>
            <p:cNvGraphicFramePr>
              <a:graphicFrameLocks noChangeAspect="1"/>
            </p:cNvGraphicFramePr>
            <p:nvPr/>
          </p:nvGraphicFramePr>
          <p:xfrm>
            <a:off x="3081328" y="4691067"/>
            <a:ext cx="2047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07" name="משוואה" r:id="rId15" imgW="114102" imgH="177492" progId="Equation.3">
                    <p:embed/>
                  </p:oleObj>
                </mc:Choice>
                <mc:Fallback>
                  <p:oleObj name="משוואה" r:id="rId15" imgW="114102" imgH="17749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328" y="4691067"/>
                          <a:ext cx="2047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Curved Connector 38"/>
            <p:cNvCxnSpPr>
              <a:stCxn id="45" idx="3"/>
              <a:endCxn id="45" idx="5"/>
            </p:cNvCxnSpPr>
            <p:nvPr/>
          </p:nvCxnSpPr>
          <p:spPr>
            <a:xfrm rot="16200000" flipH="1">
              <a:off x="5929322" y="2163746"/>
              <a:ext cx="1588" cy="506417"/>
            </a:xfrm>
            <a:prstGeom prst="curvedConnector3">
              <a:avLst>
                <a:gd name="adj1" fmla="val 5312451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592" name="Object 3"/>
            <p:cNvGraphicFramePr>
              <a:graphicFrameLocks noChangeAspect="1"/>
            </p:cNvGraphicFramePr>
            <p:nvPr/>
          </p:nvGraphicFramePr>
          <p:xfrm>
            <a:off x="5351470" y="2725726"/>
            <a:ext cx="363537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08" name="משוואה" r:id="rId17" imgW="203112" imgH="190417" progId="Equation.3">
                    <p:embed/>
                  </p:oleObj>
                </mc:Choice>
                <mc:Fallback>
                  <p:oleObj name="משוואה" r:id="rId17" imgW="203112" imgH="19041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1470" y="2725726"/>
                          <a:ext cx="363537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Straight Arrow Connector 40"/>
            <p:cNvCxnSpPr/>
            <p:nvPr/>
          </p:nvCxnSpPr>
          <p:spPr>
            <a:xfrm rot="16200000" flipH="1">
              <a:off x="-581062" y="3825871"/>
              <a:ext cx="338140" cy="319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14"/>
          <p:cNvSpPr/>
          <p:nvPr/>
        </p:nvSpPr>
        <p:spPr>
          <a:xfrm>
            <a:off x="7500938" y="5072063"/>
            <a:ext cx="1071562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Oval 14"/>
          <p:cNvSpPr/>
          <p:nvPr/>
        </p:nvSpPr>
        <p:spPr>
          <a:xfrm>
            <a:off x="500063" y="5072063"/>
            <a:ext cx="100012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09576" name="Object 32"/>
          <p:cNvGraphicFramePr>
            <a:graphicFrameLocks noChangeAspect="1"/>
          </p:cNvGraphicFramePr>
          <p:nvPr/>
        </p:nvGraphicFramePr>
        <p:xfrm>
          <a:off x="7596188" y="5132388"/>
          <a:ext cx="976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9" name="משוואה" r:id="rId19" imgW="368300" imgH="241300" progId="Equation.3">
                  <p:embed/>
                </p:oleObj>
              </mc:Choice>
              <mc:Fallback>
                <p:oleObj name="משוואה" r:id="rId19" imgW="3683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32388"/>
                        <a:ext cx="976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33"/>
          <p:cNvGraphicFramePr>
            <a:graphicFrameLocks noChangeAspect="1"/>
          </p:cNvGraphicFramePr>
          <p:nvPr/>
        </p:nvGraphicFramePr>
        <p:xfrm>
          <a:off x="725488" y="5143500"/>
          <a:ext cx="77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0" name="משוואה" r:id="rId21" imgW="291973" imgH="228501" progId="Equation.3">
                  <p:embed/>
                </p:oleObj>
              </mc:Choice>
              <mc:Fallback>
                <p:oleObj name="משוואה" r:id="rId21" imgW="291973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5143500"/>
                        <a:ext cx="77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42"/>
          <p:cNvGraphicFramePr>
            <a:graphicFrameLocks noChangeAspect="1"/>
          </p:cNvGraphicFramePr>
          <p:nvPr/>
        </p:nvGraphicFramePr>
        <p:xfrm>
          <a:off x="2130425" y="1644650"/>
          <a:ext cx="727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1" name="משוואה" r:id="rId23" imgW="291973" imgH="228501" progId="Equation.3">
                  <p:embed/>
                </p:oleObj>
              </mc:Choice>
              <mc:Fallback>
                <p:oleObj name="משוואה" r:id="rId23" imgW="291973" imgH="22850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644650"/>
                        <a:ext cx="727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3"/>
          <p:cNvGraphicFramePr>
            <a:graphicFrameLocks noChangeAspect="1"/>
          </p:cNvGraphicFramePr>
          <p:nvPr/>
        </p:nvGraphicFramePr>
        <p:xfrm>
          <a:off x="6226175" y="1614488"/>
          <a:ext cx="917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2" name="משוואה" r:id="rId25" imgW="368300" imgH="241300" progId="Equation.3">
                  <p:embed/>
                </p:oleObj>
              </mc:Choice>
              <mc:Fallback>
                <p:oleObj name="משוואה" r:id="rId25" imgW="3683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1614488"/>
                        <a:ext cx="917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7572375" y="5143500"/>
            <a:ext cx="928688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/>
          <p:cNvCxnSpPr>
            <a:stCxn id="32" idx="1"/>
            <a:endCxn id="53" idx="2"/>
          </p:cNvCxnSpPr>
          <p:nvPr/>
        </p:nvCxnSpPr>
        <p:spPr>
          <a:xfrm rot="5400000" flipH="1" flipV="1">
            <a:off x="273051" y="3724275"/>
            <a:ext cx="1814512" cy="106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582" name="Object 3"/>
          <p:cNvGraphicFramePr>
            <a:graphicFrameLocks noChangeAspect="1"/>
          </p:cNvGraphicFramePr>
          <p:nvPr/>
        </p:nvGraphicFramePr>
        <p:xfrm>
          <a:off x="835025" y="402272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3" name="משוואה" r:id="rId27" imgW="126835" imgH="139518" progId="Equation.3">
                  <p:embed/>
                </p:oleObj>
              </mc:Choice>
              <mc:Fallback>
                <p:oleObj name="משוואה" r:id="rId27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022725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7"/>
          <p:cNvGraphicFramePr>
            <a:graphicFrameLocks noChangeAspect="1"/>
          </p:cNvGraphicFramePr>
          <p:nvPr/>
        </p:nvGraphicFramePr>
        <p:xfrm>
          <a:off x="7643813" y="40005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4" name="משוואה" r:id="rId29" imgW="126835" imgH="139518" progId="Equation.3">
                  <p:embed/>
                </p:oleObj>
              </mc:Choice>
              <mc:Fallback>
                <p:oleObj name="משוואה" r:id="rId29" imgW="126835" imgH="1395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4000500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stCxn id="45" idx="6"/>
            <a:endCxn id="30" idx="0"/>
          </p:cNvCxnSpPr>
          <p:nvPr/>
        </p:nvCxnSpPr>
        <p:spPr>
          <a:xfrm>
            <a:off x="7143750" y="3249613"/>
            <a:ext cx="893763" cy="182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Stage 1: Convert </a:t>
            </a:r>
            <a:r>
              <a:rPr lang="en-US" altLang="en-US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 smtClean="0"/>
              <a:t> to a GNFA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1.3 Replace multi label transitions by their union.</a:t>
            </a:r>
            <a:endParaRPr lang="en-US" alt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1CE603FF-47FA-459F-AC3E-9E97A58BD9F0}" type="slidenum">
              <a:rPr lang="en-US" sz="1600"/>
              <a:pPr algn="l">
                <a:defRPr/>
              </a:pPr>
              <a:t>96</a:t>
            </a:fld>
            <a:endParaRPr lang="en-US" sz="1600" dirty="0"/>
          </a:p>
        </p:txBody>
      </p:sp>
      <p:grpSp>
        <p:nvGrpSpPr>
          <p:cNvPr id="110597" name="Group 51"/>
          <p:cNvGrpSpPr>
            <a:grpSpLocks/>
          </p:cNvGrpSpPr>
          <p:nvPr/>
        </p:nvGrpSpPr>
        <p:grpSpPr bwMode="auto">
          <a:xfrm>
            <a:off x="285750" y="2928938"/>
            <a:ext cx="6858000" cy="3143250"/>
            <a:chOff x="-571537" y="1868470"/>
            <a:chExt cx="6858049" cy="3143272"/>
          </a:xfrm>
        </p:grpSpPr>
        <p:grpSp>
          <p:nvGrpSpPr>
            <p:cNvPr id="110607" name="Group 42"/>
            <p:cNvGrpSpPr>
              <a:grpSpLocks/>
            </p:cNvGrpSpPr>
            <p:nvPr/>
          </p:nvGrpSpPr>
          <p:grpSpPr bwMode="auto">
            <a:xfrm>
              <a:off x="857224" y="1970070"/>
              <a:ext cx="3071834" cy="2357453"/>
              <a:chOff x="4429124" y="2368537"/>
              <a:chExt cx="3071834" cy="2357453"/>
            </a:xfrm>
          </p:grpSpPr>
          <p:graphicFrame>
            <p:nvGraphicFramePr>
              <p:cNvPr id="110621" name="Object 3"/>
              <p:cNvGraphicFramePr>
                <a:graphicFrameLocks noChangeAspect="1"/>
              </p:cNvGraphicFramePr>
              <p:nvPr/>
            </p:nvGraphicFramePr>
            <p:xfrm>
              <a:off x="5500693" y="3363916"/>
              <a:ext cx="204788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29" name="משוואה" r:id="rId3" imgW="114102" imgH="177492" progId="Equation.3">
                      <p:embed/>
                    </p:oleObj>
                  </mc:Choice>
                  <mc:Fallback>
                    <p:oleObj name="משוואה" r:id="rId3" imgW="114102" imgH="17749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0693" y="3363916"/>
                            <a:ext cx="204788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0622" name="Group 32"/>
              <p:cNvGrpSpPr>
                <a:grpSpLocks/>
              </p:cNvGrpSpPr>
              <p:nvPr/>
            </p:nvGrpSpPr>
            <p:grpSpPr bwMode="auto">
              <a:xfrm>
                <a:off x="4429124" y="2368537"/>
                <a:ext cx="714380" cy="642942"/>
                <a:chOff x="857224" y="868339"/>
                <a:chExt cx="714380" cy="642942"/>
              </a:xfrm>
            </p:grpSpPr>
            <p:sp>
              <p:nvSpPr>
                <p:cNvPr id="53" name="Oval 14"/>
                <p:cNvSpPr/>
                <p:nvPr/>
              </p:nvSpPr>
              <p:spPr>
                <a:xfrm>
                  <a:off x="857223" y="868340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10628" name="Object 53"/>
                <p:cNvGraphicFramePr>
                  <a:graphicFrameLocks noChangeAspect="1"/>
                </p:cNvGraphicFramePr>
                <p:nvPr/>
              </p:nvGraphicFramePr>
              <p:xfrm>
                <a:off x="984250" y="939781"/>
                <a:ext cx="47148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530" name="משוואה" r:id="rId5" imgW="177646" imgH="228402" progId="Equation.3">
                        <p:embed/>
                      </p:oleObj>
                    </mc:Choice>
                    <mc:Fallback>
                      <p:oleObj name="משוואה" r:id="rId5" imgW="177646" imgH="228402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4250" y="939781"/>
                              <a:ext cx="47148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0623" name="Group 35"/>
              <p:cNvGrpSpPr>
                <a:grpSpLocks/>
              </p:cNvGrpSpPr>
              <p:nvPr/>
            </p:nvGrpSpPr>
            <p:grpSpPr bwMode="auto">
              <a:xfrm>
                <a:off x="6786578" y="4083048"/>
                <a:ext cx="714380" cy="642942"/>
                <a:chOff x="-32" y="2582850"/>
                <a:chExt cx="714380" cy="642942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-32" y="2582852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10626" name="Object 51"/>
                <p:cNvGraphicFramePr>
                  <a:graphicFrameLocks noChangeAspect="1"/>
                </p:cNvGraphicFramePr>
                <p:nvPr/>
              </p:nvGraphicFramePr>
              <p:xfrm>
                <a:off x="142853" y="2652704"/>
                <a:ext cx="43973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531" name="משוואה" r:id="rId7" imgW="165028" imgH="228501" progId="Equation.3">
                        <p:embed/>
                      </p:oleObj>
                    </mc:Choice>
                    <mc:Fallback>
                      <p:oleObj name="משוואה" r:id="rId7" imgW="165028" imgH="228501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853" y="2652704"/>
                              <a:ext cx="439737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0" name="Straight Arrow Connector 49"/>
              <p:cNvCxnSpPr>
                <a:stCxn id="53" idx="6"/>
                <a:endCxn id="51" idx="2"/>
              </p:cNvCxnSpPr>
              <p:nvPr/>
            </p:nvCxnSpPr>
            <p:spPr>
              <a:xfrm>
                <a:off x="5143503" y="2690802"/>
                <a:ext cx="1643075" cy="17129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608" name="Group 42"/>
            <p:cNvGrpSpPr>
              <a:grpSpLocks/>
            </p:cNvGrpSpPr>
            <p:nvPr/>
          </p:nvGrpSpPr>
          <p:grpSpPr bwMode="auto">
            <a:xfrm>
              <a:off x="3824439" y="1868470"/>
              <a:ext cx="2462073" cy="1910269"/>
              <a:chOff x="5038885" y="2232014"/>
              <a:chExt cx="2462073" cy="1910269"/>
            </a:xfrm>
          </p:grpSpPr>
          <p:graphicFrame>
            <p:nvGraphicFramePr>
              <p:cNvPr id="110616" name="Object 3"/>
              <p:cNvGraphicFramePr>
                <a:graphicFrameLocks noChangeAspect="1"/>
              </p:cNvGraphicFramePr>
              <p:nvPr/>
            </p:nvGraphicFramePr>
            <p:xfrm>
              <a:off x="5857883" y="2946394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32" name="משוואה" r:id="rId9" imgW="101468" imgH="164885" progId="Equation.3">
                      <p:embed/>
                    </p:oleObj>
                  </mc:Choice>
                  <mc:Fallback>
                    <p:oleObj name="משוואה" r:id="rId9" imgW="101468" imgH="16488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3" y="2946394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0617" name="Group 35"/>
              <p:cNvGrpSpPr>
                <a:grpSpLocks/>
              </p:cNvGrpSpPr>
              <p:nvPr/>
            </p:nvGrpSpPr>
            <p:grpSpPr bwMode="auto">
              <a:xfrm>
                <a:off x="6786578" y="2232014"/>
                <a:ext cx="714380" cy="642942"/>
                <a:chOff x="-32" y="731816"/>
                <a:chExt cx="714380" cy="642942"/>
              </a:xfrm>
            </p:grpSpPr>
            <p:graphicFrame>
              <p:nvGraphicFramePr>
                <p:cNvPr id="110619" name="Object 45"/>
                <p:cNvGraphicFramePr>
                  <a:graphicFrameLocks noChangeAspect="1"/>
                </p:cNvGraphicFramePr>
                <p:nvPr/>
              </p:nvGraphicFramePr>
              <p:xfrm>
                <a:off x="142836" y="801672"/>
                <a:ext cx="43973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1533" name="משוואה" r:id="rId11" imgW="165028" imgH="228501" progId="Equation.3">
                        <p:embed/>
                      </p:oleObj>
                    </mc:Choice>
                    <mc:Fallback>
                      <p:oleObj name="משוואה" r:id="rId11" imgW="165028" imgH="228501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836" y="801672"/>
                              <a:ext cx="43973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" name="Oval 44"/>
                <p:cNvSpPr/>
                <p:nvPr/>
              </p:nvSpPr>
              <p:spPr>
                <a:xfrm>
                  <a:off x="-32" y="731816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44" name="Straight Arrow Connector 43"/>
              <p:cNvCxnSpPr>
                <a:stCxn id="51" idx="7"/>
                <a:endCxn id="45" idx="2"/>
              </p:cNvCxnSpPr>
              <p:nvPr/>
            </p:nvCxnSpPr>
            <p:spPr>
              <a:xfrm rot="5400000" flipH="1" flipV="1">
                <a:off x="5118104" y="2473315"/>
                <a:ext cx="1589098" cy="17478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urved Connector 34"/>
            <p:cNvCxnSpPr/>
            <p:nvPr/>
          </p:nvCxnSpPr>
          <p:spPr>
            <a:xfrm rot="16200000" flipH="1">
              <a:off x="1214414" y="2265347"/>
              <a:ext cx="1588" cy="506417"/>
            </a:xfrm>
            <a:prstGeom prst="curvedConnector3">
              <a:avLst>
                <a:gd name="adj1" fmla="val 5385348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610" name="Object 3"/>
            <p:cNvGraphicFramePr>
              <a:graphicFrameLocks noChangeAspect="1"/>
            </p:cNvGraphicFramePr>
            <p:nvPr/>
          </p:nvGraphicFramePr>
          <p:xfrm>
            <a:off x="785786" y="2940041"/>
            <a:ext cx="182563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34" name="משוואה" r:id="rId13" imgW="101468" imgH="164885" progId="Equation.3">
                    <p:embed/>
                  </p:oleObj>
                </mc:Choice>
                <mc:Fallback>
                  <p:oleObj name="משוואה" r:id="rId13" imgW="101468" imgH="16488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2940041"/>
                          <a:ext cx="182563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Curved Connector 36"/>
            <p:cNvCxnSpPr>
              <a:stCxn id="51" idx="3"/>
              <a:endCxn id="51" idx="5"/>
            </p:cNvCxnSpPr>
            <p:nvPr/>
          </p:nvCxnSpPr>
          <p:spPr>
            <a:xfrm rot="16200000" flipH="1">
              <a:off x="3571868" y="3979860"/>
              <a:ext cx="1588" cy="506416"/>
            </a:xfrm>
            <a:prstGeom prst="curvedConnector3">
              <a:avLst>
                <a:gd name="adj1" fmla="val 5604013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612" name="Object 3"/>
            <p:cNvGraphicFramePr>
              <a:graphicFrameLocks noChangeAspect="1"/>
            </p:cNvGraphicFramePr>
            <p:nvPr/>
          </p:nvGraphicFramePr>
          <p:xfrm>
            <a:off x="3081328" y="4691067"/>
            <a:ext cx="2047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35" name="משוואה" r:id="rId15" imgW="114102" imgH="177492" progId="Equation.3">
                    <p:embed/>
                  </p:oleObj>
                </mc:Choice>
                <mc:Fallback>
                  <p:oleObj name="משוואה" r:id="rId15" imgW="114102" imgH="17749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328" y="4691067"/>
                          <a:ext cx="2047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Curved Connector 38"/>
            <p:cNvCxnSpPr>
              <a:stCxn id="45" idx="3"/>
              <a:endCxn id="45" idx="5"/>
            </p:cNvCxnSpPr>
            <p:nvPr/>
          </p:nvCxnSpPr>
          <p:spPr>
            <a:xfrm rot="16200000" flipH="1">
              <a:off x="5929322" y="2163746"/>
              <a:ext cx="1588" cy="506417"/>
            </a:xfrm>
            <a:prstGeom prst="curvedConnector3">
              <a:avLst>
                <a:gd name="adj1" fmla="val 5312451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614" name="Object 3"/>
            <p:cNvGraphicFramePr>
              <a:graphicFrameLocks noChangeAspect="1"/>
            </p:cNvGraphicFramePr>
            <p:nvPr/>
          </p:nvGraphicFramePr>
          <p:xfrm>
            <a:off x="5143503" y="2762241"/>
            <a:ext cx="6127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36" name="משוואה" r:id="rId16" imgW="342603" imgH="177646" progId="Equation.3">
                    <p:embed/>
                  </p:oleObj>
                </mc:Choice>
                <mc:Fallback>
                  <p:oleObj name="משוואה" r:id="rId16" imgW="342603" imgH="17764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3" y="2762241"/>
                          <a:ext cx="612775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Straight Arrow Connector 40"/>
            <p:cNvCxnSpPr/>
            <p:nvPr/>
          </p:nvCxnSpPr>
          <p:spPr>
            <a:xfrm rot="16200000" flipH="1">
              <a:off x="-581062" y="3825871"/>
              <a:ext cx="338140" cy="319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14"/>
          <p:cNvSpPr/>
          <p:nvPr/>
        </p:nvSpPr>
        <p:spPr>
          <a:xfrm>
            <a:off x="7500938" y="5072063"/>
            <a:ext cx="1071562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Oval 14"/>
          <p:cNvSpPr/>
          <p:nvPr/>
        </p:nvSpPr>
        <p:spPr>
          <a:xfrm>
            <a:off x="500063" y="5072063"/>
            <a:ext cx="100012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10600" name="Object 32"/>
          <p:cNvGraphicFramePr>
            <a:graphicFrameLocks noChangeAspect="1"/>
          </p:cNvGraphicFramePr>
          <p:nvPr/>
        </p:nvGraphicFramePr>
        <p:xfrm>
          <a:off x="7596188" y="5132388"/>
          <a:ext cx="976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37" name="משוואה" r:id="rId18" imgW="368300" imgH="241300" progId="Equation.3">
                  <p:embed/>
                </p:oleObj>
              </mc:Choice>
              <mc:Fallback>
                <p:oleObj name="משוואה" r:id="rId18" imgW="3683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32388"/>
                        <a:ext cx="976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33"/>
          <p:cNvGraphicFramePr>
            <a:graphicFrameLocks noChangeAspect="1"/>
          </p:cNvGraphicFramePr>
          <p:nvPr/>
        </p:nvGraphicFramePr>
        <p:xfrm>
          <a:off x="725488" y="5143500"/>
          <a:ext cx="77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38" name="משוואה" r:id="rId20" imgW="291973" imgH="228501" progId="Equation.3">
                  <p:embed/>
                </p:oleObj>
              </mc:Choice>
              <mc:Fallback>
                <p:oleObj name="משוואה" r:id="rId20" imgW="291973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5143500"/>
                        <a:ext cx="77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7572375" y="5143500"/>
            <a:ext cx="928688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/>
          <p:cNvCxnSpPr>
            <a:stCxn id="32" idx="1"/>
            <a:endCxn id="53" idx="2"/>
          </p:cNvCxnSpPr>
          <p:nvPr/>
        </p:nvCxnSpPr>
        <p:spPr>
          <a:xfrm rot="5400000" flipH="1" flipV="1">
            <a:off x="273051" y="3724275"/>
            <a:ext cx="1814512" cy="106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604" name="Object 3"/>
          <p:cNvGraphicFramePr>
            <a:graphicFrameLocks noChangeAspect="1"/>
          </p:cNvGraphicFramePr>
          <p:nvPr/>
        </p:nvGraphicFramePr>
        <p:xfrm>
          <a:off x="835025" y="402272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39" name="משוואה" r:id="rId22" imgW="126835" imgH="139518" progId="Equation.3">
                  <p:embed/>
                </p:oleObj>
              </mc:Choice>
              <mc:Fallback>
                <p:oleObj name="משוואה" r:id="rId22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022725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5" name="Object 7"/>
          <p:cNvGraphicFramePr>
            <a:graphicFrameLocks noChangeAspect="1"/>
          </p:cNvGraphicFramePr>
          <p:nvPr/>
        </p:nvGraphicFramePr>
        <p:xfrm>
          <a:off x="7643813" y="40005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40" name="משוואה" r:id="rId24" imgW="126835" imgH="139518" progId="Equation.3">
                  <p:embed/>
                </p:oleObj>
              </mc:Choice>
              <mc:Fallback>
                <p:oleObj name="משוואה" r:id="rId24" imgW="126835" imgH="1395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4000500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stCxn id="45" idx="6"/>
            <a:endCxn id="30" idx="0"/>
          </p:cNvCxnSpPr>
          <p:nvPr/>
        </p:nvCxnSpPr>
        <p:spPr>
          <a:xfrm>
            <a:off x="7143750" y="3249613"/>
            <a:ext cx="893763" cy="182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Stage 1: Convert </a:t>
            </a:r>
            <a:r>
              <a:rPr lang="en-US" altLang="en-US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 smtClean="0"/>
              <a:t> to a GNFA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1.4 Add all missing transitions and label them    .</a:t>
            </a:r>
            <a:endParaRPr lang="en-US" alt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E668991-A94C-4E03-937C-A28E5702BBA4}" type="slidenum">
              <a:rPr lang="en-US" sz="1600"/>
              <a:pPr algn="l">
                <a:defRPr/>
              </a:pPr>
              <a:t>97</a:t>
            </a:fld>
            <a:endParaRPr lang="en-US" sz="1600" dirty="0"/>
          </a:p>
        </p:txBody>
      </p:sp>
      <p:graphicFrame>
        <p:nvGraphicFramePr>
          <p:cNvPr id="111621" name="Object 13"/>
          <p:cNvGraphicFramePr>
            <a:graphicFrameLocks noChangeAspect="1"/>
          </p:cNvGraphicFramePr>
          <p:nvPr/>
        </p:nvGraphicFramePr>
        <p:xfrm>
          <a:off x="8072438" y="1643063"/>
          <a:ext cx="317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9" name="משוואה" r:id="rId3" imgW="126835" imgH="202936" progId="Equation.3">
                  <p:embed/>
                </p:oleObj>
              </mc:Choice>
              <mc:Fallback>
                <p:oleObj name="משוואה" r:id="rId3" imgW="126835" imgH="2029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1643063"/>
                        <a:ext cx="3175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Curved Connector 56"/>
          <p:cNvCxnSpPr>
            <a:stCxn id="51" idx="1"/>
            <a:endCxn id="53" idx="7"/>
          </p:cNvCxnSpPr>
          <p:nvPr/>
        </p:nvCxnSpPr>
        <p:spPr>
          <a:xfrm rot="16200000" flipV="1">
            <a:off x="2393157" y="3483768"/>
            <a:ext cx="1714500" cy="1852613"/>
          </a:xfrm>
          <a:prstGeom prst="curvedConnector3">
            <a:avLst>
              <a:gd name="adj1" fmla="val 1188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5" idx="1"/>
            <a:endCxn id="51" idx="0"/>
          </p:cNvCxnSpPr>
          <p:nvPr/>
        </p:nvCxnSpPr>
        <p:spPr>
          <a:xfrm rot="16200000" flipH="1" flipV="1">
            <a:off x="4620419" y="3259931"/>
            <a:ext cx="1722438" cy="2105025"/>
          </a:xfrm>
          <a:prstGeom prst="curvedConnector3">
            <a:avLst>
              <a:gd name="adj1" fmla="val -187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624" name="Group 70"/>
          <p:cNvGrpSpPr>
            <a:grpSpLocks/>
          </p:cNvGrpSpPr>
          <p:nvPr/>
        </p:nvGrpSpPr>
        <p:grpSpPr bwMode="auto">
          <a:xfrm>
            <a:off x="285750" y="3357563"/>
            <a:ext cx="8286750" cy="3143250"/>
            <a:chOff x="285720" y="2928934"/>
            <a:chExt cx="8286808" cy="3143272"/>
          </a:xfrm>
        </p:grpSpPr>
        <p:grpSp>
          <p:nvGrpSpPr>
            <p:cNvPr id="111632" name="Group 68"/>
            <p:cNvGrpSpPr>
              <a:grpSpLocks/>
            </p:cNvGrpSpPr>
            <p:nvPr/>
          </p:nvGrpSpPr>
          <p:grpSpPr bwMode="auto">
            <a:xfrm>
              <a:off x="285720" y="2928934"/>
              <a:ext cx="6858049" cy="3143272"/>
              <a:chOff x="285720" y="2928934"/>
              <a:chExt cx="6858049" cy="3143272"/>
            </a:xfrm>
          </p:grpSpPr>
          <p:grpSp>
            <p:nvGrpSpPr>
              <p:cNvPr id="111642" name="Group 51"/>
              <p:cNvGrpSpPr>
                <a:grpSpLocks/>
              </p:cNvGrpSpPr>
              <p:nvPr/>
            </p:nvGrpSpPr>
            <p:grpSpPr bwMode="auto">
              <a:xfrm>
                <a:off x="285720" y="2928934"/>
                <a:ext cx="6858049" cy="3143272"/>
                <a:chOff x="-571537" y="1868470"/>
                <a:chExt cx="6858049" cy="3143272"/>
              </a:xfrm>
            </p:grpSpPr>
            <p:grpSp>
              <p:nvGrpSpPr>
                <p:cNvPr id="111645" name="Group 42"/>
                <p:cNvGrpSpPr>
                  <a:grpSpLocks/>
                </p:cNvGrpSpPr>
                <p:nvPr/>
              </p:nvGrpSpPr>
              <p:grpSpPr bwMode="auto">
                <a:xfrm>
                  <a:off x="857224" y="1970070"/>
                  <a:ext cx="3071834" cy="2357453"/>
                  <a:chOff x="4429124" y="2368537"/>
                  <a:chExt cx="3071834" cy="2357453"/>
                </a:xfrm>
              </p:grpSpPr>
              <p:graphicFrame>
                <p:nvGraphicFramePr>
                  <p:cNvPr id="111658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5500693" y="3363916"/>
                  <a:ext cx="204788" cy="3206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5410" name="משוואה" r:id="rId5" imgW="114102" imgH="177492" progId="Equation.3">
                          <p:embed/>
                        </p:oleObj>
                      </mc:Choice>
                      <mc:Fallback>
                        <p:oleObj name="משוואה" r:id="rId5" imgW="114102" imgH="177492" progId="Equation.3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00693" y="3363916"/>
                                <a:ext cx="204788" cy="3206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1165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429124" y="2368537"/>
                    <a:ext cx="714380" cy="642942"/>
                    <a:chOff x="857224" y="868339"/>
                    <a:chExt cx="714380" cy="642942"/>
                  </a:xfrm>
                </p:grpSpPr>
                <p:sp>
                  <p:nvSpPr>
                    <p:cNvPr id="53" name="Oval 14"/>
                    <p:cNvSpPr/>
                    <p:nvPr/>
                  </p:nvSpPr>
                  <p:spPr>
                    <a:xfrm>
                      <a:off x="857223" y="868340"/>
                      <a:ext cx="714380" cy="64294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aphicFrame>
                  <p:nvGraphicFramePr>
                    <p:cNvPr id="111665" name="Object 5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84250" y="939781"/>
                    <a:ext cx="471488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5411" name="משוואה" r:id="rId7" imgW="177646" imgH="228402" progId="Equation.3">
                            <p:embed/>
                          </p:oleObj>
                        </mc:Choice>
                        <mc:Fallback>
                          <p:oleObj name="משוואה" r:id="rId7" imgW="177646" imgH="228402" progId="Equation.3">
                            <p:embed/>
                            <p:pic>
                              <p:nvPicPr>
                                <p:cNvPr id="0" name="Object 5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84250" y="939781"/>
                                  <a:ext cx="471488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11166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6786578" y="4083048"/>
                    <a:ext cx="714380" cy="642942"/>
                    <a:chOff x="-32" y="2582850"/>
                    <a:chExt cx="714380" cy="642942"/>
                  </a:xfrm>
                </p:grpSpPr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-33" y="2582852"/>
                      <a:ext cx="714380" cy="64294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aphicFrame>
                  <p:nvGraphicFramePr>
                    <p:cNvPr id="111663" name="Object 5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42853" y="2652704"/>
                    <a:ext cx="439737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5412" name="משוואה" r:id="rId9" imgW="165028" imgH="228501" progId="Equation.3">
                            <p:embed/>
                          </p:oleObj>
                        </mc:Choice>
                        <mc:Fallback>
                          <p:oleObj name="משוואה" r:id="rId9" imgW="165028" imgH="228501" progId="Equation.3">
                            <p:embed/>
                            <p:pic>
                              <p:nvPicPr>
                                <p:cNvPr id="0" name="Object 5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42853" y="2652704"/>
                                  <a:ext cx="439737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50" name="Straight Arrow Connector 49"/>
                  <p:cNvCxnSpPr>
                    <a:stCxn id="53" idx="6"/>
                    <a:endCxn id="51" idx="2"/>
                  </p:cNvCxnSpPr>
                  <p:nvPr/>
                </p:nvCxnSpPr>
                <p:spPr>
                  <a:xfrm>
                    <a:off x="5143503" y="2690802"/>
                    <a:ext cx="1643074" cy="17129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646" name="Group 42"/>
                <p:cNvGrpSpPr>
                  <a:grpSpLocks/>
                </p:cNvGrpSpPr>
                <p:nvPr/>
              </p:nvGrpSpPr>
              <p:grpSpPr bwMode="auto">
                <a:xfrm>
                  <a:off x="3824439" y="1868470"/>
                  <a:ext cx="2462073" cy="1910269"/>
                  <a:chOff x="5038885" y="2232014"/>
                  <a:chExt cx="2462073" cy="1910269"/>
                </a:xfrm>
              </p:grpSpPr>
              <p:graphicFrame>
                <p:nvGraphicFramePr>
                  <p:cNvPr id="111653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5857883" y="2946394"/>
                  <a:ext cx="182563" cy="2984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5413" name="משוואה" r:id="rId11" imgW="101468" imgH="164885" progId="Equation.3">
                          <p:embed/>
                        </p:oleObj>
                      </mc:Choice>
                      <mc:Fallback>
                        <p:oleObj name="משוואה" r:id="rId11" imgW="101468" imgH="164885" progId="Equation.3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57883" y="2946394"/>
                                <a:ext cx="182563" cy="2984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1165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6786578" y="2232014"/>
                    <a:ext cx="714380" cy="642942"/>
                    <a:chOff x="-32" y="731816"/>
                    <a:chExt cx="714380" cy="642942"/>
                  </a:xfrm>
                </p:grpSpPr>
                <p:graphicFrame>
                  <p:nvGraphicFramePr>
                    <p:cNvPr id="111656" name="Object 4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42836" y="801672"/>
                    <a:ext cx="439738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5414" name="משוואה" r:id="rId13" imgW="165028" imgH="228501" progId="Equation.3">
                            <p:embed/>
                          </p:oleObj>
                        </mc:Choice>
                        <mc:Fallback>
                          <p:oleObj name="משוואה" r:id="rId13" imgW="165028" imgH="228501" progId="Equation.3">
                            <p:embed/>
                            <p:pic>
                              <p:nvPicPr>
                                <p:cNvPr id="0" name="Object 4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42836" y="801672"/>
                                  <a:ext cx="439738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-33" y="731816"/>
                      <a:ext cx="714380" cy="64294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</p:grpSp>
              <p:cxnSp>
                <p:nvCxnSpPr>
                  <p:cNvPr id="44" name="Straight Arrow Connector 43"/>
                  <p:cNvCxnSpPr>
                    <a:stCxn id="51" idx="7"/>
                    <a:endCxn id="45" idx="2"/>
                  </p:cNvCxnSpPr>
                  <p:nvPr/>
                </p:nvCxnSpPr>
                <p:spPr>
                  <a:xfrm rot="5400000" flipH="1" flipV="1">
                    <a:off x="5118104" y="2473316"/>
                    <a:ext cx="1589098" cy="174784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Curved Connector 34"/>
                <p:cNvCxnSpPr/>
                <p:nvPr/>
              </p:nvCxnSpPr>
              <p:spPr>
                <a:xfrm rot="16200000" flipH="1">
                  <a:off x="1214414" y="2265347"/>
                  <a:ext cx="1588" cy="506417"/>
                </a:xfrm>
                <a:prstGeom prst="curvedConnector3">
                  <a:avLst>
                    <a:gd name="adj1" fmla="val 5385348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1648" name="Object 3"/>
                <p:cNvGraphicFramePr>
                  <a:graphicFrameLocks noChangeAspect="1"/>
                </p:cNvGraphicFramePr>
                <p:nvPr/>
              </p:nvGraphicFramePr>
              <p:xfrm>
                <a:off x="785786" y="2940041"/>
                <a:ext cx="182563" cy="2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415" name="משוואה" r:id="rId15" imgW="101468" imgH="164885" progId="Equation.3">
                        <p:embed/>
                      </p:oleObj>
                    </mc:Choice>
                    <mc:Fallback>
                      <p:oleObj name="משוואה" r:id="rId15" imgW="101468" imgH="164885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5786" y="2940041"/>
                              <a:ext cx="182563" cy="2984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37" name="Curved Connector 36"/>
                <p:cNvCxnSpPr>
                  <a:stCxn id="51" idx="3"/>
                  <a:endCxn id="51" idx="5"/>
                </p:cNvCxnSpPr>
                <p:nvPr/>
              </p:nvCxnSpPr>
              <p:spPr>
                <a:xfrm rot="16200000" flipH="1">
                  <a:off x="3571867" y="3979860"/>
                  <a:ext cx="1588" cy="506416"/>
                </a:xfrm>
                <a:prstGeom prst="curvedConnector3">
                  <a:avLst>
                    <a:gd name="adj1" fmla="val 56040131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1650" name="Object 3"/>
                <p:cNvGraphicFramePr>
                  <a:graphicFrameLocks noChangeAspect="1"/>
                </p:cNvGraphicFramePr>
                <p:nvPr/>
              </p:nvGraphicFramePr>
              <p:xfrm>
                <a:off x="3081328" y="4691067"/>
                <a:ext cx="204788" cy="320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416" name="משוואה" r:id="rId17" imgW="114102" imgH="177492" progId="Equation.3">
                        <p:embed/>
                      </p:oleObj>
                    </mc:Choice>
                    <mc:Fallback>
                      <p:oleObj name="משוואה" r:id="rId17" imgW="114102" imgH="177492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81328" y="4691067"/>
                              <a:ext cx="204788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39" name="Curved Connector 38"/>
                <p:cNvCxnSpPr>
                  <a:stCxn id="45" idx="3"/>
                  <a:endCxn id="45" idx="5"/>
                </p:cNvCxnSpPr>
                <p:nvPr/>
              </p:nvCxnSpPr>
              <p:spPr>
                <a:xfrm rot="16200000" flipH="1">
                  <a:off x="5929321" y="2163746"/>
                  <a:ext cx="1588" cy="506417"/>
                </a:xfrm>
                <a:prstGeom prst="curvedConnector3">
                  <a:avLst>
                    <a:gd name="adj1" fmla="val 53124513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rot="16200000" flipH="1">
                  <a:off x="-581062" y="3825871"/>
                  <a:ext cx="338140" cy="3190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14"/>
              <p:cNvSpPr/>
              <p:nvPr/>
            </p:nvSpPr>
            <p:spPr>
              <a:xfrm>
                <a:off x="500035" y="5072074"/>
                <a:ext cx="1000132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1644" name="Object 33"/>
              <p:cNvGraphicFramePr>
                <a:graphicFrameLocks noChangeAspect="1"/>
              </p:cNvGraphicFramePr>
              <p:nvPr/>
            </p:nvGraphicFramePr>
            <p:xfrm>
              <a:off x="725466" y="5143500"/>
              <a:ext cx="7747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417" name="משוואה" r:id="rId18" imgW="291973" imgH="228501" progId="Equation.3">
                      <p:embed/>
                    </p:oleObj>
                  </mc:Choice>
                  <mc:Fallback>
                    <p:oleObj name="משוואה" r:id="rId18" imgW="291973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466" y="5143500"/>
                            <a:ext cx="7747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5" name="Straight Arrow Connector 54"/>
            <p:cNvCxnSpPr>
              <a:stCxn id="32" idx="1"/>
              <a:endCxn id="53" idx="2"/>
            </p:cNvCxnSpPr>
            <p:nvPr/>
          </p:nvCxnSpPr>
          <p:spPr>
            <a:xfrm rot="5400000" flipH="1" flipV="1">
              <a:off x="273814" y="3725071"/>
              <a:ext cx="1812938" cy="1068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1634" name="Object 3"/>
            <p:cNvGraphicFramePr>
              <a:graphicFrameLocks noChangeAspect="1"/>
            </p:cNvGraphicFramePr>
            <p:nvPr/>
          </p:nvGraphicFramePr>
          <p:xfrm>
            <a:off x="1200128" y="3714752"/>
            <a:ext cx="22860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18" name="משוואה" r:id="rId20" imgW="126835" imgH="139518" progId="Equation.3">
                    <p:embed/>
                  </p:oleObj>
                </mc:Choice>
                <mc:Fallback>
                  <p:oleObj name="משוואה" r:id="rId20" imgW="126835" imgH="13951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28" y="3714752"/>
                          <a:ext cx="22860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5" name="Object 7"/>
            <p:cNvGraphicFramePr>
              <a:graphicFrameLocks noChangeAspect="1"/>
            </p:cNvGraphicFramePr>
            <p:nvPr/>
          </p:nvGraphicFramePr>
          <p:xfrm>
            <a:off x="7643834" y="4000504"/>
            <a:ext cx="22860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19" name="משוואה" r:id="rId22" imgW="126835" imgH="139518" progId="Equation.3">
                    <p:embed/>
                  </p:oleObj>
                </mc:Choice>
                <mc:Fallback>
                  <p:oleObj name="משוואה" r:id="rId22" imgW="126835" imgH="13951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3834" y="4000504"/>
                          <a:ext cx="22860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36" name="Group 69"/>
            <p:cNvGrpSpPr>
              <a:grpSpLocks/>
            </p:cNvGrpSpPr>
            <p:nvPr/>
          </p:nvGrpSpPr>
          <p:grpSpPr bwMode="auto">
            <a:xfrm>
              <a:off x="7143769" y="3250405"/>
              <a:ext cx="1428759" cy="2464611"/>
              <a:chOff x="7143769" y="3250405"/>
              <a:chExt cx="1428759" cy="2464611"/>
            </a:xfrm>
          </p:grpSpPr>
          <p:sp>
            <p:nvSpPr>
              <p:cNvPr id="30" name="Oval 14"/>
              <p:cNvSpPr/>
              <p:nvPr/>
            </p:nvSpPr>
            <p:spPr>
              <a:xfrm>
                <a:off x="7500958" y="5072074"/>
                <a:ext cx="1071570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1639" name="Object 32"/>
              <p:cNvGraphicFramePr>
                <a:graphicFrameLocks noChangeAspect="1"/>
              </p:cNvGraphicFramePr>
              <p:nvPr/>
            </p:nvGraphicFramePr>
            <p:xfrm>
              <a:off x="7596215" y="5132388"/>
              <a:ext cx="976313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420" name="משוואה" r:id="rId23" imgW="368300" imgH="241300" progId="Equation.3">
                      <p:embed/>
                    </p:oleObj>
                  </mc:Choice>
                  <mc:Fallback>
                    <p:oleObj name="משוואה" r:id="rId23" imgW="368300" imgH="2413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96215" y="5132388"/>
                            <a:ext cx="976313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Oval 47"/>
              <p:cNvSpPr/>
              <p:nvPr/>
            </p:nvSpPr>
            <p:spPr>
              <a:xfrm>
                <a:off x="7572396" y="5143511"/>
                <a:ext cx="928695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58" name="Straight Arrow Connector 57"/>
              <p:cNvCxnSpPr>
                <a:stCxn id="45" idx="6"/>
                <a:endCxn id="30" idx="0"/>
              </p:cNvCxnSpPr>
              <p:nvPr/>
            </p:nvCxnSpPr>
            <p:spPr>
              <a:xfrm>
                <a:off x="7143768" y="3251198"/>
                <a:ext cx="892181" cy="1820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/>
            <p:cNvCxnSpPr>
              <a:stCxn id="53" idx="0"/>
              <a:endCxn id="45" idx="0"/>
            </p:cNvCxnSpPr>
            <p:nvPr/>
          </p:nvCxnSpPr>
          <p:spPr>
            <a:xfrm rot="5400000" flipH="1" flipV="1">
              <a:off x="4378325" y="622280"/>
              <a:ext cx="101601" cy="4714908"/>
            </a:xfrm>
            <a:prstGeom prst="curvedConnector3">
              <a:avLst>
                <a:gd name="adj1" fmla="val 108829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urved Connector 66"/>
          <p:cNvCxnSpPr>
            <a:stCxn id="45" idx="0"/>
            <a:endCxn id="53" idx="0"/>
          </p:cNvCxnSpPr>
          <p:nvPr/>
        </p:nvCxnSpPr>
        <p:spPr>
          <a:xfrm rot="16200000" flipH="1" flipV="1">
            <a:off x="4378326" y="1050925"/>
            <a:ext cx="101600" cy="4714875"/>
          </a:xfrm>
          <a:prstGeom prst="curvedConnector3">
            <a:avLst>
              <a:gd name="adj1" fmla="val -6920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1" idx="3"/>
          </p:cNvCxnSpPr>
          <p:nvPr/>
        </p:nvCxnSpPr>
        <p:spPr>
          <a:xfrm flipV="1">
            <a:off x="1500188" y="5722938"/>
            <a:ext cx="2676525" cy="63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2" idx="5"/>
            <a:endCxn id="30" idx="3"/>
          </p:cNvCxnSpPr>
          <p:nvPr/>
        </p:nvCxnSpPr>
        <p:spPr>
          <a:xfrm rot="16200000" flipH="1">
            <a:off x="4505325" y="2897188"/>
            <a:ext cx="1588" cy="6303962"/>
          </a:xfrm>
          <a:prstGeom prst="curvedConnector3">
            <a:avLst>
              <a:gd name="adj1" fmla="val 40733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endCxn id="45" idx="7"/>
          </p:cNvCxnSpPr>
          <p:nvPr/>
        </p:nvCxnSpPr>
        <p:spPr>
          <a:xfrm flipV="1">
            <a:off x="714375" y="3451225"/>
            <a:ext cx="6324600" cy="2049463"/>
          </a:xfrm>
          <a:prstGeom prst="curvedConnector4">
            <a:avLst>
              <a:gd name="adj1" fmla="val 2906"/>
              <a:gd name="adj2" fmla="val 1586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5"/>
          </p:cNvCxnSpPr>
          <p:nvPr/>
        </p:nvCxnSpPr>
        <p:spPr>
          <a:xfrm rot="16200000" flipH="1">
            <a:off x="4130675" y="2201863"/>
            <a:ext cx="1635125" cy="5248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1" idx="6"/>
            <a:endCxn id="30" idx="2"/>
          </p:cNvCxnSpPr>
          <p:nvPr/>
        </p:nvCxnSpPr>
        <p:spPr>
          <a:xfrm>
            <a:off x="4786313" y="5495925"/>
            <a:ext cx="2714625" cy="327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631" name="Object 3"/>
          <p:cNvGraphicFramePr>
            <a:graphicFrameLocks noChangeAspect="1"/>
          </p:cNvGraphicFramePr>
          <p:nvPr/>
        </p:nvGraphicFramePr>
        <p:xfrm>
          <a:off x="6000750" y="4251325"/>
          <a:ext cx="612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1" name="משוואה" r:id="rId25" imgW="342603" imgH="177646" progId="Equation.3">
                  <p:embed/>
                </p:oleObj>
              </mc:Choice>
              <mc:Fallback>
                <p:oleObj name="משוואה" r:id="rId25" imgW="342603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251325"/>
                        <a:ext cx="6127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final element needed for the proof is a procedure in which for any GFN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 smtClean="0"/>
              <a:t>, any state of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 smtClean="0"/>
              <a:t>, not including          and             , can be </a:t>
            </a:r>
            <a:r>
              <a:rPr lang="en-US" altLang="en-US" b="1" dirty="0" smtClean="0"/>
              <a:t>ripped</a:t>
            </a:r>
            <a:r>
              <a:rPr lang="en-US" altLang="en-US" dirty="0" smtClean="0"/>
              <a:t> off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 smtClean="0"/>
              <a:t>, while preserving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This is demonstrated in the next slide</a:t>
            </a:r>
            <a:endParaRPr lang="en-US" altLang="en-US" b="1" u="sng" dirty="0" smtClean="0"/>
          </a:p>
        </p:txBody>
      </p:sp>
      <p:sp>
        <p:nvSpPr>
          <p:cNvPr id="112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Ripping a state from a GNFA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79505E5-913E-4BA4-B837-F7977A3A8AA8}" type="slidenum">
              <a:rPr lang="en-US" sz="1600"/>
              <a:pPr algn="l">
                <a:defRPr/>
              </a:pPr>
              <a:t>98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9144000" y="4643438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647" name="Object 16"/>
          <p:cNvGraphicFramePr>
            <a:graphicFrameLocks noChangeAspect="1"/>
          </p:cNvGraphicFramePr>
          <p:nvPr/>
        </p:nvGraphicFramePr>
        <p:xfrm>
          <a:off x="6072188" y="3097213"/>
          <a:ext cx="9223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0" name="משוואה" r:id="rId3" imgW="342603" imgH="215713" progId="Equation.3">
                  <p:embed/>
                </p:oleObj>
              </mc:Choice>
              <mc:Fallback>
                <p:oleObj name="משוואה" r:id="rId3" imgW="342603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097213"/>
                        <a:ext cx="9223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14"/>
          <p:cNvGraphicFramePr>
            <a:graphicFrameLocks noChangeAspect="1"/>
          </p:cNvGraphicFramePr>
          <p:nvPr/>
        </p:nvGraphicFramePr>
        <p:xfrm>
          <a:off x="4216400" y="2600325"/>
          <a:ext cx="784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1" name="משוואה" r:id="rId5" imgW="291973" imgH="228501" progId="Equation.3">
                  <p:embed/>
                </p:oleObj>
              </mc:Choice>
              <mc:Fallback>
                <p:oleObj name="משוואה" r:id="rId5" imgW="291973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600325"/>
                        <a:ext cx="7842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15"/>
          <p:cNvGraphicFramePr>
            <a:graphicFrameLocks noChangeAspect="1"/>
          </p:cNvGraphicFramePr>
          <p:nvPr/>
        </p:nvGraphicFramePr>
        <p:xfrm>
          <a:off x="5724525" y="2571750"/>
          <a:ext cx="990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2" name="משוואה" r:id="rId7" imgW="368300" imgH="241300" progId="Equation.3">
                  <p:embed/>
                </p:oleObj>
              </mc:Choice>
              <mc:Fallback>
                <p:oleObj name="משוואה" r:id="rId7" imgW="3683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571750"/>
                        <a:ext cx="9906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u="sng" smtClean="0"/>
              <a:t> 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b="1" u="sng" smtClean="0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smtClean="0"/>
              <a:t>Removing a state from a GNFA</a:t>
            </a:r>
            <a:endParaRPr lang="en-US" altLang="en-US" u="sng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6620C33-B91D-401C-93A0-79AE854F99C6}" type="slidenum">
              <a:rPr lang="en-US" sz="1600"/>
              <a:pPr algn="l">
                <a:defRPr/>
              </a:pPr>
              <a:t>99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9144000" y="4643438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671" name="Group 39"/>
          <p:cNvGrpSpPr>
            <a:grpSpLocks/>
          </p:cNvGrpSpPr>
          <p:nvPr/>
        </p:nvGrpSpPr>
        <p:grpSpPr bwMode="auto">
          <a:xfrm>
            <a:off x="714375" y="2395538"/>
            <a:ext cx="3071813" cy="2852737"/>
            <a:chOff x="1500166" y="2038343"/>
            <a:chExt cx="3071834" cy="2852752"/>
          </a:xfrm>
        </p:grpSpPr>
        <p:graphicFrame>
          <p:nvGraphicFramePr>
            <p:cNvPr id="113685" name="Object 6"/>
            <p:cNvGraphicFramePr>
              <a:graphicFrameLocks noChangeAspect="1"/>
            </p:cNvGraphicFramePr>
            <p:nvPr/>
          </p:nvGraphicFramePr>
          <p:xfrm>
            <a:off x="1536681" y="3571876"/>
            <a:ext cx="3206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27" name="משוואה" r:id="rId3" imgW="177569" imgH="215619" progId="Equation.3">
                    <p:embed/>
                  </p:oleObj>
                </mc:Choice>
                <mc:Fallback>
                  <p:oleObj name="משוואה" r:id="rId3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681" y="3571876"/>
                          <a:ext cx="3206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686" name="Group 13"/>
            <p:cNvGrpSpPr>
              <a:grpSpLocks/>
            </p:cNvGrpSpPr>
            <p:nvPr/>
          </p:nvGrpSpPr>
          <p:grpSpPr bwMode="auto">
            <a:xfrm>
              <a:off x="1500166" y="2605079"/>
              <a:ext cx="714380" cy="642942"/>
              <a:chOff x="857224" y="2319327"/>
              <a:chExt cx="714380" cy="64294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57224" y="2319331"/>
                <a:ext cx="714380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3701" name="Object 12"/>
              <p:cNvGraphicFramePr>
                <a:graphicFrameLocks noChangeAspect="1"/>
              </p:cNvGraphicFramePr>
              <p:nvPr/>
            </p:nvGraphicFramePr>
            <p:xfrm>
              <a:off x="1016001" y="2390768"/>
              <a:ext cx="406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28" name="משוואה" r:id="rId5" imgW="152334" imgH="228501" progId="Equation.3">
                      <p:embed/>
                    </p:oleObj>
                  </mc:Choice>
                  <mc:Fallback>
                    <p:oleObj name="משוואה" r:id="rId5" imgW="152334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6001" y="2390768"/>
                            <a:ext cx="406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87" name="Group 13"/>
            <p:cNvGrpSpPr>
              <a:grpSpLocks/>
            </p:cNvGrpSpPr>
            <p:nvPr/>
          </p:nvGrpSpPr>
          <p:grpSpPr bwMode="auto">
            <a:xfrm>
              <a:off x="3857620" y="2676517"/>
              <a:ext cx="714380" cy="642942"/>
              <a:chOff x="857224" y="2390765"/>
              <a:chExt cx="714380" cy="64294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57224" y="2390769"/>
                <a:ext cx="714380" cy="6429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3699" name="Object 15"/>
              <p:cNvGraphicFramePr>
                <a:graphicFrameLocks noChangeAspect="1"/>
              </p:cNvGraphicFramePr>
              <p:nvPr/>
            </p:nvGraphicFramePr>
            <p:xfrm>
              <a:off x="1000110" y="2462203"/>
              <a:ext cx="439737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29" name="משוואה" r:id="rId7" imgW="164957" imgH="241091" progId="Equation.3">
                      <p:embed/>
                    </p:oleObj>
                  </mc:Choice>
                  <mc:Fallback>
                    <p:oleObj name="משוואה" r:id="rId7" imgW="164957" imgH="24109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10" y="2462203"/>
                            <a:ext cx="439737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88" name="Group 13"/>
            <p:cNvGrpSpPr>
              <a:grpSpLocks/>
            </p:cNvGrpSpPr>
            <p:nvPr/>
          </p:nvGrpSpPr>
          <p:grpSpPr bwMode="auto">
            <a:xfrm>
              <a:off x="2786050" y="4000504"/>
              <a:ext cx="714380" cy="642942"/>
              <a:chOff x="857224" y="1714488"/>
              <a:chExt cx="714380" cy="642942"/>
            </a:xfrm>
          </p:grpSpPr>
          <p:graphicFrame>
            <p:nvGraphicFramePr>
              <p:cNvPr id="113696" name="Object 18"/>
              <p:cNvGraphicFramePr>
                <a:graphicFrameLocks noChangeAspect="1"/>
              </p:cNvGraphicFramePr>
              <p:nvPr/>
            </p:nvGraphicFramePr>
            <p:xfrm>
              <a:off x="915980" y="1857364"/>
              <a:ext cx="6096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30" name="משוואה" r:id="rId9" imgW="228600" imgH="241300" progId="Equation.3">
                      <p:embed/>
                    </p:oleObj>
                  </mc:Choice>
                  <mc:Fallback>
                    <p:oleObj name="משוואה" r:id="rId9" imgW="228600" imgH="2413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980" y="1857364"/>
                            <a:ext cx="6096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Oval 17"/>
              <p:cNvSpPr/>
              <p:nvPr/>
            </p:nvSpPr>
            <p:spPr>
              <a:xfrm>
                <a:off x="857224" y="1714487"/>
                <a:ext cx="714380" cy="6429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21" name="Curved Connector 20"/>
            <p:cNvCxnSpPr>
              <a:stCxn id="12" idx="7"/>
              <a:endCxn id="15" idx="1"/>
            </p:cNvCxnSpPr>
            <p:nvPr/>
          </p:nvCxnSpPr>
          <p:spPr>
            <a:xfrm rot="16200000" flipH="1">
              <a:off x="3000364" y="1808152"/>
              <a:ext cx="71437" cy="1852626"/>
            </a:xfrm>
            <a:prstGeom prst="curvedConnector3">
              <a:avLst>
                <a:gd name="adj1" fmla="val -4518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4"/>
              <a:endCxn id="18" idx="2"/>
            </p:cNvCxnSpPr>
            <p:nvPr/>
          </p:nvCxnSpPr>
          <p:spPr>
            <a:xfrm rot="16200000" flipH="1">
              <a:off x="1784332" y="3321049"/>
              <a:ext cx="1074743" cy="92869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8" idx="6"/>
              <a:endCxn id="15" idx="4"/>
            </p:cNvCxnSpPr>
            <p:nvPr/>
          </p:nvCxnSpPr>
          <p:spPr>
            <a:xfrm flipV="1">
              <a:off x="3500430" y="3319462"/>
              <a:ext cx="714380" cy="100330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3692" name="Object 2"/>
            <p:cNvGraphicFramePr>
              <a:graphicFrameLocks noChangeAspect="1"/>
            </p:cNvGraphicFramePr>
            <p:nvPr/>
          </p:nvGraphicFramePr>
          <p:xfrm>
            <a:off x="2940056" y="2038343"/>
            <a:ext cx="34448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1" name="משוואה" r:id="rId11" imgW="190335" imgH="215713" progId="Equation.3">
                    <p:embed/>
                  </p:oleObj>
                </mc:Choice>
                <mc:Fallback>
                  <p:oleObj name="משוואה" r:id="rId11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056" y="2038343"/>
                          <a:ext cx="34448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3" name="Object 2"/>
            <p:cNvGraphicFramePr>
              <a:graphicFrameLocks noChangeAspect="1"/>
            </p:cNvGraphicFramePr>
            <p:nvPr/>
          </p:nvGraphicFramePr>
          <p:xfrm>
            <a:off x="4143372" y="3692527"/>
            <a:ext cx="3206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2" name="משוואה" r:id="rId13" imgW="177646" imgH="228402" progId="Equation.3">
                    <p:embed/>
                  </p:oleObj>
                </mc:Choice>
                <mc:Fallback>
                  <p:oleObj name="משוואה" r:id="rId13" imgW="177646" imgH="228402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3692527"/>
                          <a:ext cx="320675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4" name="Object 2"/>
            <p:cNvGraphicFramePr>
              <a:graphicFrameLocks noChangeAspect="1"/>
            </p:cNvGraphicFramePr>
            <p:nvPr/>
          </p:nvGraphicFramePr>
          <p:xfrm>
            <a:off x="2513000" y="4500570"/>
            <a:ext cx="3444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3" name="משוואה" r:id="rId15" imgW="190335" imgH="215713" progId="Equation.3">
                    <p:embed/>
                  </p:oleObj>
                </mc:Choice>
                <mc:Fallback>
                  <p:oleObj name="משוואה" r:id="rId15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000" y="4500570"/>
                          <a:ext cx="3444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Curved Connector 30"/>
            <p:cNvCxnSpPr>
              <a:stCxn id="18" idx="3"/>
              <a:endCxn id="18" idx="5"/>
            </p:cNvCxnSpPr>
            <p:nvPr/>
          </p:nvCxnSpPr>
          <p:spPr>
            <a:xfrm rot="16200000" flipH="1">
              <a:off x="3143240" y="4295778"/>
              <a:ext cx="1588" cy="506416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4714875" y="2857500"/>
            <a:ext cx="3929063" cy="887413"/>
            <a:chOff x="4429124" y="3255963"/>
            <a:chExt cx="3929090" cy="887417"/>
          </a:xfrm>
        </p:grpSpPr>
        <p:graphicFrame>
          <p:nvGraphicFramePr>
            <p:cNvPr id="113677" name="Object 3"/>
            <p:cNvGraphicFramePr>
              <a:graphicFrameLocks noChangeAspect="1"/>
            </p:cNvGraphicFramePr>
            <p:nvPr/>
          </p:nvGraphicFramePr>
          <p:xfrm>
            <a:off x="5245100" y="3255963"/>
            <a:ext cx="203358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4" name="משוואה" r:id="rId17" imgW="1129810" imgH="253890" progId="Equation.3">
                    <p:embed/>
                  </p:oleObj>
                </mc:Choice>
                <mc:Fallback>
                  <p:oleObj name="משוואה" r:id="rId17" imgW="1129810" imgH="25389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100" y="3255963"/>
                          <a:ext cx="2033588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678" name="Group 32"/>
            <p:cNvGrpSpPr>
              <a:grpSpLocks/>
            </p:cNvGrpSpPr>
            <p:nvPr/>
          </p:nvGrpSpPr>
          <p:grpSpPr bwMode="auto">
            <a:xfrm>
              <a:off x="4429124" y="3500438"/>
              <a:ext cx="714380" cy="642942"/>
              <a:chOff x="857224" y="2000240"/>
              <a:chExt cx="714380" cy="64294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57224" y="2000241"/>
                <a:ext cx="714380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3684" name="Object 34"/>
              <p:cNvGraphicFramePr>
                <a:graphicFrameLocks noChangeAspect="1"/>
              </p:cNvGraphicFramePr>
              <p:nvPr/>
            </p:nvGraphicFramePr>
            <p:xfrm>
              <a:off x="1017561" y="2071675"/>
              <a:ext cx="404812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35" name="משוואה" r:id="rId19" imgW="152334" imgH="228501" progId="Equation.3">
                      <p:embed/>
                    </p:oleObj>
                  </mc:Choice>
                  <mc:Fallback>
                    <p:oleObj name="משוואה" r:id="rId19" imgW="152334" imgH="228501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7561" y="2071675"/>
                            <a:ext cx="404812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79" name="Group 35"/>
            <p:cNvGrpSpPr>
              <a:grpSpLocks/>
            </p:cNvGrpSpPr>
            <p:nvPr/>
          </p:nvGrpSpPr>
          <p:grpSpPr bwMode="auto">
            <a:xfrm>
              <a:off x="7643834" y="3500438"/>
              <a:ext cx="714380" cy="642942"/>
              <a:chOff x="857224" y="2000240"/>
              <a:chExt cx="714380" cy="64294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57224" y="2000241"/>
                <a:ext cx="714380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3682" name="Object 37"/>
              <p:cNvGraphicFramePr>
                <a:graphicFrameLocks noChangeAspect="1"/>
              </p:cNvGraphicFramePr>
              <p:nvPr/>
            </p:nvGraphicFramePr>
            <p:xfrm>
              <a:off x="1000076" y="2058975"/>
              <a:ext cx="439737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36" name="משוואה" r:id="rId21" imgW="164957" imgH="241091" progId="Equation.3">
                      <p:embed/>
                    </p:oleObj>
                  </mc:Choice>
                  <mc:Fallback>
                    <p:oleObj name="משוואה" r:id="rId21" imgW="164957" imgH="241091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076" y="2058975"/>
                            <a:ext cx="439737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2" name="Straight Arrow Connector 41"/>
            <p:cNvCxnSpPr>
              <a:stCxn id="34" idx="6"/>
              <a:endCxn id="37" idx="2"/>
            </p:cNvCxnSpPr>
            <p:nvPr/>
          </p:nvCxnSpPr>
          <p:spPr>
            <a:xfrm>
              <a:off x="5143504" y="3821116"/>
              <a:ext cx="2500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673" name="TextBox 38"/>
          <p:cNvSpPr txBox="1">
            <a:spLocks noChangeArrowheads="1"/>
          </p:cNvSpPr>
          <p:nvPr/>
        </p:nvSpPr>
        <p:spPr bwMode="auto">
          <a:xfrm>
            <a:off x="714375" y="1714500"/>
            <a:ext cx="300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Before Ripping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857750" y="1714500"/>
            <a:ext cx="300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After Ripping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57250" y="5357813"/>
            <a:ext cx="7072313" cy="10779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Note:</a:t>
            </a:r>
            <a:r>
              <a:rPr lang="en-US" altLang="en-US"/>
              <a:t> This should be done for </a:t>
            </a:r>
            <a:r>
              <a:rPr lang="en-US" altLang="en-US" b="1"/>
              <a:t>every pair </a:t>
            </a:r>
            <a:r>
              <a:rPr lang="en-US" altLang="en-US"/>
              <a:t>of states going through        .</a:t>
            </a:r>
          </a:p>
        </p:txBody>
      </p:sp>
      <p:graphicFrame>
        <p:nvGraphicFramePr>
          <p:cNvPr id="184335" name="Object 15"/>
          <p:cNvGraphicFramePr>
            <a:graphicFrameLocks noChangeAspect="1"/>
          </p:cNvGraphicFramePr>
          <p:nvPr/>
        </p:nvGraphicFramePr>
        <p:xfrm>
          <a:off x="4826000" y="5732463"/>
          <a:ext cx="6143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7" name="משוואה" r:id="rId23" imgW="228600" imgH="241300" progId="Equation.3">
                  <p:embed/>
                </p:oleObj>
              </mc:Choice>
              <mc:Fallback>
                <p:oleObj name="משוואה" r:id="rId23" imgW="228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732463"/>
                        <a:ext cx="6143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8762</TotalTime>
  <Words>3662</Words>
  <Application>Microsoft Office PowerPoint</Application>
  <PresentationFormat>On-screen Show (4:3)</PresentationFormat>
  <Paragraphs>932</Paragraphs>
  <Slides>122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122</vt:i4>
      </vt:variant>
    </vt:vector>
  </HeadingPairs>
  <TitlesOfParts>
    <vt:vector size="130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משוואה</vt:lpstr>
      <vt:lpstr>Introduction to Computation Theory </vt:lpstr>
      <vt:lpstr>Computational Models</vt:lpstr>
      <vt:lpstr>Computational Models</vt:lpstr>
      <vt:lpstr>Finite Automaton - An Example </vt:lpstr>
      <vt:lpstr>Finite Automaton – An Example</vt:lpstr>
      <vt:lpstr>Finite Automaton – Formal Definition</vt:lpstr>
      <vt:lpstr>Observations</vt:lpstr>
      <vt:lpstr>Examples</vt:lpstr>
      <vt:lpstr>How to make an FA</vt:lpstr>
      <vt:lpstr>The automaton</vt:lpstr>
      <vt:lpstr>Examples</vt:lpstr>
      <vt:lpstr>Languages in general</vt:lpstr>
      <vt:lpstr>Languages</vt:lpstr>
      <vt:lpstr>Some Questions</vt:lpstr>
      <vt:lpstr>PowerPoint Presentation</vt:lpstr>
      <vt:lpstr>Example of an NFA</vt:lpstr>
      <vt:lpstr>Computation of an NFA</vt:lpstr>
      <vt:lpstr>Possible Computations</vt:lpstr>
      <vt:lpstr>Computation of an NFA - Example</vt:lpstr>
      <vt:lpstr>Computation tree of 01011</vt:lpstr>
      <vt:lpstr>Why do we Care About NFAs?</vt:lpstr>
      <vt:lpstr>Example - A Complicated DFA</vt:lpstr>
      <vt:lpstr>Example – An NFA</vt:lpstr>
      <vt:lpstr>DFA Definition Revisited</vt:lpstr>
      <vt:lpstr>NFA – A Formal Definition</vt:lpstr>
      <vt:lpstr>Differences between NFA-s and DFA-s</vt:lpstr>
      <vt:lpstr>Computations of NFAs</vt:lpstr>
      <vt:lpstr>Computations of NFAs</vt:lpstr>
      <vt:lpstr>Equivalence Between DFAs and NFAs</vt:lpstr>
      <vt:lpstr> 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Equivalence Between DFAs and NFAs</vt:lpstr>
      <vt:lpstr>Equivalence Between DFAs and NFAs</vt:lpstr>
      <vt:lpstr>Proof</vt:lpstr>
      <vt:lpstr>Proof (cont.)</vt:lpstr>
      <vt:lpstr>Proof (cont.)</vt:lpstr>
      <vt:lpstr>Proof (cont.)</vt:lpstr>
      <vt:lpstr>Proof (cont.)</vt:lpstr>
      <vt:lpstr>Proof (cont.)</vt:lpstr>
      <vt:lpstr>Proof (end)</vt:lpstr>
      <vt:lpstr>Corollary</vt:lpstr>
      <vt:lpstr>Regular Expression (Regex) &amp; FA </vt:lpstr>
      <vt:lpstr>Motivation for Regex</vt:lpstr>
      <vt:lpstr>Basic Regular Expressions </vt:lpstr>
      <vt:lpstr>Regular Operators</vt:lpstr>
      <vt:lpstr>The Regular Operations -  Examples</vt:lpstr>
      <vt:lpstr>Elaboration</vt:lpstr>
      <vt:lpstr>The Power of Nondeterminism</vt:lpstr>
      <vt:lpstr>Theorem</vt:lpstr>
      <vt:lpstr>Proof for union Using NFAs</vt:lpstr>
      <vt:lpstr>A Pictorial proof</vt:lpstr>
      <vt:lpstr>Proof for union Using NFAs</vt:lpstr>
      <vt:lpstr>Theorem</vt:lpstr>
      <vt:lpstr>Proof idea</vt:lpstr>
      <vt:lpstr>Proof idea</vt:lpstr>
      <vt:lpstr>A Pictorial proof</vt:lpstr>
      <vt:lpstr>Proof using NFAs</vt:lpstr>
      <vt:lpstr>Theorem</vt:lpstr>
      <vt:lpstr>A Pictorial proof</vt:lpstr>
      <vt:lpstr>Proof using NFAs</vt:lpstr>
      <vt:lpstr>Inductive Construction</vt:lpstr>
      <vt:lpstr>Inductive Construction - Remarks</vt:lpstr>
      <vt:lpstr>Some Useful Notation</vt:lpstr>
      <vt:lpstr>Precedence Rules</vt:lpstr>
      <vt:lpstr>Examples – write Regex for each of the following languages {w|w….}  where ∑ = {0,1} </vt:lpstr>
      <vt:lpstr>Examples</vt:lpstr>
      <vt:lpstr>Examples</vt:lpstr>
      <vt:lpstr>Equivalence With Finite Automata</vt:lpstr>
      <vt:lpstr>Lemma -&gt;</vt:lpstr>
      <vt:lpstr>Proofs Using Inductive Definition</vt:lpstr>
      <vt:lpstr>Induction Basis</vt:lpstr>
      <vt:lpstr>The Induction Step</vt:lpstr>
      <vt:lpstr>Examples – try it yourself</vt:lpstr>
      <vt:lpstr>Lemma &lt;-</vt:lpstr>
      <vt:lpstr>Proof Stages</vt:lpstr>
      <vt:lpstr>Properties of a Generalized NFA</vt:lpstr>
      <vt:lpstr>Example of a Generalized NFA</vt:lpstr>
      <vt:lpstr>A Computation of a GNFA</vt:lpstr>
      <vt:lpstr>Example of a GNFA Computation</vt:lpstr>
      <vt:lpstr>Converting a DFA (or NFA) to a GNFA </vt:lpstr>
      <vt:lpstr>Converting a DFA to a GNFA (Cont) </vt:lpstr>
      <vt:lpstr>Stage 1: Convert D to a GNFA</vt:lpstr>
      <vt:lpstr>Stage 1: Convert D to a GNFA</vt:lpstr>
      <vt:lpstr>Stage 1: Convert D to a GNFA</vt:lpstr>
      <vt:lpstr>Stage 1: Convert D to a GNFA</vt:lpstr>
      <vt:lpstr>Stage 1: Convert D to a GNFA</vt:lpstr>
      <vt:lpstr>Ripping a state from a GNFA</vt:lpstr>
      <vt:lpstr>Removing a state from a GNFA</vt:lpstr>
      <vt:lpstr>Ellaboration</vt:lpstr>
      <vt:lpstr>Ellaboration</vt:lpstr>
      <vt:lpstr>Elaboration</vt:lpstr>
      <vt:lpstr>qi and qj can be the same state</vt:lpstr>
      <vt:lpstr>GNFA – A Formal Definition</vt:lpstr>
      <vt:lpstr>GNFA – Defining a Computation</vt:lpstr>
      <vt:lpstr>Procedure CONVERT</vt:lpstr>
      <vt:lpstr>Procedure CONVERT</vt:lpstr>
      <vt:lpstr>Pumping Lemma - Motivation</vt:lpstr>
      <vt:lpstr>Introduction and Motivation</vt:lpstr>
      <vt:lpstr>Introduction and Motivation</vt:lpstr>
      <vt:lpstr>What is Pumping?</vt:lpstr>
      <vt:lpstr>What is Pumping?</vt:lpstr>
      <vt:lpstr>What is Pumping?</vt:lpstr>
      <vt:lpstr>The Pumping Lemma</vt:lpstr>
      <vt:lpstr>Demonstration Continuation</vt:lpstr>
      <vt:lpstr>Proof of the Pumping Lemma</vt:lpstr>
      <vt:lpstr>Proof of the Pumping Lemma</vt:lpstr>
      <vt:lpstr>Proof of the Pumping Lemma</vt:lpstr>
      <vt:lpstr>Proof of the Pumping Lemma</vt:lpstr>
      <vt:lpstr>Proof Example:                    </vt:lpstr>
      <vt:lpstr>Example:                    </vt:lpstr>
      <vt:lpstr>Discussion</vt:lpstr>
    </vt:vector>
  </TitlesOfParts>
  <Company>Netanya Academic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Computability Theory</dc:title>
  <dc:creator>user</dc:creator>
  <cp:lastModifiedBy>Yu, Xudong</cp:lastModifiedBy>
  <cp:revision>386</cp:revision>
  <dcterms:created xsi:type="dcterms:W3CDTF">2008-09-19T17:45:06Z</dcterms:created>
  <dcterms:modified xsi:type="dcterms:W3CDTF">2016-09-14T18:16:31Z</dcterms:modified>
</cp:coreProperties>
</file>