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449" r:id="rId2"/>
    <p:sldId id="399" r:id="rId3"/>
    <p:sldId id="364" r:id="rId4"/>
    <p:sldId id="381" r:id="rId5"/>
    <p:sldId id="382" r:id="rId6"/>
    <p:sldId id="383" r:id="rId7"/>
    <p:sldId id="400" r:id="rId8"/>
    <p:sldId id="384" r:id="rId9"/>
    <p:sldId id="401" r:id="rId10"/>
    <p:sldId id="390" r:id="rId11"/>
    <p:sldId id="385" r:id="rId12"/>
    <p:sldId id="405" r:id="rId13"/>
    <p:sldId id="406" r:id="rId14"/>
    <p:sldId id="408" r:id="rId15"/>
    <p:sldId id="409" r:id="rId16"/>
    <p:sldId id="413" r:id="rId17"/>
    <p:sldId id="412" r:id="rId18"/>
    <p:sldId id="414" r:id="rId19"/>
    <p:sldId id="416" r:id="rId20"/>
    <p:sldId id="418" r:id="rId21"/>
    <p:sldId id="419" r:id="rId22"/>
    <p:sldId id="421" r:id="rId23"/>
    <p:sldId id="420" r:id="rId24"/>
    <p:sldId id="422" r:id="rId25"/>
    <p:sldId id="425" r:id="rId26"/>
    <p:sldId id="424" r:id="rId27"/>
    <p:sldId id="426" r:id="rId28"/>
    <p:sldId id="429" r:id="rId29"/>
    <p:sldId id="431" r:id="rId30"/>
    <p:sldId id="432" r:id="rId31"/>
    <p:sldId id="433" r:id="rId32"/>
    <p:sldId id="434" r:id="rId33"/>
    <p:sldId id="435" r:id="rId34"/>
    <p:sldId id="438" r:id="rId35"/>
    <p:sldId id="439" r:id="rId36"/>
    <p:sldId id="441" r:id="rId37"/>
    <p:sldId id="444" r:id="rId38"/>
    <p:sldId id="442" r:id="rId39"/>
    <p:sldId id="443" r:id="rId40"/>
    <p:sldId id="446" r:id="rId41"/>
    <p:sldId id="447" r:id="rId42"/>
    <p:sldId id="389" r:id="rId43"/>
    <p:sldId id="448" r:id="rId44"/>
    <p:sldId id="391" r:id="rId45"/>
    <p:sldId id="392" r:id="rId46"/>
    <p:sldId id="393" r:id="rId47"/>
    <p:sldId id="395" r:id="rId48"/>
    <p:sldId id="396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4" r:id="rId63"/>
    <p:sldId id="465" r:id="rId64"/>
    <p:sldId id="466" r:id="rId65"/>
    <p:sldId id="467" r:id="rId66"/>
    <p:sldId id="468" r:id="rId67"/>
    <p:sldId id="469" r:id="rId68"/>
    <p:sldId id="470" r:id="rId69"/>
    <p:sldId id="471" r:id="rId70"/>
    <p:sldId id="472" r:id="rId71"/>
    <p:sldId id="473" r:id="rId72"/>
    <p:sldId id="474" r:id="rId73"/>
    <p:sldId id="475" r:id="rId74"/>
    <p:sldId id="477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5" r:id="rId8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1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3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4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45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4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5" Type="http://schemas.openxmlformats.org/officeDocument/2006/relationships/image" Target="../media/image50.wmf"/><Relationship Id="rId4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5" Type="http://schemas.openxmlformats.org/officeDocument/2006/relationships/image" Target="../media/image51.wmf"/><Relationship Id="rId4" Type="http://schemas.openxmlformats.org/officeDocument/2006/relationships/image" Target="../media/image4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42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8.wmf"/><Relationship Id="rId5" Type="http://schemas.openxmlformats.org/officeDocument/2006/relationships/image" Target="../media/image10.wmf"/><Relationship Id="rId4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42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5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56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image" Target="../media/image5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45.wmf"/><Relationship Id="rId7" Type="http://schemas.openxmlformats.org/officeDocument/2006/relationships/image" Target="../media/image5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58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Relationship Id="rId9" Type="http://schemas.openxmlformats.org/officeDocument/2006/relationships/image" Target="../media/image5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45.wmf"/><Relationship Id="rId7" Type="http://schemas.openxmlformats.org/officeDocument/2006/relationships/image" Target="../media/image55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6" Type="http://schemas.openxmlformats.org/officeDocument/2006/relationships/image" Target="../media/image54.wmf"/><Relationship Id="rId5" Type="http://schemas.openxmlformats.org/officeDocument/2006/relationships/image" Target="../media/image40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63.wmf"/><Relationship Id="rId2" Type="http://schemas.openxmlformats.org/officeDocument/2006/relationships/image" Target="../media/image34.wmf"/><Relationship Id="rId1" Type="http://schemas.openxmlformats.org/officeDocument/2006/relationships/image" Target="../media/image60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3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7.wmf"/><Relationship Id="rId4" Type="http://schemas.openxmlformats.org/officeDocument/2006/relationships/image" Target="../media/image6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77.wmf"/><Relationship Id="rId7" Type="http://schemas.openxmlformats.org/officeDocument/2006/relationships/image" Target="../media/image87.wmf"/><Relationship Id="rId12" Type="http://schemas.openxmlformats.org/officeDocument/2006/relationships/image" Target="../media/image91.wmf"/><Relationship Id="rId2" Type="http://schemas.openxmlformats.org/officeDocument/2006/relationships/image" Target="../media/image76.wmf"/><Relationship Id="rId1" Type="http://schemas.openxmlformats.org/officeDocument/2006/relationships/image" Target="../media/image85.wmf"/><Relationship Id="rId6" Type="http://schemas.openxmlformats.org/officeDocument/2006/relationships/image" Target="../media/image80.wmf"/><Relationship Id="rId11" Type="http://schemas.openxmlformats.org/officeDocument/2006/relationships/image" Target="../media/image90.wmf"/><Relationship Id="rId5" Type="http://schemas.openxmlformats.org/officeDocument/2006/relationships/image" Target="../media/image86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77.wmf"/><Relationship Id="rId7" Type="http://schemas.openxmlformats.org/officeDocument/2006/relationships/image" Target="../media/image95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4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wmf"/><Relationship Id="rId1" Type="http://schemas.openxmlformats.org/officeDocument/2006/relationships/image" Target="../media/image15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103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2.wmf"/><Relationship Id="rId4" Type="http://schemas.openxmlformats.org/officeDocument/2006/relationships/image" Target="../media/image110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06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4" Type="http://schemas.openxmlformats.org/officeDocument/2006/relationships/image" Target="../media/image12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wmf"/><Relationship Id="rId3" Type="http://schemas.openxmlformats.org/officeDocument/2006/relationships/image" Target="../media/image157.wmf"/><Relationship Id="rId7" Type="http://schemas.openxmlformats.org/officeDocument/2006/relationships/image" Target="../media/image155.wmf"/><Relationship Id="rId12" Type="http://schemas.openxmlformats.org/officeDocument/2006/relationships/image" Target="../media/image165.wmf"/><Relationship Id="rId2" Type="http://schemas.openxmlformats.org/officeDocument/2006/relationships/image" Target="../media/image149.wmf"/><Relationship Id="rId16" Type="http://schemas.openxmlformats.org/officeDocument/2006/relationships/image" Target="../media/image169.wmf"/><Relationship Id="rId1" Type="http://schemas.openxmlformats.org/officeDocument/2006/relationships/image" Target="../media/image156.wmf"/><Relationship Id="rId6" Type="http://schemas.openxmlformats.org/officeDocument/2006/relationships/image" Target="../media/image160.wmf"/><Relationship Id="rId11" Type="http://schemas.openxmlformats.org/officeDocument/2006/relationships/image" Target="../media/image164.wmf"/><Relationship Id="rId5" Type="http://schemas.openxmlformats.org/officeDocument/2006/relationships/image" Target="../media/image159.wmf"/><Relationship Id="rId15" Type="http://schemas.openxmlformats.org/officeDocument/2006/relationships/image" Target="../media/image168.wmf"/><Relationship Id="rId10" Type="http://schemas.openxmlformats.org/officeDocument/2006/relationships/image" Target="../media/image163.wmf"/><Relationship Id="rId4" Type="http://schemas.openxmlformats.org/officeDocument/2006/relationships/image" Target="../media/image158.wmf"/><Relationship Id="rId9" Type="http://schemas.openxmlformats.org/officeDocument/2006/relationships/image" Target="../media/image162.wmf"/><Relationship Id="rId14" Type="http://schemas.openxmlformats.org/officeDocument/2006/relationships/image" Target="../media/image16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4A7CFC73-5174-407A-B99A-252637FE97BA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FAF3BD7A-0386-4D7A-9CF6-B6F6B3387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E9135-30B6-4E86-8951-C5FC1FD99EA3}" type="datetime11">
              <a:rPr lang="en-US"/>
              <a:pPr/>
              <a:t>12:14:08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92B5-6A98-4B83-8C5F-0983FBDA6989}" type="slidenum">
              <a:rPr lang="he-IL"/>
              <a:pPr/>
              <a:t>1</a:t>
            </a:fld>
            <a:endParaRPr lang="en-US" dirty="0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5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3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BB0-8ABF-4400-9780-F5BFA8F86FCF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2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44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7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9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9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0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4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5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3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5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5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5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5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10" Type="http://schemas.openxmlformats.org/officeDocument/2006/relationships/image" Target="../media/image38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37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6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oleObject" Target="../embeddings/oleObject231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5.bin"/><Relationship Id="rId10" Type="http://schemas.openxmlformats.org/officeDocument/2006/relationships/oleObject" Target="../embeddings/oleObject229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6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3.bin"/><Relationship Id="rId10" Type="http://schemas.openxmlformats.org/officeDocument/2006/relationships/oleObject" Target="../embeddings/oleObject237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6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7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7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255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88.wmf"/><Relationship Id="rId26" Type="http://schemas.openxmlformats.org/officeDocument/2006/relationships/image" Target="../media/image91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90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94.wmf"/><Relationship Id="rId22" Type="http://schemas.openxmlformats.org/officeDocument/2006/relationships/image" Target="../media/image8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5.bin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100.wmf"/><Relationship Id="rId5" Type="http://schemas.openxmlformats.org/officeDocument/2006/relationships/image" Target="../media/image98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8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291.bin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09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295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302.bin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oleObject" Target="../embeddings/oleObject3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0" Type="http://schemas.openxmlformats.org/officeDocument/2006/relationships/image" Target="../media/image112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299.bin"/><Relationship Id="rId14" Type="http://schemas.openxmlformats.org/officeDocument/2006/relationships/oleObject" Target="../embeddings/oleObject303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309.bin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110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307.bin"/><Relationship Id="rId14" Type="http://schemas.openxmlformats.org/officeDocument/2006/relationships/oleObject" Target="../embeddings/oleObject310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118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106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1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15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122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125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325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135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42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141.wmf"/><Relationship Id="rId17" Type="http://schemas.openxmlformats.org/officeDocument/2006/relationships/oleObject" Target="../embeddings/oleObject3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140.w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1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147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7.bin"/><Relationship Id="rId13" Type="http://schemas.openxmlformats.org/officeDocument/2006/relationships/image" Target="../media/image15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349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1.bin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46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348.bin"/><Relationship Id="rId4" Type="http://schemas.openxmlformats.org/officeDocument/2006/relationships/oleObject" Target="../embeddings/oleObject345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35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359.bin"/><Relationship Id="rId26" Type="http://schemas.openxmlformats.org/officeDocument/2006/relationships/oleObject" Target="../embeddings/oleObject363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2.wmf"/><Relationship Id="rId34" Type="http://schemas.openxmlformats.org/officeDocument/2006/relationships/oleObject" Target="../embeddings/oleObject367.bin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155.wmf"/><Relationship Id="rId25" Type="http://schemas.openxmlformats.org/officeDocument/2006/relationships/image" Target="../media/image164.wmf"/><Relationship Id="rId33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8.bin"/><Relationship Id="rId20" Type="http://schemas.openxmlformats.org/officeDocument/2006/relationships/oleObject" Target="../embeddings/oleObject360.bin"/><Relationship Id="rId29" Type="http://schemas.openxmlformats.org/officeDocument/2006/relationships/image" Target="../media/image166.wmf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158.wmf"/><Relationship Id="rId24" Type="http://schemas.openxmlformats.org/officeDocument/2006/relationships/oleObject" Target="../embeddings/oleObject362.bin"/><Relationship Id="rId32" Type="http://schemas.openxmlformats.org/officeDocument/2006/relationships/oleObject" Target="../embeddings/oleObject366.bin"/><Relationship Id="rId5" Type="http://schemas.openxmlformats.org/officeDocument/2006/relationships/image" Target="../media/image156.wmf"/><Relationship Id="rId15" Type="http://schemas.openxmlformats.org/officeDocument/2006/relationships/image" Target="../media/image160.w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364.bin"/><Relationship Id="rId10" Type="http://schemas.openxmlformats.org/officeDocument/2006/relationships/oleObject" Target="../embeddings/oleObject355.bin"/><Relationship Id="rId19" Type="http://schemas.openxmlformats.org/officeDocument/2006/relationships/image" Target="../media/image161.wmf"/><Relationship Id="rId31" Type="http://schemas.openxmlformats.org/officeDocument/2006/relationships/image" Target="../media/image167.wmf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357.bin"/><Relationship Id="rId22" Type="http://schemas.openxmlformats.org/officeDocument/2006/relationships/oleObject" Target="../embeddings/oleObject361.bin"/><Relationship Id="rId27" Type="http://schemas.openxmlformats.org/officeDocument/2006/relationships/image" Target="../media/image165.wmf"/><Relationship Id="rId30" Type="http://schemas.openxmlformats.org/officeDocument/2006/relationships/oleObject" Target="../embeddings/oleObject365.bin"/><Relationship Id="rId35" Type="http://schemas.openxmlformats.org/officeDocument/2006/relationships/image" Target="../media/image16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2133600" cy="508001"/>
          </a:xfrm>
        </p:spPr>
        <p:txBody>
          <a:bodyPr/>
          <a:lstStyle/>
          <a:p>
            <a:pPr algn="l"/>
            <a:fld id="{E1742914-3D98-4A16-B7EA-FC01C33C08F8}" type="slidenum">
              <a:rPr lang="en-US" sz="1600" smtClean="0"/>
              <a:pPr algn="l"/>
              <a:t>1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to Computation Theory </a:t>
            </a:r>
            <a:endParaRPr lang="en-US" b="1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7664" y="2714620"/>
            <a:ext cx="6424740" cy="3666708"/>
          </a:xfrm>
        </p:spPr>
        <p:txBody>
          <a:bodyPr>
            <a:normAutofit/>
          </a:bodyPr>
          <a:lstStyle/>
          <a:p>
            <a:r>
              <a:rPr lang="en-US" sz="3700" b="1" dirty="0" smtClean="0">
                <a:solidFill>
                  <a:schemeClr val="tx1"/>
                </a:solidFill>
              </a:rPr>
              <a:t>Chapter 2 – Context Free Language &amp; Pushdown Automata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(Based on slides by Prof. Amos Israeli)</a:t>
            </a:r>
            <a:endParaRPr lang="he-IL" sz="1800" b="1" dirty="0" smtClean="0">
              <a:solidFill>
                <a:schemeClr val="tx1"/>
              </a:solidFill>
            </a:endParaRPr>
          </a:p>
          <a:p>
            <a:endParaRPr lang="en-US" sz="3700" b="1" dirty="0" smtClean="0">
              <a:solidFill>
                <a:srgbClr val="0070C0"/>
              </a:solidFill>
            </a:endParaRPr>
          </a:p>
          <a:p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word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is in </a:t>
            </a:r>
            <a:r>
              <a:rPr lang="en-US" b="1" dirty="0" smtClean="0"/>
              <a:t>the Language </a:t>
            </a:r>
            <a:r>
              <a:rPr lang="en-US" b="1" dirty="0" err="1" smtClean="0"/>
              <a:t>def</a:t>
            </a:r>
            <a:r>
              <a:rPr lang="en-US" b="1" dirty="0" smtClean="0"/>
              <a:t> by grammar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, denoted by                     , if there exists a derivation whose rightmost string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Thus,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10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008315" y="2154233"/>
          <a:ext cx="19208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2" name="משוואה" r:id="rId3" imgW="596641" imgH="215806" progId="Equation.3">
                  <p:embed/>
                </p:oleObj>
              </mc:Choice>
              <mc:Fallback>
                <p:oleObj name="משוואה" r:id="rId3" imgW="596641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5" y="2154233"/>
                        <a:ext cx="19208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3"/>
          <p:cNvGraphicFramePr>
            <a:graphicFrameLocks noChangeAspect="1"/>
          </p:cNvGraphicFramePr>
          <p:nvPr/>
        </p:nvGraphicFramePr>
        <p:xfrm>
          <a:off x="1125564" y="4357694"/>
          <a:ext cx="573245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3" name="משוואה" r:id="rId5" imgW="2247900" imgH="215900" progId="Equation.3">
                  <p:embed/>
                </p:oleObj>
              </mc:Choice>
              <mc:Fallback>
                <p:oleObj name="משוואה" r:id="rId5" imgW="2247900" imgH="215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64" y="4357694"/>
                        <a:ext cx="573245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236729"/>
              </p:ext>
            </p:extLst>
          </p:nvPr>
        </p:nvGraphicFramePr>
        <p:xfrm>
          <a:off x="965200" y="4622800"/>
          <a:ext cx="6702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1" name="Equation" r:id="rId3" imgW="3301920" imgH="203040" progId="Equation.3">
                  <p:embed/>
                </p:oleObj>
              </mc:Choice>
              <mc:Fallback>
                <p:oleObj name="Equation" r:id="rId3" imgW="330192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22800"/>
                        <a:ext cx="67024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Grammar    </a:t>
            </a:r>
            <a:r>
              <a:rPr lang="en-US" b="1" dirty="0" smtClean="0"/>
              <a:t>  </a:t>
            </a:r>
            <a:r>
              <a:rPr lang="en-US" b="1" u="sng" dirty="0" smtClean="0"/>
              <a:t>:</a:t>
            </a:r>
            <a:r>
              <a:rPr lang="en-US" dirty="0" smtClean="0"/>
              <a:t>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r>
              <a:rPr lang="en-US" b="1" u="sng" dirty="0" smtClean="0"/>
              <a:t>Rules:</a:t>
            </a:r>
          </a:p>
          <a:p>
            <a:pPr marL="514350" indent="-514350">
              <a:buNone/>
            </a:pPr>
            <a:r>
              <a:rPr lang="en-US" dirty="0" smtClean="0"/>
              <a:t>1.   </a:t>
            </a:r>
          </a:p>
          <a:p>
            <a:pPr marL="514350" indent="-514350">
              <a:buNone/>
            </a:pPr>
            <a:r>
              <a:rPr lang="en-US" dirty="0" smtClean="0"/>
              <a:t>2.   </a:t>
            </a:r>
          </a:p>
          <a:p>
            <a:pPr marL="514350" indent="-514350">
              <a:buNone/>
            </a:pPr>
            <a:r>
              <a:rPr lang="en-US" dirty="0" smtClean="0"/>
              <a:t>3. 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11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62042" y="4071942"/>
          <a:ext cx="6038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2" name="משוואה" r:id="rId5" imgW="2921000" imgH="203200" progId="Equation.3">
                  <p:embed/>
                </p:oleObj>
              </mc:Choice>
              <mc:Fallback>
                <p:oleObj name="משוואה" r:id="rId5" imgW="2921000" imgH="203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42" y="4071942"/>
                        <a:ext cx="60388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769925" y="5857892"/>
          <a:ext cx="20161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3" name="משוואה" r:id="rId7" imgW="875920" imgH="177723" progId="Equation.3">
                  <p:embed/>
                </p:oleObj>
              </mc:Choice>
              <mc:Fallback>
                <p:oleObj name="משוואה" r:id="rId7" imgW="875920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25" y="5857892"/>
                        <a:ext cx="20161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20423"/>
              </p:ext>
            </p:extLst>
          </p:nvPr>
        </p:nvGraphicFramePr>
        <p:xfrm>
          <a:off x="737824" y="2259004"/>
          <a:ext cx="5746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4" name="משוואה" r:id="rId9" imgW="2501900" imgH="215900" progId="Equation.3">
                  <p:embed/>
                </p:oleObj>
              </mc:Choice>
              <mc:Fallback>
                <p:oleObj name="משוואה" r:id="rId9" imgW="2501900" imgH="215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4" y="2259004"/>
                        <a:ext cx="57467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3"/>
          <p:cNvGraphicFramePr>
            <a:graphicFrameLocks noChangeAspect="1"/>
          </p:cNvGraphicFramePr>
          <p:nvPr/>
        </p:nvGraphicFramePr>
        <p:xfrm>
          <a:off x="1060456" y="5218129"/>
          <a:ext cx="4297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5" name="משוואה" r:id="rId11" imgW="2082800" imgH="215900" progId="Equation.3">
                  <p:embed/>
                </p:oleObj>
              </mc:Choice>
              <mc:Fallback>
                <p:oleObj name="משוואה" r:id="rId11" imgW="20828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6" y="5218129"/>
                        <a:ext cx="42973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Content Placeholder 4"/>
          <p:cNvGraphicFramePr>
            <a:graphicFrameLocks noChangeAspect="1"/>
          </p:cNvGraphicFramePr>
          <p:nvPr/>
        </p:nvGraphicFramePr>
        <p:xfrm>
          <a:off x="714348" y="2857496"/>
          <a:ext cx="2538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6" name="משוואה" r:id="rId13" imgW="1040948" imgH="215806" progId="Equation.3">
                  <p:embed/>
                </p:oleObj>
              </mc:Choice>
              <mc:Fallback>
                <p:oleObj name="משוואה" r:id="rId13" imgW="1040948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5384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2214546" y="168909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7" name="משוואה" r:id="rId15" imgW="203024" imgH="215713" progId="Equation.3">
                  <p:embed/>
                </p:oleObj>
              </mc:Choice>
              <mc:Fallback>
                <p:oleObj name="משוואה" r:id="rId15" imgW="203024" imgH="21571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68909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u="sng" dirty="0" smtClean="0"/>
              <a:t>               </a:t>
            </a:r>
            <a:br>
              <a:rPr lang="en-US" b="1" u="sng" dirty="0" smtClean="0"/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12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7" name="משוואה" r:id="rId3" imgW="672808" imgH="152334" progId="Equation.3">
                  <p:embed/>
                </p:oleObj>
              </mc:Choice>
              <mc:Fallback>
                <p:oleObj name="משוואה" r:id="rId3" imgW="672808" imgH="15233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8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069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13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4" name="משוואה" r:id="rId3" imgW="672808" imgH="152334" progId="Equation.3">
                  <p:embed/>
                </p:oleObj>
              </mc:Choice>
              <mc:Fallback>
                <p:oleObj name="משוואה" r:id="rId3" imgW="672808" imgH="15233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5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6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7" name="משוואה" r:id="rId9" imgW="1473200" imgH="165100" progId="Equation.3">
                  <p:embed/>
                </p:oleObj>
              </mc:Choice>
              <mc:Fallback>
                <p:oleObj name="משוואה" r:id="rId9" imgW="1473200" imgH="165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3" name="משוואה" r:id="rId3" imgW="1473200" imgH="165100" progId="Equation.3">
                  <p:embed/>
                </p:oleObj>
              </mc:Choice>
              <mc:Fallback>
                <p:oleObj name="משוואה" r:id="rId3" imgW="1473200" imgH="165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input          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4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5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6" name="משוואה" r:id="rId9" imgW="1473200" imgH="165100" progId="Equation.3">
                  <p:embed/>
                </p:oleObj>
              </mc:Choice>
              <mc:Fallback>
                <p:oleObj name="משוואה" r:id="rId9" imgW="1473200" imgH="165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5" name="משוואה" r:id="rId3" imgW="1473200" imgH="165100" progId="Equation.3">
                  <p:embed/>
                </p:oleObj>
              </mc:Choice>
              <mc:Fallback>
                <p:oleObj name="משוואה" r:id="rId3" imgW="1473200" imgH="165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6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7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85796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02" name="משוואה" r:id="rId3" imgW="1473200" imgH="165100" progId="Equation.3">
                  <p:embed/>
                </p:oleObj>
              </mc:Choice>
              <mc:Fallback>
                <p:oleObj name="משוואה" r:id="rId3" imgW="1473200" imgH="165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6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03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04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692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305" name="משוואה" r:id="rId9" imgW="2476500" imgH="177800" progId="Equation.3">
                  <p:embed/>
                </p:oleObj>
              </mc:Choice>
              <mc:Fallback>
                <p:oleObj name="משוואה" r:id="rId9" imgW="24765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6927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     output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9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0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1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3355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2" name="משוואה" r:id="rId9" imgW="2476500" imgH="177800" progId="Equation.3">
                  <p:embed/>
                </p:oleObj>
              </mc:Choice>
              <mc:Fallback>
                <p:oleObj name="משוואה" r:id="rId9" imgW="2476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33558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4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5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86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4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19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5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6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3" y="4000500"/>
          <a:ext cx="2546349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7" name="משוואה" r:id="rId9" imgW="1129810" imgH="177723" progId="Equation.3">
                  <p:embed/>
                </p:oleObj>
              </mc:Choice>
              <mc:Fallback>
                <p:oleObj name="משוואה" r:id="rId9" imgW="1129810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000500"/>
                        <a:ext cx="2546349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Context Free Grammar </a:t>
            </a:r>
            <a:r>
              <a:rPr lang="en-US" dirty="0" smtClean="0"/>
              <a:t> is a class of rules that define a language.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language created by a CFG is called </a:t>
            </a:r>
            <a:r>
              <a:rPr lang="en-US" b="1" i="1" dirty="0" smtClean="0"/>
              <a:t>A Context Free Language</a:t>
            </a:r>
            <a:r>
              <a:rPr lang="en-US" i="1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class of Context Free Languages </a:t>
            </a:r>
            <a:r>
              <a:rPr lang="en-US" i="1" dirty="0" smtClean="0"/>
              <a:t> </a:t>
            </a:r>
            <a:r>
              <a:rPr lang="en-US" b="1" i="1" dirty="0" smtClean="0"/>
              <a:t>Properly Contains </a:t>
            </a:r>
            <a:r>
              <a:rPr lang="en-US" dirty="0" smtClean="0"/>
              <a:t>the class of Regular Languages.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Introduction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output         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5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6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7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1" y="4071942"/>
          <a:ext cx="2332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8" name="משוואה" r:id="rId9" imgW="1129810" imgH="177723" progId="Equation.3">
                  <p:embed/>
                </p:oleObj>
              </mc:Choice>
              <mc:Fallback>
                <p:oleObj name="משוואה" r:id="rId9" imgW="1129810" imgH="17772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1" y="4071942"/>
                        <a:ext cx="23320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9" name="משוואה" r:id="rId11" imgW="1040948" imgH="165028" progId="Equation.3">
                  <p:embed/>
                </p:oleObj>
              </mc:Choice>
              <mc:Fallback>
                <p:oleObj name="משוואה" r:id="rId11" imgW="1040948" imgH="16502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47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48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49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50" name="משוואה" r:id="rId9" imgW="1040948" imgH="165028" progId="Equation.3">
                  <p:embed/>
                </p:oleObj>
              </mc:Choice>
              <mc:Fallback>
                <p:oleObj name="משוואה" r:id="rId9" imgW="1040948" imgH="165028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7" name="משוואה" r:id="rId3" imgW="3238500" imgH="177800" progId="Equation.3">
                  <p:embed/>
                </p:oleObj>
              </mc:Choice>
              <mc:Fallback>
                <p:oleObj name="משוואה" r:id="rId3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8" name="משוואה" r:id="rId5" imgW="203024" imgH="215713" progId="Equation.3">
                  <p:embed/>
                </p:oleObj>
              </mc:Choice>
              <mc:Fallback>
                <p:oleObj name="משוואה" r:id="rId5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9" name="משוואה" r:id="rId7" imgW="647419" imgH="215806" progId="Equation.3">
                  <p:embed/>
                </p:oleObj>
              </mc:Choice>
              <mc:Fallback>
                <p:oleObj name="משוואה" r:id="rId7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40" name="משוואה" r:id="rId9" imgW="1040948" imgH="165028" progId="Equation.3">
                  <p:embed/>
                </p:oleObj>
              </mc:Choice>
              <mc:Fallback>
                <p:oleObj name="משוואה" r:id="rId9" imgW="1040948" imgH="16502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41" name="משוואה" r:id="rId11" imgW="1675673" imgH="177723" progId="Equation.3">
                  <p:embed/>
                </p:oleObj>
              </mc:Choice>
              <mc:Fallback>
                <p:oleObj name="משוואה" r:id="rId11" imgW="1675673" imgH="17772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4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input               output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5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6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7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18" name="משוואה" r:id="rId11" imgW="1675673" imgH="177723" progId="Equation.3">
                  <p:embed/>
                </p:oleObj>
              </mc:Choice>
              <mc:Fallback>
                <p:oleObj name="משוואה" r:id="rId11" imgW="1675673" imgH="17772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19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20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21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22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3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4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5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6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4857752" y="4000504"/>
          <a:ext cx="364331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7" name="משוואה" r:id="rId11" imgW="1764534" imgH="215806" progId="Equation.3">
                  <p:embed/>
                </p:oleObj>
              </mc:Choice>
              <mc:Fallback>
                <p:oleObj name="משוואה" r:id="rId11" imgW="1764534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000504"/>
                        <a:ext cx="364331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2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output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3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4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5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5143529" y="3929066"/>
          <a:ext cx="3643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6" name="משוואה" r:id="rId11" imgW="1764534" imgH="215806" progId="Equation.3">
                  <p:embed/>
                </p:oleObj>
              </mc:Choice>
              <mc:Fallback>
                <p:oleObj name="משוואה" r:id="rId11" imgW="1764534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29" y="3929066"/>
                        <a:ext cx="36433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914393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57" name="משוואה" r:id="rId13" imgW="1155199" imgH="215806" progId="Equation.3">
                  <p:embed/>
                </p:oleObj>
              </mc:Choice>
              <mc:Fallback>
                <p:oleObj name="משוואה" r:id="rId13" imgW="115519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3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8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9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0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1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2" name="משוואה" r:id="rId11" imgW="1155199" imgH="215806" progId="Equation.3">
                  <p:embed/>
                </p:oleObj>
              </mc:Choice>
              <mc:Fallback>
                <p:oleObj name="משוואה" r:id="rId11" imgW="115519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2" name="משוואה" r:id="rId3" imgW="2247900" imgH="177800" progId="Equation.3">
                  <p:embed/>
                </p:oleObj>
              </mc:Choice>
              <mc:Fallback>
                <p:oleObj name="משוואה" r:id="rId3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3" name="משוואה" r:id="rId5" imgW="3238500" imgH="177800" progId="Equation.3">
                  <p:embed/>
                </p:oleObj>
              </mc:Choice>
              <mc:Fallback>
                <p:oleObj name="משוואה" r:id="rId5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4" name="משוואה" r:id="rId7" imgW="203024" imgH="215713" progId="Equation.3">
                  <p:embed/>
                </p:oleObj>
              </mc:Choice>
              <mc:Fallback>
                <p:oleObj name="משוואה" r:id="rId7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5" name="משוואה" r:id="rId9" imgW="647419" imgH="215806" progId="Equation.3">
                  <p:embed/>
                </p:oleObj>
              </mc:Choice>
              <mc:Fallback>
                <p:oleObj name="משוואה" r:id="rId9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6" name="משוואה" r:id="rId11" imgW="1155199" imgH="215806" progId="Equation.3">
                  <p:embed/>
                </p:oleObj>
              </mc:Choice>
              <mc:Fallback>
                <p:oleObj name="משוואה" r:id="rId11" imgW="1155199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77" name="משוואה" r:id="rId13" imgW="2247900" imgH="165100" progId="Equation.3">
                  <p:embed/>
                </p:oleObj>
              </mc:Choice>
              <mc:Fallback>
                <p:oleObj name="משוואה" r:id="rId13" imgW="2247900" imgH="165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1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2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</a:t>
            </a:r>
            <a:r>
              <a:rPr lang="en-US" dirty="0" smtClean="0">
                <a:solidFill>
                  <a:srgbClr val="FF0000"/>
                </a:solidFill>
              </a:rPr>
              <a:t>input         output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3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29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4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5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6" name="משוואה" r:id="rId13" imgW="2247900" imgH="165100" progId="Equation.3">
                  <p:embed/>
                </p:oleObj>
              </mc:Choice>
              <mc:Fallback>
                <p:oleObj name="משוואה" r:id="rId13" imgW="2247900" imgH="165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capital letters are the</a:t>
            </a:r>
            <a:r>
              <a:rPr lang="en-US" i="1" dirty="0" smtClean="0"/>
              <a:t> </a:t>
            </a:r>
            <a:r>
              <a:rPr lang="en-US" b="1" i="1" dirty="0" smtClean="0"/>
              <a:t>Variables (or non-terminals)</a:t>
            </a:r>
            <a:r>
              <a:rPr lang="en-US" dirty="0" smtClean="0"/>
              <a:t>.</a:t>
            </a:r>
            <a:r>
              <a:rPr lang="en-US" b="1" i="1" dirty="0" smtClean="0"/>
              <a:t>  </a:t>
            </a:r>
            <a:r>
              <a:rPr lang="en-US" dirty="0" smtClean="0"/>
              <a:t>The other symbols are the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What language is this? </a:t>
            </a:r>
            <a:endParaRPr lang="en-US" baseline="30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Revisiting CFG (</a:t>
            </a:r>
            <a:r>
              <a:rPr lang="en-US" b="1" dirty="0" err="1" smtClean="0"/>
              <a:t>ie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e</a:t>
            </a:r>
            <a:r>
              <a:rPr lang="en-US" b="1" dirty="0" err="1" smtClean="0"/>
              <a:t>BNF</a:t>
            </a:r>
            <a:r>
              <a:rPr lang="en-US" b="1" dirty="0" smtClean="0"/>
              <a:t>) - Example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</a:t>
            </a:fld>
            <a:endParaRPr lang="en-US" sz="1600" dirty="0"/>
          </a:p>
        </p:txBody>
      </p:sp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5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6" name="משוואה" r:id="rId5" imgW="545626" imgH="406048" progId="Equation.3">
                  <p:embed/>
                </p:oleObj>
              </mc:Choice>
              <mc:Fallback>
                <p:oleObj name="משוואה" r:id="rId5" imgW="545626" imgH="406048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2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3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4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5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6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8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69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70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71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72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73" name="משוואה" r:id="rId13" imgW="1473200" imgH="165100" progId="Equation.3">
                  <p:embed/>
                </p:oleObj>
              </mc:Choice>
              <mc:Fallback>
                <p:oleObj name="משוואה" r:id="rId13" imgW="1473200" imgH="165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5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6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output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7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8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9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40" name="משוואה" r:id="rId13" imgW="1473200" imgH="165100" progId="Equation.3">
                  <p:embed/>
                </p:oleObj>
              </mc:Choice>
              <mc:Fallback>
                <p:oleObj name="משוואה" r:id="rId13" imgW="1473200" imgH="165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29066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41" name="משוואה" r:id="rId15" imgW="1993035" imgH="215806" progId="Equation.3">
                  <p:embed/>
                </p:oleObj>
              </mc:Choice>
              <mc:Fallback>
                <p:oleObj name="משוואה" r:id="rId15" imgW="1993035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29066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7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8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19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0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1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22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1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2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b="1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</a:t>
            </a:r>
            <a:r>
              <a:rPr lang="en-US" dirty="0" smtClean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3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4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5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6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7" name="משוואה" r:id="rId15" imgW="1675673" imgH="177723" progId="Equation.3">
                  <p:embed/>
                </p:oleObj>
              </mc:Choice>
              <mc:Fallback>
                <p:oleObj name="משוואה" r:id="rId15" imgW="1675673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8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9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output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0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1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2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3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4" name="משוואה" r:id="rId15" imgW="1675673" imgH="177723" progId="Equation.3">
                  <p:embed/>
                </p:oleObj>
              </mc:Choice>
              <mc:Fallback>
                <p:oleObj name="משוואה" r:id="rId15" imgW="1675673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5" name="משוואה" r:id="rId17" imgW="2336800" imgH="215900" progId="Equation.3">
                  <p:embed/>
                </p:oleObj>
              </mc:Choice>
              <mc:Fallback>
                <p:oleObj name="משוואה" r:id="rId17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6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7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input          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8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9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80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81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82" name="משוואה" r:id="rId15" imgW="2336800" imgH="215900" progId="Equation.3">
                  <p:embed/>
                </p:oleObj>
              </mc:Choice>
              <mc:Fallback>
                <p:oleObj name="משוואה" r:id="rId15" imgW="2336800" imgH="215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0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1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input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2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3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4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5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6" name="משוואה" r:id="rId15" imgW="1129810" imgH="177723" progId="Equation.3">
                  <p:embed/>
                </p:oleObj>
              </mc:Choice>
              <mc:Fallback>
                <p:oleObj name="משוואה" r:id="rId15" imgW="1129810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97" name="משוואה" r:id="rId17" imgW="2336800" imgH="215900" progId="Equation.3">
                  <p:embed/>
                </p:oleObj>
              </mc:Choice>
              <mc:Fallback>
                <p:oleObj name="משוואה" r:id="rId17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85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86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output   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87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88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89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0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1" name="משוואה" r:id="rId15" imgW="1129810" imgH="177723" progId="Equation.3">
                  <p:embed/>
                </p:oleObj>
              </mc:Choice>
              <mc:Fallback>
                <p:oleObj name="משוואה" r:id="rId15" imgW="1129810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2" name="משוואה" r:id="rId17" imgW="2336800" imgH="215900" progId="Equation.3">
                  <p:embed/>
                </p:oleObj>
              </mc:Choice>
              <mc:Fallback>
                <p:oleObj name="משוואה" r:id="rId17" imgW="2336800" imgH="2159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93" name="משוואה" r:id="rId19" imgW="1562100" imgH="215900" progId="Equation.3">
                  <p:embed/>
                </p:oleObj>
              </mc:Choice>
              <mc:Fallback>
                <p:oleObj name="משוואה" r:id="rId19" imgW="1562100" imgH="215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7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8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input   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9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39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0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1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2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3" name="משוואה" r:id="rId15" imgW="2336800" imgH="215900" progId="Equation.3">
                  <p:embed/>
                </p:oleObj>
              </mc:Choice>
              <mc:Fallback>
                <p:oleObj name="משוואה" r:id="rId15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4" name="משוואה" r:id="rId17" imgW="1562100" imgH="215900" progId="Equation.3">
                  <p:embed/>
                </p:oleObj>
              </mc:Choice>
              <mc:Fallback>
                <p:oleObj name="משוואה" r:id="rId17" imgW="1562100" imgH="215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2023" y="4097347"/>
          <a:ext cx="32527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68" name="משוואה" r:id="rId3" imgW="1054100" imgH="228600" progId="Equation.3">
                  <p:embed/>
                </p:oleObj>
              </mc:Choice>
              <mc:Fallback>
                <p:oleObj name="משוואה" r:id="rId3" imgW="10541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3" y="4097347"/>
                        <a:ext cx="32527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grammar       </a:t>
            </a:r>
            <a:r>
              <a:rPr lang="en-US" b="1" i="1" dirty="0" smtClean="0"/>
              <a:t>generates  </a:t>
            </a:r>
            <a:r>
              <a:rPr lang="en-US" dirty="0" smtClean="0"/>
              <a:t>the language                            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                                  .</a:t>
            </a:r>
            <a:r>
              <a:rPr lang="en-US" dirty="0" smtClean="0"/>
              <a:t> In general, it is called </a:t>
            </a:r>
            <a:r>
              <a:rPr lang="en-US" b="1" i="1" dirty="0" smtClean="0"/>
              <a:t>the language of         </a:t>
            </a:r>
            <a:r>
              <a:rPr lang="en-US" dirty="0" smtClean="0"/>
              <a:t>,</a:t>
            </a:r>
            <a:r>
              <a:rPr lang="en-US" b="1" i="1" dirty="0" smtClean="0"/>
              <a:t> </a:t>
            </a:r>
            <a:r>
              <a:rPr lang="en-US" dirty="0" smtClean="0"/>
              <a:t>denoted  by      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</a:t>
            </a:fld>
            <a:endParaRPr lang="en-US" sz="1600" dirty="0"/>
          </a:p>
        </p:txBody>
      </p:sp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69" name="משוואה" r:id="rId5" imgW="177569" imgH="215619" progId="Equation.3">
                  <p:embed/>
                </p:oleObj>
              </mc:Choice>
              <mc:Fallback>
                <p:oleObj name="משוואה" r:id="rId5" imgW="177569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70" name="משוואה" r:id="rId7" imgW="545626" imgH="406048" progId="Equation.3">
                  <p:embed/>
                </p:oleObj>
              </mc:Choice>
              <mc:Fallback>
                <p:oleObj name="משוואה" r:id="rId7" imgW="545626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2786050" y="3560767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71" name="משוואה" r:id="rId9" imgW="177569" imgH="215619" progId="Equation.3">
                  <p:embed/>
                </p:oleObj>
              </mc:Choice>
              <mc:Fallback>
                <p:oleObj name="משוואה" r:id="rId9" imgW="177569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560767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3613"/>
              </p:ext>
            </p:extLst>
          </p:nvPr>
        </p:nvGraphicFramePr>
        <p:xfrm>
          <a:off x="3167057" y="4714884"/>
          <a:ext cx="5476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72" name="משוואה" r:id="rId11" imgW="177569" imgH="215619" progId="Equation.3">
                  <p:embed/>
                </p:oleObj>
              </mc:Choice>
              <mc:Fallback>
                <p:oleObj name="משוואה" r:id="rId11" imgW="177569" imgH="21561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57" y="4714884"/>
                        <a:ext cx="5476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29836"/>
              </p:ext>
            </p:extLst>
          </p:nvPr>
        </p:nvGraphicFramePr>
        <p:xfrm>
          <a:off x="6114256" y="4714884"/>
          <a:ext cx="11731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73" name="משוואה" r:id="rId12" imgW="380835" imgH="215806" progId="Equation.3">
                  <p:embed/>
                </p:oleObj>
              </mc:Choice>
              <mc:Fallback>
                <p:oleObj name="משוואה" r:id="rId12" imgW="380835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256" y="4714884"/>
                        <a:ext cx="11731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1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2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u="sng" dirty="0" smtClean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input          rule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3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4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5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6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7" name="משוואה" r:id="rId15" imgW="1129810" imgH="177723" progId="Equation.3">
                  <p:embed/>
                </p:oleObj>
              </mc:Choice>
              <mc:Fallback>
                <p:oleObj name="משוואה" r:id="rId15" imgW="1129810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8" name="משוואה" r:id="rId17" imgW="2336800" imgH="215900" progId="Equation.3">
                  <p:embed/>
                </p:oleObj>
              </mc:Choice>
              <mc:Fallback>
                <p:oleObj name="משוואה" r:id="rId17" imgW="2336800" imgH="2159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9" name="משוואה" r:id="rId19" imgW="1562100" imgH="215900" progId="Equation.3">
                  <p:embed/>
                </p:oleObj>
              </mc:Choice>
              <mc:Fallback>
                <p:oleObj name="משוואה" r:id="rId19" imgW="1562100" imgH="215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2" name="משוואה" r:id="rId3" imgW="3098800" imgH="215900" progId="Equation.3">
                  <p:embed/>
                </p:oleObj>
              </mc:Choice>
              <mc:Fallback>
                <p:oleObj name="משוואה" r:id="rId3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3" name="משוואה" r:id="rId5" imgW="2247900" imgH="177800" progId="Equation.3">
                  <p:embed/>
                </p:oleObj>
              </mc:Choice>
              <mc:Fallback>
                <p:oleObj name="משוואה" r:id="rId5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65"/>
            <a:ext cx="8435280" cy="52863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b="1" u="sng" dirty="0" smtClean="0"/>
              <a:t>Derivation of                   by Grammar   </a:t>
            </a:r>
            <a:r>
              <a:rPr lang="en-US" b="1" dirty="0" smtClean="0"/>
              <a:t>  </a:t>
            </a:r>
            <a:r>
              <a:rPr lang="en-US" b="1" u="sng" dirty="0" smtClean="0"/>
              <a:t> :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                                  </a:t>
            </a:r>
            <a:br>
              <a:rPr lang="en-US" b="1" dirty="0" smtClean="0"/>
            </a:br>
            <a:r>
              <a:rPr lang="en-US" b="1" dirty="0" smtClean="0"/>
              <a:t>        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</a:p>
          <a:p>
            <a:pPr marL="514350" indent="-514350">
              <a:buNone/>
            </a:pPr>
            <a:endParaRPr lang="en-US" u="sng" dirty="0" smtClean="0"/>
          </a:p>
          <a:p>
            <a:pPr marL="514350" indent="-514350">
              <a:buNone/>
            </a:pPr>
            <a:endParaRPr lang="en-US" u="sng" dirty="0" smtClean="0"/>
          </a:p>
          <a:p>
            <a:pPr marL="514350" indent="-514350">
              <a:buNone/>
            </a:pPr>
            <a:r>
              <a:rPr lang="en-US" u="sng" dirty="0" smtClean="0"/>
              <a:t>There are other derivations (ex., replacing &lt;FACTOR&gt; after &lt;TERM&gt;). Ambiguous G? No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4" name="משוואה" r:id="rId7" imgW="3238500" imgH="177800" progId="Equation.3">
                  <p:embed/>
                </p:oleObj>
              </mc:Choice>
              <mc:Fallback>
                <p:oleObj name="משוואה" r:id="rId7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33957"/>
              </p:ext>
            </p:extLst>
          </p:nvPr>
        </p:nvGraphicFramePr>
        <p:xfrm>
          <a:off x="6597698" y="136325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5" name="משוואה" r:id="rId9" imgW="203024" imgH="215713" progId="Equation.3">
                  <p:embed/>
                </p:oleObj>
              </mc:Choice>
              <mc:Fallback>
                <p:oleObj name="משוואה" r:id="rId9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98" y="136325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76773"/>
              </p:ext>
            </p:extLst>
          </p:nvPr>
        </p:nvGraphicFramePr>
        <p:xfrm>
          <a:off x="2863874" y="1363252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6" name="משוואה" r:id="rId11" imgW="647419" imgH="215806" progId="Equation.3">
                  <p:embed/>
                </p:oleObj>
              </mc:Choice>
              <mc:Fallback>
                <p:oleObj name="משוואה" r:id="rId11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74" y="1363252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7" name="משוואה" r:id="rId13" imgW="1993035" imgH="215806" progId="Equation.3">
                  <p:embed/>
                </p:oleObj>
              </mc:Choice>
              <mc:Fallback>
                <p:oleObj name="משוואה" r:id="rId13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8" name="משוואה" r:id="rId15" imgW="2336800" imgH="215900" progId="Equation.3">
                  <p:embed/>
                </p:oleObj>
              </mc:Choice>
              <mc:Fallback>
                <p:oleObj name="משוואה" r:id="rId15" imgW="2336800" imgH="215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5"/>
          <p:cNvGraphicFramePr>
            <a:graphicFrameLocks noChangeAspect="1"/>
          </p:cNvGraphicFramePr>
          <p:nvPr/>
        </p:nvGraphicFramePr>
        <p:xfrm>
          <a:off x="1112851" y="5000636"/>
          <a:ext cx="5459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79" name="משוואה" r:id="rId17" imgW="2373870" imgH="215806" progId="Equation.3">
                  <p:embed/>
                </p:oleObj>
              </mc:Choice>
              <mc:Fallback>
                <p:oleObj name="משוואה" r:id="rId17" imgW="2373870" imgH="21580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51" y="5000636"/>
                        <a:ext cx="54594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We already saw that a word may have more then one derivation from the same </a:t>
            </a:r>
            <a:r>
              <a:rPr lang="en-US" b="1" dirty="0" smtClean="0"/>
              <a:t>grammar, that is OK!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Leftmost Derivation </a:t>
            </a:r>
            <a:r>
              <a:rPr lang="en-US" dirty="0" smtClean="0"/>
              <a:t>is a derivation in which no-terminals are replaced </a:t>
            </a:r>
            <a:r>
              <a:rPr lang="en-US" b="1" dirty="0" smtClean="0"/>
              <a:t>left to right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A grammar is </a:t>
            </a:r>
            <a:r>
              <a:rPr lang="en-US" b="1" i="1" dirty="0" smtClean="0"/>
              <a:t>ambiguous </a:t>
            </a:r>
            <a:r>
              <a:rPr lang="en-US" dirty="0" smtClean="0"/>
              <a:t>if it has &gt;1 </a:t>
            </a:r>
            <a:r>
              <a:rPr lang="en-US" b="1" dirty="0" smtClean="0"/>
              <a:t>leftmost derivations</a:t>
            </a:r>
            <a:r>
              <a:rPr lang="en-US" dirty="0" smtClean="0"/>
              <a:t> or&gt;1</a:t>
            </a:r>
            <a:r>
              <a:rPr lang="en-US" b="1" dirty="0" smtClean="0"/>
              <a:t> parse trees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Ambiguity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Reminder:</a:t>
            </a:r>
            <a:r>
              <a:rPr lang="en-US" dirty="0" smtClean="0"/>
              <a:t> Two parse trees are </a:t>
            </a:r>
            <a:r>
              <a:rPr lang="en-US" b="1" dirty="0" smtClean="0"/>
              <a:t>equal </a:t>
            </a:r>
            <a:r>
              <a:rPr lang="en-US" dirty="0" smtClean="0"/>
              <a:t>if they are equal </a:t>
            </a:r>
            <a:r>
              <a:rPr lang="en-US" b="1" dirty="0" smtClean="0"/>
              <a:t>as trees </a:t>
            </a:r>
            <a:r>
              <a:rPr lang="en-US" dirty="0" smtClean="0"/>
              <a:t>and if all productions corresponding to inner nodes are also </a:t>
            </a:r>
            <a:r>
              <a:rPr lang="en-US" b="1" dirty="0" smtClean="0"/>
              <a:t>equal </a:t>
            </a:r>
            <a:r>
              <a:rPr lang="en-US" dirty="0" smtClean="0"/>
              <a:t>.</a:t>
            </a:r>
            <a:endParaRPr lang="en-US" b="1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Ambiguity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 smtClean="0"/>
              <a:t>Grammar      :</a:t>
            </a:r>
            <a:r>
              <a:rPr lang="en-US" dirty="0" smtClean="0"/>
              <a:t>       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r>
              <a:rPr lang="en-US" b="1" u="sng" dirty="0" smtClean="0"/>
              <a:t>Rules: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Example4: Similar to </a:t>
            </a:r>
            <a:r>
              <a:rPr lang="en-US" b="1" u="sng" dirty="0" err="1" smtClean="0"/>
              <a:t>Arith</a:t>
            </a:r>
            <a:r>
              <a:rPr lang="en-US" b="1" u="sng" dirty="0" smtClean="0"/>
              <a:t>.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44</a:t>
            </a:fld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29388" y="541712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14348" y="3978275"/>
          <a:ext cx="5175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29" name="משוואה" r:id="rId3" imgW="2222500" imgH="165100" progId="Equation.3">
                  <p:embed/>
                </p:oleObj>
              </mc:Choice>
              <mc:Fallback>
                <p:oleObj name="משוואה" r:id="rId3" imgW="2222500" imgH="165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978275"/>
                        <a:ext cx="5175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752466" y="5500702"/>
          <a:ext cx="2533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0" name="משוואה" r:id="rId5" imgW="875920" imgH="177723" progId="Equation.3">
                  <p:embed/>
                </p:oleObj>
              </mc:Choice>
              <mc:Fallback>
                <p:oleObj name="משוואה" r:id="rId5" imgW="875920" imgH="17772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66" y="5500702"/>
                        <a:ext cx="25336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Content Placeholder 4"/>
          <p:cNvGraphicFramePr>
            <a:graphicFrameLocks noChangeAspect="1"/>
          </p:cNvGraphicFramePr>
          <p:nvPr/>
        </p:nvGraphicFramePr>
        <p:xfrm>
          <a:off x="714348" y="2285992"/>
          <a:ext cx="6096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1" name="משוואה" r:id="rId7" imgW="2501900" imgH="215900" progId="Equation.3">
                  <p:embed/>
                </p:oleObj>
              </mc:Choice>
              <mc:Fallback>
                <p:oleObj name="משוואה" r:id="rId7" imgW="25019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85992"/>
                        <a:ext cx="60960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Content Placeholder 4"/>
          <p:cNvGraphicFramePr>
            <a:graphicFrameLocks noChangeAspect="1"/>
          </p:cNvGraphicFramePr>
          <p:nvPr/>
        </p:nvGraphicFramePr>
        <p:xfrm>
          <a:off x="714348" y="2857496"/>
          <a:ext cx="2538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2" name="משוואה" r:id="rId9" imgW="1040948" imgH="215806" progId="Equation.3">
                  <p:embed/>
                </p:oleObj>
              </mc:Choice>
              <mc:Fallback>
                <p:oleObj name="משוואה" r:id="rId9" imgW="1040948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5384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2214546" y="157161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3" name="משוואה" r:id="rId11" imgW="203024" imgH="215713" progId="Equation.3">
                  <p:embed/>
                </p:oleObj>
              </mc:Choice>
              <mc:Fallback>
                <p:oleObj name="משוואה" r:id="rId11" imgW="203024" imgH="2157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7161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3" name="Object 3"/>
          <p:cNvGraphicFramePr>
            <a:graphicFrameLocks noChangeAspect="1"/>
          </p:cNvGraphicFramePr>
          <p:nvPr/>
        </p:nvGraphicFramePr>
        <p:xfrm>
          <a:off x="728663" y="4429125"/>
          <a:ext cx="5146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4" name="משוואה" r:id="rId13" imgW="2209800" imgH="165100" progId="Equation.3">
                  <p:embed/>
                </p:oleObj>
              </mc:Choice>
              <mc:Fallback>
                <p:oleObj name="משוואה" r:id="rId13" imgW="2209800" imgH="165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429125"/>
                        <a:ext cx="5146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/>
        </p:nvGraphicFramePr>
        <p:xfrm>
          <a:off x="785786" y="4857750"/>
          <a:ext cx="215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35" name="משוואה" r:id="rId15" imgW="926698" imgH="165028" progId="Equation.3">
                  <p:embed/>
                </p:oleObj>
              </mc:Choice>
              <mc:Fallback>
                <p:oleObj name="משוואה" r:id="rId15" imgW="926698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857750"/>
                        <a:ext cx="2159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63" name="Object 14"/>
          <p:cNvGraphicFramePr>
            <a:graphicFrameLocks noChangeAspect="1"/>
          </p:cNvGraphicFramePr>
          <p:nvPr/>
        </p:nvGraphicFramePr>
        <p:xfrm>
          <a:off x="2994054" y="4929198"/>
          <a:ext cx="5649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03" name="משוואה" r:id="rId3" imgW="2323092" imgH="177723" progId="Equation.3">
                  <p:embed/>
                </p:oleObj>
              </mc:Choice>
              <mc:Fallback>
                <p:oleObj name="משוואה" r:id="rId3" imgW="2323092" imgH="17772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54" y="4929198"/>
                        <a:ext cx="56499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Example4: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Parse Tree for______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45</a:t>
            </a:fld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857752" y="1285860"/>
            <a:ext cx="1643074" cy="64294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657" name="Object 10"/>
          <p:cNvGraphicFramePr>
            <a:graphicFrameLocks noChangeAspect="1"/>
          </p:cNvGraphicFramePr>
          <p:nvPr/>
        </p:nvGraphicFramePr>
        <p:xfrm>
          <a:off x="4857752" y="1373188"/>
          <a:ext cx="1566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04" name="משוואה" r:id="rId5" imgW="672808" imgH="152334" progId="Equation.3">
                  <p:embed/>
                </p:oleObj>
              </mc:Choice>
              <mc:Fallback>
                <p:oleObj name="משוואה" r:id="rId5" imgW="672808" imgH="15233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373188"/>
                        <a:ext cx="15668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875611" y="1410878"/>
            <a:ext cx="28575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50398" y="2214554"/>
            <a:ext cx="1893106" cy="1214444"/>
            <a:chOff x="2178828" y="2285992"/>
            <a:chExt cx="1893106" cy="1214444"/>
          </a:xfrm>
        </p:grpSpPr>
        <p:sp>
          <p:nvSpPr>
            <p:cNvPr id="18" name="Rectangle 17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05" name="משוואה" r:id="rId7" imgW="672808" imgH="152334" progId="Equation.3">
                    <p:embed/>
                  </p:oleObj>
                </mc:Choice>
                <mc:Fallback>
                  <p:oleObj name="משוואה" r:id="rId7" imgW="672808" imgH="152334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>
              <a:stCxn id="18" idx="2"/>
              <a:endCxn id="25" idx="0"/>
            </p:cNvCxnSpPr>
            <p:nvPr/>
          </p:nvCxnSpPr>
          <p:spPr>
            <a:xfrm rot="5400000">
              <a:off x="2428861" y="2678900"/>
              <a:ext cx="571503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28860" y="3428999"/>
            <a:ext cx="1643074" cy="1357323"/>
            <a:chOff x="2428860" y="2285992"/>
            <a:chExt cx="1643074" cy="1357323"/>
          </a:xfrm>
        </p:grpSpPr>
        <p:sp>
          <p:nvSpPr>
            <p:cNvPr id="25" name="Rectangle 24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06" name="משוואה" r:id="rId8" imgW="672808" imgH="152334" progId="Equation.3">
                    <p:embed/>
                  </p:oleObj>
                </mc:Choice>
                <mc:Fallback>
                  <p:oleObj name="משוואה" r:id="rId8" imgW="672808" imgH="152334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rot="5400000">
              <a:off x="2875348" y="3268265"/>
              <a:ext cx="714381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86314" y="3429000"/>
            <a:ext cx="1643074" cy="1285886"/>
            <a:chOff x="2428860" y="2285992"/>
            <a:chExt cx="1643074" cy="1285886"/>
          </a:xfrm>
        </p:grpSpPr>
        <p:sp>
          <p:nvSpPr>
            <p:cNvPr id="31" name="Rectangle 30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07" name="משוואה" r:id="rId9" imgW="672808" imgH="152334" progId="Equation.3">
                    <p:embed/>
                  </p:oleObj>
                </mc:Choice>
                <mc:Fallback>
                  <p:oleObj name="משוואה" r:id="rId9" imgW="672808" imgH="152334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 rot="16200000" flipH="1">
              <a:off x="2946785" y="3232545"/>
              <a:ext cx="642944" cy="35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8" idx="2"/>
            <a:endCxn id="31" idx="0"/>
          </p:cNvCxnSpPr>
          <p:nvPr/>
        </p:nvCxnSpPr>
        <p:spPr>
          <a:xfrm rot="16200000" flipH="1">
            <a:off x="4679157" y="2500306"/>
            <a:ext cx="57150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339695" y="3804050"/>
            <a:ext cx="192882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rot="16200000" flipH="1">
            <a:off x="4911329" y="2696761"/>
            <a:ext cx="2857522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643702" y="2214554"/>
            <a:ext cx="1643074" cy="2500332"/>
            <a:chOff x="2428860" y="2285992"/>
            <a:chExt cx="1643074" cy="2500332"/>
          </a:xfrm>
        </p:grpSpPr>
        <p:sp>
          <p:nvSpPr>
            <p:cNvPr id="47" name="Rectangle 46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008" name="משוואה" r:id="rId10" imgW="672808" imgH="152334" progId="Equation.3">
                    <p:embed/>
                  </p:oleObj>
                </mc:Choice>
                <mc:Fallback>
                  <p:oleObj name="משוואה" r:id="rId10" imgW="672808" imgH="152334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>
              <a:stCxn id="47" idx="2"/>
            </p:cNvCxnSpPr>
            <p:nvPr/>
          </p:nvCxnSpPr>
          <p:spPr>
            <a:xfrm rot="16200000" flipH="1">
              <a:off x="2661033" y="3518297"/>
              <a:ext cx="1857390" cy="678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3664" name="Object 14"/>
          <p:cNvGraphicFramePr>
            <a:graphicFrameLocks noChangeAspect="1"/>
          </p:cNvGraphicFramePr>
          <p:nvPr/>
        </p:nvGraphicFramePr>
        <p:xfrm>
          <a:off x="6500826" y="611171"/>
          <a:ext cx="1357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09" name="משוואה" r:id="rId11" imgW="558558" imgH="177723" progId="Equation.3">
                  <p:embed/>
                </p:oleObj>
              </mc:Choice>
              <mc:Fallback>
                <p:oleObj name="משוואה" r:id="rId11" imgW="558558" imgH="17772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611171"/>
                        <a:ext cx="13573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Arrow Connector 52"/>
          <p:cNvCxnSpPr>
            <a:stCxn id="14" idx="2"/>
            <a:endCxn id="47" idx="0"/>
          </p:cNvCxnSpPr>
          <p:nvPr/>
        </p:nvCxnSpPr>
        <p:spPr>
          <a:xfrm rot="16200000" flipH="1">
            <a:off x="6429388" y="1178703"/>
            <a:ext cx="28575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4000496" y="1643048"/>
            <a:ext cx="8572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3666" name="Object 18"/>
          <p:cNvGraphicFramePr>
            <a:graphicFrameLocks noChangeAspect="1"/>
          </p:cNvGraphicFramePr>
          <p:nvPr/>
        </p:nvGraphicFramePr>
        <p:xfrm>
          <a:off x="428596" y="1500174"/>
          <a:ext cx="350046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10" name="משוואה" r:id="rId13" imgW="2209800" imgH="165100" progId="Equation.3">
                  <p:embed/>
                </p:oleObj>
              </mc:Choice>
              <mc:Fallback>
                <p:oleObj name="משוואה" r:id="rId13" imgW="2209800" imgH="1651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500174"/>
                        <a:ext cx="3500462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285720" y="1357298"/>
            <a:ext cx="371477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63" name="Object 14"/>
          <p:cNvGraphicFramePr>
            <a:graphicFrameLocks noChangeAspect="1"/>
          </p:cNvGraphicFramePr>
          <p:nvPr/>
        </p:nvGraphicFramePr>
        <p:xfrm>
          <a:off x="2708302" y="4991100"/>
          <a:ext cx="5649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18" name="משוואה" r:id="rId3" imgW="2323092" imgH="177723" progId="Equation.3">
                  <p:embed/>
                </p:oleObj>
              </mc:Choice>
              <mc:Fallback>
                <p:oleObj name="משוואה" r:id="rId3" imgW="2323092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302" y="4991100"/>
                        <a:ext cx="56499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Example4: 2</a:t>
            </a:r>
            <a:r>
              <a:rPr lang="en-US" b="1" u="sng" baseline="30000" dirty="0" smtClean="0"/>
              <a:t>nd</a:t>
            </a:r>
            <a:r>
              <a:rPr lang="en-US" b="1" u="sng" dirty="0" smtClean="0"/>
              <a:t> Parse Tree for_____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46</a:t>
            </a:fld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072066" y="1285860"/>
            <a:ext cx="1643074" cy="64294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657" name="Object 10"/>
          <p:cNvGraphicFramePr>
            <a:graphicFrameLocks noChangeAspect="1"/>
          </p:cNvGraphicFramePr>
          <p:nvPr/>
        </p:nvGraphicFramePr>
        <p:xfrm>
          <a:off x="5076840" y="1373188"/>
          <a:ext cx="1566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19" name="משוואה" r:id="rId5" imgW="672808" imgH="152334" progId="Equation.3">
                  <p:embed/>
                </p:oleObj>
              </mc:Choice>
              <mc:Fallback>
                <p:oleObj name="משוואה" r:id="rId5" imgW="672808" imgH="15233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40" y="1373188"/>
                        <a:ext cx="15668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661297" y="982250"/>
            <a:ext cx="285755" cy="217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"/>
          <p:cNvGrpSpPr/>
          <p:nvPr/>
        </p:nvGrpSpPr>
        <p:grpSpPr>
          <a:xfrm>
            <a:off x="5679290" y="2214554"/>
            <a:ext cx="1964544" cy="1214444"/>
            <a:chOff x="2107390" y="2285992"/>
            <a:chExt cx="1964544" cy="1214444"/>
          </a:xfrm>
        </p:grpSpPr>
        <p:sp>
          <p:nvSpPr>
            <p:cNvPr id="18" name="Rectangle 17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0" name="משוואה" r:id="rId7" imgW="672808" imgH="152334" progId="Equation.3">
                    <p:embed/>
                  </p:oleObj>
                </mc:Choice>
                <mc:Fallback>
                  <p:oleObj name="משוואה" r:id="rId7" imgW="672808" imgH="152334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>
              <a:stCxn id="18" idx="2"/>
              <a:endCxn id="25" idx="0"/>
            </p:cNvCxnSpPr>
            <p:nvPr/>
          </p:nvCxnSpPr>
          <p:spPr>
            <a:xfrm rot="5400000">
              <a:off x="2393142" y="2643181"/>
              <a:ext cx="571503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3"/>
          <p:cNvGrpSpPr/>
          <p:nvPr/>
        </p:nvGrpSpPr>
        <p:grpSpPr>
          <a:xfrm>
            <a:off x="4929190" y="3428999"/>
            <a:ext cx="1643074" cy="1500199"/>
            <a:chOff x="2428860" y="2285992"/>
            <a:chExt cx="1643074" cy="1500199"/>
          </a:xfrm>
        </p:grpSpPr>
        <p:sp>
          <p:nvSpPr>
            <p:cNvPr id="25" name="Rectangle 24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1" name="משוואה" r:id="rId8" imgW="672808" imgH="152334" progId="Equation.3">
                    <p:embed/>
                  </p:oleObj>
                </mc:Choice>
                <mc:Fallback>
                  <p:oleObj name="משוואה" r:id="rId8" imgW="672808" imgH="152334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rot="5400000">
              <a:off x="2661034" y="3196827"/>
              <a:ext cx="857257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9"/>
          <p:cNvGrpSpPr/>
          <p:nvPr/>
        </p:nvGrpSpPr>
        <p:grpSpPr>
          <a:xfrm>
            <a:off x="7286644" y="3429000"/>
            <a:ext cx="1643074" cy="1428763"/>
            <a:chOff x="2428860" y="2285992"/>
            <a:chExt cx="1643074" cy="1428763"/>
          </a:xfrm>
        </p:grpSpPr>
        <p:sp>
          <p:nvSpPr>
            <p:cNvPr id="31" name="Rectangle 30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2" name="משוואה" r:id="rId9" imgW="672808" imgH="152334" progId="Equation.3">
                    <p:embed/>
                  </p:oleObj>
                </mc:Choice>
                <mc:Fallback>
                  <p:oleObj name="משוואה" r:id="rId9" imgW="672808" imgH="152334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 rot="5400000">
              <a:off x="2839628" y="3303985"/>
              <a:ext cx="78582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8" idx="2"/>
            <a:endCxn id="31" idx="0"/>
          </p:cNvCxnSpPr>
          <p:nvPr/>
        </p:nvCxnSpPr>
        <p:spPr>
          <a:xfrm rot="16200000" flipH="1">
            <a:off x="7179487" y="2500306"/>
            <a:ext cx="57150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840025" y="3804050"/>
            <a:ext cx="192882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rot="5400000">
            <a:off x="3411132" y="2375291"/>
            <a:ext cx="2928961" cy="2035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5"/>
          <p:cNvGrpSpPr/>
          <p:nvPr/>
        </p:nvGrpSpPr>
        <p:grpSpPr>
          <a:xfrm>
            <a:off x="2857488" y="2214554"/>
            <a:ext cx="1643074" cy="2714645"/>
            <a:chOff x="2428860" y="2285992"/>
            <a:chExt cx="1643074" cy="2714645"/>
          </a:xfrm>
        </p:grpSpPr>
        <p:sp>
          <p:nvSpPr>
            <p:cNvPr id="47" name="Rectangle 46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023" name="משוואה" r:id="rId10" imgW="672808" imgH="152334" progId="Equation.3">
                    <p:embed/>
                  </p:oleObj>
                </mc:Choice>
                <mc:Fallback>
                  <p:oleObj name="משוואה" r:id="rId10" imgW="672808" imgH="152334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/>
            <p:nvPr/>
          </p:nvCxnSpPr>
          <p:spPr>
            <a:xfrm rot="5400000">
              <a:off x="1785918" y="3571877"/>
              <a:ext cx="207170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3664" name="Object 14"/>
          <p:cNvGraphicFramePr>
            <a:graphicFrameLocks noChangeAspect="1"/>
          </p:cNvGraphicFramePr>
          <p:nvPr/>
        </p:nvGraphicFramePr>
        <p:xfrm>
          <a:off x="7143777" y="611171"/>
          <a:ext cx="1357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24" name="משוואה" r:id="rId11" imgW="558558" imgH="177723" progId="Equation.3">
                  <p:embed/>
                </p:oleObj>
              </mc:Choice>
              <mc:Fallback>
                <p:oleObj name="משוואה" r:id="rId11" imgW="558558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77" y="611171"/>
                        <a:ext cx="13573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4" idx="2"/>
            <a:endCxn id="18" idx="0"/>
          </p:cNvCxnSpPr>
          <p:nvPr/>
        </p:nvCxnSpPr>
        <p:spPr>
          <a:xfrm rot="16200000" flipH="1">
            <a:off x="6215074" y="1607331"/>
            <a:ext cx="28575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000496" y="1643048"/>
            <a:ext cx="8572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419100" y="1500188"/>
          <a:ext cx="35194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025" name="משוואה" r:id="rId13" imgW="2222500" imgH="165100" progId="Equation.3">
                  <p:embed/>
                </p:oleObj>
              </mc:Choice>
              <mc:Fallback>
                <p:oleObj name="משוואה" r:id="rId13" imgW="2222500" imgH="165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00188"/>
                        <a:ext cx="351948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285720" y="1357298"/>
            <a:ext cx="371477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Q: </a:t>
            </a:r>
            <a:r>
              <a:rPr lang="en-US" dirty="0" smtClean="0"/>
              <a:t>From a computational point of view, how strong are context free languages?</a:t>
            </a:r>
          </a:p>
          <a:p>
            <a:pPr marL="514350" indent="-514350">
              <a:buNone/>
            </a:pPr>
            <a:r>
              <a:rPr lang="en-US" b="1" dirty="0" smtClean="0"/>
              <a:t>A:</a:t>
            </a:r>
            <a:r>
              <a:rPr lang="en-US" dirty="0" smtClean="0"/>
              <a:t> Since the language                                     is not regular but it is CF, we conclude that</a:t>
            </a:r>
            <a:br>
              <a:rPr lang="en-US" dirty="0" smtClean="0"/>
            </a:br>
            <a:r>
              <a:rPr lang="en-US" dirty="0" smtClean="0"/>
              <a:t>                     .</a:t>
            </a:r>
            <a:r>
              <a:rPr lang="en-US" b="1" dirty="0" smtClean="0"/>
              <a:t> </a:t>
            </a:r>
          </a:p>
          <a:p>
            <a:pPr marL="514350" indent="-514350">
              <a:buNone/>
            </a:pPr>
            <a:r>
              <a:rPr lang="en-US" b="1" dirty="0" smtClean="0"/>
              <a:t>Q: </a:t>
            </a:r>
            <a:r>
              <a:rPr lang="en-US" dirty="0" smtClean="0"/>
              <a:t>Can one prove                        ?</a:t>
            </a:r>
          </a:p>
          <a:p>
            <a:pPr marL="514350" indent="-514350">
              <a:buNone/>
            </a:pPr>
            <a:r>
              <a:rPr lang="en-US" b="1" dirty="0" smtClean="0"/>
              <a:t>A:</a:t>
            </a:r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Discussion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47</a:t>
            </a:fld>
            <a:endParaRPr lang="en-US" sz="1600" dirty="0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4143372" y="2668587"/>
          <a:ext cx="32527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3" name="משוואה" r:id="rId3" imgW="1054100" imgH="228600" progId="Equation.3">
                  <p:embed/>
                </p:oleObj>
              </mc:Choice>
              <mc:Fallback>
                <p:oleObj name="משוואה" r:id="rId3" imgW="10541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668587"/>
                        <a:ext cx="325278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2"/>
          <p:cNvGraphicFramePr>
            <a:graphicFrameLocks noChangeAspect="1"/>
          </p:cNvGraphicFramePr>
          <p:nvPr/>
        </p:nvGraphicFramePr>
        <p:xfrm>
          <a:off x="1000100" y="3714752"/>
          <a:ext cx="2117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4" name="משוואה" r:id="rId5" imgW="685502" imgH="177723" progId="Equation.3">
                  <p:embed/>
                </p:oleObj>
              </mc:Choice>
              <mc:Fallback>
                <p:oleObj name="משוואה" r:id="rId5" imgW="685502" imgH="17772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14752"/>
                        <a:ext cx="2117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2"/>
          <p:cNvGraphicFramePr>
            <a:graphicFrameLocks noChangeAspect="1"/>
          </p:cNvGraphicFramePr>
          <p:nvPr/>
        </p:nvGraphicFramePr>
        <p:xfrm>
          <a:off x="3454407" y="4305309"/>
          <a:ext cx="2117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35" name="משוואה" r:id="rId7" imgW="685502" imgH="177723" progId="Equation.3">
                  <p:embed/>
                </p:oleObj>
              </mc:Choice>
              <mc:Fallback>
                <p:oleObj name="משוואה" r:id="rId7" imgW="685502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7" y="4305309"/>
                        <a:ext cx="2117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Q:</a:t>
            </a:r>
            <a:r>
              <a:rPr lang="en-US" dirty="0" smtClean="0"/>
              <a:t> A language is regular if it is recognized by a DFA (or NFA). Does there exist a type of machine that characterizes CFL?</a:t>
            </a:r>
          </a:p>
          <a:p>
            <a:pPr marL="514350" indent="-514350">
              <a:buNone/>
            </a:pPr>
            <a:r>
              <a:rPr lang="en-US" b="1" dirty="0" smtClean="0"/>
              <a:t>A: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Q: </a:t>
            </a:r>
            <a:r>
              <a:rPr lang="en-US" dirty="0" smtClean="0"/>
              <a:t>Can one prove a language not to be CFL ?</a:t>
            </a:r>
          </a:p>
          <a:p>
            <a:pPr marL="514350" indent="-514350">
              <a:buNone/>
            </a:pPr>
            <a:r>
              <a:rPr lang="en-US" b="1" dirty="0" smtClean="0"/>
              <a:t>A: </a:t>
            </a:r>
            <a:endParaRPr lang="en-US" b="1" u="sng" dirty="0" smtClean="0"/>
          </a:p>
          <a:p>
            <a:pPr marL="514350" indent="-514350">
              <a:buNone/>
            </a:pPr>
            <a:endParaRPr lang="en-US" b="1" u="sng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Discussion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48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i="1" dirty="0" smtClean="0"/>
              <a:t>Pushdown Automata</a:t>
            </a:r>
            <a:r>
              <a:rPr lang="en-US" dirty="0" smtClean="0"/>
              <a:t> (PDA) is a computational model equivalent to context free languages.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pushdown automata is an NFA </a:t>
            </a:r>
            <a:r>
              <a:rPr lang="en-US" b="1" dirty="0" smtClean="0"/>
              <a:t>augmented with an infinitely large stack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additional memory enables recognition of some non regular languages.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Pushdown Automata - Introduction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49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grammar       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i="1" dirty="0" smtClean="0"/>
              <a:t>A Derivation </a:t>
            </a:r>
            <a:r>
              <a:rPr lang="en-US" dirty="0" smtClean="0"/>
              <a:t> of the word                  by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On each step, a single rule is activated. This mechanism is </a:t>
            </a:r>
            <a:r>
              <a:rPr lang="en-US" b="1" dirty="0" smtClean="0"/>
              <a:t>nondeterministic.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</a:t>
            </a:fld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0863" y="4165600"/>
          <a:ext cx="7761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1" name="משוואה" r:id="rId3" imgW="2514600" imgH="177800" progId="Equation.3">
                  <p:embed/>
                </p:oleObj>
              </mc:Choice>
              <mc:Fallback>
                <p:oleObj name="משוואה" r:id="rId3" imgW="25146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165600"/>
                        <a:ext cx="77612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2" name="משוואה" r:id="rId5" imgW="177569" imgH="215619" progId="Equation.3">
                  <p:embed/>
                </p:oleObj>
              </mc:Choice>
              <mc:Fallback>
                <p:oleObj name="משוואה" r:id="rId5" imgW="177569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3" name="משוואה" r:id="rId7" imgW="545626" imgH="406048" progId="Equation.3">
                  <p:embed/>
                </p:oleObj>
              </mc:Choice>
              <mc:Fallback>
                <p:oleObj name="משוואה" r:id="rId7" imgW="545626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64859"/>
              </p:ext>
            </p:extLst>
          </p:nvPr>
        </p:nvGraphicFramePr>
        <p:xfrm>
          <a:off x="6948264" y="3533083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4" name="משוואה" r:id="rId9" imgW="177569" imgH="215619" progId="Equation.3">
                  <p:embed/>
                </p:oleObj>
              </mc:Choice>
              <mc:Fallback>
                <p:oleObj name="משוואה" r:id="rId9" imgW="177569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533083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64326"/>
              </p:ext>
            </p:extLst>
          </p:nvPr>
        </p:nvGraphicFramePr>
        <p:xfrm>
          <a:off x="4932040" y="3560767"/>
          <a:ext cx="1568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55" name="משוואה" r:id="rId11" imgW="507780" imgH="177723" progId="Equation.3">
                  <p:embed/>
                </p:oleObj>
              </mc:Choice>
              <mc:Fallback>
                <p:oleObj name="משוואה" r:id="rId11" imgW="507780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560767"/>
                        <a:ext cx="15684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Schematic of a Finite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50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57224" y="2303498"/>
            <a:ext cx="8501122" cy="1679500"/>
            <a:chOff x="857224" y="2303498"/>
            <a:chExt cx="8501122" cy="1679500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Finite control</a:t>
              </a:r>
              <a:endParaRPr lang="en-US" sz="3000" dirty="0"/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857224" y="2303498"/>
              <a:ext cx="8501122" cy="1679500"/>
              <a:chOff x="857224" y="2357430"/>
              <a:chExt cx="8501122" cy="1679500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857224" y="2357430"/>
                <a:ext cx="6500858" cy="1676111"/>
                <a:chOff x="857224" y="2357430"/>
                <a:chExt cx="6500858" cy="167611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57224" y="2357430"/>
                  <a:ext cx="3286148" cy="16430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14942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072198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endParaRPr lang="en-US" sz="2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43570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500826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endParaRPr lang="en-US" sz="24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29454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c</a:t>
                  </a:r>
                  <a:endParaRPr lang="en-US" sz="2400" dirty="0"/>
                </a:p>
              </p:txBody>
            </p:sp>
            <p:cxnSp>
              <p:nvCxnSpPr>
                <p:cNvPr id="22" name="Straight Connector 21"/>
                <p:cNvCxnSpPr>
                  <a:stCxn id="7" idx="3"/>
                </p:cNvCxnSpPr>
                <p:nvPr/>
              </p:nvCxnSpPr>
              <p:spPr>
                <a:xfrm flipV="1">
                  <a:off x="4143372" y="3143248"/>
                  <a:ext cx="1285884" cy="357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3" idx="0"/>
                </p:cNvCxnSpPr>
                <p:nvPr/>
              </p:nvCxnSpPr>
              <p:spPr>
                <a:xfrm rot="5400000">
                  <a:off x="5214942" y="3357562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7500958" y="3482932"/>
                <a:ext cx="1857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 smtClean="0"/>
                  <a:t>input</a:t>
                </a:r>
                <a:endParaRPr lang="en-US" sz="3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72000" y="4753285"/>
            <a:ext cx="428628" cy="461665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Schematic of a Pushdown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51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57224" y="2303498"/>
            <a:ext cx="6500858" cy="1676111"/>
            <a:chOff x="857224" y="2303498"/>
            <a:chExt cx="6500858" cy="1676111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Finite control</a:t>
              </a:r>
              <a:endParaRPr lang="en-US" sz="3000" dirty="0"/>
            </a:p>
          </p:txBody>
        </p:sp>
        <p:grpSp>
          <p:nvGrpSpPr>
            <p:cNvPr id="6" name="Group 25"/>
            <p:cNvGrpSpPr/>
            <p:nvPr/>
          </p:nvGrpSpPr>
          <p:grpSpPr>
            <a:xfrm>
              <a:off x="857224" y="2303498"/>
              <a:ext cx="6500858" cy="1676111"/>
              <a:chOff x="857224" y="2357430"/>
              <a:chExt cx="6500858" cy="167611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7224" y="2357430"/>
                <a:ext cx="3286148" cy="1643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4942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endParaRPr lang="en-US" sz="24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2198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</a:t>
                </a:r>
                <a:endParaRPr 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43570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</a:t>
                </a:r>
                <a:endParaRPr 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00826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29454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cxnSp>
            <p:nvCxnSpPr>
              <p:cNvPr id="22" name="Straight Connector 21"/>
              <p:cNvCxnSpPr>
                <a:stCxn id="7" idx="3"/>
              </p:cNvCxnSpPr>
              <p:nvPr/>
            </p:nvCxnSpPr>
            <p:spPr>
              <a:xfrm flipV="1">
                <a:off x="4143372" y="3143248"/>
                <a:ext cx="1285884" cy="35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0"/>
              </p:cNvCxnSpPr>
              <p:nvPr/>
            </p:nvCxnSpPr>
            <p:spPr>
              <a:xfrm rot="5400000">
                <a:off x="5214942" y="3357562"/>
                <a:ext cx="42862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4572000" y="3824591"/>
            <a:ext cx="428628" cy="461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4286256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321967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751389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4810" y="530389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stack</a:t>
            </a:r>
            <a:endParaRPr lang="en-US" sz="30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43372" y="3429000"/>
            <a:ext cx="642942" cy="3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71206" y="364252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566915" y="5178946"/>
            <a:ext cx="454790" cy="130931"/>
          </a:xfrm>
          <a:custGeom>
            <a:avLst/>
            <a:gdLst>
              <a:gd name="connsiteX0" fmla="*/ 5085 w 454790"/>
              <a:gd name="connsiteY0" fmla="*/ 37631 h 130931"/>
              <a:gd name="connsiteX1" fmla="*/ 20075 w 454790"/>
              <a:gd name="connsiteY1" fmla="*/ 97592 h 130931"/>
              <a:gd name="connsiteX2" fmla="*/ 229937 w 454790"/>
              <a:gd name="connsiteY2" fmla="*/ 52621 h 130931"/>
              <a:gd name="connsiteX3" fmla="*/ 244928 w 454790"/>
              <a:gd name="connsiteY3" fmla="*/ 7651 h 130931"/>
              <a:gd name="connsiteX4" fmla="*/ 304888 w 454790"/>
              <a:gd name="connsiteY4" fmla="*/ 22641 h 130931"/>
              <a:gd name="connsiteX5" fmla="*/ 454790 w 454790"/>
              <a:gd name="connsiteY5" fmla="*/ 22641 h 13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790" h="130931">
                <a:moveTo>
                  <a:pt x="5085" y="37631"/>
                </a:moveTo>
                <a:cubicBezTo>
                  <a:pt x="10082" y="57618"/>
                  <a:pt x="0" y="92959"/>
                  <a:pt x="20075" y="97592"/>
                </a:cubicBezTo>
                <a:cubicBezTo>
                  <a:pt x="164541" y="130931"/>
                  <a:pt x="169039" y="113521"/>
                  <a:pt x="229937" y="52621"/>
                </a:cubicBezTo>
                <a:cubicBezTo>
                  <a:pt x="234934" y="37631"/>
                  <a:pt x="230257" y="13519"/>
                  <a:pt x="244928" y="7651"/>
                </a:cubicBezTo>
                <a:cubicBezTo>
                  <a:pt x="264056" y="0"/>
                  <a:pt x="284339" y="21173"/>
                  <a:pt x="304888" y="22641"/>
                </a:cubicBezTo>
                <a:cubicBezTo>
                  <a:pt x="354728" y="26201"/>
                  <a:pt x="404823" y="22641"/>
                  <a:pt x="454790" y="2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0958" y="3429000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input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</a:t>
            </a:r>
            <a:r>
              <a:rPr lang="en-US" dirty="0" err="1" smtClean="0"/>
              <a:t>PushDown</a:t>
            </a:r>
            <a:r>
              <a:rPr lang="en-US" dirty="0" smtClean="0"/>
              <a:t> Automata (PDA) can write an unbounded number of </a:t>
            </a:r>
            <a:r>
              <a:rPr lang="en-US" b="1" dirty="0" smtClean="0"/>
              <a:t>Stack Symbols </a:t>
            </a:r>
            <a:r>
              <a:rPr lang="en-US" dirty="0" smtClean="0"/>
              <a:t>on the stack and read these symbols later.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Writing a symbol onto the stack is called </a:t>
            </a:r>
            <a:r>
              <a:rPr lang="en-US" b="1" i="1" dirty="0" smtClean="0"/>
              <a:t>pushing</a:t>
            </a:r>
            <a:r>
              <a:rPr lang="en-US" dirty="0" smtClean="0"/>
              <a:t> and it pushes all symbols on the  stack one stack cell down.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Removing a symbol off the stack is called </a:t>
            </a:r>
            <a:r>
              <a:rPr lang="en-US" b="1" i="1" dirty="0" smtClean="0"/>
              <a:t>popping </a:t>
            </a:r>
            <a:r>
              <a:rPr lang="en-US" dirty="0" smtClean="0"/>
              <a:t>and every symbol on the stack moves one stack cell up.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Note:</a:t>
            </a:r>
            <a:r>
              <a:rPr lang="en-US" dirty="0" smtClean="0"/>
              <a:t> A PDA can access only the stack’s </a:t>
            </a:r>
            <a:r>
              <a:rPr lang="en-US" b="1" dirty="0" smtClean="0"/>
              <a:t>topmost symbol</a:t>
            </a:r>
            <a:r>
              <a:rPr lang="en-US" dirty="0" smtClean="0"/>
              <a:t> (LIFO).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PDA reads symbols from the input.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 each 0 is read, it is pushed onto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 each 1 is read, a 0 is popped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stack becomes empty exactly when the last 1 is read – </a:t>
            </a:r>
            <a:r>
              <a:rPr lang="en-US" b="1" dirty="0" smtClean="0"/>
              <a:t>accept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Otherwise – </a:t>
            </a:r>
            <a:r>
              <a:rPr lang="en-US" b="1" dirty="0" smtClean="0"/>
              <a:t>reject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54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349529"/>
          <a:ext cx="2358479" cy="86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5" name="Equation" r:id="rId3" imgW="622030" imgH="228501" progId="Equation.3">
                  <p:embed/>
                </p:oleObj>
              </mc:Choice>
              <mc:Fallback>
                <p:oleObj name="Equation" r:id="rId3" imgW="622030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349529"/>
                        <a:ext cx="2358479" cy="86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definition of a PDA does not give a special way to check emptiness.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One way to do it is to augment the stack alphabet with a special “emptiness” marker, the symbol $. (</a:t>
            </a:r>
            <a:r>
              <a:rPr lang="en-US" b="1" dirty="0" smtClean="0"/>
              <a:t>Note:</a:t>
            </a:r>
            <a:r>
              <a:rPr lang="en-US" dirty="0" smtClean="0"/>
              <a:t> There is nothing special about $ any other symbol not in the original</a:t>
            </a:r>
            <a:br>
              <a:rPr lang="en-US" dirty="0" smtClean="0"/>
            </a:br>
            <a:r>
              <a:rPr lang="en-US" dirty="0" smtClean="0"/>
              <a:t>    can do.)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55</a:t>
            </a:fld>
            <a:endParaRPr lang="en-US" sz="1600" dirty="0"/>
          </a:p>
        </p:txBody>
      </p:sp>
      <p:graphicFrame>
        <p:nvGraphicFramePr>
          <p:cNvPr id="380929" name="Object 1"/>
          <p:cNvGraphicFramePr>
            <a:graphicFrameLocks noChangeAspect="1"/>
          </p:cNvGraphicFramePr>
          <p:nvPr/>
        </p:nvGraphicFramePr>
        <p:xfrm>
          <a:off x="1071538" y="5500702"/>
          <a:ext cx="269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29" name="משוואה" r:id="rId3" imgW="126725" imgH="126725" progId="Equation.3">
                  <p:embed/>
                </p:oleObj>
              </mc:Choice>
              <mc:Fallback>
                <p:oleObj name="משוואה" r:id="rId3" imgW="126725" imgH="12672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500702"/>
                        <a:ext cx="2698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computation is started by an     transition in which $ is pushed on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end marker $ is found on the stack at the end of the computation, it is popped by a single additional     transition after which the automaton “knows” that the stack is empty.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56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833810" y="4286256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6" name="משוואה" r:id="rId3" imgW="114102" imgH="126780" progId="Equation.3">
                  <p:embed/>
                </p:oleObj>
              </mc:Choice>
              <mc:Fallback>
                <p:oleObj name="משוואה" r:id="rId3" imgW="114102" imgH="1267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0" y="4286256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4"/>
          <p:cNvGraphicFramePr>
            <a:graphicFrameLocks noChangeAspect="1"/>
          </p:cNvGraphicFramePr>
          <p:nvPr/>
        </p:nvGraphicFramePr>
        <p:xfrm>
          <a:off x="5976950" y="1857364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7" name="משוואה" r:id="rId5" imgW="114102" imgH="126780" progId="Equation.3">
                  <p:embed/>
                </p:oleObj>
              </mc:Choice>
              <mc:Fallback>
                <p:oleObj name="משוואה" r:id="rId5" imgW="114102" imgH="1267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50" y="1857364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14467"/>
            <a:ext cx="8229600" cy="465772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label of each transition represents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input, pop symbol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push symbol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Idea: push a for each 0, pop a for each 1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571604" y="1571612"/>
          <a:ext cx="1417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76" name="משוואה" r:id="rId3" imgW="406048" imgH="152268" progId="Equation.3">
                  <p:embed/>
                </p:oleObj>
              </mc:Choice>
              <mc:Fallback>
                <p:oleObj name="משוואה" r:id="rId3" imgW="406048" imgH="15226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71612"/>
                        <a:ext cx="14176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77" name="משוואה" r:id="rId5" imgW="139579" imgH="177646" progId="Equation.3">
                      <p:embed/>
                    </p:oleObj>
                  </mc:Choice>
                  <mc:Fallback>
                    <p:oleObj name="משוואה" r:id="rId5" imgW="139579" imgH="177646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78" name="משוואה" r:id="rId7" imgW="164885" imgH="215619" progId="Equation.3">
                      <p:embed/>
                    </p:oleObj>
                  </mc:Choice>
                  <mc:Fallback>
                    <p:oleObj name="משוואה" r:id="rId7" imgW="164885" imgH="215619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679" name="משוואה" r:id="rId9" imgW="165028" imgH="228501" progId="Equation.3">
                      <p:embed/>
                    </p:oleObj>
                  </mc:Choice>
                  <mc:Fallback>
                    <p:oleObj name="משוואה" r:id="rId9" imgW="165028" imgH="228501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57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0" name="משוואה" r:id="rId11" imgW="622030" imgH="228501" progId="Equation.3">
                  <p:embed/>
                </p:oleObj>
              </mc:Choice>
              <mc:Fallback>
                <p:oleObj name="משוואה" r:id="rId11" imgW="622030" imgH="228501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1" name="משוואה" r:id="rId13" imgW="152202" imgH="177569" progId="Equation.3">
                  <p:embed/>
                </p:oleObj>
              </mc:Choice>
              <mc:Fallback>
                <p:oleObj name="משוואה" r:id="rId13" imgW="152202" imgH="17756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47443"/>
              </p:ext>
            </p:extLst>
          </p:nvPr>
        </p:nvGraphicFramePr>
        <p:xfrm>
          <a:off x="4892489" y="1611601"/>
          <a:ext cx="1905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2" name="Equation" r:id="rId15" imgW="545760" imgH="203040" progId="Equation.3">
                  <p:embed/>
                </p:oleObj>
              </mc:Choice>
              <mc:Fallback>
                <p:oleObj name="Equation" r:id="rId15" imgW="545760" imgH="203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489" y="1611601"/>
                        <a:ext cx="1905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732"/>
              </p:ext>
            </p:extLst>
          </p:nvPr>
        </p:nvGraphicFramePr>
        <p:xfrm>
          <a:off x="4873625" y="3238500"/>
          <a:ext cx="1816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3" name="Equation" r:id="rId17" imgW="520560" imgH="203040" progId="Equation.3">
                  <p:embed/>
                </p:oleObj>
              </mc:Choice>
              <mc:Fallback>
                <p:oleObj name="Equation" r:id="rId17" imgW="520560" imgH="203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238500"/>
                        <a:ext cx="1816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121744"/>
              </p:ext>
            </p:extLst>
          </p:nvPr>
        </p:nvGraphicFramePr>
        <p:xfrm>
          <a:off x="3494088" y="2451100"/>
          <a:ext cx="1816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4" name="Equation" r:id="rId19" imgW="520560" imgH="203040" progId="Equation.3">
                  <p:embed/>
                </p:oleObj>
              </mc:Choice>
              <mc:Fallback>
                <p:oleObj name="Equation" r:id="rId19" imgW="520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2451100"/>
                        <a:ext cx="18161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85" name="משוואה" r:id="rId21" imgW="418918" imgH="165028" progId="Equation.3">
                  <p:embed/>
                </p:oleObj>
              </mc:Choice>
              <mc:Fallback>
                <p:oleObj name="משוואה" r:id="rId21" imgW="418918" imgH="165028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138"/>
            <a:ext cx="8229600" cy="465602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$ symbol, pushed onto the stack at the beginning of the computation, is used as an “empty” marker. 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27740"/>
              </p:ext>
            </p:extLst>
          </p:nvPr>
        </p:nvGraphicFramePr>
        <p:xfrm>
          <a:off x="1479272" y="1470137"/>
          <a:ext cx="18192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4" name="Equation" r:id="rId3" imgW="520560" imgH="164880" progId="Equation.3">
                  <p:embed/>
                </p:oleObj>
              </mc:Choice>
              <mc:Fallback>
                <p:oleObj name="Equation" r:id="rId3" imgW="520560" imgH="1648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272" y="1470137"/>
                        <a:ext cx="18192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45" name="משוואה" r:id="rId5" imgW="139579" imgH="177646" progId="Equation.3">
                      <p:embed/>
                    </p:oleObj>
                  </mc:Choice>
                  <mc:Fallback>
                    <p:oleObj name="משוואה" r:id="rId5" imgW="139579" imgH="177646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46" name="משוואה" r:id="rId7" imgW="164885" imgH="215619" progId="Equation.3">
                      <p:embed/>
                    </p:oleObj>
                  </mc:Choice>
                  <mc:Fallback>
                    <p:oleObj name="משוואה" r:id="rId7" imgW="164885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747" name="משוואה" r:id="rId9" imgW="165028" imgH="228501" progId="Equation.3">
                      <p:embed/>
                    </p:oleObj>
                  </mc:Choice>
                  <mc:Fallback>
                    <p:oleObj name="משוואה" r:id="rId9" imgW="165028" imgH="228501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477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A PDA Recognizing palindrome_________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58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84398"/>
              </p:ext>
            </p:extLst>
          </p:nvPr>
        </p:nvGraphicFramePr>
        <p:xfrm>
          <a:off x="4911725" y="528638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8" name="Equation" r:id="rId11" imgW="647640" imgH="228600" progId="Equation.3">
                  <p:embed/>
                </p:oleObj>
              </mc:Choice>
              <mc:Fallback>
                <p:oleObj name="Equation" r:id="rId11" imgW="64764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528638"/>
                        <a:ext cx="1946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49" name="משוואה" r:id="rId13" imgW="152202" imgH="177569" progId="Equation.3">
                  <p:embed/>
                </p:oleObj>
              </mc:Choice>
              <mc:Fallback>
                <p:oleObj name="משוואה" r:id="rId13" imgW="152202" imgH="177569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66539"/>
              </p:ext>
            </p:extLst>
          </p:nvPr>
        </p:nvGraphicFramePr>
        <p:xfrm>
          <a:off x="5115843" y="1484312"/>
          <a:ext cx="1462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0" name="משוואה" r:id="rId15" imgW="418918" imgH="165028" progId="Equation.3">
                  <p:embed/>
                </p:oleObj>
              </mc:Choice>
              <mc:Fallback>
                <p:oleObj name="משוואה" r:id="rId15" imgW="418918" imgH="165028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843" y="1484312"/>
                        <a:ext cx="1462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25813"/>
              </p:ext>
            </p:extLst>
          </p:nvPr>
        </p:nvGraphicFramePr>
        <p:xfrm>
          <a:off x="4960938" y="3238500"/>
          <a:ext cx="1639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1" name="Equation" r:id="rId17" imgW="469800" imgH="203040" progId="Equation.3">
                  <p:embed/>
                </p:oleObj>
              </mc:Choice>
              <mc:Fallback>
                <p:oleObj name="Equation" r:id="rId17" imgW="469800" imgH="203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238500"/>
                        <a:ext cx="16398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54279"/>
              </p:ext>
            </p:extLst>
          </p:nvPr>
        </p:nvGraphicFramePr>
        <p:xfrm>
          <a:off x="3429000" y="2500313"/>
          <a:ext cx="19478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2" name="Equation" r:id="rId19" imgW="558720" imgH="164880" progId="Equation.3">
                  <p:embed/>
                </p:oleObj>
              </mc:Choice>
              <mc:Fallback>
                <p:oleObj name="Equation" r:id="rId19" imgW="558720" imgH="1648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00313"/>
                        <a:ext cx="19478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3" name="משוואה" r:id="rId21" imgW="418918" imgH="165028" progId="Equation.3">
                  <p:embed/>
                </p:oleObj>
              </mc:Choice>
              <mc:Fallback>
                <p:oleObj name="משוואה" r:id="rId21" imgW="418918" imgH="165028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17773"/>
              </p:ext>
            </p:extLst>
          </p:nvPr>
        </p:nvGraphicFramePr>
        <p:xfrm>
          <a:off x="4564063" y="3744913"/>
          <a:ext cx="1862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4" name="Equation" r:id="rId23" imgW="533160" imgH="203040" progId="Equation.3">
                  <p:embed/>
                </p:oleObj>
              </mc:Choice>
              <mc:Fallback>
                <p:oleObj name="Equation" r:id="rId23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744913"/>
                        <a:ext cx="1862137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41529"/>
              </p:ext>
            </p:extLst>
          </p:nvPr>
        </p:nvGraphicFramePr>
        <p:xfrm>
          <a:off x="5307013" y="1905000"/>
          <a:ext cx="1727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55" name="Equation" r:id="rId25" imgW="495000" imgH="203040" progId="Equation.3">
                  <p:embed/>
                </p:oleObj>
              </mc:Choice>
              <mc:Fallback>
                <p:oleObj name="Equation" r:id="rId25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1905000"/>
                        <a:ext cx="17272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sz="28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The PDA accepts (a) if  the input is empty, or (b) if scanning the input is completed and PDA is at q4. 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28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/>
              <a:t>Idea: push </a:t>
            </a:r>
            <a:r>
              <a:rPr lang="en-US" sz="2800" dirty="0" smtClean="0"/>
              <a:t>1 for input 0</a:t>
            </a:r>
            <a:r>
              <a:rPr lang="en-US" sz="2800" dirty="0"/>
              <a:t>, pop </a:t>
            </a:r>
            <a:r>
              <a:rPr lang="en-US" sz="2800" dirty="0" smtClean="0"/>
              <a:t>1 </a:t>
            </a:r>
            <a:r>
              <a:rPr lang="en-US" sz="2800" dirty="0"/>
              <a:t>for </a:t>
            </a:r>
            <a:r>
              <a:rPr lang="en-US" sz="2800" dirty="0" smtClean="0"/>
              <a:t>each input </a:t>
            </a:r>
            <a:r>
              <a:rPr lang="en-US" sz="2800" dirty="0"/>
              <a:t>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 smtClean="0"/>
              <a:t>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371600" y="1555750"/>
          <a:ext cx="18176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44" name="Equation" r:id="rId3" imgW="520474" imgH="165028" progId="Equation.3">
                  <p:embed/>
                </p:oleObj>
              </mc:Choice>
              <mc:Fallback>
                <p:oleObj name="Equation" r:id="rId3" imgW="520474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55750"/>
                        <a:ext cx="18176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745" name="משוואה" r:id="rId5" imgW="139579" imgH="177646" progId="Equation.3">
                      <p:embed/>
                    </p:oleObj>
                  </mc:Choice>
                  <mc:Fallback>
                    <p:oleObj name="משוואה" r:id="rId5" imgW="139579" imgH="177646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746" name="משוואה" r:id="rId7" imgW="164885" imgH="215619" progId="Equation.3">
                      <p:embed/>
                    </p:oleObj>
                  </mc:Choice>
                  <mc:Fallback>
                    <p:oleObj name="משוואה" r:id="rId7" imgW="164885" imgH="215619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747" name="משוואה" r:id="rId9" imgW="165028" imgH="228501" progId="Equation.3">
                      <p:embed/>
                    </p:oleObj>
                  </mc:Choice>
                  <mc:Fallback>
                    <p:oleObj name="משוואה" r:id="rId9" imgW="165028" imgH="228501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59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48" name="משוואה" r:id="rId11" imgW="622030" imgH="228501" progId="Equation.3">
                  <p:embed/>
                </p:oleObj>
              </mc:Choice>
              <mc:Fallback>
                <p:oleObj name="משוואה" r:id="rId11" imgW="622030" imgH="228501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49" name="משוואה" r:id="rId13" imgW="152202" imgH="177569" progId="Equation.3">
                  <p:embed/>
                </p:oleObj>
              </mc:Choice>
              <mc:Fallback>
                <p:oleObj name="משוואה" r:id="rId13" imgW="152202" imgH="17756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57249"/>
              </p:ext>
            </p:extLst>
          </p:nvPr>
        </p:nvGraphicFramePr>
        <p:xfrm>
          <a:off x="4884738" y="1603375"/>
          <a:ext cx="1816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0" name="Equation" r:id="rId15" imgW="520560" imgH="203040" progId="Equation.3">
                  <p:embed/>
                </p:oleObj>
              </mc:Choice>
              <mc:Fallback>
                <p:oleObj name="Equation" r:id="rId15" imgW="520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603375"/>
                        <a:ext cx="1816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25397"/>
              </p:ext>
            </p:extLst>
          </p:nvPr>
        </p:nvGraphicFramePr>
        <p:xfrm>
          <a:off x="4960938" y="3238500"/>
          <a:ext cx="1639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1" name="Equation" r:id="rId17" imgW="469800" imgH="203040" progId="Equation.3">
                  <p:embed/>
                </p:oleObj>
              </mc:Choice>
              <mc:Fallback>
                <p:oleObj name="Equation" r:id="rId17" imgW="469800" imgH="203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238500"/>
                        <a:ext cx="16398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2784"/>
              </p:ext>
            </p:extLst>
          </p:nvPr>
        </p:nvGraphicFramePr>
        <p:xfrm>
          <a:off x="3582988" y="2451100"/>
          <a:ext cx="16383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2" name="Equation" r:id="rId19" imgW="469800" imgH="203040" progId="Equation.3">
                  <p:embed/>
                </p:oleObj>
              </mc:Choice>
              <mc:Fallback>
                <p:oleObj name="Equation" r:id="rId19" imgW="469800" imgH="203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451100"/>
                        <a:ext cx="16383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53" name="משוואה" r:id="rId21" imgW="418918" imgH="165028" progId="Equation.3">
                  <p:embed/>
                </p:oleObj>
              </mc:Choice>
              <mc:Fallback>
                <p:oleObj name="משוואה" r:id="rId21" imgW="418918" imgH="165028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is </a:t>
            </a:r>
            <a:r>
              <a:rPr lang="en-US" b="1" i="1" dirty="0" smtClean="0"/>
              <a:t>A Parse Tree</a:t>
            </a:r>
            <a:r>
              <a:rPr lang="en-US" i="1" dirty="0" smtClean="0"/>
              <a:t> </a:t>
            </a:r>
            <a:r>
              <a:rPr lang="en-US" dirty="0" smtClean="0"/>
              <a:t>of the word                  </a:t>
            </a:r>
            <a:br>
              <a:rPr lang="en-US" dirty="0" smtClean="0"/>
            </a:br>
            <a:r>
              <a:rPr lang="en-US" dirty="0" smtClean="0"/>
              <a:t>by       :</a:t>
            </a:r>
            <a:endParaRPr lang="en-US" b="1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</a:t>
            </a:fld>
            <a:endParaRPr lang="en-US" sz="1600" dirty="0"/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643042" y="2285992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64" name="משוואה" r:id="rId3" imgW="177569" imgH="215619" progId="Equation.3">
                  <p:embed/>
                </p:oleObj>
              </mc:Choice>
              <mc:Fallback>
                <p:oleObj name="משוואה" r:id="rId3" imgW="177569" imgH="21561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/>
        </p:nvGraphicFramePr>
        <p:xfrm>
          <a:off x="5808663" y="1689091"/>
          <a:ext cx="1471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65" name="משוואה" r:id="rId5" imgW="507780" imgH="177723" progId="Equation.3">
                  <p:embed/>
                </p:oleObj>
              </mc:Choice>
              <mc:Fallback>
                <p:oleObj name="משוואה" r:id="rId5" imgW="507780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689091"/>
                        <a:ext cx="14716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71934" y="2571744"/>
            <a:ext cx="500066" cy="715174"/>
            <a:chOff x="4071934" y="2571744"/>
            <a:chExt cx="500066" cy="715174"/>
          </a:xfrm>
        </p:grpSpPr>
        <p:graphicFrame>
          <p:nvGraphicFramePr>
            <p:cNvPr id="275463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766" name="משוואה" r:id="rId7" imgW="126835" imgH="152202" progId="Equation.3">
                    <p:embed/>
                  </p:oleObj>
                </mc:Choice>
                <mc:Fallback>
                  <p:oleObj name="משוואה" r:id="rId7" imgW="126835" imgH="152202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  <a:endCxn id="19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71934" y="3286124"/>
            <a:ext cx="500066" cy="715174"/>
            <a:chOff x="4071934" y="2571744"/>
            <a:chExt cx="500066" cy="715174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5767" name="משוואה" r:id="rId9" imgW="126835" imgH="152202" progId="Equation.3">
                    <p:embed/>
                  </p:oleObj>
                </mc:Choice>
                <mc:Fallback>
                  <p:oleObj name="משוואה" r:id="rId9" imgW="126835" imgH="152202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2"/>
              <a:endCxn id="23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198938" y="404972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68" name="משוואה" r:id="rId11" imgW="126835" imgH="152202" progId="Equation.3">
                  <p:embed/>
                </p:oleObj>
              </mc:Choice>
              <mc:Fallback>
                <p:oleObj name="משוואה" r:id="rId11" imgW="126835" imgH="15220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049723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071934" y="4000504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hape 40"/>
          <p:cNvCxnSpPr>
            <a:stCxn id="12" idx="1"/>
          </p:cNvCxnSpPr>
          <p:nvPr/>
        </p:nvCxnSpPr>
        <p:spPr>
          <a:xfrm rot="10800000" flipV="1">
            <a:off x="1071538" y="2786058"/>
            <a:ext cx="3000396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2" idx="3"/>
          </p:cNvCxnSpPr>
          <p:nvPr/>
        </p:nvCxnSpPr>
        <p:spPr>
          <a:xfrm>
            <a:off x="4572000" y="2786058"/>
            <a:ext cx="2786082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9" idx="1"/>
          </p:cNvCxnSpPr>
          <p:nvPr/>
        </p:nvCxnSpPr>
        <p:spPr>
          <a:xfrm rot="10800000" flipV="1">
            <a:off x="2071670" y="3500438"/>
            <a:ext cx="2000264" cy="22860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9" idx="3"/>
          </p:cNvCxnSpPr>
          <p:nvPr/>
        </p:nvCxnSpPr>
        <p:spPr>
          <a:xfrm>
            <a:off x="4572000" y="3500438"/>
            <a:ext cx="1928826" cy="22145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23" idx="1"/>
          </p:cNvCxnSpPr>
          <p:nvPr/>
        </p:nvCxnSpPr>
        <p:spPr>
          <a:xfrm rot="10800000" flipV="1">
            <a:off x="3000364" y="4214818"/>
            <a:ext cx="1071570" cy="15001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3" idx="3"/>
          </p:cNvCxnSpPr>
          <p:nvPr/>
        </p:nvCxnSpPr>
        <p:spPr>
          <a:xfrm>
            <a:off x="4572000" y="4214818"/>
            <a:ext cx="1000132" cy="1428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001713" y="5734069"/>
          <a:ext cx="65865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69" name="משוואה" r:id="rId12" imgW="2132674" imgH="177723" progId="Equation.3">
                  <p:embed/>
                </p:oleObj>
              </mc:Choice>
              <mc:Fallback>
                <p:oleObj name="משוואה" r:id="rId12" imgW="2132674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734069"/>
                        <a:ext cx="65865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1" name="Straight Arrow Connector 570"/>
          <p:cNvCxnSpPr>
            <a:stCxn id="23" idx="2"/>
            <a:endCxn id="25" idx="0"/>
          </p:cNvCxnSpPr>
          <p:nvPr/>
        </p:nvCxnSpPr>
        <p:spPr>
          <a:xfrm rot="5400000">
            <a:off x="4143372" y="4607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71934" y="4786322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4214810" y="4849825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770" name="משוואה" r:id="rId14" imgW="126835" imgH="152202" progId="Equation.3">
                  <p:embed/>
                </p:oleObj>
              </mc:Choice>
              <mc:Fallback>
                <p:oleObj name="משוואה" r:id="rId14" imgW="126835" imgH="152202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849825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stCxn id="25" idx="2"/>
          </p:cNvCxnSpPr>
          <p:nvPr/>
        </p:nvCxnSpPr>
        <p:spPr>
          <a:xfrm rot="16200000" flipH="1">
            <a:off x="4054073" y="5482843"/>
            <a:ext cx="57150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Nondeterministic PDA allows nondeterministic transitions.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Nond</a:t>
            </a:r>
            <a:r>
              <a:rPr lang="en-US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terministic PDA-s are </a:t>
            </a:r>
            <a:r>
              <a:rPr lang="en-US" b="1" dirty="0" smtClean="0">
                <a:solidFill>
                  <a:srgbClr val="FF0000"/>
                </a:solidFill>
              </a:rPr>
              <a:t>strictly stronger </a:t>
            </a:r>
            <a:r>
              <a:rPr lang="en-US" dirty="0" smtClean="0">
                <a:solidFill>
                  <a:srgbClr val="FF0000"/>
                </a:solidFill>
              </a:rPr>
              <a:t>then deterministic PDA-s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In this respect, the situation is not similar to the situation of DFA-s and NFA-s.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Nondeterministic PDA-s are </a:t>
            </a:r>
            <a:r>
              <a:rPr lang="en-US" b="1" dirty="0" smtClean="0"/>
              <a:t>equivalent to CFL-s</a:t>
            </a:r>
            <a:r>
              <a:rPr lang="en-US" dirty="0" smtClean="0"/>
              <a:t>.</a:t>
            </a:r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Nondeterministic PDAs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60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pushdown automaton </a:t>
            </a:r>
            <a:r>
              <a:rPr lang="en-US" dirty="0" smtClean="0"/>
              <a:t>is a 6-tupple                  </a:t>
            </a:r>
            <a:br>
              <a:rPr lang="en-US" dirty="0" smtClean="0"/>
            </a:br>
            <a:r>
              <a:rPr lang="en-US" dirty="0" smtClean="0"/>
              <a:t>       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states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the </a:t>
            </a:r>
            <a:r>
              <a:rPr lang="en-US" b="1" i="1" dirty="0" smtClean="0"/>
              <a:t>input</a:t>
            </a:r>
            <a:r>
              <a:rPr lang="en-US" b="1" dirty="0" smtClean="0"/>
              <a:t>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the </a:t>
            </a:r>
            <a:r>
              <a:rPr lang="en-US" b="1" i="1" dirty="0" smtClean="0"/>
              <a:t>stack</a:t>
            </a:r>
            <a:r>
              <a:rPr lang="en-US" b="1" dirty="0" smtClean="0"/>
              <a:t> </a:t>
            </a:r>
            <a:r>
              <a:rPr lang="en-US" b="1" i="1" dirty="0" smtClean="0"/>
              <a:t>alphabet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                       is the </a:t>
            </a:r>
            <a:r>
              <a:rPr lang="en-US" b="1" i="1" dirty="0" smtClean="0"/>
              <a:t>transition function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                </a:t>
            </a:r>
            <a:r>
              <a:rPr lang="en-US" dirty="0" smtClean="0"/>
              <a:t>is the </a:t>
            </a:r>
            <a:r>
              <a:rPr lang="en-US" b="1" i="1" dirty="0" smtClean="0"/>
              <a:t>start state</a:t>
            </a:r>
            <a:r>
              <a:rPr lang="en-US" dirty="0" smtClean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b="1" i="1" dirty="0" smtClean="0"/>
              <a:t>               </a:t>
            </a:r>
            <a:r>
              <a:rPr lang="en-US" dirty="0" smtClean="0"/>
              <a:t>is the set of </a:t>
            </a:r>
            <a:r>
              <a:rPr lang="en-US" b="1" i="1" dirty="0" smtClean="0"/>
              <a:t>accepting states</a:t>
            </a:r>
            <a:r>
              <a:rPr lang="en-US" dirty="0" smtClean="0"/>
              <a:t>.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61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715953" y="2143120"/>
          <a:ext cx="242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07" name="משוואה" r:id="rId4" imgW="1040948" imgH="228501" progId="Equation.3">
                  <p:embed/>
                </p:oleObj>
              </mc:Choice>
              <mc:Fallback>
                <p:oleObj name="משוואה" r:id="rId4" imgW="1040948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53" y="2143120"/>
                        <a:ext cx="24272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08" name="משוואה" r:id="rId6" imgW="152268" imgH="203024" progId="Equation.3">
                  <p:embed/>
                </p:oleObj>
              </mc:Choice>
              <mc:Fallback>
                <p:oleObj name="משוואה" r:id="rId6" imgW="152268" imgH="20302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09" name="משוואה" r:id="rId8" imgW="139639" imgH="152334" progId="Equation.3">
                  <p:embed/>
                </p:oleObj>
              </mc:Choice>
              <mc:Fallback>
                <p:oleObj name="משוואה" r:id="rId8" imgW="139639" imgH="152334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001711" y="4508511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10" name="משוואה" r:id="rId10" imgW="1612900" imgH="228600" progId="Equation.3">
                  <p:embed/>
                </p:oleObj>
              </mc:Choice>
              <mc:Fallback>
                <p:oleObj name="משוואה" r:id="rId10" imgW="16129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1" y="4508511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5072074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11" name="משוואה" r:id="rId12" imgW="431613" imgH="228501" progId="Equation.3">
                  <p:embed/>
                </p:oleObj>
              </mc:Choice>
              <mc:Fallback>
                <p:oleObj name="משוואה" r:id="rId12" imgW="431613" imgH="22850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72074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1537" y="5643578"/>
          <a:ext cx="148591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12" name="משוואה" r:id="rId14" imgW="444307" imgH="203112" progId="Equation.3">
                  <p:embed/>
                </p:oleObj>
              </mc:Choice>
              <mc:Fallback>
                <p:oleObj name="משוואה" r:id="rId14" imgW="444307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643578"/>
                        <a:ext cx="148591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1071538" y="3929066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13" name="משוואה" r:id="rId16" imgW="139639" imgH="152334" progId="Equation.3">
                  <p:embed/>
                </p:oleObj>
              </mc:Choice>
              <mc:Fallback>
                <p:oleObj name="משוואה" r:id="rId16" imgW="139639" imgH="152334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929066"/>
                        <a:ext cx="7127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28662" y="4357694"/>
            <a:ext cx="7715304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8662" y="3714752"/>
            <a:ext cx="4572032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3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Consider the expression                                        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Recall that                   , and that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the PDA is in state           , the next input symbol is          ,  and the top stack symbol is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62</a:t>
            </a:fld>
            <a:endParaRPr lang="en-US" sz="1600" dirty="0"/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4643438" y="1793867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8" name="משוואה" r:id="rId3" imgW="1612900" imgH="228600" progId="Equation.3">
                  <p:embed/>
                </p:oleObj>
              </mc:Choice>
              <mc:Fallback>
                <p:oleObj name="משוואה" r:id="rId3" imgW="16129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93867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2357438" y="2428868"/>
          <a:ext cx="1646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9" name="משוואה" r:id="rId5" imgW="774364" imgH="228501" progId="Equation.3">
                  <p:embed/>
                </p:oleObj>
              </mc:Choice>
              <mc:Fallback>
                <p:oleObj name="משוואה" r:id="rId5" imgW="774364" imgH="22850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428868"/>
                        <a:ext cx="16462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5783282" y="2428868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0" name="משוואה" r:id="rId7" imgW="774364" imgH="228501" progId="Equation.3">
                  <p:embed/>
                </p:oleObj>
              </mc:Choice>
              <mc:Fallback>
                <p:oleObj name="משוואה" r:id="rId7" imgW="774364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82" y="2428868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2643174" y="4357694"/>
          <a:ext cx="787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1" name="משוואה" r:id="rId9" imgW="291973" imgH="152334" progId="Equation.3">
                  <p:embed/>
                </p:oleObj>
              </mc:Choice>
              <mc:Fallback>
                <p:oleObj name="משוואה" r:id="rId9" imgW="291973" imgH="15233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357694"/>
                        <a:ext cx="7874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8" name="Object 11"/>
          <p:cNvGraphicFramePr>
            <a:graphicFrameLocks noChangeAspect="1"/>
          </p:cNvGraphicFramePr>
          <p:nvPr/>
        </p:nvGraphicFramePr>
        <p:xfrm>
          <a:off x="5786446" y="3127376"/>
          <a:ext cx="8207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2" name="משוואה" r:id="rId11" imgW="304536" imgH="164957" progId="Equation.3">
                  <p:embed/>
                </p:oleObj>
              </mc:Choice>
              <mc:Fallback>
                <p:oleObj name="משוואה" r:id="rId11" imgW="304536" imgH="16495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127376"/>
                        <a:ext cx="8207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3643306" y="3714752"/>
          <a:ext cx="8207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3" name="משוואה" r:id="rId13" imgW="304668" imgH="139639" progId="Equation.3">
                  <p:embed/>
                </p:oleObj>
              </mc:Choice>
              <mc:Fallback>
                <p:oleObj name="משוואה" r:id="rId13" imgW="304668" imgH="13963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14752"/>
                        <a:ext cx="8207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next transition may either depend on the input symbol     and the stack symbol    , or only on the input symbol   , or only on the stack symbol    , or on none of them.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choice is formally expressed by the argument of the transition function as detailed in the next slides.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63</a:t>
            </a:fld>
            <a:endParaRPr lang="en-US" sz="1600" dirty="0"/>
          </a:p>
        </p:txBody>
      </p:sp>
      <p:graphicFrame>
        <p:nvGraphicFramePr>
          <p:cNvPr id="362505" name="Object 13"/>
          <p:cNvGraphicFramePr>
            <a:graphicFrameLocks noChangeAspect="1"/>
          </p:cNvGraphicFramePr>
          <p:nvPr/>
        </p:nvGraphicFramePr>
        <p:xfrm>
          <a:off x="7134245" y="243839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26" name="משוואה" r:id="rId3" imgW="114201" imgH="139579" progId="Equation.3">
                  <p:embed/>
                </p:oleObj>
              </mc:Choice>
              <mc:Fallback>
                <p:oleObj name="משוואה" r:id="rId3" imgW="114201" imgH="13957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45" y="243839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3"/>
          <p:cNvGraphicFramePr>
            <a:graphicFrameLocks noChangeAspect="1"/>
          </p:cNvGraphicFramePr>
          <p:nvPr/>
        </p:nvGraphicFramePr>
        <p:xfrm>
          <a:off x="3214678" y="2428868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27" name="משוואה" r:id="rId5" imgW="126725" imgH="126725" progId="Equation.3">
                  <p:embed/>
                </p:oleObj>
              </mc:Choice>
              <mc:Fallback>
                <p:oleObj name="משוואה" r:id="rId5" imgW="126725" imgH="12672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428868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7" name="Object 11"/>
          <p:cNvGraphicFramePr>
            <a:graphicFrameLocks noChangeAspect="1"/>
          </p:cNvGraphicFramePr>
          <p:nvPr/>
        </p:nvGraphicFramePr>
        <p:xfrm>
          <a:off x="5172082" y="3000372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28" name="משוואה" r:id="rId7" imgW="126725" imgH="126725" progId="Equation.3">
                  <p:embed/>
                </p:oleObj>
              </mc:Choice>
              <mc:Fallback>
                <p:oleObj name="משוואה" r:id="rId7" imgW="126725" imgH="12672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82" y="3000372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8" name="Object 13"/>
          <p:cNvGraphicFramePr>
            <a:graphicFrameLocks noChangeAspect="1"/>
          </p:cNvGraphicFramePr>
          <p:nvPr/>
        </p:nvGraphicFramePr>
        <p:xfrm>
          <a:off x="3276593" y="3581404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29" name="משוואה" r:id="rId9" imgW="114201" imgH="139579" progId="Equation.3">
                  <p:embed/>
                </p:oleObj>
              </mc:Choice>
              <mc:Fallback>
                <p:oleObj name="משוואה" r:id="rId9" imgW="114201" imgH="13957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3" y="3581404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Each step of the automaton is </a:t>
            </a:r>
            <a:r>
              <a:rPr lang="en-US" b="1" dirty="0" smtClean="0"/>
              <a:t>atomic</a:t>
            </a:r>
            <a:r>
              <a:rPr lang="en-US" dirty="0" smtClean="0"/>
              <a:t>, meaning it is executed in a single indivisible time unit.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For descriptive purposes only, each step is divided into two separate sub-steps: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Sub-step1: </a:t>
            </a:r>
            <a:r>
              <a:rPr lang="en-US" dirty="0" smtClean="0"/>
              <a:t>A symbol may be read from the input, a symbol may be read and popped off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   Sub-step2: </a:t>
            </a:r>
            <a:r>
              <a:rPr lang="en-US" dirty="0" smtClean="0"/>
              <a:t>A state transition is carried out and a stack symbol may be pushed on the stack.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Sub-steps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both on     and      we write                . In this case     is consumed and      is removed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only on     we write                    </a:t>
            </a:r>
            <a:br>
              <a:rPr lang="en-US" dirty="0" smtClean="0"/>
            </a:br>
            <a:r>
              <a:rPr lang="en-US" dirty="0" smtClean="0"/>
              <a:t>             ,     is consumed and the stack does not change.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–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Sub-step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65</a:t>
            </a:fld>
            <a:endParaRPr lang="en-US" sz="1600" dirty="0"/>
          </a:p>
        </p:txBody>
      </p:sp>
      <p:graphicFrame>
        <p:nvGraphicFramePr>
          <p:cNvPr id="273425" name="Object 14"/>
          <p:cNvGraphicFramePr>
            <a:graphicFrameLocks noChangeAspect="1"/>
          </p:cNvGraphicFramePr>
          <p:nvPr/>
        </p:nvGraphicFramePr>
        <p:xfrm>
          <a:off x="2068504" y="2362196"/>
          <a:ext cx="1217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2" name="משוואה" r:id="rId3" imgW="469696" imgH="165028" progId="Equation.3">
                  <p:embed/>
                </p:oleObj>
              </mc:Choice>
              <mc:Fallback>
                <p:oleObj name="משוואה" r:id="rId3" imgW="469696" imgH="165028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04" y="2362196"/>
                        <a:ext cx="12176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14"/>
          <p:cNvGraphicFramePr>
            <a:graphicFrameLocks noChangeAspect="1"/>
          </p:cNvGraphicFramePr>
          <p:nvPr/>
        </p:nvGraphicFramePr>
        <p:xfrm>
          <a:off x="1000100" y="4219584"/>
          <a:ext cx="1184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3" name="משוואה" r:id="rId5" imgW="457002" imgH="165028" progId="Equation.3">
                  <p:embed/>
                </p:oleObj>
              </mc:Choice>
              <mc:Fallback>
                <p:oleObj name="משוואה" r:id="rId5" imgW="457002" imgH="165028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219584"/>
                        <a:ext cx="1184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5" name="Object 13"/>
          <p:cNvGraphicFramePr>
            <a:graphicFrameLocks noChangeAspect="1"/>
          </p:cNvGraphicFramePr>
          <p:nvPr/>
        </p:nvGraphicFramePr>
        <p:xfrm>
          <a:off x="1847833" y="3009900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4" name="משוואה" r:id="rId7" imgW="114201" imgH="139579" progId="Equation.3">
                  <p:embed/>
                </p:oleObj>
              </mc:Choice>
              <mc:Fallback>
                <p:oleObj name="משוואה" r:id="rId7" imgW="114201" imgH="139579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33" y="3009900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6" name="Object 28"/>
          <p:cNvGraphicFramePr>
            <a:graphicFrameLocks noChangeAspect="1"/>
          </p:cNvGraphicFramePr>
          <p:nvPr/>
        </p:nvGraphicFramePr>
        <p:xfrm>
          <a:off x="6029337" y="1833554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5" name="משוואה" r:id="rId9" imgW="126725" imgH="126725" progId="Equation.3">
                  <p:embed/>
                </p:oleObj>
              </mc:Choice>
              <mc:Fallback>
                <p:oleObj name="משוואה" r:id="rId9" imgW="126725" imgH="126725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37" y="1833554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8" name="Object 30"/>
          <p:cNvGraphicFramePr>
            <a:graphicFrameLocks noChangeAspect="1"/>
          </p:cNvGraphicFramePr>
          <p:nvPr/>
        </p:nvGraphicFramePr>
        <p:xfrm>
          <a:off x="5457833" y="2428868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6" name="משוואה" r:id="rId11" imgW="126725" imgH="126725" progId="Equation.3">
                  <p:embed/>
                </p:oleObj>
              </mc:Choice>
              <mc:Fallback>
                <p:oleObj name="משוואה" r:id="rId11" imgW="126725" imgH="126725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33" y="2428868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0" name="Object 32"/>
          <p:cNvGraphicFramePr>
            <a:graphicFrameLocks noChangeAspect="1"/>
          </p:cNvGraphicFramePr>
          <p:nvPr/>
        </p:nvGraphicFramePr>
        <p:xfrm>
          <a:off x="5957899" y="3690942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7" name="משוואה" r:id="rId12" imgW="126725" imgH="126725" progId="Equation.3">
                  <p:embed/>
                </p:oleObj>
              </mc:Choice>
              <mc:Fallback>
                <p:oleObj name="משוואה" r:id="rId12" imgW="126725" imgH="126725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99" y="3690942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2" name="Object 34"/>
          <p:cNvGraphicFramePr>
            <a:graphicFrameLocks noChangeAspect="1"/>
          </p:cNvGraphicFramePr>
          <p:nvPr/>
        </p:nvGraphicFramePr>
        <p:xfrm>
          <a:off x="2357422" y="4286256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8" name="משוואה" r:id="rId13" imgW="126725" imgH="126725" progId="Equation.3">
                  <p:embed/>
                </p:oleObj>
              </mc:Choice>
              <mc:Fallback>
                <p:oleObj name="משוואה" r:id="rId13" imgW="126725" imgH="126725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286256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3" name="Object 13"/>
          <p:cNvGraphicFramePr>
            <a:graphicFrameLocks noChangeAspect="1"/>
          </p:cNvGraphicFramePr>
          <p:nvPr/>
        </p:nvGraphicFramePr>
        <p:xfrm>
          <a:off x="7205683" y="178592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29" name="משוואה" r:id="rId14" imgW="114201" imgH="139579" progId="Equation.3">
                  <p:embed/>
                </p:oleObj>
              </mc:Choice>
              <mc:Fallback>
                <p:oleObj name="משוואה" r:id="rId14" imgW="114201" imgH="139579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83" y="178592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If the transition depends only on     ,  we write                      </a:t>
            </a:r>
            <a:br>
              <a:rPr lang="en-US" dirty="0" smtClean="0"/>
            </a:br>
            <a:r>
              <a:rPr lang="en-US" dirty="0" smtClean="0"/>
              <a:t>             . In this case      is not consumed and       </a:t>
            </a:r>
            <a:br>
              <a:rPr lang="en-US" dirty="0" smtClean="0"/>
            </a:br>
            <a:r>
              <a:rPr lang="en-US" dirty="0" smtClean="0"/>
              <a:t>     is removed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Finally, If the transition depends neither on     , nor on    , we write               . In this case      is not consumed and the stack is not changed.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Transition Function – 1</a:t>
            </a:r>
            <a:r>
              <a:rPr lang="en-US" b="1" u="sng" baseline="30000" dirty="0" smtClean="0"/>
              <a:t>st</a:t>
            </a:r>
            <a:r>
              <a:rPr lang="en-US" b="1" u="sng" dirty="0" smtClean="0"/>
              <a:t> Sub-step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66</a:t>
            </a:fld>
            <a:endParaRPr lang="en-US" sz="1600" dirty="0"/>
          </a:p>
        </p:txBody>
      </p:sp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6072198" y="1785926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6" name="משוואה" r:id="rId3" imgW="114201" imgH="139579" progId="Equation.3">
                  <p:embed/>
                </p:oleObj>
              </mc:Choice>
              <mc:Fallback>
                <p:oleObj name="משוואה" r:id="rId3" imgW="114201" imgH="13957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1785926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5" name="Object 14"/>
          <p:cNvGraphicFramePr>
            <a:graphicFrameLocks noChangeAspect="1"/>
          </p:cNvGraphicFramePr>
          <p:nvPr/>
        </p:nvGraphicFramePr>
        <p:xfrm>
          <a:off x="1033463" y="2362200"/>
          <a:ext cx="1150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7" name="משוואה" r:id="rId5" imgW="444114" imgH="164957" progId="Equation.3">
                  <p:embed/>
                </p:oleObj>
              </mc:Choice>
              <mc:Fallback>
                <p:oleObj name="משוואה" r:id="rId5" imgW="444114" imgH="16495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362200"/>
                        <a:ext cx="11509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3" name="Object 14"/>
          <p:cNvGraphicFramePr>
            <a:graphicFrameLocks noChangeAspect="1"/>
          </p:cNvGraphicFramePr>
          <p:nvPr/>
        </p:nvGraphicFramePr>
        <p:xfrm>
          <a:off x="4286248" y="4219575"/>
          <a:ext cx="11509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8" name="משוואה" r:id="rId7" imgW="444114" imgH="164957" progId="Equation.3">
                  <p:embed/>
                </p:oleObj>
              </mc:Choice>
              <mc:Fallback>
                <p:oleObj name="משוואה" r:id="rId7" imgW="444114" imgH="164957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48" y="4219575"/>
                        <a:ext cx="115093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5" name="Object 13"/>
          <p:cNvGraphicFramePr>
            <a:graphicFrameLocks noChangeAspect="1"/>
          </p:cNvGraphicFramePr>
          <p:nvPr/>
        </p:nvGraphicFramePr>
        <p:xfrm>
          <a:off x="1071538" y="3009900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9" name="משוואה" r:id="rId9" imgW="114201" imgH="139579" progId="Equation.3">
                  <p:embed/>
                </p:oleObj>
              </mc:Choice>
              <mc:Fallback>
                <p:oleObj name="משוואה" r:id="rId9" imgW="114201" imgH="13957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009900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38" name="Object 30"/>
          <p:cNvGraphicFramePr>
            <a:graphicFrameLocks noChangeAspect="1"/>
          </p:cNvGraphicFramePr>
          <p:nvPr/>
        </p:nvGraphicFramePr>
        <p:xfrm>
          <a:off x="4357686" y="2428868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0" name="משוואה" r:id="rId11" imgW="126725" imgH="126725" progId="Equation.3">
                  <p:embed/>
                </p:oleObj>
              </mc:Choice>
              <mc:Fallback>
                <p:oleObj name="משוואה" r:id="rId11" imgW="126725" imgH="126725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2428868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1" name="Object 30"/>
          <p:cNvGraphicFramePr>
            <a:graphicFrameLocks noChangeAspect="1"/>
          </p:cNvGraphicFramePr>
          <p:nvPr/>
        </p:nvGraphicFramePr>
        <p:xfrm>
          <a:off x="7743850" y="3690942"/>
          <a:ext cx="3286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1" name="משוואה" r:id="rId13" imgW="126725" imgH="126725" progId="Equation.3">
                  <p:embed/>
                </p:oleObj>
              </mc:Choice>
              <mc:Fallback>
                <p:oleObj name="משוואה" r:id="rId13" imgW="126725" imgH="126725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50" y="3690942"/>
                        <a:ext cx="3286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2" name="Object 13"/>
          <p:cNvGraphicFramePr>
            <a:graphicFrameLocks noChangeAspect="1"/>
          </p:cNvGraphicFramePr>
          <p:nvPr/>
        </p:nvGraphicFramePr>
        <p:xfrm>
          <a:off x="2214546" y="4214818"/>
          <a:ext cx="295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2" name="משוואה" r:id="rId14" imgW="114201" imgH="139579" progId="Equation.3">
                  <p:embed/>
                </p:oleObj>
              </mc:Choice>
              <mc:Fallback>
                <p:oleObj name="משוואה" r:id="rId14" imgW="114201" imgH="139579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214818"/>
                        <a:ext cx="2952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33" name="Object 30"/>
          <p:cNvGraphicFramePr>
            <a:graphicFrameLocks noChangeAspect="1"/>
          </p:cNvGraphicFramePr>
          <p:nvPr/>
        </p:nvGraphicFramePr>
        <p:xfrm>
          <a:off x="7643834" y="4262446"/>
          <a:ext cx="328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3" name="משוואה" r:id="rId15" imgW="126725" imgH="126725" progId="Equation.3">
                  <p:embed/>
                </p:oleObj>
              </mc:Choice>
              <mc:Fallback>
                <p:oleObj name="משוואה" r:id="rId15" imgW="126725" imgH="126725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4262446"/>
                        <a:ext cx="3286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range of the transition function is             :</a:t>
            </a:r>
            <a:br>
              <a:rPr lang="en-US" dirty="0" smtClean="0"/>
            </a:br>
            <a:r>
              <a:rPr lang="en-US" dirty="0" smtClean="0"/>
              <a:t>The power set of the Cartesian product of the set of PDA states and the stack alphabet.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Using pairs means that      determines: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1. The new state to which the PDA moves.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2. The new stack symbol </a:t>
            </a:r>
            <a:r>
              <a:rPr lang="en-US" b="1" dirty="0" smtClean="0"/>
              <a:t>pushed </a:t>
            </a:r>
            <a:r>
              <a:rPr lang="en-US" dirty="0" smtClean="0"/>
              <a:t>on</a:t>
            </a:r>
            <a:r>
              <a:rPr lang="en-US" b="1" dirty="0" smtClean="0"/>
              <a:t> </a:t>
            </a:r>
            <a:r>
              <a:rPr lang="en-US" dirty="0" smtClean="0"/>
              <a:t>the stack.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67</a:t>
            </a:fld>
            <a:endParaRPr lang="en-US" sz="1600" dirty="0"/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6769124" y="1793867"/>
          <a:ext cx="11604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2" name="משוואה" r:id="rId3" imgW="545863" imgH="228501" progId="Equation.3">
                  <p:embed/>
                </p:oleObj>
              </mc:Choice>
              <mc:Fallback>
                <p:oleObj name="משוואה" r:id="rId3" imgW="545863" imgH="22850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24" y="1793867"/>
                        <a:ext cx="116046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5" name="Object 8"/>
          <p:cNvGraphicFramePr>
            <a:graphicFrameLocks noChangeAspect="1"/>
          </p:cNvGraphicFramePr>
          <p:nvPr/>
        </p:nvGraphicFramePr>
        <p:xfrm>
          <a:off x="4456113" y="3695700"/>
          <a:ext cx="2428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3" name="משוואה" r:id="rId5" imgW="114151" imgH="152202" progId="Equation.3">
                  <p:embed/>
                </p:oleObj>
              </mc:Choice>
              <mc:Fallback>
                <p:oleObj name="משוואה" r:id="rId5" imgW="114151" imgH="1522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3695700"/>
                        <a:ext cx="242887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Using the power set means that the PDA is nondeterministic: At any given situation, it may make a </a:t>
            </a:r>
            <a:r>
              <a:rPr lang="en-US" b="1" i="1" dirty="0" smtClean="0"/>
              <a:t>nondeterministic transition</a:t>
            </a:r>
            <a:r>
              <a:rPr lang="en-US" dirty="0" smtClean="0"/>
              <a:t>.</a:t>
            </a:r>
            <a:r>
              <a:rPr lang="en-US" b="1" i="1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Finally, the use of                     means that at each transition the PDA may either push a stack symbol onto the stack or not (if the value is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68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571875" y="3649663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36" name="משוואה" r:id="rId3" imgW="774364" imgH="228501" progId="Equation.3">
                  <p:embed/>
                </p:oleObj>
              </mc:Choice>
              <mc:Fallback>
                <p:oleObj name="משוואה" r:id="rId3" imgW="774364" imgH="22850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649663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1071538" y="5452705"/>
          <a:ext cx="368302" cy="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37" name="משוואה" r:id="rId5" imgW="114102" imgH="126780" progId="Equation.3">
                  <p:embed/>
                </p:oleObj>
              </mc:Choice>
              <mc:Fallback>
                <p:oleObj name="משוואה" r:id="rId5" imgW="114102" imgH="1267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452705"/>
                        <a:ext cx="368302" cy="47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Theorem:</a:t>
            </a:r>
            <a:r>
              <a:rPr lang="en-US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language is CFL if and only if there exists a PDA accepting it.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 smtClean="0"/>
              <a:t>Lemma-&gt;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For any CFL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, there exists a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such that</a:t>
            </a:r>
            <a:br>
              <a:rPr lang="en-US" dirty="0" smtClean="0"/>
            </a:br>
            <a:r>
              <a:rPr lang="en-US" dirty="0" smtClean="0"/>
              <a:t>               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CFLG-s and PDA-s are Equivalent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69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1000125" y="4984750"/>
          <a:ext cx="1465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17" name="משוואה" r:id="rId3" imgW="444114" imgH="164957" progId="Equation.3">
                  <p:embed/>
                </p:oleObj>
              </mc:Choice>
              <mc:Fallback>
                <p:oleObj name="משוואה" r:id="rId3" imgW="444114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84750"/>
                        <a:ext cx="14652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Each internal node of the tree is associated with a single production.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</a:t>
            </a:fld>
            <a:endParaRPr lang="en-US" sz="1600" dirty="0"/>
          </a:p>
        </p:txBody>
      </p: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406544" y="4000500"/>
          <a:ext cx="5880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1" name="משוואה" r:id="rId3" imgW="1904174" imgH="177723" progId="Equation.3">
                  <p:embed/>
                </p:oleObj>
              </mc:Choice>
              <mc:Fallback>
                <p:oleObj name="משוואה" r:id="rId3" imgW="1904174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44" y="4000500"/>
                        <a:ext cx="58801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785918" y="1357298"/>
            <a:ext cx="4500594" cy="2571768"/>
            <a:chOff x="1785918" y="2357428"/>
            <a:chExt cx="4500594" cy="2571768"/>
          </a:xfrm>
        </p:grpSpPr>
        <p:sp>
          <p:nvSpPr>
            <p:cNvPr id="23" name="Rectangle 22"/>
            <p:cNvSpPr/>
            <p:nvPr/>
          </p:nvSpPr>
          <p:spPr>
            <a:xfrm>
              <a:off x="4071934" y="357187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785918" y="2357428"/>
              <a:ext cx="4500594" cy="2571768"/>
              <a:chOff x="1785918" y="2357428"/>
              <a:chExt cx="4500594" cy="2571768"/>
            </a:xfrm>
          </p:grpSpPr>
          <p:graphicFrame>
            <p:nvGraphicFramePr>
              <p:cNvPr id="22" name="Object 5"/>
              <p:cNvGraphicFramePr>
                <a:graphicFrameLocks noChangeAspect="1"/>
              </p:cNvGraphicFramePr>
              <p:nvPr/>
            </p:nvGraphicFramePr>
            <p:xfrm>
              <a:off x="4198938" y="3643312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1122" name="משוואה" r:id="rId5" imgW="126835" imgH="152202" progId="Equation.3">
                      <p:embed/>
                    </p:oleObj>
                  </mc:Choice>
                  <mc:Fallback>
                    <p:oleObj name="משוואה" r:id="rId5" imgW="126835" imgH="152202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938" y="3643312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Rectangle 24"/>
              <p:cNvSpPr/>
              <p:nvPr/>
            </p:nvSpPr>
            <p:spPr>
              <a:xfrm>
                <a:off x="4071934" y="4214816"/>
                <a:ext cx="500066" cy="428628"/>
              </a:xfrm>
              <a:prstGeom prst="rect">
                <a:avLst/>
              </a:prstGeom>
              <a:no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75469" name="Object 13"/>
              <p:cNvGraphicFramePr>
                <a:graphicFrameLocks noChangeAspect="1"/>
              </p:cNvGraphicFramePr>
              <p:nvPr/>
            </p:nvGraphicFramePr>
            <p:xfrm>
              <a:off x="4214810" y="4286254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1123" name="משוואה" r:id="rId7" imgW="126835" imgH="152202" progId="Equation.3">
                      <p:embed/>
                    </p:oleObj>
                  </mc:Choice>
                  <mc:Fallback>
                    <p:oleObj name="משוואה" r:id="rId7" imgW="126835" imgH="152202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4810" y="4286254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Group 27"/>
              <p:cNvGrpSpPr/>
              <p:nvPr/>
            </p:nvGrpSpPr>
            <p:grpSpPr>
              <a:xfrm>
                <a:off x="1785918" y="2357428"/>
                <a:ext cx="4500594" cy="2571768"/>
                <a:chOff x="1785918" y="2571744"/>
                <a:chExt cx="4500594" cy="2571768"/>
              </a:xfrm>
            </p:grpSpPr>
            <p:grpSp>
              <p:nvGrpSpPr>
                <p:cNvPr id="5" name="Group 15"/>
                <p:cNvGrpSpPr/>
                <p:nvPr/>
              </p:nvGrpSpPr>
              <p:grpSpPr>
                <a:xfrm>
                  <a:off x="4071934" y="2571744"/>
                  <a:ext cx="500066" cy="572298"/>
                  <a:chOff x="4071934" y="2571744"/>
                  <a:chExt cx="500066" cy="572298"/>
                </a:xfrm>
              </p:grpSpPr>
              <p:graphicFrame>
                <p:nvGraphicFramePr>
                  <p:cNvPr id="275463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620963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1124" name="משוואה" r:id="rId8" imgW="126835" imgH="152202" progId="Equation.3">
                          <p:embed/>
                        </p:oleObj>
                      </mc:Choice>
                      <mc:Fallback>
                        <p:oleObj name="משוואה" r:id="rId8" imgW="126835" imgH="152202" progId="Equation.3">
                          <p:embed/>
                          <p:pic>
                            <p:nvPicPr>
                              <p:cNvPr id="0" name="Picture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620963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" name="Rectangle 11"/>
                  <p:cNvSpPr/>
                  <p:nvPr/>
                </p:nvSpPr>
                <p:spPr>
                  <a:xfrm>
                    <a:off x="4071934" y="2571744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Arrow Connector 13"/>
                  <p:cNvCxnSpPr>
                    <a:stCxn id="12" idx="2"/>
                    <a:endCxn id="19" idx="0"/>
                  </p:cNvCxnSpPr>
                  <p:nvPr/>
                </p:nvCxnSpPr>
                <p:spPr>
                  <a:xfrm rot="5400000">
                    <a:off x="4250529" y="3071810"/>
                    <a:ext cx="14287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16"/>
                <p:cNvGrpSpPr/>
                <p:nvPr/>
              </p:nvGrpSpPr>
              <p:grpSpPr>
                <a:xfrm>
                  <a:off x="4071934" y="3143248"/>
                  <a:ext cx="500066" cy="643736"/>
                  <a:chOff x="4071934" y="2428868"/>
                  <a:chExt cx="500066" cy="643736"/>
                </a:xfrm>
              </p:grpSpPr>
              <p:graphicFrame>
                <p:nvGraphicFramePr>
                  <p:cNvPr id="1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500306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91125" name="משוואה" r:id="rId10" imgW="126835" imgH="152202" progId="Equation.3">
                          <p:embed/>
                        </p:oleObj>
                      </mc:Choice>
                      <mc:Fallback>
                        <p:oleObj name="משוואה" r:id="rId10" imgW="126835" imgH="152202" progId="Equation.3">
                          <p:embed/>
                          <p:pic>
                            <p:nvPicPr>
                              <p:cNvPr id="0" name="Picture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500306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9" name="Rectangle 18"/>
                  <p:cNvSpPr/>
                  <p:nvPr/>
                </p:nvSpPr>
                <p:spPr>
                  <a:xfrm>
                    <a:off x="4071934" y="2428868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Arrow Connector 19"/>
                  <p:cNvCxnSpPr>
                    <a:stCxn id="19" idx="2"/>
                    <a:endCxn id="23" idx="0"/>
                  </p:cNvCxnSpPr>
                  <p:nvPr/>
                </p:nvCxnSpPr>
                <p:spPr>
                  <a:xfrm rot="5400000">
                    <a:off x="4214810" y="2964653"/>
                    <a:ext cx="21431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hape 40"/>
                <p:cNvCxnSpPr>
                  <a:stCxn id="12" idx="1"/>
                </p:cNvCxnSpPr>
                <p:nvPr/>
              </p:nvCxnSpPr>
              <p:spPr>
                <a:xfrm rot="10800000" flipV="1">
                  <a:off x="1785918" y="2786058"/>
                  <a:ext cx="2286016" cy="2286016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hape 48"/>
                <p:cNvCxnSpPr>
                  <a:stCxn id="19" idx="3"/>
                </p:cNvCxnSpPr>
                <p:nvPr/>
              </p:nvCxnSpPr>
              <p:spPr>
                <a:xfrm>
                  <a:off x="4572000" y="3357562"/>
                  <a:ext cx="1714512" cy="1785950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Arrow Connector 570"/>
                <p:cNvCxnSpPr>
                  <a:stCxn id="23" idx="2"/>
                  <a:endCxn id="25" idx="0"/>
                </p:cNvCxnSpPr>
                <p:nvPr/>
              </p:nvCxnSpPr>
              <p:spPr>
                <a:xfrm rot="5400000">
                  <a:off x="4214810" y="4321975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16200000" flipH="1">
                  <a:off x="4196950" y="4982776"/>
                  <a:ext cx="285752" cy="357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2" name="Shape 41"/>
          <p:cNvCxnSpPr>
            <a:stCxn id="12" idx="3"/>
          </p:cNvCxnSpPr>
          <p:nvPr/>
        </p:nvCxnSpPr>
        <p:spPr>
          <a:xfrm>
            <a:off x="4572000" y="1571612"/>
            <a:ext cx="2428892" cy="24288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3" idx="3"/>
          </p:cNvCxnSpPr>
          <p:nvPr/>
        </p:nvCxnSpPr>
        <p:spPr>
          <a:xfrm>
            <a:off x="4572000" y="2786058"/>
            <a:ext cx="1000132" cy="1143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23" idx="1"/>
          </p:cNvCxnSpPr>
          <p:nvPr/>
        </p:nvCxnSpPr>
        <p:spPr>
          <a:xfrm rot="10800000" flipV="1">
            <a:off x="3214678" y="2786058"/>
            <a:ext cx="857256" cy="1071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9" idx="1"/>
          </p:cNvCxnSpPr>
          <p:nvPr/>
        </p:nvCxnSpPr>
        <p:spPr>
          <a:xfrm rot="10800000" flipV="1">
            <a:off x="2357422" y="2143116"/>
            <a:ext cx="1714512" cy="1714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0825" name="Object 4"/>
          <p:cNvGraphicFramePr>
            <a:graphicFrameLocks noChangeAspect="1"/>
          </p:cNvGraphicFramePr>
          <p:nvPr/>
        </p:nvGraphicFramePr>
        <p:xfrm>
          <a:off x="571472" y="1357298"/>
          <a:ext cx="1684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6" name="משוואה" r:id="rId11" imgW="545626" imgH="177646" progId="Equation.3">
                  <p:embed/>
                </p:oleObj>
              </mc:Choice>
              <mc:Fallback>
                <p:oleObj name="משוואה" r:id="rId11" imgW="545626" imgH="17764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357298"/>
                        <a:ext cx="168433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4"/>
          <p:cNvGraphicFramePr>
            <a:graphicFrameLocks noChangeAspect="1"/>
          </p:cNvGraphicFramePr>
          <p:nvPr/>
        </p:nvGraphicFramePr>
        <p:xfrm>
          <a:off x="357158" y="3124201"/>
          <a:ext cx="1293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27" name="משוואה" r:id="rId13" imgW="418918" imgH="165028" progId="Equation.3">
                  <p:embed/>
                </p:oleObj>
              </mc:Choice>
              <mc:Fallback>
                <p:oleObj name="משוואה" r:id="rId13" imgW="418918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124201"/>
                        <a:ext cx="12938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>
            <a:stCxn id="12" idx="1"/>
          </p:cNvCxnSpPr>
          <p:nvPr/>
        </p:nvCxnSpPr>
        <p:spPr>
          <a:xfrm rot="10800000">
            <a:off x="2214546" y="1571612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034" y="1357298"/>
            <a:ext cx="164307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9" idx="1"/>
          </p:cNvCxnSpPr>
          <p:nvPr/>
        </p:nvCxnSpPr>
        <p:spPr>
          <a:xfrm rot="10800000">
            <a:off x="2143108" y="1714488"/>
            <a:ext cx="192882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1"/>
          </p:cNvCxnSpPr>
          <p:nvPr/>
        </p:nvCxnSpPr>
        <p:spPr>
          <a:xfrm rot="10800000">
            <a:off x="2071670" y="1928802"/>
            <a:ext cx="2000264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1"/>
          </p:cNvCxnSpPr>
          <p:nvPr/>
        </p:nvCxnSpPr>
        <p:spPr>
          <a:xfrm rot="10800000">
            <a:off x="1643042" y="3357562"/>
            <a:ext cx="242889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287040" y="85723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7158" y="3071810"/>
            <a:ext cx="128588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 animBg="1"/>
      <p:bldP spid="7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Since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 smtClean="0"/>
              <a:t>is a CFL there exists a CFG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/>
              <a:t>such that     </a:t>
            </a:r>
            <a:br>
              <a:rPr lang="en-US" dirty="0" smtClean="0"/>
            </a:br>
            <a:r>
              <a:rPr lang="en-US" dirty="0" smtClean="0"/>
              <a:t>             . We will present a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, that recognizes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starts with a word          on its input.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In order to decide whether              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simulates the derivation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 Idea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70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5357818" y="3500438"/>
          <a:ext cx="9223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27" name="משוואה" r:id="rId3" imgW="342751" imgH="190417" progId="Equation.3">
                  <p:embed/>
                </p:oleObj>
              </mc:Choice>
              <mc:Fallback>
                <p:oleObj name="משוואה" r:id="rId3" imgW="342751" imgH="190417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500438"/>
                        <a:ext cx="9223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5"/>
          <p:cNvGraphicFramePr>
            <a:graphicFrameLocks noChangeAspect="1"/>
          </p:cNvGraphicFramePr>
          <p:nvPr/>
        </p:nvGraphicFramePr>
        <p:xfrm>
          <a:off x="1000100" y="2357438"/>
          <a:ext cx="1230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28" name="משוואה" r:id="rId5" imgW="457002" imgH="165028" progId="Equation.3">
                  <p:embed/>
                </p:oleObj>
              </mc:Choice>
              <mc:Fallback>
                <p:oleObj name="משוואה" r:id="rId5" imgW="457002" imgH="16502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57438"/>
                        <a:ext cx="12303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Object 5"/>
          <p:cNvGraphicFramePr>
            <a:graphicFrameLocks noChangeAspect="1"/>
          </p:cNvGraphicFramePr>
          <p:nvPr/>
        </p:nvGraphicFramePr>
        <p:xfrm>
          <a:off x="5000628" y="4270384"/>
          <a:ext cx="1230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29" name="משוואה" r:id="rId7" imgW="457002" imgH="165028" progId="Equation.3">
                  <p:embed/>
                </p:oleObj>
              </mc:Choice>
              <mc:Fallback>
                <p:oleObj name="משוואה" r:id="rId7" imgW="457002" imgH="16502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270384"/>
                        <a:ext cx="12303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Recall that a derivation is a sequence of strings, where each string contains variables and terminals. The first string is always the </a:t>
            </a:r>
            <a:r>
              <a:rPr lang="en-US" b="1" dirty="0" smtClean="0"/>
              <a:t>start symbol </a:t>
            </a:r>
            <a:r>
              <a:rPr lang="en-US" dirty="0" smtClean="0"/>
              <a:t>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and each string is obtained from the previous one by a single activation of some rule.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 Idea (cont.)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71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3811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 string may allow activation of several rules and the PDA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 smtClean="0">
                <a:cs typeface="Times New Roman" pitchFamily="18" charset="0"/>
              </a:rPr>
              <a:t> non deterministically guesses the next rule to be activated.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How?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 Idea (cont.)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Create One loop </a:t>
            </a:r>
            <a:r>
              <a:rPr lang="en-US" dirty="0" err="1" smtClean="0">
                <a:cs typeface="Times New Roman" pitchFamily="18" charset="0"/>
              </a:rPr>
              <a:t>Qloop</a:t>
            </a:r>
            <a:r>
              <a:rPr lang="en-US" dirty="0" smtClean="0">
                <a:cs typeface="Times New Roman" pitchFamily="18" charset="0"/>
              </a:rPr>
              <a:t> node </a:t>
            </a:r>
            <a:r>
              <a:rPr lang="en-US" dirty="0" smtClean="0">
                <a:cs typeface="Times New Roman" pitchFamily="18" charset="0"/>
              </a:rPr>
              <a:t>for all CFG rules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For each rule of the form A </a:t>
            </a:r>
            <a:r>
              <a:rPr lang="en-US" dirty="0" smtClean="0">
                <a:cs typeface="Times New Roman" pitchFamily="18" charset="0"/>
                <a:sym typeface="Wingdings" panose="05000000000000000000" pitchFamily="2" charset="2"/>
              </a:rPr>
              <a:t> w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  <a:sym typeface="Wingdings" panose="05000000000000000000" pitchFamily="2" charset="2"/>
              </a:rPr>
              <a:t>1. Create an extended transition (</a:t>
            </a:r>
            <a:r>
              <a:rPr lang="el-GR" dirty="0" smtClean="0">
                <a:cs typeface="Times New Roman" pitchFamily="18" charset="0"/>
                <a:sym typeface="Wingdings" panose="05000000000000000000" pitchFamily="2" charset="2"/>
              </a:rPr>
              <a:t>ε</a:t>
            </a:r>
            <a:r>
              <a:rPr lang="en-US" dirty="0" smtClean="0">
                <a:cs typeface="Times New Roman" pitchFamily="18" charset="0"/>
                <a:sym typeface="Wingdings" panose="05000000000000000000" pitchFamily="2" charset="2"/>
              </a:rPr>
              <a:t>, A)  </a:t>
            </a: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Where       is reverse of w.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2. Add transitions of the form (a, a)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l-GR" dirty="0" smtClean="0">
                <a:cs typeface="Times New Roman" pitchFamily="18" charset="0"/>
                <a:sym typeface="Wingdings" panose="05000000000000000000" pitchFamily="2" charset="2"/>
              </a:rPr>
              <a:t>ε</a:t>
            </a:r>
            <a:r>
              <a:rPr lang="en-US" dirty="0" smtClean="0">
                <a:cs typeface="Times New Roman" pitchFamily="18" charset="0"/>
                <a:sym typeface="Wingdings" panose="05000000000000000000" pitchFamily="2" charset="2"/>
              </a:rPr>
              <a:t> for all terminals 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Proof Idea (cont.)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73</a:t>
            </a:fld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42498"/>
              </p:ext>
            </p:extLst>
          </p:nvPr>
        </p:nvGraphicFramePr>
        <p:xfrm>
          <a:off x="7308304" y="2780928"/>
          <a:ext cx="648072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4" name="Equation" r:id="rId3" imgW="152280" imgH="177480" progId="Equation.3">
                  <p:embed/>
                </p:oleObj>
              </mc:Choice>
              <mc:Fallback>
                <p:oleObj name="Equation" r:id="rId3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8304" y="2780928"/>
                        <a:ext cx="648072" cy="75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159148"/>
              </p:ext>
            </p:extLst>
          </p:nvPr>
        </p:nvGraphicFramePr>
        <p:xfrm>
          <a:off x="2166722" y="3645024"/>
          <a:ext cx="648072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75" name="Equation" r:id="rId5" imgW="152280" imgH="177480" progId="Equation.3">
                  <p:embed/>
                </p:oleObj>
              </mc:Choice>
              <mc:Fallback>
                <p:oleObj name="Equation" r:id="rId5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6722" y="3645024"/>
                        <a:ext cx="648072" cy="756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Push the marker $ and the start symbol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If</a:t>
            </a:r>
            <a:r>
              <a:rPr lang="en-US" dirty="0" smtClean="0"/>
              <a:t> the top symbol is a variable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– Replace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by the right hand side of some non deterministically chosen rule whose left hand side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			…..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74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Push the marker $ and the start symbol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			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 smtClean="0"/>
              <a:t>If</a:t>
            </a:r>
            <a:r>
              <a:rPr lang="en-US" dirty="0" smtClean="0"/>
              <a:t> the top symbol is a terminal compare it with the next symbol on the input. </a:t>
            </a:r>
            <a:r>
              <a:rPr lang="en-US" b="1" dirty="0" smtClean="0"/>
              <a:t>If</a:t>
            </a:r>
            <a:r>
              <a:rPr lang="en-US" dirty="0" smtClean="0"/>
              <a:t> equal – advance the input and pop the </a:t>
            </a:r>
            <a:r>
              <a:rPr lang="en-US" dirty="0" smtClean="0"/>
              <a:t>terminal from stack </a:t>
            </a:r>
            <a:r>
              <a:rPr lang="en-US" b="1" dirty="0" smtClean="0"/>
              <a:t>else</a:t>
            </a:r>
            <a:r>
              <a:rPr lang="en-US" dirty="0" smtClean="0"/>
              <a:t> – reject.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344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/>
              <a:t>Push the marker $ and the start symbol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000" dirty="0" smtClean="0"/>
              <a:t> on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b="1" dirty="0" smtClean="0"/>
              <a:t>Repeat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>
                <a:cs typeface="Times New Roman" pitchFamily="18" charset="0"/>
              </a:rPr>
              <a:t>			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dirty="0" smtClean="0"/>
              <a:t>                      …..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3000" b="1" dirty="0" smtClean="0"/>
              <a:t>If</a:t>
            </a:r>
            <a:r>
              <a:rPr lang="en-US" sz="3000" dirty="0" smtClean="0"/>
              <a:t> the top symbol is $ </a:t>
            </a:r>
            <a:r>
              <a:rPr lang="en-US" sz="3000" b="1" dirty="0" smtClean="0"/>
              <a:t>and </a:t>
            </a:r>
            <a:r>
              <a:rPr lang="en-US" sz="3000" dirty="0" smtClean="0"/>
              <a:t>the input is finished – accept </a:t>
            </a:r>
            <a:r>
              <a:rPr lang="en-US" sz="3000" dirty="0" smtClean="0">
                <a:cs typeface="Times New Roman" pitchFamily="18" charset="0"/>
              </a:rPr>
              <a:t> </a:t>
            </a:r>
            <a:r>
              <a:rPr lang="en-US" sz="3000" b="1" dirty="0" smtClean="0">
                <a:cs typeface="Times New Roman" pitchFamily="18" charset="0"/>
              </a:rPr>
              <a:t>else</a:t>
            </a:r>
            <a:r>
              <a:rPr lang="en-US" sz="3000" dirty="0" smtClean="0">
                <a:cs typeface="Times New Roman" pitchFamily="18" charset="0"/>
              </a:rPr>
              <a:t> – reject  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Informal Description of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We start by defining </a:t>
            </a:r>
            <a:r>
              <a:rPr lang="en-US" b="1" dirty="0" smtClean="0"/>
              <a:t>Extended Transitions</a:t>
            </a:r>
            <a:r>
              <a:rPr lang="en-US" dirty="0" smtClean="0"/>
              <a:t>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Assume that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is in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, it reads           from the input and pops           from the stack and then moves to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/>
              <a:t> while pushing                       </a:t>
            </a:r>
            <a:br>
              <a:rPr lang="en-US" dirty="0" smtClean="0"/>
            </a:br>
            <a:r>
              <a:rPr lang="en-US" dirty="0" smtClean="0"/>
              <a:t>                        onto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is denoted by  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Next, extended transitions are implemented.</a:t>
            </a: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Proof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77</a:t>
            </a:fld>
            <a:endParaRPr lang="en-US" sz="1600" dirty="0"/>
          </a:p>
        </p:txBody>
      </p:sp>
      <p:graphicFrame>
        <p:nvGraphicFramePr>
          <p:cNvPr id="370690" name="Object 5"/>
          <p:cNvGraphicFramePr>
            <a:graphicFrameLocks noChangeAspect="1"/>
          </p:cNvGraphicFramePr>
          <p:nvPr/>
        </p:nvGraphicFramePr>
        <p:xfrm>
          <a:off x="7266013" y="2428868"/>
          <a:ext cx="877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4" name="משוואה" r:id="rId3" imgW="291973" imgH="139639" progId="Equation.3">
                  <p:embed/>
                </p:oleObj>
              </mc:Choice>
              <mc:Fallback>
                <p:oleObj name="משוואה" r:id="rId3" imgW="291973" imgH="13963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013" y="2428868"/>
                        <a:ext cx="8778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1" name="Object 5"/>
          <p:cNvGraphicFramePr>
            <a:graphicFrameLocks noChangeAspect="1"/>
          </p:cNvGraphicFramePr>
          <p:nvPr/>
        </p:nvGraphicFramePr>
        <p:xfrm>
          <a:off x="5160972" y="3022600"/>
          <a:ext cx="8397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5" name="משוואה" r:id="rId5" imgW="279400" imgH="139700" progId="Equation.3">
                  <p:embed/>
                </p:oleObj>
              </mc:Choice>
              <mc:Fallback>
                <p:oleObj name="משוואה" r:id="rId5" imgW="279400" imgH="139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72" y="3022600"/>
                        <a:ext cx="8397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1000100" y="4140209"/>
          <a:ext cx="21383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6" name="משוואה" r:id="rId7" imgW="710891" imgH="190417" progId="Equation.3">
                  <p:embed/>
                </p:oleObj>
              </mc:Choice>
              <mc:Fallback>
                <p:oleObj name="משוואה" r:id="rId7" imgW="710891" imgH="19041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140209"/>
                        <a:ext cx="21383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714744" y="4857760"/>
          <a:ext cx="2289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97" name="משוואה" r:id="rId9" imgW="761669" imgH="165028" progId="Equation.3">
                  <p:embed/>
                </p:oleObj>
              </mc:Choice>
              <mc:Fallback>
                <p:oleObj name="משוואה" r:id="rId9" imgW="761669" imgH="16502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857760"/>
                        <a:ext cx="22891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Add states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Set the transition function    as follows: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Add              to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Set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……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        (see next slide)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78</a:t>
            </a:fld>
            <a:endParaRPr lang="en-US" sz="1600" dirty="0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2417763" y="1600200"/>
          <a:ext cx="2136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7" name="משוואה" r:id="rId3" imgW="634725" imgH="203112" progId="Equation.3">
                  <p:embed/>
                </p:oleObj>
              </mc:Choice>
              <mc:Fallback>
                <p:oleObj name="משוואה" r:id="rId3" imgW="634725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600200"/>
                        <a:ext cx="2136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4857752" y="2357430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8" name="משוואה" r:id="rId5" imgW="114151" imgH="152202" progId="Equation.3">
                  <p:embed/>
                </p:oleObj>
              </mc:Choice>
              <mc:Fallback>
                <p:oleObj name="משוואה" r:id="rId5" imgW="114151" imgH="15220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57430"/>
                        <a:ext cx="3444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285852" y="2963863"/>
          <a:ext cx="1069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9" name="משוואה" r:id="rId7" imgW="355138" imgH="177569" progId="Equation.3">
                  <p:embed/>
                </p:oleObj>
              </mc:Choice>
              <mc:Fallback>
                <p:oleObj name="משוואה" r:id="rId7" imgW="355138" imgH="17756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63863"/>
                        <a:ext cx="10699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2913060" y="2965450"/>
          <a:ext cx="1301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0" name="משוואה" r:id="rId9" imgW="431613" imgH="165028" progId="Equation.3">
                  <p:embed/>
                </p:oleObj>
              </mc:Choice>
              <mc:Fallback>
                <p:oleObj name="משוואה" r:id="rId9" imgW="431613" imgH="165028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0" y="2965450"/>
                        <a:ext cx="1301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1133475" y="3533775"/>
          <a:ext cx="3138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1" name="משוואה" r:id="rId11" imgW="1040948" imgH="203112" progId="Equation.3">
                  <p:embed/>
                </p:oleObj>
              </mc:Choice>
              <mc:Fallback>
                <p:oleObj name="משוואה" r:id="rId11" imgW="1040948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533775"/>
                        <a:ext cx="31384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1047750" y="4422775"/>
          <a:ext cx="32146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2" name="משוואה" r:id="rId13" imgW="1066337" imgH="203112" progId="Equation.3">
                  <p:embed/>
                </p:oleObj>
              </mc:Choice>
              <mc:Fallback>
                <p:oleObj name="משוואה" r:id="rId13" imgW="1066337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422775"/>
                        <a:ext cx="32146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1397000" y="5494338"/>
          <a:ext cx="2947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3" name="משוואה" r:id="rId15" imgW="977476" imgH="203112" progId="Equation.3">
                  <p:embed/>
                </p:oleObj>
              </mc:Choice>
              <mc:Fallback>
                <p:oleObj name="משוואה" r:id="rId15" imgW="977476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94338"/>
                        <a:ext cx="29479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7170738" y="4014788"/>
          <a:ext cx="4587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0" name="משוואה" r:id="rId3" imgW="152202" imgH="177569" progId="Equation.3">
                  <p:embed/>
                </p:oleObj>
              </mc:Choice>
              <mc:Fallback>
                <p:oleObj name="משוואה" r:id="rId3" imgW="152202" imgH="17756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4014788"/>
                        <a:ext cx="4587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7000892" y="2857496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89581" y="2071678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This extended transition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Can implemented by this </a:t>
            </a:r>
            <a:br>
              <a:rPr lang="en-US" dirty="0" smtClean="0"/>
            </a:br>
            <a:r>
              <a:rPr lang="en-US" dirty="0" smtClean="0"/>
              <a:t>transition sequence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79</a:t>
            </a:fld>
            <a:endParaRPr lang="en-US" sz="1600" dirty="0"/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155678" y="2071678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1" name="משוואה" r:id="rId5" imgW="114201" imgH="139579" progId="Equation.3">
                  <p:embed/>
                </p:oleObj>
              </mc:Choice>
              <mc:Fallback>
                <p:oleObj name="משוואה" r:id="rId5" imgW="114201" imgH="13957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78" y="2071678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1643042" y="2571750"/>
          <a:ext cx="1754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2" name="משוואה" r:id="rId7" imgW="583693" imgH="164957" progId="Equation.3">
                  <p:embed/>
                </p:oleObj>
              </mc:Choice>
              <mc:Fallback>
                <p:oleObj name="משוואה" r:id="rId7" imgW="583693" imgH="16495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571750"/>
                        <a:ext cx="17541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928662" y="2000240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28662" y="328612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2746" name="Object 6"/>
          <p:cNvGraphicFramePr>
            <a:graphicFrameLocks noChangeAspect="1"/>
          </p:cNvGraphicFramePr>
          <p:nvPr/>
        </p:nvGraphicFramePr>
        <p:xfrm>
          <a:off x="1174750" y="3403600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3" name="משוואה" r:id="rId9" imgW="101468" imgH="114151" progId="Equation.3">
                  <p:embed/>
                </p:oleObj>
              </mc:Choice>
              <mc:Fallback>
                <p:oleObj name="משוואה" r:id="rId9" imgW="101468" imgH="11415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403600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 rot="5400000">
            <a:off x="928662" y="292893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14744" y="3143248"/>
            <a:ext cx="1071570" cy="1588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616597" y="2143116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4" name="משוואה" r:id="rId11" imgW="114201" imgH="139579" progId="Equation.3">
                  <p:embed/>
                </p:oleObj>
              </mc:Choice>
              <mc:Fallback>
                <p:oleObj name="משוואה" r:id="rId11" imgW="114201" imgH="139579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97" y="2143116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6470650" y="2216150"/>
          <a:ext cx="1449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5" name="משוואה" r:id="rId13" imgW="482391" imgH="165028" progId="Equation.3">
                  <p:embed/>
                </p:oleObj>
              </mc:Choice>
              <mc:Fallback>
                <p:oleObj name="משוואה" r:id="rId13" imgW="482391" imgH="165028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216150"/>
                        <a:ext cx="14493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5389581" y="4786322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635669" y="4903798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6" name="משוואה" r:id="rId15" imgW="101468" imgH="114151" progId="Equation.3">
                  <p:embed/>
                </p:oleObj>
              </mc:Choice>
              <mc:Fallback>
                <p:oleObj name="משוואה" r:id="rId15" imgW="101468" imgH="114151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69" y="4903798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7189788" y="2871788"/>
          <a:ext cx="4206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7" name="משוואה" r:id="rId17" imgW="139579" imgH="177646" progId="Equation.3">
                  <p:embed/>
                </p:oleObj>
              </mc:Choice>
              <mc:Fallback>
                <p:oleObj name="משוואה" r:id="rId17" imgW="139579" imgH="177646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2871788"/>
                        <a:ext cx="4206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7000892" y="400050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27" idx="5"/>
            <a:endCxn id="32" idx="1"/>
          </p:cNvCxnSpPr>
          <p:nvPr/>
        </p:nvCxnSpPr>
        <p:spPr>
          <a:xfrm rot="16200000" flipH="1">
            <a:off x="6361574" y="2197254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4" idx="0"/>
          </p:cNvCxnSpPr>
          <p:nvPr/>
        </p:nvCxnSpPr>
        <p:spPr>
          <a:xfrm rot="5400000">
            <a:off x="7072330" y="37147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28" idx="7"/>
          </p:cNvCxnSpPr>
          <p:nvPr/>
        </p:nvCxnSpPr>
        <p:spPr>
          <a:xfrm rot="5400000">
            <a:off x="6361575" y="4126081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2756" name="Object 20"/>
          <p:cNvGraphicFramePr>
            <a:graphicFrameLocks noChangeAspect="1"/>
          </p:cNvGraphicFramePr>
          <p:nvPr/>
        </p:nvGraphicFramePr>
        <p:xfrm>
          <a:off x="6669088" y="4787900"/>
          <a:ext cx="1485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8" name="משוואה" r:id="rId19" imgW="494870" imgH="164957" progId="Equation.3">
                  <p:embed/>
                </p:oleObj>
              </mc:Choice>
              <mc:Fallback>
                <p:oleObj name="משוואה" r:id="rId19" imgW="494870" imgH="164957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4787900"/>
                        <a:ext cx="14859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7" name="Object 21"/>
          <p:cNvGraphicFramePr>
            <a:graphicFrameLocks noChangeAspect="1"/>
          </p:cNvGraphicFramePr>
          <p:nvPr/>
        </p:nvGraphicFramePr>
        <p:xfrm>
          <a:off x="5624513" y="3500438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09" name="משוואה" r:id="rId21" imgW="507780" imgH="165028" progId="Equation.3">
                  <p:embed/>
                </p:oleObj>
              </mc:Choice>
              <mc:Fallback>
                <p:oleObj name="משוואה" r:id="rId21" imgW="507780" imgH="165028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500438"/>
                        <a:ext cx="1524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rot="5400000" flipH="1" flipV="1">
            <a:off x="1070744" y="428546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00562" y="4572008"/>
            <a:ext cx="1285884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Context Free Grammar </a:t>
            </a:r>
            <a:r>
              <a:rPr lang="en-US" dirty="0" smtClean="0"/>
              <a:t>is a 4-tuple                  </a:t>
            </a:r>
            <a:br>
              <a:rPr lang="en-US" dirty="0" smtClean="0"/>
            </a:br>
            <a:r>
              <a:rPr lang="en-US" dirty="0" smtClean="0"/>
              <a:t>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finite set called the </a:t>
            </a:r>
            <a:r>
              <a:rPr lang="en-US" b="1" i="1" dirty="0" smtClean="0"/>
              <a:t>variables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is a finite set, disjoint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/>
              <a:t> called the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is a set of </a:t>
            </a:r>
            <a:r>
              <a:rPr lang="en-US" b="1" i="1" dirty="0" smtClean="0"/>
              <a:t>rules</a:t>
            </a:r>
            <a:r>
              <a:rPr lang="en-US" dirty="0" smtClean="0"/>
              <a:t>, where a rule is a variable and a string of variables and terminals,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is the </a:t>
            </a:r>
            <a:r>
              <a:rPr lang="en-US" b="1" i="1" dirty="0" smtClean="0"/>
              <a:t>start variable</a:t>
            </a:r>
            <a:r>
              <a:rPr lang="en-US" dirty="0" smtClean="0"/>
              <a:t> .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</a:t>
            </a:fld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857224" y="2159000"/>
          <a:ext cx="1598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8" name="משוואה" r:id="rId3" imgW="685502" imgH="215806" progId="Equation.3">
                  <p:embed/>
                </p:oleObj>
              </mc:Choice>
              <mc:Fallback>
                <p:oleObj name="משוואה" r:id="rId3" imgW="685502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59000"/>
                        <a:ext cx="15986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25" y="2763838"/>
          <a:ext cx="649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9" name="משוואה" r:id="rId5" imgW="152268" imgH="164957" progId="Equation.3">
                  <p:embed/>
                </p:oleObj>
              </mc:Choice>
              <mc:Fallback>
                <p:oleObj name="משוואה" r:id="rId5" imgW="152268" imgH="16495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63838"/>
                        <a:ext cx="6492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0" name="משוואה" r:id="rId7" imgW="139639" imgH="152334" progId="Equation.3">
                  <p:embed/>
                </p:oleObj>
              </mc:Choice>
              <mc:Fallback>
                <p:oleObj name="משוואה" r:id="rId7" imgW="139639" imgH="15233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949303" y="4470400"/>
          <a:ext cx="4794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1" name="משוואה" r:id="rId9" imgW="152268" imgH="152268" progId="Equation.3">
                  <p:embed/>
                </p:oleObj>
              </mc:Choice>
              <mc:Fallback>
                <p:oleObj name="משוואה" r:id="rId9" imgW="152268" imgH="15226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03" y="4470400"/>
                        <a:ext cx="4794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00100" y="5495943"/>
          <a:ext cx="1101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2" name="משוואה" r:id="rId11" imgW="380670" imgH="177646" progId="Equation.3">
                  <p:embed/>
                </p:oleObj>
              </mc:Choice>
              <mc:Fallback>
                <p:oleObj name="משוואה" r:id="rId11" imgW="380670" imgH="17764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95943"/>
                        <a:ext cx="11017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be an arbitrary CFG. Now we are ready to construct the PDA,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such that that     </a:t>
            </a:r>
            <a:br>
              <a:rPr lang="en-US" dirty="0" smtClean="0"/>
            </a:br>
            <a:r>
              <a:rPr lang="en-US" dirty="0" smtClean="0"/>
              <a:t>                   . The states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are a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         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contains all states needed to implement the extended transitions presented in the previous slide.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The PDA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is presented on the next slide: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Proof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80</a:t>
            </a:fld>
            <a:endParaRPr lang="en-US" sz="1600" dirty="0"/>
          </a:p>
        </p:txBody>
      </p:sp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1000100" y="2857496"/>
          <a:ext cx="1790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80" name="משוואה" r:id="rId3" imgW="596641" imgH="165028" progId="Equation.3">
                  <p:embed/>
                </p:oleObj>
              </mc:Choice>
              <mc:Fallback>
                <p:oleObj name="משוואה" r:id="rId3" imgW="596641" imgH="165028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857496"/>
                        <a:ext cx="17907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3" name="Object 13"/>
          <p:cNvGraphicFramePr>
            <a:graphicFrameLocks noChangeAspect="1"/>
          </p:cNvGraphicFramePr>
          <p:nvPr/>
        </p:nvGraphicFramePr>
        <p:xfrm>
          <a:off x="885828" y="3571876"/>
          <a:ext cx="411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81" name="משוואה" r:id="rId5" imgW="1371600" imgH="190500" progId="Equation.3">
                  <p:embed/>
                </p:oleObj>
              </mc:Choice>
              <mc:Fallback>
                <p:oleObj name="משוואה" r:id="rId5" imgW="13716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8" y="3571876"/>
                        <a:ext cx="4114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 smtClean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/>
              <a:t>                                        This completes the Proof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The Result PDA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81</a:t>
            </a:fld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2886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19" name="משוואה" r:id="rId4" imgW="279158" imgH="177646" progId="Equation.3">
                  <p:embed/>
                </p:oleObj>
              </mc:Choice>
              <mc:Fallback>
                <p:oleObj name="משוואה" r:id="rId4" imgW="279158" imgH="17764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hape 13"/>
          <p:cNvCxnSpPr>
            <a:stCxn id="6" idx="7"/>
            <a:endCxn id="6" idx="5"/>
          </p:cNvCxnSpPr>
          <p:nvPr/>
        </p:nvCxnSpPr>
        <p:spPr>
          <a:xfrm rot="16200000" flipH="1">
            <a:off x="2948982" y="4107661"/>
            <a:ext cx="656686" cy="1588"/>
          </a:xfrm>
          <a:prstGeom prst="curvedConnector5">
            <a:avLst>
              <a:gd name="adj1" fmla="val -34811"/>
              <a:gd name="adj2" fmla="val 74125126"/>
              <a:gd name="adj3" fmla="val 1348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0"/>
          <p:cNvGrpSpPr/>
          <p:nvPr/>
        </p:nvGrpSpPr>
        <p:grpSpPr>
          <a:xfrm>
            <a:off x="919164" y="1928802"/>
            <a:ext cx="7886699" cy="4286280"/>
            <a:chOff x="919164" y="1928802"/>
            <a:chExt cx="7886699" cy="4286280"/>
          </a:xfrm>
        </p:grpSpPr>
        <p:grpSp>
          <p:nvGrpSpPr>
            <p:cNvPr id="15" name="Group 15"/>
            <p:cNvGrpSpPr/>
            <p:nvPr/>
          </p:nvGrpSpPr>
          <p:grpSpPr>
            <a:xfrm>
              <a:off x="919164" y="1928802"/>
              <a:ext cx="7886699" cy="4002111"/>
              <a:chOff x="3419494" y="1928802"/>
              <a:chExt cx="7886699" cy="4002111"/>
            </a:xfrm>
          </p:grpSpPr>
          <p:graphicFrame>
            <p:nvGraphicFramePr>
              <p:cNvPr id="5" name="Object 6"/>
              <p:cNvGraphicFramePr>
                <a:graphicFrameLocks noChangeAspect="1"/>
              </p:cNvGraphicFramePr>
              <p:nvPr/>
            </p:nvGraphicFramePr>
            <p:xfrm>
              <a:off x="5041869" y="3781428"/>
              <a:ext cx="8032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20" name="משוואה" r:id="rId6" imgW="266469" imgH="190335" progId="Equation.3">
                      <p:embed/>
                    </p:oleObj>
                  </mc:Choice>
                  <mc:Fallback>
                    <p:oleObj name="משוואה" r:id="rId6" imgW="266469" imgH="190335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1869" y="3781428"/>
                            <a:ext cx="8032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Oval 5"/>
              <p:cNvSpPr/>
              <p:nvPr/>
            </p:nvSpPr>
            <p:spPr>
              <a:xfrm>
                <a:off x="4829148" y="3643314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29148" y="1928802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9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480963"/>
                  </p:ext>
                </p:extLst>
              </p:nvPr>
            </p:nvGraphicFramePr>
            <p:xfrm>
              <a:off x="3419494" y="2854326"/>
              <a:ext cx="1869740" cy="551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21" name="Equation" r:id="rId8" imgW="736560" imgH="215640" progId="Equation.3">
                      <p:embed/>
                    </p:oleObj>
                  </mc:Choice>
                  <mc:Fallback>
                    <p:oleObj name="Equation" r:id="rId8" imgW="736560" imgH="2156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9494" y="2854326"/>
                            <a:ext cx="1869740" cy="55166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830634"/>
                  </p:ext>
                </p:extLst>
              </p:nvPr>
            </p:nvGraphicFramePr>
            <p:xfrm>
              <a:off x="6467493" y="3352800"/>
              <a:ext cx="4838700" cy="650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22" name="Equation" r:id="rId10" imgW="1612800" imgH="215640" progId="Equation.3">
                      <p:embed/>
                    </p:oleObj>
                  </mc:Choice>
                  <mc:Fallback>
                    <p:oleObj name="Equation" r:id="rId10" imgW="1612800" imgH="21564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67493" y="3352800"/>
                            <a:ext cx="4838700" cy="650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6"/>
              <p:cNvGraphicFramePr>
                <a:graphicFrameLocks noChangeAspect="1"/>
              </p:cNvGraphicFramePr>
              <p:nvPr/>
            </p:nvGraphicFramePr>
            <p:xfrm>
              <a:off x="4818077" y="5357826"/>
              <a:ext cx="10318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7923" name="משוואה" r:id="rId12" imgW="342751" imgH="190417" progId="Equation.3">
                      <p:embed/>
                    </p:oleObj>
                  </mc:Choice>
                  <mc:Fallback>
                    <p:oleObj name="משוואה" r:id="rId12" imgW="342751" imgH="190417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8077" y="5357826"/>
                            <a:ext cx="10318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" name="Straight Arrow Connector 11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4991862" y="3250405"/>
                <a:ext cx="78581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2214545" y="5214950"/>
              <a:ext cx="1214447" cy="1000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4643438" y="4002088"/>
          <a:ext cx="3429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24" name="משוואה" r:id="rId14" imgW="1143000" imgH="165100" progId="Equation.3">
                  <p:embed/>
                </p:oleObj>
              </mc:Choice>
              <mc:Fallback>
                <p:oleObj name="משוואה" r:id="rId14" imgW="1143000" imgH="165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02088"/>
                        <a:ext cx="3429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2531634" y="4862143"/>
            <a:ext cx="642942" cy="62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95374" y="4643446"/>
          <a:ext cx="1447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25" name="משוואה" r:id="rId16" imgW="482391" imgH="165028" progId="Equation.3">
                  <p:embed/>
                </p:oleObj>
              </mc:Choice>
              <mc:Fallback>
                <p:oleObj name="משוואה" r:id="rId16" imgW="482391" imgH="16502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74" y="4643446"/>
                        <a:ext cx="1447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57422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8" idx="2"/>
            <a:endCxn id="32" idx="6"/>
          </p:cNvCxnSpPr>
          <p:nvPr/>
        </p:nvCxnSpPr>
        <p:spPr>
          <a:xfrm rot="10800000">
            <a:off x="1643043" y="2357431"/>
            <a:ext cx="1817713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 smtClean="0">
                <a:cs typeface="Times New Roman" pitchFamily="18" charset="0"/>
              </a:rPr>
              <a:t>Consider the following CFG: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Example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82</a:t>
            </a:fld>
            <a:endParaRPr lang="en-US" sz="1600" dirty="0"/>
          </a:p>
        </p:txBody>
      </p:sp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668711" y="4439051"/>
            <a:ext cx="857256" cy="6945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5381643" y="1428736"/>
          <a:ext cx="17621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3" name="משוואה" r:id="rId4" imgW="571252" imgH="342751" progId="Equation.3">
                  <p:embed/>
                </p:oleObj>
              </mc:Choice>
              <mc:Fallback>
                <p:oleObj name="משוואה" r:id="rId4" imgW="571252" imgH="342751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43" y="1428736"/>
                        <a:ext cx="1762125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214942" y="1357298"/>
            <a:ext cx="2214578" cy="1143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4" name="משוואה" r:id="rId6" imgW="279158" imgH="177646" progId="Equation.3">
                  <p:embed/>
                </p:oleObj>
              </mc:Choice>
              <mc:Fallback>
                <p:oleObj name="משוואה" r:id="rId6" imgW="279158" imgH="17764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60755" y="1928802"/>
            <a:ext cx="1111245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247890" y="2097080"/>
          <a:ext cx="966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5" name="משוואה" r:id="rId8" imgW="482391" imgH="165028" progId="Equation.3">
                  <p:embed/>
                </p:oleObj>
              </mc:Choice>
              <mc:Fallback>
                <p:oleObj name="משוואה" r:id="rId8" imgW="482391" imgH="165028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0" y="2097080"/>
                        <a:ext cx="9667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142844" y="5214950"/>
            <a:ext cx="1214447" cy="1000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37"/>
          <p:cNvGrpSpPr/>
          <p:nvPr/>
        </p:nvGrpSpPr>
        <p:grpSpPr>
          <a:xfrm>
            <a:off x="888987" y="3429000"/>
            <a:ext cx="1111245" cy="928694"/>
            <a:chOff x="888987" y="3143248"/>
            <a:chExt cx="1111245" cy="928694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071538" y="3286124"/>
            <a:ext cx="8032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6" name="משוואה" r:id="rId10" imgW="266469" imgH="190335" progId="Equation.3">
                    <p:embed/>
                  </p:oleObj>
                </mc:Choice>
                <mc:Fallback>
                  <p:oleObj name="משוואה" r:id="rId10" imgW="266469" imgH="190335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286124"/>
                          <a:ext cx="803275" cy="573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888987" y="3143248"/>
              <a:ext cx="1111245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3428992" y="4786322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7" name="משוואה" r:id="rId12" imgW="494870" imgH="164957" progId="Equation.3">
                  <p:embed/>
                </p:oleObj>
              </mc:Choice>
              <mc:Fallback>
                <p:oleObj name="משוואה" r:id="rId12" imgW="494870" imgH="164957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786322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14282" y="5357826"/>
          <a:ext cx="10318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8" name="משוואה" r:id="rId14" imgW="342751" imgH="190417" progId="Equation.3">
                  <p:embed/>
                </p:oleObj>
              </mc:Choice>
              <mc:Fallback>
                <p:oleObj name="משוואה" r:id="rId14" imgW="342751" imgH="190417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357826"/>
                        <a:ext cx="10318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7776" y="4500570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9" name="משוואה" r:id="rId16" imgW="482391" imgH="165028" progId="Equation.3">
                  <p:embed/>
                </p:oleObj>
              </mc:Choice>
              <mc:Fallback>
                <p:oleObj name="משוואה" r:id="rId16" imgW="482391" imgH="165028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6" y="4500570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53957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14414" y="214311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357158" y="288289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0" name="משוואה" r:id="rId18" imgW="507780" imgH="165028" progId="Equation.3">
                  <p:embed/>
                </p:oleObj>
              </mc:Choice>
              <mc:Fallback>
                <p:oleObj name="משוואה" r:id="rId18" imgW="507780" imgH="165028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8289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>
            <a:stCxn id="32" idx="4"/>
            <a:endCxn id="6" idx="0"/>
          </p:cNvCxnSpPr>
          <p:nvPr/>
        </p:nvCxnSpPr>
        <p:spPr>
          <a:xfrm rot="16200000" flipH="1">
            <a:off x="1008041" y="2992431"/>
            <a:ext cx="857256" cy="15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589720" y="315716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72000" y="285749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72000" y="342900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5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86210"/>
              </p:ext>
            </p:extLst>
          </p:nvPr>
        </p:nvGraphicFramePr>
        <p:xfrm>
          <a:off x="2602395" y="2896425"/>
          <a:ext cx="9921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1" name="משוואה" r:id="rId20" imgW="494870" imgH="164957" progId="Equation.3">
                  <p:embed/>
                </p:oleObj>
              </mc:Choice>
              <mc:Fallback>
                <p:oleObj name="משוואה" r:id="rId20" imgW="494870" imgH="164957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95" y="2896425"/>
                        <a:ext cx="9921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7" name="Object 4"/>
          <p:cNvGraphicFramePr>
            <a:graphicFrameLocks noChangeAspect="1"/>
          </p:cNvGraphicFramePr>
          <p:nvPr/>
        </p:nvGraphicFramePr>
        <p:xfrm>
          <a:off x="5411801" y="278605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2" name="משוואה" r:id="rId22" imgW="507780" imgH="165028" progId="Equation.3">
                  <p:embed/>
                </p:oleObj>
              </mc:Choice>
              <mc:Fallback>
                <p:oleObj name="משוואה" r:id="rId22" imgW="507780" imgH="165028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801" y="278605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8" name="Object 4"/>
          <p:cNvGraphicFramePr>
            <a:graphicFrameLocks noChangeAspect="1"/>
          </p:cNvGraphicFramePr>
          <p:nvPr/>
        </p:nvGraphicFramePr>
        <p:xfrm>
          <a:off x="5436096" y="4437112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3" name="משוואה" r:id="rId24" imgW="494870" imgH="164957" progId="Equation.3">
                  <p:embed/>
                </p:oleObj>
              </mc:Choice>
              <mc:Fallback>
                <p:oleObj name="משוואה" r:id="rId24" imgW="494870" imgH="164957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9" name="Object 15"/>
          <p:cNvGraphicFramePr>
            <a:graphicFrameLocks noChangeAspect="1"/>
          </p:cNvGraphicFramePr>
          <p:nvPr/>
        </p:nvGraphicFramePr>
        <p:xfrm>
          <a:off x="3214678" y="3311527"/>
          <a:ext cx="10175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4" name="משוואה" r:id="rId26" imgW="507780" imgH="165028" progId="Equation.3">
                  <p:embed/>
                </p:oleObj>
              </mc:Choice>
              <mc:Fallback>
                <p:oleObj name="משוואה" r:id="rId26" imgW="507780" imgH="165028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311527"/>
                        <a:ext cx="101758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0" name="Object 16"/>
          <p:cNvGraphicFramePr>
            <a:graphicFrameLocks noChangeAspect="1"/>
          </p:cNvGraphicFramePr>
          <p:nvPr/>
        </p:nvGraphicFramePr>
        <p:xfrm>
          <a:off x="3071802" y="3714752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5" name="משוואה" r:id="rId28" imgW="507780" imgH="165028" progId="Equation.3">
                  <p:embed/>
                </p:oleObj>
              </mc:Choice>
              <mc:Fallback>
                <p:oleObj name="משוואה" r:id="rId28" imgW="507780" imgH="165028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714752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>
            <a:stCxn id="6" idx="7"/>
            <a:endCxn id="40" idx="1"/>
          </p:cNvCxnSpPr>
          <p:nvPr/>
        </p:nvCxnSpPr>
        <p:spPr>
          <a:xfrm rot="5400000" flipH="1" flipV="1">
            <a:off x="2913764" y="1843998"/>
            <a:ext cx="644737" cy="2797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7"/>
            <a:endCxn id="39" idx="1"/>
          </p:cNvCxnSpPr>
          <p:nvPr/>
        </p:nvCxnSpPr>
        <p:spPr>
          <a:xfrm>
            <a:off x="4937857" y="2920267"/>
            <a:ext cx="1714634" cy="299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6"/>
            <a:endCxn id="6" idx="5"/>
          </p:cNvCxnSpPr>
          <p:nvPr/>
        </p:nvCxnSpPr>
        <p:spPr>
          <a:xfrm flipH="1">
            <a:off x="1837494" y="3371474"/>
            <a:ext cx="5180854" cy="850216"/>
          </a:xfrm>
          <a:prstGeom prst="curvedConnector4">
            <a:avLst>
              <a:gd name="adj1" fmla="val -4412"/>
              <a:gd name="adj2" fmla="val 1428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  <a:endCxn id="41" idx="1"/>
          </p:cNvCxnSpPr>
          <p:nvPr/>
        </p:nvCxnSpPr>
        <p:spPr>
          <a:xfrm flipV="1">
            <a:off x="2000232" y="3491771"/>
            <a:ext cx="2634539" cy="401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5400000">
            <a:off x="3129873" y="2558377"/>
            <a:ext cx="364062" cy="2948820"/>
          </a:xfrm>
          <a:prstGeom prst="curvedConnector3">
            <a:avLst>
              <a:gd name="adj1" fmla="val 1013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6" idx="6"/>
            <a:endCxn id="6" idx="4"/>
          </p:cNvCxnSpPr>
          <p:nvPr/>
        </p:nvCxnSpPr>
        <p:spPr>
          <a:xfrm flipH="1">
            <a:off x="1444610" y="3893347"/>
            <a:ext cx="555622" cy="464347"/>
          </a:xfrm>
          <a:prstGeom prst="curvedConnector4">
            <a:avLst>
              <a:gd name="adj1" fmla="val -224601"/>
              <a:gd name="adj2" fmla="val 43977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41" name="Object 9"/>
          <p:cNvGraphicFramePr>
            <a:graphicFrameLocks noChangeAspect="1"/>
          </p:cNvGraphicFramePr>
          <p:nvPr/>
        </p:nvGraphicFramePr>
        <p:xfrm>
          <a:off x="3428992" y="5143512"/>
          <a:ext cx="1016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6" name="משוואה" r:id="rId30" imgW="507780" imgH="165028" progId="Equation.3">
                  <p:embed/>
                </p:oleObj>
              </mc:Choice>
              <mc:Fallback>
                <p:oleObj name="משוואה" r:id="rId30" imgW="507780" imgH="165028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143512"/>
                        <a:ext cx="10160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9"/>
          <p:cNvGraphicFramePr>
            <a:graphicFrameLocks noChangeAspect="1"/>
          </p:cNvGraphicFramePr>
          <p:nvPr/>
        </p:nvGraphicFramePr>
        <p:xfrm>
          <a:off x="3428992" y="5429264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7" name="משוואה" r:id="rId32" imgW="494870" imgH="164957" progId="Equation.3">
                  <p:embed/>
                </p:oleObj>
              </mc:Choice>
              <mc:Fallback>
                <p:oleObj name="משוואה" r:id="rId32" imgW="494870" imgH="164957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429264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9"/>
          <p:cNvGraphicFramePr>
            <a:graphicFrameLocks noChangeAspect="1"/>
          </p:cNvGraphicFramePr>
          <p:nvPr/>
        </p:nvGraphicFramePr>
        <p:xfrm>
          <a:off x="3428992" y="5786454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8" name="משוואה" r:id="rId34" imgW="482391" imgH="165028" progId="Equation.3">
                  <p:embed/>
                </p:oleObj>
              </mc:Choice>
              <mc:Fallback>
                <p:oleObj name="משוואה" r:id="rId34" imgW="482391" imgH="165028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143768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3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A word</a:t>
            </a:r>
            <a:r>
              <a:rPr lang="en-US" dirty="0"/>
              <a:t> </a:t>
            </a:r>
            <a:r>
              <a:rPr lang="en-US" dirty="0" smtClean="0"/>
              <a:t>(or sentence) is a string of </a:t>
            </a:r>
            <a:r>
              <a:rPr lang="en-US" b="1" i="1" dirty="0" smtClean="0"/>
              <a:t>terminals</a:t>
            </a:r>
            <a:r>
              <a:rPr lang="en-US" i="1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derivation </a:t>
            </a:r>
            <a:r>
              <a:rPr lang="en-US" dirty="0" smtClean="0"/>
              <a:t>of a word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/>
              <a:t> from a context Free Grammar</a:t>
            </a:r>
            <a:r>
              <a:rPr lang="en-US" b="1" i="1" dirty="0" smtClean="0"/>
              <a:t>                            </a:t>
            </a:r>
            <a:r>
              <a:rPr lang="en-US" dirty="0" smtClean="0"/>
              <a:t>is a sequence of strings                                                     ,</a:t>
            </a:r>
            <a:br>
              <a:rPr lang="en-US" dirty="0" smtClean="0"/>
            </a:br>
            <a:r>
              <a:rPr lang="en-US" dirty="0" smtClean="0"/>
              <a:t>over              ,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       is the start variable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For each                 ,        is obtained by activating a single production (rule)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 smtClean="0"/>
              <a:t> on one of the variables of 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/>
              <a:t>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 smtClean="0"/>
              <a:t>A Derivation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 smtClean="0"/>
              <a:t>  </a:t>
            </a:r>
            <a:fld id="{C88F0039-7B6B-435B-B4CF-4858C8C38BCB}" type="slidenum">
              <a:rPr lang="en-US" sz="1600" smtClean="0"/>
              <a:pPr algn="l"/>
              <a:t>9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779716" y="2571744"/>
          <a:ext cx="2220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6" name="משוואה" r:id="rId3" imgW="952087" imgH="215806" progId="Equation.3">
                  <p:embed/>
                </p:oleObj>
              </mc:Choice>
              <mc:Fallback>
                <p:oleObj name="משוואה" r:id="rId3" imgW="952087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6" y="2571744"/>
                        <a:ext cx="2220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714612" y="4538673"/>
          <a:ext cx="14192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7" name="משוואה" r:id="rId5" imgW="494870" imgH="177646" progId="Equation.3">
                  <p:embed/>
                </p:oleObj>
              </mc:Choice>
              <mc:Fallback>
                <p:oleObj name="משוואה" r:id="rId5" imgW="494870" imgH="17764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538673"/>
                        <a:ext cx="14192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4721" y="4000500"/>
          <a:ext cx="12112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8" name="משוואה" r:id="rId7" imgW="419100" imgH="228600" progId="Equation.3">
                  <p:embed/>
                </p:oleObj>
              </mc:Choice>
              <mc:Fallback>
                <p:oleObj name="משוואה" r:id="rId7" imgW="4191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21" y="4000500"/>
                        <a:ext cx="12112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3"/>
          <p:cNvGraphicFramePr>
            <a:graphicFrameLocks noChangeAspect="1"/>
          </p:cNvGraphicFramePr>
          <p:nvPr/>
        </p:nvGraphicFramePr>
        <p:xfrm>
          <a:off x="2293938" y="3000375"/>
          <a:ext cx="4687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49" name="משוואה" r:id="rId9" imgW="1638300" imgH="228600" progId="Equation.3">
                  <p:embed/>
                </p:oleObj>
              </mc:Choice>
              <mc:Fallback>
                <p:oleObj name="משוואה" r:id="rId9" imgW="16383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000375"/>
                        <a:ext cx="46878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3"/>
          <p:cNvGraphicFramePr>
            <a:graphicFrameLocks noChangeAspect="1"/>
          </p:cNvGraphicFramePr>
          <p:nvPr/>
        </p:nvGraphicFramePr>
        <p:xfrm>
          <a:off x="1908164" y="3571879"/>
          <a:ext cx="1163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0" name="משוואה" r:id="rId11" imgW="406048" imgH="164957" progId="Equation.3">
                  <p:embed/>
                </p:oleObj>
              </mc:Choice>
              <mc:Fallback>
                <p:oleObj name="משוואה" r:id="rId11" imgW="406048" imgH="164957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64" y="3571879"/>
                        <a:ext cx="11636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4"/>
          <p:cNvGraphicFramePr>
            <a:graphicFrameLocks noChangeAspect="1"/>
          </p:cNvGraphicFramePr>
          <p:nvPr/>
        </p:nvGraphicFramePr>
        <p:xfrm>
          <a:off x="4448177" y="4478349"/>
          <a:ext cx="409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1" name="משוואה" r:id="rId13" imgW="139700" imgH="228600" progId="Equation.3">
                  <p:embed/>
                </p:oleObj>
              </mc:Choice>
              <mc:Fallback>
                <p:oleObj name="משוואה" r:id="rId13" imgW="1397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7" y="4478349"/>
                        <a:ext cx="4095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4"/>
          <p:cNvGraphicFramePr>
            <a:graphicFrameLocks noChangeAspect="1"/>
          </p:cNvGraphicFramePr>
          <p:nvPr/>
        </p:nvGraphicFramePr>
        <p:xfrm>
          <a:off x="4830769" y="5357826"/>
          <a:ext cx="669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2" name="משוואה" r:id="rId15" imgW="228600" imgH="228600" progId="Equation.3">
                  <p:embed/>
                </p:oleObj>
              </mc:Choice>
              <mc:Fallback>
                <p:oleObj name="משוואה" r:id="rId15" imgW="2286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9" y="5357826"/>
                        <a:ext cx="669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21044</TotalTime>
  <Words>2075</Words>
  <Application>Microsoft Office PowerPoint</Application>
  <PresentationFormat>On-screen Show (4:3)</PresentationFormat>
  <Paragraphs>759</Paragraphs>
  <Slides>82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Times New Roman</vt:lpstr>
      <vt:lpstr>Wingdings</vt:lpstr>
      <vt:lpstr>Office Theme</vt:lpstr>
      <vt:lpstr>משוואה</vt:lpstr>
      <vt:lpstr>Equation</vt:lpstr>
      <vt:lpstr>Introduction to Computation Theory </vt:lpstr>
      <vt:lpstr>Introduction</vt:lpstr>
      <vt:lpstr>Revisiting CFG (ie eBNF) - Example</vt:lpstr>
      <vt:lpstr>Context Free Grammar - Example</vt:lpstr>
      <vt:lpstr>Context Free Grammar - Example</vt:lpstr>
      <vt:lpstr>Context Free Grammar - Example</vt:lpstr>
      <vt:lpstr>Context Free Grammar - Example</vt:lpstr>
      <vt:lpstr>CF Grammar – A Formal Definition</vt:lpstr>
      <vt:lpstr>A Derivation – A Formal Definition</vt:lpstr>
      <vt:lpstr>CF Grammar – A Formal Definition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Ambiguity</vt:lpstr>
      <vt:lpstr>Ambiguity</vt:lpstr>
      <vt:lpstr>Example4: Similar to Arith. EXPS</vt:lpstr>
      <vt:lpstr>Example4: 1st Parse Tree for______</vt:lpstr>
      <vt:lpstr>Example4: 2nd Parse Tree for_____</vt:lpstr>
      <vt:lpstr>Discussion</vt:lpstr>
      <vt:lpstr>Discussion</vt:lpstr>
      <vt:lpstr>Pushdown Automata - Introduction</vt:lpstr>
      <vt:lpstr>Schematic of a Finite Automaton</vt:lpstr>
      <vt:lpstr>Schematic of a Pushdown Automaton</vt:lpstr>
      <vt:lpstr>Informal Description</vt:lpstr>
      <vt:lpstr>Informal Description</vt:lpstr>
      <vt:lpstr>A PDA Recognizing_________</vt:lpstr>
      <vt:lpstr>Checking Stack Emptiness</vt:lpstr>
      <vt:lpstr>Checking Stack Emptiness</vt:lpstr>
      <vt:lpstr>A PDA Recognizing_________</vt:lpstr>
      <vt:lpstr>A PDA Recognizing palindrome_________</vt:lpstr>
      <vt:lpstr>A PDA Recognizing_________</vt:lpstr>
      <vt:lpstr>Nondeterministic PDAs</vt:lpstr>
      <vt:lpstr>PDA – A Formal Definition</vt:lpstr>
      <vt:lpstr>PDA - The Transition Function</vt:lpstr>
      <vt:lpstr>PDA - The Transition Function</vt:lpstr>
      <vt:lpstr>Transition Function Sub-steps</vt:lpstr>
      <vt:lpstr>Transition Function – 1st Sub-step</vt:lpstr>
      <vt:lpstr>Transition Function – 1st Sub-step</vt:lpstr>
      <vt:lpstr>PDA - The Transition Function</vt:lpstr>
      <vt:lpstr>PDA - The Transition Function</vt:lpstr>
      <vt:lpstr>CFLG-s and PDA-s are Equivalent</vt:lpstr>
      <vt:lpstr>Proof Idea</vt:lpstr>
      <vt:lpstr>Proof Idea (cont.)</vt:lpstr>
      <vt:lpstr>Proof Idea (cont.)</vt:lpstr>
      <vt:lpstr>Proof Idea (cont.)</vt:lpstr>
      <vt:lpstr>Informal Description of P</vt:lpstr>
      <vt:lpstr>Informal Description of P</vt:lpstr>
      <vt:lpstr>Informal Description of P</vt:lpstr>
      <vt:lpstr>The Proof</vt:lpstr>
      <vt:lpstr>Implementing Extended Trans.</vt:lpstr>
      <vt:lpstr>Implementing Extended Trans.</vt:lpstr>
      <vt:lpstr>The Proof</vt:lpstr>
      <vt:lpstr>The Result PDA</vt:lpstr>
      <vt:lpstr>Example</vt:lpstr>
    </vt:vector>
  </TitlesOfParts>
  <Company>Netanya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Yu, Xudong</cp:lastModifiedBy>
  <cp:revision>1079</cp:revision>
  <dcterms:created xsi:type="dcterms:W3CDTF">2008-09-19T17:45:06Z</dcterms:created>
  <dcterms:modified xsi:type="dcterms:W3CDTF">2016-10-10T17:35:37Z</dcterms:modified>
</cp:coreProperties>
</file>