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309" r:id="rId12"/>
    <p:sldId id="266" r:id="rId13"/>
    <p:sldId id="267" r:id="rId14"/>
    <p:sldId id="268" r:id="rId15"/>
    <p:sldId id="269" r:id="rId16"/>
    <p:sldId id="286" r:id="rId17"/>
    <p:sldId id="287" r:id="rId18"/>
    <p:sldId id="288" r:id="rId19"/>
    <p:sldId id="28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84" y="-11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eith%20Woelfel\Desktop\Master%20Project%20Docs\cyclesizecompar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eith%20Woelfel\Desktop\Master%20Project%20Docs\cyclesizecompar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20073840769903759"/>
          <c:y val="5.5555555555555552E-2"/>
          <c:w val="0.75759492563429576"/>
          <c:h val="0.7845523476232138"/>
        </c:manualLayout>
      </c:layout>
      <c:barChart>
        <c:barDir val="col"/>
        <c:grouping val="clustered"/>
        <c:ser>
          <c:idx val="0"/>
          <c:order val="0"/>
          <c:cat>
            <c:strRef>
              <c:f>Sheet1!$B$2:$B$3</c:f>
              <c:strCache>
                <c:ptCount val="2"/>
                <c:pt idx="0">
                  <c:v>FULL DEDUPLICATION</c:v>
                </c:pt>
                <c:pt idx="1">
                  <c:v>DEDUPLICATION, ENTROPY &lt; 5</c:v>
                </c:pt>
              </c:strCache>
            </c:strRef>
          </c:cat>
          <c:val>
            <c:numRef>
              <c:f>Sheet1!$D$36:$D$37</c:f>
              <c:numCache>
                <c:formatCode>_(* #,##0_);_(* \(#,##0\);_(* "-"??_);_(@_)</c:formatCode>
                <c:ptCount val="2"/>
                <c:pt idx="0">
                  <c:v>115534700</c:v>
                </c:pt>
                <c:pt idx="1">
                  <c:v>115953283</c:v>
                </c:pt>
              </c:numCache>
            </c:numRef>
          </c:val>
        </c:ser>
        <c:axId val="77794688"/>
        <c:axId val="77945088"/>
      </c:barChart>
      <c:catAx>
        <c:axId val="77794688"/>
        <c:scaling>
          <c:orientation val="minMax"/>
        </c:scaling>
        <c:axPos val="b"/>
        <c:tickLblPos val="nextTo"/>
        <c:crossAx val="77945088"/>
        <c:crosses val="autoZero"/>
        <c:auto val="1"/>
        <c:lblAlgn val="ctr"/>
        <c:lblOffset val="100"/>
      </c:catAx>
      <c:valAx>
        <c:axId val="77945088"/>
        <c:scaling>
          <c:orientation val="minMax"/>
          <c:min val="0"/>
        </c:scaling>
        <c:axPos val="l"/>
        <c:majorGridlines/>
        <c:numFmt formatCode="_(* #,##0_);_(* \(#,##0\);_(* &quot;-&quot;??_);_(@_)" sourceLinked="1"/>
        <c:tickLblPos val="nextTo"/>
        <c:crossAx val="77794688"/>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cat>
            <c:strRef>
              <c:f>Sheet1!$B$2:$B$3</c:f>
              <c:strCache>
                <c:ptCount val="2"/>
                <c:pt idx="0">
                  <c:v>FULL DEDUPLICATION</c:v>
                </c:pt>
                <c:pt idx="1">
                  <c:v>DEDUPLICATION, ENTROPY &lt; 5</c:v>
                </c:pt>
              </c:strCache>
            </c:strRef>
          </c:cat>
          <c:val>
            <c:numRef>
              <c:f>Sheet1!$C$36:$C$37</c:f>
              <c:numCache>
                <c:formatCode>_(* #,##0_);_(* \(#,##0\);_(* "-"??_);_(@_)</c:formatCode>
                <c:ptCount val="2"/>
                <c:pt idx="0">
                  <c:v>9203113746</c:v>
                </c:pt>
                <c:pt idx="1">
                  <c:v>6219864368</c:v>
                </c:pt>
              </c:numCache>
            </c:numRef>
          </c:val>
        </c:ser>
        <c:axId val="78006528"/>
        <c:axId val="78013568"/>
      </c:barChart>
      <c:catAx>
        <c:axId val="78006528"/>
        <c:scaling>
          <c:orientation val="minMax"/>
        </c:scaling>
        <c:axPos val="b"/>
        <c:tickLblPos val="nextTo"/>
        <c:crossAx val="78013568"/>
        <c:crosses val="autoZero"/>
        <c:auto val="1"/>
        <c:lblAlgn val="ctr"/>
        <c:lblOffset val="100"/>
      </c:catAx>
      <c:valAx>
        <c:axId val="78013568"/>
        <c:scaling>
          <c:orientation val="minMax"/>
        </c:scaling>
        <c:axPos val="l"/>
        <c:majorGridlines/>
        <c:numFmt formatCode="_(* #,##0_);_(* \(#,##0\);_(* &quot;-&quot;??_);_(@_)" sourceLinked="1"/>
        <c:tickLblPos val="nextTo"/>
        <c:crossAx val="78006528"/>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Date Placeholder 9"/>
          <p:cNvSpPr>
            <a:spLocks noGrp="1"/>
          </p:cNvSpPr>
          <p:nvPr>
            <p:ph type="dt" sz="half" idx="10"/>
          </p:nvPr>
        </p:nvSpPr>
        <p:spPr/>
        <p:txBody>
          <a:bodyPr/>
          <a:lstStyle>
            <a:lvl1pPr>
              <a:defRPr>
                <a:solidFill>
                  <a:schemeClr val="bg2"/>
                </a:solidFill>
              </a:defRPr>
            </a:lvl1pPr>
          </a:lstStyle>
          <a:p>
            <a:fld id="{FBB1810F-04B9-42C4-AB05-C8CF9CA3EF9F}" type="datetimeFigureOut">
              <a:rPr lang="en-US" smtClean="0"/>
              <a:pPr/>
              <a:t>5/2/2014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6EA12898-51B7-4701-BE8A-64DCC2FA23F4}"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extLst>
      <p:ext uri="{BB962C8B-B14F-4D97-AF65-F5344CB8AC3E}">
        <p14:creationId xmlns="" xmlns:p14="http://schemas.microsoft.com/office/powerpoint/2010/main" val="2173938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B1810F-04B9-42C4-AB05-C8CF9CA3EF9F}"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12898-51B7-4701-BE8A-64DCC2FA23F4}" type="slidenum">
              <a:rPr lang="en-US" smtClean="0"/>
              <a:pPr/>
              <a:t>‹#›</a:t>
            </a:fld>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6096374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FBB1810F-04B9-42C4-AB05-C8CF9CA3EF9F}"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6EA12898-51B7-4701-BE8A-64DCC2FA23F4}" type="slidenum">
              <a:rPr lang="en-US" smtClean="0"/>
              <a:pPr/>
              <a:t>‹#›</a:t>
            </a:fld>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Vertical Title 1"/>
          <p:cNvSpPr>
            <a:spLocks noGrp="1"/>
          </p:cNvSpPr>
          <p:nvPr>
            <p:ph type="title" orient="vert"/>
          </p:nvPr>
        </p:nvSpPr>
        <p:spPr>
          <a:xfrm>
            <a:off x="7162800" y="274640"/>
            <a:ext cx="1676400" cy="5851525"/>
          </a:xfrm>
        </p:spPr>
        <p:txBody>
          <a:bodyPr vert="eaVert"/>
          <a:lstStyle/>
          <a:p>
            <a:r>
              <a:rPr lang="en-US" smtClean="0"/>
              <a:t>Click to edit Master title style</a:t>
            </a:r>
            <a:endParaRPr lang="en-US" dirty="0"/>
          </a:p>
        </p:txBody>
      </p:sp>
    </p:spTree>
    <p:extLst>
      <p:ext uri="{BB962C8B-B14F-4D97-AF65-F5344CB8AC3E}">
        <p14:creationId xmlns="" xmlns:p14="http://schemas.microsoft.com/office/powerpoint/2010/main" val="3626437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B1810F-04B9-42C4-AB05-C8CF9CA3EF9F}"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12898-51B7-4701-BE8A-64DCC2FA23F4}" type="slidenum">
              <a:rPr lang="en-US" smtClean="0"/>
              <a:pPr/>
              <a:t>‹#›</a:t>
            </a:fld>
            <a:endParaRPr lang="en-US"/>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8724477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Date Placeholder 8"/>
          <p:cNvSpPr>
            <a:spLocks noGrp="1"/>
          </p:cNvSpPr>
          <p:nvPr>
            <p:ph type="dt" sz="half" idx="10"/>
          </p:nvPr>
        </p:nvSpPr>
        <p:spPr/>
        <p:txBody>
          <a:bodyPr/>
          <a:lstStyle>
            <a:lvl1pPr>
              <a:defRPr>
                <a:solidFill>
                  <a:srgbClr val="FFFFFF"/>
                </a:solidFill>
              </a:defRPr>
            </a:lvl1pPr>
          </a:lstStyle>
          <a:p>
            <a:fld id="{FBB1810F-04B9-42C4-AB05-C8CF9CA3EF9F}" type="datetimeFigureOut">
              <a:rPr lang="en-US" smtClean="0"/>
              <a:pPr/>
              <a:t>5/2/2014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6EA12898-51B7-4701-BE8A-64DCC2FA23F4}"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3" name="Text Placeholder 2"/>
          <p:cNvSpPr>
            <a:spLocks noGrp="1"/>
          </p:cNvSpPr>
          <p:nvPr>
            <p:ph type="body" idx="1"/>
          </p:nvPr>
        </p:nvSpPr>
        <p:spPr>
          <a:xfrm>
            <a:off x="7162800"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extLst>
      <p:ext uri="{BB962C8B-B14F-4D97-AF65-F5344CB8AC3E}">
        <p14:creationId xmlns="" xmlns:p14="http://schemas.microsoft.com/office/powerpoint/2010/main" val="2281246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B1810F-04B9-42C4-AB05-C8CF9CA3EF9F}"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12898-51B7-4701-BE8A-64DCC2FA23F4}" type="slidenum">
              <a:rPr lang="en-US" smtClean="0"/>
              <a:pPr/>
              <a:t>‹#›</a:t>
            </a:fld>
            <a:endParaRPr lang="en-US"/>
          </a:p>
        </p:txBody>
      </p:sp>
      <p:sp>
        <p:nvSpPr>
          <p:cNvPr id="4" name="Content Placeholder 3"/>
          <p:cNvSpPr>
            <a:spLocks noGrp="1"/>
          </p:cNvSpPr>
          <p:nvPr>
            <p:ph sz="half" idx="2"/>
          </p:nvPr>
        </p:nvSpPr>
        <p:spPr>
          <a:xfrm>
            <a:off x="4648200" y="1719072"/>
            <a:ext cx="4038600" cy="4407408"/>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half" idx="1"/>
          </p:nvPr>
        </p:nvSpPr>
        <p:spPr>
          <a:xfrm>
            <a:off x="457200" y="1719072"/>
            <a:ext cx="4038600" cy="4407408"/>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8823492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BB1810F-04B9-42C4-AB05-C8CF9CA3EF9F}" type="datetimeFigureOut">
              <a:rPr lang="en-US" smtClean="0"/>
              <a:pPr/>
              <a:t>5/2/2014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12898-51B7-4701-BE8A-64DCC2FA23F4}" type="slidenum">
              <a:rPr lang="en-US" smtClean="0"/>
              <a:pPr/>
              <a:t>‹#›</a:t>
            </a:fld>
            <a:endParaRPr lang="en-US"/>
          </a:p>
        </p:txBody>
      </p:sp>
      <p:sp>
        <p:nvSpPr>
          <p:cNvPr id="6" name="Content Placeholder 5"/>
          <p:cNvSpPr>
            <a:spLocks noGrp="1"/>
          </p:cNvSpPr>
          <p:nvPr>
            <p:ph sz="quarter" idx="4"/>
          </p:nvPr>
        </p:nvSpPr>
        <p:spPr>
          <a:xfrm>
            <a:off x="4645026" y="2438401"/>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1"/>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379235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BB1810F-04B9-42C4-AB05-C8CF9CA3EF9F}" type="datetimeFigureOut">
              <a:rPr lang="en-US" smtClean="0"/>
              <a:pPr/>
              <a:t>5/2/2014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12898-51B7-4701-BE8A-64DCC2FA23F4}"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0849489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Date Placeholder 1"/>
          <p:cNvSpPr>
            <a:spLocks noGrp="1"/>
          </p:cNvSpPr>
          <p:nvPr>
            <p:ph type="dt" sz="half" idx="10"/>
          </p:nvPr>
        </p:nvSpPr>
        <p:spPr/>
        <p:txBody>
          <a:bodyPr/>
          <a:lstStyle/>
          <a:p>
            <a:fld id="{FBB1810F-04B9-42C4-AB05-C8CF9CA3EF9F}" type="datetimeFigureOut">
              <a:rPr lang="en-US" smtClean="0"/>
              <a:pPr/>
              <a:t>5/2/2014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12898-51B7-4701-BE8A-64DCC2FA23F4}" type="slidenum">
              <a:rPr lang="en-US" smtClean="0"/>
              <a:pPr/>
              <a:t>‹#›</a:t>
            </a:fld>
            <a:endParaRPr lang="en-US"/>
          </a:p>
        </p:txBody>
      </p:sp>
    </p:spTree>
    <p:extLst>
      <p:ext uri="{BB962C8B-B14F-4D97-AF65-F5344CB8AC3E}">
        <p14:creationId xmlns="" xmlns:p14="http://schemas.microsoft.com/office/powerpoint/2010/main" val="20469982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Date Placeholder 4"/>
          <p:cNvSpPr>
            <a:spLocks noGrp="1"/>
          </p:cNvSpPr>
          <p:nvPr>
            <p:ph type="dt" sz="half" idx="10"/>
          </p:nvPr>
        </p:nvSpPr>
        <p:spPr/>
        <p:txBody>
          <a:bodyPr/>
          <a:lstStyle/>
          <a:p>
            <a:fld id="{FBB1810F-04B9-42C4-AB05-C8CF9CA3EF9F}"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6EA12898-51B7-4701-BE8A-64DCC2FA23F4}" type="slidenum">
              <a:rPr lang="en-US" smtClean="0"/>
              <a:pPr/>
              <a:t>‹#›</a:t>
            </a:fld>
            <a:endParaRPr lang="en-US"/>
          </a:p>
        </p:txBody>
      </p:sp>
      <p:sp>
        <p:nvSpPr>
          <p:cNvPr id="3" name="Content Placeholder 2"/>
          <p:cNvSpPr>
            <a:spLocks noGrp="1"/>
          </p:cNvSpPr>
          <p:nvPr>
            <p:ph idx="1"/>
          </p:nvPr>
        </p:nvSpPr>
        <p:spPr>
          <a:xfrm>
            <a:off x="609600" y="304802"/>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extLst>
      <p:ext uri="{BB962C8B-B14F-4D97-AF65-F5344CB8AC3E}">
        <p14:creationId xmlns="" xmlns:p14="http://schemas.microsoft.com/office/powerpoint/2010/main" val="27560256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Date Placeholder 4"/>
          <p:cNvSpPr>
            <a:spLocks noGrp="1"/>
          </p:cNvSpPr>
          <p:nvPr>
            <p:ph type="dt" sz="half" idx="10"/>
          </p:nvPr>
        </p:nvSpPr>
        <p:spPr/>
        <p:txBody>
          <a:bodyPr/>
          <a:lstStyle/>
          <a:p>
            <a:fld id="{FBB1810F-04B9-42C4-AB05-C8CF9CA3EF9F}"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12898-51B7-4701-BE8A-64DCC2FA23F4}" type="slidenum">
              <a:rPr lang="en-US" smtClean="0"/>
              <a:pPr/>
              <a:t>‹#›</a:t>
            </a:fld>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21091926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152400" y="152402"/>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FBB1810F-04B9-42C4-AB05-C8CF9CA3EF9F}" type="datetimeFigureOut">
              <a:rPr lang="en-US" smtClean="0"/>
              <a:pPr/>
              <a:t>5/2/2014</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6EA12898-51B7-4701-BE8A-64DCC2FA23F4}" type="slidenum">
              <a:rPr lang="en-US" smtClean="0"/>
              <a:pPr/>
              <a:t>‹#›</a:t>
            </a:fld>
            <a:endParaRPr lang="en-US"/>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 xmlns:p14="http://schemas.microsoft.com/office/powerpoint/2010/main" val="2856961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4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20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Keith </a:t>
            </a:r>
            <a:r>
              <a:rPr lang="en-US" dirty="0" err="1" smtClean="0"/>
              <a:t>Woelfel</a:t>
            </a:r>
            <a:endParaRPr lang="en-US" dirty="0" smtClean="0"/>
          </a:p>
          <a:p>
            <a:r>
              <a:rPr lang="en-US" dirty="0" smtClean="0"/>
              <a:t>Igor </a:t>
            </a:r>
            <a:r>
              <a:rPr lang="en-US" dirty="0" err="1" smtClean="0"/>
              <a:t>Crk</a:t>
            </a:r>
            <a:endParaRPr lang="en-US" dirty="0" smtClean="0"/>
          </a:p>
        </p:txBody>
      </p:sp>
      <p:sp>
        <p:nvSpPr>
          <p:cNvPr id="2" name="Title 1"/>
          <p:cNvSpPr>
            <a:spLocks noGrp="1"/>
          </p:cNvSpPr>
          <p:nvPr>
            <p:ph type="title"/>
          </p:nvPr>
        </p:nvSpPr>
        <p:spPr/>
        <p:txBody>
          <a:bodyPr/>
          <a:lstStyle/>
          <a:p>
            <a:r>
              <a:rPr lang="en-US" sz="3200" dirty="0" smtClean="0"/>
              <a:t>Using entropy in dynamic deduplication – A file system approximation</a:t>
            </a:r>
            <a:endParaRPr lang="en-US" sz="32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Using </a:t>
            </a:r>
            <a:r>
              <a:rPr lang="en-US" dirty="0" smtClean="0"/>
              <a:t>a random, irreducible, and prime polynomial, a “fingerprint” of a bit string can be created</a:t>
            </a:r>
          </a:p>
          <a:p>
            <a:pPr lvl="1"/>
            <a:r>
              <a:rPr lang="en-US" dirty="0" smtClean="0"/>
              <a:t>This “fingerprint” is a very large integer </a:t>
            </a:r>
            <a:r>
              <a:rPr lang="en-US" dirty="0" smtClean="0"/>
              <a:t>value</a:t>
            </a:r>
          </a:p>
          <a:p>
            <a:pPr lvl="1"/>
            <a:r>
              <a:rPr lang="en-US" dirty="0" smtClean="0"/>
              <a:t>Why random, irreducible, and prime?</a:t>
            </a:r>
            <a:endParaRPr lang="en-US" dirty="0" smtClean="0"/>
          </a:p>
          <a:p>
            <a:pPr lvl="1"/>
            <a:r>
              <a:rPr lang="en-US" dirty="0" smtClean="0"/>
              <a:t>Applying modulus division to this large prime results in a user defined set of possible values for any bit </a:t>
            </a:r>
            <a:r>
              <a:rPr lang="en-US" dirty="0" smtClean="0"/>
              <a:t>string</a:t>
            </a:r>
          </a:p>
          <a:p>
            <a:pPr lvl="2"/>
            <a:r>
              <a:rPr lang="en-US" dirty="0" smtClean="0"/>
              <a:t>Creates a set of byte patterns acceptable as breakpoints</a:t>
            </a:r>
            <a:endParaRPr lang="en-US" dirty="0" smtClean="0"/>
          </a:p>
          <a:p>
            <a:r>
              <a:rPr lang="en-US" dirty="0" smtClean="0"/>
              <a:t>Any </a:t>
            </a:r>
            <a:r>
              <a:rPr lang="en-US" dirty="0" smtClean="0"/>
              <a:t>byte </a:t>
            </a:r>
            <a:r>
              <a:rPr lang="en-US" dirty="0" smtClean="0"/>
              <a:t>string can be associated with a </a:t>
            </a:r>
            <a:r>
              <a:rPr lang="en-US" dirty="0" smtClean="0"/>
              <a:t>value</a:t>
            </a:r>
            <a:endParaRPr lang="en-US" dirty="0" smtClean="0"/>
          </a:p>
          <a:p>
            <a:pPr lvl="1"/>
            <a:r>
              <a:rPr lang="en-US" dirty="0" smtClean="0"/>
              <a:t>Finding breakpoints does not necessarily mean matching data (data may proceed the breakpoint in the string analyzed)</a:t>
            </a:r>
            <a:endParaRPr lang="en-US" dirty="0" smtClean="0"/>
          </a:p>
          <a:p>
            <a:pPr lvl="1"/>
            <a:r>
              <a:rPr lang="en-US" dirty="0" smtClean="0"/>
              <a:t>A larger modulus division value = larger chunks </a:t>
            </a:r>
            <a:endParaRPr lang="en-US" dirty="0"/>
          </a:p>
        </p:txBody>
      </p:sp>
      <p:sp>
        <p:nvSpPr>
          <p:cNvPr id="3" name="Title 2"/>
          <p:cNvSpPr>
            <a:spLocks noGrp="1"/>
          </p:cNvSpPr>
          <p:nvPr>
            <p:ph type="title"/>
          </p:nvPr>
        </p:nvSpPr>
        <p:spPr/>
        <p:txBody>
          <a:bodyPr/>
          <a:lstStyle/>
          <a:p>
            <a:r>
              <a:rPr lang="en-US" dirty="0" smtClean="0"/>
              <a:t>Rabin fingerprinting</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Fingerprinting process:</a:t>
            </a:r>
          </a:p>
          <a:p>
            <a:pPr lvl="1"/>
            <a:r>
              <a:rPr lang="en-US" dirty="0" smtClean="0"/>
              <a:t>Given our n-bit string m</a:t>
            </a:r>
            <a:r>
              <a:rPr lang="en-US" baseline="-25000" dirty="0" smtClean="0"/>
              <a:t>0</a:t>
            </a:r>
            <a:r>
              <a:rPr lang="en-US" dirty="0" smtClean="0"/>
              <a:t>,…,m</a:t>
            </a:r>
            <a:r>
              <a:rPr lang="en-US" baseline="-25000" dirty="0" smtClean="0"/>
              <a:t>n-1</a:t>
            </a:r>
          </a:p>
          <a:p>
            <a:pPr lvl="1"/>
            <a:r>
              <a:rPr lang="en-US" dirty="0" smtClean="0"/>
              <a:t>Convert to a polynomial f(x) = m</a:t>
            </a:r>
            <a:r>
              <a:rPr lang="en-US" baseline="-25000" dirty="0" smtClean="0"/>
              <a:t>0</a:t>
            </a:r>
            <a:r>
              <a:rPr lang="en-US" dirty="0" smtClean="0"/>
              <a:t> + m</a:t>
            </a:r>
            <a:r>
              <a:rPr lang="en-US" baseline="-25000" dirty="0" smtClean="0"/>
              <a:t>1</a:t>
            </a:r>
            <a:r>
              <a:rPr lang="en-US" dirty="0" smtClean="0"/>
              <a:t>x + … + m</a:t>
            </a:r>
            <a:r>
              <a:rPr lang="en-US" baseline="-25000" dirty="0" smtClean="0"/>
              <a:t>n-1</a:t>
            </a:r>
            <a:r>
              <a:rPr lang="en-US" dirty="0" smtClean="0"/>
              <a:t>x</a:t>
            </a:r>
            <a:r>
              <a:rPr lang="en-US" baseline="30000" dirty="0" smtClean="0"/>
              <a:t>n-1</a:t>
            </a:r>
          </a:p>
          <a:p>
            <a:pPr lvl="1"/>
            <a:r>
              <a:rPr lang="en-US" dirty="0" smtClean="0"/>
              <a:t>Pick a random, irreducible, prime polynomial of degree k: p(x)</a:t>
            </a:r>
          </a:p>
          <a:p>
            <a:pPr lvl="1"/>
            <a:r>
              <a:rPr lang="en-US" dirty="0" smtClean="0"/>
              <a:t>Divide f(x) by p(x), results in remainder r(x)</a:t>
            </a:r>
          </a:p>
          <a:p>
            <a:pPr lvl="1"/>
            <a:r>
              <a:rPr lang="en-US" dirty="0" smtClean="0"/>
              <a:t>r(x) is evaluated as a k-bit number</a:t>
            </a:r>
          </a:p>
          <a:p>
            <a:r>
              <a:rPr lang="en-US" dirty="0" smtClean="0"/>
              <a:t>This produces our fingerprint value, which we then can then apply modulo division on</a:t>
            </a:r>
          </a:p>
        </p:txBody>
      </p:sp>
      <p:sp>
        <p:nvSpPr>
          <p:cNvPr id="3" name="Title 2"/>
          <p:cNvSpPr>
            <a:spLocks noGrp="1"/>
          </p:cNvSpPr>
          <p:nvPr>
            <p:ph type="title"/>
          </p:nvPr>
        </p:nvSpPr>
        <p:spPr/>
        <p:txBody>
          <a:bodyPr/>
          <a:lstStyle/>
          <a:p>
            <a:r>
              <a:rPr lang="en-US" dirty="0" smtClean="0"/>
              <a:t>Rabin fingerprinting</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57929"/>
          </a:xfrm>
        </p:spPr>
        <p:txBody>
          <a:bodyPr>
            <a:normAutofit lnSpcReduction="10000"/>
          </a:bodyPr>
          <a:lstStyle/>
          <a:p>
            <a:r>
              <a:rPr lang="en-US" dirty="0" smtClean="0"/>
              <a:t>An </a:t>
            </a:r>
            <a:r>
              <a:rPr lang="en-US" dirty="0" smtClean="0"/>
              <a:t>example: bit string 101101010010110110011001</a:t>
            </a:r>
          </a:p>
          <a:p>
            <a:r>
              <a:rPr lang="en-US" dirty="0" smtClean="0"/>
              <a:t>2</a:t>
            </a:r>
            <a:r>
              <a:rPr lang="en-US" baseline="30000" dirty="0" smtClean="0"/>
              <a:t>64</a:t>
            </a:r>
            <a:r>
              <a:rPr lang="en-US" dirty="0" smtClean="0"/>
              <a:t> – 1 possible integer values produced by fingerprint </a:t>
            </a:r>
            <a:r>
              <a:rPr lang="en-US" dirty="0" smtClean="0"/>
              <a:t>algorithm (we use 64</a:t>
            </a:r>
            <a:r>
              <a:rPr lang="en-US" baseline="30000" dirty="0" smtClean="0"/>
              <a:t>th</a:t>
            </a:r>
            <a:r>
              <a:rPr lang="en-US" dirty="0" smtClean="0"/>
              <a:t> degree polynomials)</a:t>
            </a:r>
            <a:endParaRPr lang="en-US" dirty="0" smtClean="0"/>
          </a:p>
          <a:p>
            <a:r>
              <a:rPr lang="en-US" dirty="0" smtClean="0"/>
              <a:t>Output of 18446744073709505612</a:t>
            </a:r>
          </a:p>
          <a:p>
            <a:r>
              <a:rPr lang="en-US" dirty="0" smtClean="0"/>
              <a:t>Use a modulus value to reduce (i.e. % 2048)</a:t>
            </a:r>
          </a:p>
          <a:p>
            <a:r>
              <a:rPr lang="en-US" dirty="0" smtClean="0"/>
              <a:t>18446744073709505612 % 2048 = 1100 </a:t>
            </a:r>
          </a:p>
          <a:p>
            <a:r>
              <a:rPr lang="en-US" dirty="0" smtClean="0"/>
              <a:t>The result is compared to a constant value. If they are equal, this bit string is a breakpoint for a chunk. </a:t>
            </a:r>
          </a:p>
          <a:p>
            <a:pPr lvl="1"/>
            <a:r>
              <a:rPr lang="en-US" dirty="0" smtClean="0"/>
              <a:t>Often, this value is set as “0”</a:t>
            </a:r>
          </a:p>
          <a:p>
            <a:pPr lvl="1"/>
            <a:r>
              <a:rPr lang="en-US" dirty="0" smtClean="0"/>
              <a:t>So the above value would NOT be a breakpoint, as 1100 != 0</a:t>
            </a:r>
            <a:br>
              <a:rPr lang="en-US" dirty="0" smtClean="0"/>
            </a:br>
            <a:endParaRPr lang="en-US" dirty="0"/>
          </a:p>
        </p:txBody>
      </p:sp>
      <p:sp>
        <p:nvSpPr>
          <p:cNvPr id="3" name="Title 2"/>
          <p:cNvSpPr>
            <a:spLocks noGrp="1"/>
          </p:cNvSpPr>
          <p:nvPr>
            <p:ph type="title"/>
          </p:nvPr>
        </p:nvSpPr>
        <p:spPr/>
        <p:txBody>
          <a:bodyPr/>
          <a:lstStyle/>
          <a:p>
            <a:r>
              <a:rPr lang="en-US" dirty="0" smtClean="0"/>
              <a:t>Rabin fingerprinting</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a:bodyPr>
          <a:lstStyle/>
          <a:p>
            <a:r>
              <a:rPr lang="en-US" dirty="0" smtClean="0"/>
              <a:t>When searching for a breakpoint in a bit stream, the fingerprinting algorithm slides a “window” over the stream to compute the fingerprint</a:t>
            </a:r>
          </a:p>
          <a:p>
            <a:pPr lvl="1"/>
            <a:r>
              <a:rPr lang="en-US" dirty="0" smtClean="0"/>
              <a:t>Every iteration -&gt; Move window </a:t>
            </a:r>
            <a:r>
              <a:rPr lang="en-US" b="1" dirty="0" smtClean="0"/>
              <a:t>one </a:t>
            </a:r>
            <a:r>
              <a:rPr lang="en-US" dirty="0" smtClean="0"/>
              <a:t>byte</a:t>
            </a:r>
          </a:p>
          <a:p>
            <a:pPr lvl="1"/>
            <a:r>
              <a:rPr lang="en-US" dirty="0" smtClean="0"/>
              <a:t>Seems computationally expensive, but isn’t</a:t>
            </a:r>
          </a:p>
          <a:p>
            <a:pPr lvl="1"/>
            <a:r>
              <a:rPr lang="en-US" dirty="0" smtClean="0"/>
              <a:t>Only one byte is </a:t>
            </a:r>
            <a:r>
              <a:rPr lang="en-US" dirty="0" smtClean="0"/>
              <a:t>new in the window, results in low computation </a:t>
            </a:r>
            <a:r>
              <a:rPr lang="en-US" dirty="0" smtClean="0"/>
              <a:t>overhead</a:t>
            </a:r>
          </a:p>
          <a:p>
            <a:pPr lvl="1"/>
            <a:r>
              <a:rPr lang="en-US" dirty="0" smtClean="0"/>
              <a:t>Only requires bit shifts and an OR operation</a:t>
            </a:r>
            <a:endParaRPr lang="en-US" dirty="0" smtClean="0"/>
          </a:p>
          <a:p>
            <a:pPr lvl="1"/>
            <a:r>
              <a:rPr lang="en-US" dirty="0" smtClean="0"/>
              <a:t>Simple e</a:t>
            </a:r>
            <a:r>
              <a:rPr lang="en-US" dirty="0" smtClean="0"/>
              <a:t>xample</a:t>
            </a:r>
            <a:r>
              <a:rPr lang="en-US" dirty="0" smtClean="0"/>
              <a:t>: a four byte window</a:t>
            </a:r>
          </a:p>
          <a:p>
            <a:pPr lvl="1">
              <a:buNone/>
            </a:pPr>
            <a:endParaRPr lang="en-US" dirty="0" smtClean="0"/>
          </a:p>
          <a:p>
            <a:pPr lvl="1">
              <a:buNone/>
            </a:pPr>
            <a:endParaRPr lang="en-US" dirty="0" smtClean="0"/>
          </a:p>
          <a:p>
            <a:r>
              <a:rPr lang="en-US" dirty="0" smtClean="0"/>
              <a:t>BYTE </a:t>
            </a:r>
            <a:r>
              <a:rPr lang="en-US" dirty="0" err="1" smtClean="0"/>
              <a:t>BYTE</a:t>
            </a:r>
            <a:r>
              <a:rPr lang="en-US" dirty="0" smtClean="0"/>
              <a:t> </a:t>
            </a:r>
            <a:r>
              <a:rPr lang="en-US" dirty="0" err="1" smtClean="0"/>
              <a:t>BYTE</a:t>
            </a:r>
            <a:r>
              <a:rPr lang="en-US" dirty="0" smtClean="0"/>
              <a:t> </a:t>
            </a:r>
            <a:r>
              <a:rPr lang="en-US" dirty="0" err="1" smtClean="0"/>
              <a:t>BYTE</a:t>
            </a:r>
            <a:r>
              <a:rPr lang="en-US" dirty="0" smtClean="0"/>
              <a:t> </a:t>
            </a:r>
            <a:r>
              <a:rPr lang="en-US" dirty="0" err="1" smtClean="0"/>
              <a:t>BYTE</a:t>
            </a:r>
            <a:r>
              <a:rPr lang="en-US" dirty="0" smtClean="0"/>
              <a:t> </a:t>
            </a:r>
            <a:r>
              <a:rPr lang="en-US" dirty="0" err="1" smtClean="0"/>
              <a:t>BYTE</a:t>
            </a:r>
            <a:r>
              <a:rPr lang="en-US" dirty="0" smtClean="0"/>
              <a:t> </a:t>
            </a:r>
            <a:r>
              <a:rPr lang="en-US" dirty="0" err="1" smtClean="0"/>
              <a:t>BYTE</a:t>
            </a:r>
            <a:r>
              <a:rPr lang="en-US" dirty="0" smtClean="0"/>
              <a:t> </a:t>
            </a:r>
            <a:r>
              <a:rPr lang="en-US" dirty="0" err="1" smtClean="0"/>
              <a:t>BYTE</a:t>
            </a:r>
            <a:endParaRPr lang="en-US" dirty="0" smtClean="0"/>
          </a:p>
          <a:p>
            <a:endParaRPr lang="en-US" dirty="0"/>
          </a:p>
        </p:txBody>
      </p:sp>
      <p:sp>
        <p:nvSpPr>
          <p:cNvPr id="3" name="Title 2"/>
          <p:cNvSpPr>
            <a:spLocks noGrp="1"/>
          </p:cNvSpPr>
          <p:nvPr>
            <p:ph type="title"/>
          </p:nvPr>
        </p:nvSpPr>
        <p:spPr/>
        <p:txBody>
          <a:bodyPr/>
          <a:lstStyle/>
          <a:p>
            <a:r>
              <a:rPr lang="en-US" dirty="0" smtClean="0"/>
              <a:t>Rabin fingerprinting</a:t>
            </a:r>
            <a:endParaRPr lang="en-US" dirty="0"/>
          </a:p>
        </p:txBody>
      </p:sp>
      <p:sp>
        <p:nvSpPr>
          <p:cNvPr id="4" name="TextBox 3"/>
          <p:cNvSpPr txBox="1"/>
          <p:nvPr/>
        </p:nvSpPr>
        <p:spPr>
          <a:xfrm>
            <a:off x="-1600200" y="5410200"/>
            <a:ext cx="8610600" cy="461665"/>
          </a:xfrm>
          <a:prstGeom prst="rect">
            <a:avLst/>
          </a:prstGeom>
          <a:noFill/>
          <a:ln>
            <a:noFill/>
          </a:ln>
        </p:spPr>
        <p:txBody>
          <a:bodyPr wrap="square" rtlCol="0" anchor="ctr" anchorCtr="1">
            <a:spAutoFit/>
          </a:bodyPr>
          <a:lstStyle/>
          <a:p>
            <a:r>
              <a:rPr lang="en-US" sz="2400" dirty="0" smtClean="0">
                <a:solidFill>
                  <a:schemeClr val="tx2"/>
                </a:solidFill>
              </a:rPr>
              <a:t>|------------WINDOW------------|   </a:t>
            </a:r>
            <a:endParaRPr lang="en-US" sz="2400" dirty="0">
              <a:solidFill>
                <a:schemeClr val="tx2"/>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grpId="1" nodeType="clickEffect">
                                  <p:stCondLst>
                                    <p:cond delay="0"/>
                                  </p:stCondLst>
                                  <p:childTnLst>
                                    <p:animMotion origin="layout" path="M -3.33333E-6 -2.89017E-6 L 0.10417 -0.00023 " pathEditMode="relative" rAng="0" ptsTypes="AA">
                                      <p:cBhvr>
                                        <p:cTn id="36" dur="2000" fill="hold"/>
                                        <p:tgtEl>
                                          <p:spTgt spid="4"/>
                                        </p:tgtEl>
                                        <p:attrNameLst>
                                          <p:attrName>ppt_x</p:attrName>
                                          <p:attrName>ppt_y</p:attrName>
                                        </p:attrNameLst>
                                      </p:cBhvr>
                                      <p:rCtr x="52" y="0"/>
                                    </p:animMotion>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grpId="2" nodeType="clickEffect">
                                  <p:stCondLst>
                                    <p:cond delay="0"/>
                                  </p:stCondLst>
                                  <p:childTnLst>
                                    <p:animMotion origin="layout" path="M 0.10417 -0.00023 L 0.19584 -0.00023 " pathEditMode="relative" rAng="0" ptsTypes="AA">
                                      <p:cBhvr>
                                        <p:cTn id="40" dur="2000" fill="hold"/>
                                        <p:tgtEl>
                                          <p:spTgt spid="4"/>
                                        </p:tgtEl>
                                        <p:attrNameLst>
                                          <p:attrName>ppt_x</p:attrName>
                                          <p:attrName>ppt_y</p:attrName>
                                        </p:attrNameLst>
                                      </p:cBhvr>
                                      <p:rCtr x="46" y="0"/>
                                    </p:animMotion>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3" nodeType="clickEffect">
                                  <p:stCondLst>
                                    <p:cond delay="0"/>
                                  </p:stCondLst>
                                  <p:childTnLst>
                                    <p:animMotion origin="layout" path="M 0.19584 -0.00023 L 0.3125 -0.00023 " pathEditMode="relative" rAng="0" ptsTypes="AA">
                                      <p:cBhvr>
                                        <p:cTn id="44" dur="2000" fill="hold"/>
                                        <p:tgtEl>
                                          <p:spTgt spid="4"/>
                                        </p:tgtEl>
                                        <p:attrNameLst>
                                          <p:attrName>ppt_x</p:attrName>
                                          <p:attrName>ppt_y</p:attrName>
                                        </p:attrNameLst>
                                      </p:cBhvr>
                                      <p:rCtr x="58" y="0"/>
                                    </p:animMotion>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grpId="4" nodeType="clickEffect">
                                  <p:stCondLst>
                                    <p:cond delay="0"/>
                                  </p:stCondLst>
                                  <p:childTnLst>
                                    <p:animMotion origin="layout" path="M 0.3125 -0.00023 L 0.4125 -0.00023 " pathEditMode="relative" rAng="0" ptsTypes="AA">
                                      <p:cBhvr>
                                        <p:cTn id="48" dur="2000" fill="hold"/>
                                        <p:tgtEl>
                                          <p:spTgt spid="4"/>
                                        </p:tgtEl>
                                        <p:attrNameLst>
                                          <p:attrName>ppt_x</p:attrName>
                                          <p:attrName>ppt_y</p:attrName>
                                        </p:attrNameLst>
                                      </p:cBhvr>
                                      <p:rCtr x="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57929"/>
          </a:xfrm>
        </p:spPr>
        <p:txBody>
          <a:bodyPr>
            <a:normAutofit/>
          </a:bodyPr>
          <a:lstStyle/>
          <a:p>
            <a:r>
              <a:rPr lang="en-US" dirty="0" smtClean="0"/>
              <a:t>Every time the window moves -&gt; new fingerprint</a:t>
            </a:r>
          </a:p>
          <a:p>
            <a:pPr lvl="1"/>
            <a:r>
              <a:rPr lang="en-US" dirty="0" smtClean="0"/>
              <a:t>Apply modulus division to fingerprint</a:t>
            </a:r>
          </a:p>
          <a:p>
            <a:pPr lvl="1"/>
            <a:r>
              <a:rPr lang="en-US" dirty="0" smtClean="0"/>
              <a:t>If this equals a constant (“0”), we have a breakpoint</a:t>
            </a:r>
          </a:p>
          <a:p>
            <a:r>
              <a:rPr lang="en-US" dirty="0" smtClean="0"/>
              <a:t>Can now compare chunk to see if it is unique</a:t>
            </a:r>
          </a:p>
          <a:p>
            <a:pPr lvl="1"/>
            <a:r>
              <a:rPr lang="en-US" dirty="0" smtClean="0"/>
              <a:t>If a match, discard data, create a pointer</a:t>
            </a:r>
          </a:p>
          <a:p>
            <a:pPr lvl="1"/>
            <a:r>
              <a:rPr lang="en-US" dirty="0" smtClean="0"/>
              <a:t>If unique, store data, add a pointer</a:t>
            </a:r>
          </a:p>
          <a:p>
            <a:r>
              <a:rPr lang="en-US" dirty="0" smtClean="0"/>
              <a:t>For performance, we often use a hash of the data for </a:t>
            </a:r>
            <a:r>
              <a:rPr lang="en-US" dirty="0" smtClean="0"/>
              <a:t>comparisons</a:t>
            </a:r>
          </a:p>
          <a:p>
            <a:pPr lvl="1"/>
            <a:r>
              <a:rPr lang="en-US" dirty="0" smtClean="0"/>
              <a:t>Why? – The data must be maintained across runs</a:t>
            </a:r>
            <a:endParaRPr lang="en-US" dirty="0"/>
          </a:p>
          <a:p>
            <a:pPr lvl="1"/>
            <a:r>
              <a:rPr lang="en-US" dirty="0" smtClean="0"/>
              <a:t>Further enhancements -&gt; Specific data structures</a:t>
            </a:r>
          </a:p>
          <a:p>
            <a:pPr lvl="1"/>
            <a:r>
              <a:rPr lang="en-US" dirty="0" smtClean="0"/>
              <a:t>I.e. Self-balancing trees, Bloom-Filter, etc.</a:t>
            </a:r>
          </a:p>
        </p:txBody>
      </p:sp>
      <p:sp>
        <p:nvSpPr>
          <p:cNvPr id="3" name="Title 2"/>
          <p:cNvSpPr>
            <a:spLocks noGrp="1"/>
          </p:cNvSpPr>
          <p:nvPr>
            <p:ph type="title"/>
          </p:nvPr>
        </p:nvSpPr>
        <p:spPr/>
        <p:txBody>
          <a:bodyPr/>
          <a:lstStyle/>
          <a:p>
            <a:r>
              <a:rPr lang="en-US" dirty="0" smtClean="0"/>
              <a:t>Rabin fingerprinting</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Main idea: fingerprinting allows us to find natural </a:t>
            </a:r>
            <a:r>
              <a:rPr lang="en-US" dirty="0" smtClean="0"/>
              <a:t>breakpoints, resolves problems of block </a:t>
            </a:r>
            <a:r>
              <a:rPr lang="en-US" dirty="0" err="1" smtClean="0"/>
              <a:t>dedup</a:t>
            </a:r>
            <a:endParaRPr lang="en-US" dirty="0" smtClean="0"/>
          </a:p>
          <a:p>
            <a:r>
              <a:rPr lang="en-US" dirty="0" smtClean="0"/>
              <a:t>Fingerprinting uses data tendencies itself to create breakpoints</a:t>
            </a:r>
          </a:p>
          <a:p>
            <a:r>
              <a:rPr lang="en-US" dirty="0" smtClean="0"/>
              <a:t>The two variables of interest in any deduplication program process with fingerprinting are:</a:t>
            </a:r>
          </a:p>
          <a:p>
            <a:pPr lvl="1"/>
            <a:r>
              <a:rPr lang="en-US" dirty="0" smtClean="0"/>
              <a:t>The size of the window used to create fingerprints</a:t>
            </a:r>
          </a:p>
          <a:p>
            <a:pPr lvl="1"/>
            <a:r>
              <a:rPr lang="en-US" dirty="0" smtClean="0"/>
              <a:t>The value we use for modulus division of the fingerprint (referred to as “</a:t>
            </a:r>
            <a:r>
              <a:rPr lang="en-US" dirty="0" err="1" smtClean="0"/>
              <a:t>chunksize</a:t>
            </a:r>
            <a:r>
              <a:rPr lang="en-US" dirty="0" smtClean="0"/>
              <a:t>” variable, due to its tendency to produce chunks that average around the size of this variable)</a:t>
            </a:r>
            <a:endParaRPr lang="en-US" dirty="0"/>
          </a:p>
        </p:txBody>
      </p:sp>
      <p:sp>
        <p:nvSpPr>
          <p:cNvPr id="3" name="Title 2"/>
          <p:cNvSpPr>
            <a:spLocks noGrp="1"/>
          </p:cNvSpPr>
          <p:nvPr>
            <p:ph type="title"/>
          </p:nvPr>
        </p:nvSpPr>
        <p:spPr/>
        <p:txBody>
          <a:bodyPr/>
          <a:lstStyle/>
          <a:p>
            <a:r>
              <a:rPr lang="en-US" dirty="0" smtClean="0"/>
              <a:t>Rabin fingerprinting</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lstStyle/>
          <a:p>
            <a:r>
              <a:rPr lang="en-US" dirty="0" smtClean="0"/>
              <a:t>Deduplication -&gt; most often implemented with variable blocks (fingerprinting)</a:t>
            </a:r>
          </a:p>
          <a:p>
            <a:r>
              <a:rPr lang="en-US" dirty="0" smtClean="0"/>
              <a:t>Block based still exists for special instances</a:t>
            </a:r>
          </a:p>
          <a:p>
            <a:pPr lvl="1"/>
            <a:r>
              <a:rPr lang="en-US" dirty="0" smtClean="0"/>
              <a:t>Setting minimum block sizes</a:t>
            </a:r>
          </a:p>
          <a:p>
            <a:pPr lvl="1"/>
            <a:r>
              <a:rPr lang="en-US" dirty="0" smtClean="0"/>
              <a:t>Setting maximum block sizes</a:t>
            </a:r>
          </a:p>
          <a:p>
            <a:pPr lvl="1"/>
            <a:r>
              <a:rPr lang="en-US" dirty="0" smtClean="0"/>
              <a:t>Blocking under certain pretexts (such as file structure)</a:t>
            </a:r>
          </a:p>
          <a:p>
            <a:r>
              <a:rPr lang="en-US" dirty="0" smtClean="0"/>
              <a:t>Knowledge of most </a:t>
            </a:r>
            <a:r>
              <a:rPr lang="en-US" dirty="0" err="1" smtClean="0"/>
              <a:t>dedup</a:t>
            </a:r>
            <a:r>
              <a:rPr lang="en-US" dirty="0" smtClean="0"/>
              <a:t> systems fuzzy -&gt; most usage is proprietary</a:t>
            </a:r>
          </a:p>
          <a:p>
            <a:r>
              <a:rPr lang="en-US" dirty="0" smtClean="0"/>
              <a:t>Most usage occurs as “appliances” -&gt; add on </a:t>
            </a:r>
            <a:r>
              <a:rPr lang="en-US" dirty="0" smtClean="0"/>
              <a:t>hardware</a:t>
            </a:r>
          </a:p>
          <a:p>
            <a:pPr lvl="1"/>
            <a:r>
              <a:rPr lang="en-US" dirty="0" smtClean="0"/>
              <a:t>Input data, output </a:t>
            </a:r>
            <a:r>
              <a:rPr lang="en-US" dirty="0" err="1" smtClean="0"/>
              <a:t>dedup</a:t>
            </a:r>
            <a:r>
              <a:rPr lang="en-US" dirty="0" smtClean="0"/>
              <a:t> metadata, maintain file structure</a:t>
            </a:r>
            <a:endParaRPr lang="en-US" dirty="0" smtClean="0"/>
          </a:p>
        </p:txBody>
      </p:sp>
      <p:sp>
        <p:nvSpPr>
          <p:cNvPr id="3" name="Title 2"/>
          <p:cNvSpPr>
            <a:spLocks noGrp="1"/>
          </p:cNvSpPr>
          <p:nvPr>
            <p:ph type="title"/>
          </p:nvPr>
        </p:nvSpPr>
        <p:spPr/>
        <p:txBody>
          <a:bodyPr/>
          <a:lstStyle/>
          <a:p>
            <a:r>
              <a:rPr lang="en-US" dirty="0" smtClean="0"/>
              <a:t>Deduplication today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smtClean="0"/>
              <a:t>Typical usage -&gt; secondary and archival storage</a:t>
            </a:r>
          </a:p>
          <a:p>
            <a:r>
              <a:rPr lang="en-US" dirty="0" smtClean="0"/>
              <a:t>In such instances, typical data composition is not what is found on most systems</a:t>
            </a:r>
          </a:p>
          <a:p>
            <a:pPr lvl="1"/>
            <a:r>
              <a:rPr lang="en-US" dirty="0" smtClean="0"/>
              <a:t>Extremely large files</a:t>
            </a:r>
          </a:p>
          <a:p>
            <a:pPr lvl="1"/>
            <a:r>
              <a:rPr lang="en-US" dirty="0" smtClean="0"/>
              <a:t>Files that are already compressed (problematic)</a:t>
            </a:r>
          </a:p>
          <a:p>
            <a:r>
              <a:rPr lang="en-US" dirty="0" smtClean="0"/>
              <a:t>Typical deduplication solutions are extremely sensitive to performance concerns</a:t>
            </a:r>
          </a:p>
          <a:p>
            <a:pPr lvl="1"/>
            <a:r>
              <a:rPr lang="en-US" dirty="0" smtClean="0"/>
              <a:t>Evidenced by </a:t>
            </a:r>
            <a:r>
              <a:rPr lang="en-US" dirty="0" smtClean="0"/>
              <a:t>typical utilization </a:t>
            </a:r>
            <a:r>
              <a:rPr lang="en-US" dirty="0" smtClean="0"/>
              <a:t>of hardware implementations</a:t>
            </a:r>
          </a:p>
          <a:p>
            <a:pPr lvl="2"/>
            <a:r>
              <a:rPr lang="en-US" dirty="0" smtClean="0"/>
              <a:t>Symantec, Dell, Western Digital, etc.</a:t>
            </a:r>
          </a:p>
          <a:p>
            <a:pPr lvl="1"/>
            <a:r>
              <a:rPr lang="en-US" dirty="0" smtClean="0"/>
              <a:t>Some pure deduplication filesystems exist, but aren’t the norm</a:t>
            </a:r>
          </a:p>
          <a:p>
            <a:pPr lvl="2"/>
            <a:r>
              <a:rPr lang="en-US" dirty="0" err="1" smtClean="0"/>
              <a:t>Venti</a:t>
            </a:r>
            <a:r>
              <a:rPr lang="en-US" dirty="0" smtClean="0"/>
              <a:t>, LBFS, etc.</a:t>
            </a:r>
          </a:p>
        </p:txBody>
      </p:sp>
      <p:sp>
        <p:nvSpPr>
          <p:cNvPr id="3" name="Title 2"/>
          <p:cNvSpPr>
            <a:spLocks noGrp="1"/>
          </p:cNvSpPr>
          <p:nvPr>
            <p:ph type="title"/>
          </p:nvPr>
        </p:nvSpPr>
        <p:spPr/>
        <p:txBody>
          <a:bodyPr/>
          <a:lstStyle/>
          <a:p>
            <a:r>
              <a:rPr lang="en-US" dirty="0" smtClean="0"/>
              <a:t>Deduplication today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228600" y="5181600"/>
            <a:ext cx="8610600" cy="1371600"/>
          </a:xfrm>
        </p:spPr>
        <p:txBody>
          <a:bodyPr/>
          <a:lstStyle/>
          <a:p>
            <a:r>
              <a:rPr lang="en-US" dirty="0" smtClean="0"/>
              <a:t>The typical hardware implementation of deduplication is extremely costly</a:t>
            </a:r>
            <a:endParaRPr lang="en-US" dirty="0"/>
          </a:p>
        </p:txBody>
      </p:sp>
      <p:pic>
        <p:nvPicPr>
          <p:cNvPr id="4" name="Content Placeholder 3" descr="wdbackup.JPG"/>
          <p:cNvPicPr>
            <a:picLocks noGrp="1" noChangeAspect="1"/>
          </p:cNvPicPr>
          <p:nvPr>
            <p:ph sz="half" idx="1"/>
          </p:nvPr>
        </p:nvPicPr>
        <p:blipFill>
          <a:blip r:embed="rId2" cstate="print"/>
          <a:stretch>
            <a:fillRect/>
          </a:stretch>
        </p:blipFill>
        <p:spPr>
          <a:xfrm>
            <a:off x="0" y="1600200"/>
            <a:ext cx="9144000" cy="3578375"/>
          </a:xfrm>
        </p:spPr>
      </p:pic>
      <p:sp>
        <p:nvSpPr>
          <p:cNvPr id="3" name="Title 2"/>
          <p:cNvSpPr>
            <a:spLocks noGrp="1"/>
          </p:cNvSpPr>
          <p:nvPr>
            <p:ph type="title"/>
          </p:nvPr>
        </p:nvSpPr>
        <p:spPr/>
        <p:txBody>
          <a:bodyPr/>
          <a:lstStyle/>
          <a:p>
            <a:r>
              <a:rPr lang="en-US" dirty="0" smtClean="0"/>
              <a:t>Deduplication today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Based on the previous, any performance increases would be highly valuable</a:t>
            </a:r>
          </a:p>
          <a:p>
            <a:r>
              <a:rPr lang="en-US" dirty="0" smtClean="0"/>
              <a:t>May be instances where the deduplication process can be modified to achieve performance gains</a:t>
            </a:r>
          </a:p>
          <a:p>
            <a:r>
              <a:rPr lang="en-US" dirty="0" smtClean="0"/>
              <a:t>Certain files may be poor candidates for deduplication</a:t>
            </a:r>
          </a:p>
          <a:p>
            <a:r>
              <a:rPr lang="en-US" dirty="0" smtClean="0"/>
              <a:t>Do something different with these files!</a:t>
            </a:r>
          </a:p>
          <a:p>
            <a:r>
              <a:rPr lang="en-US" dirty="0" smtClean="0"/>
              <a:t>We came to the conclusion that analyzing entropy of data would be a good starting point to achieve this</a:t>
            </a:r>
          </a:p>
        </p:txBody>
      </p:sp>
      <p:sp>
        <p:nvSpPr>
          <p:cNvPr id="5" name="Title 4"/>
          <p:cNvSpPr>
            <a:spLocks noGrp="1"/>
          </p:cNvSpPr>
          <p:nvPr>
            <p:ph type="title"/>
          </p:nvPr>
        </p:nvSpPr>
        <p:spPr/>
        <p:txBody>
          <a:bodyPr/>
          <a:lstStyle/>
          <a:p>
            <a:r>
              <a:rPr lang="en-US" dirty="0" smtClean="0"/>
              <a:t>Deduplication today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Introduction to Deduplication</a:t>
            </a:r>
          </a:p>
          <a:p>
            <a:pPr lvl="1"/>
            <a:r>
              <a:rPr lang="en-US" dirty="0" smtClean="0"/>
              <a:t>What is Deduplication?</a:t>
            </a:r>
          </a:p>
          <a:p>
            <a:pPr lvl="1"/>
            <a:r>
              <a:rPr lang="en-US" dirty="0" smtClean="0"/>
              <a:t>Block vs. Dynamic Deduplication</a:t>
            </a:r>
          </a:p>
          <a:p>
            <a:pPr lvl="1"/>
            <a:r>
              <a:rPr lang="en-US" dirty="0" smtClean="0"/>
              <a:t>Rabin Fingerprinting</a:t>
            </a:r>
          </a:p>
          <a:p>
            <a:pPr lvl="1"/>
            <a:r>
              <a:rPr lang="en-US" dirty="0" smtClean="0"/>
              <a:t>Deduplication Today</a:t>
            </a:r>
          </a:p>
          <a:p>
            <a:r>
              <a:rPr lang="en-US" dirty="0" smtClean="0"/>
              <a:t>Our Hypothesis – Entropy in Deduplication</a:t>
            </a:r>
          </a:p>
          <a:p>
            <a:pPr lvl="1"/>
            <a:r>
              <a:rPr lang="en-US" dirty="0" smtClean="0"/>
              <a:t>What is Entropy (Information Theory)?</a:t>
            </a:r>
          </a:p>
          <a:p>
            <a:pPr lvl="1"/>
            <a:r>
              <a:rPr lang="en-US" dirty="0" smtClean="0"/>
              <a:t>The Link Between Entropy and Compression Algorithms</a:t>
            </a:r>
          </a:p>
          <a:p>
            <a:pPr lvl="1"/>
            <a:r>
              <a:rPr lang="en-US" dirty="0" smtClean="0"/>
              <a:t>The Link Between Entropy and Deduplication?</a:t>
            </a:r>
            <a:endParaRPr lang="en-US" dirty="0"/>
          </a:p>
        </p:txBody>
      </p:sp>
      <p:sp>
        <p:nvSpPr>
          <p:cNvPr id="3" name="Title 2"/>
          <p:cNvSpPr>
            <a:spLocks noGrp="1"/>
          </p:cNvSpPr>
          <p:nvPr>
            <p:ph type="title"/>
          </p:nvPr>
        </p:nvSpPr>
        <p:spPr/>
        <p:txBody>
          <a:bodyPr/>
          <a:lstStyle/>
          <a:p>
            <a:r>
              <a:rPr lang="en-US" dirty="0" smtClean="0"/>
              <a:t>Presentation topics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Entropy is central in our study of the deduplication, so a basic understanding is necessary.</a:t>
            </a:r>
          </a:p>
          <a:p>
            <a:r>
              <a:rPr lang="en-US" dirty="0" smtClean="0"/>
              <a:t>The measure of how unique data is.</a:t>
            </a:r>
          </a:p>
          <a:p>
            <a:r>
              <a:rPr lang="en-US" dirty="0" smtClean="0"/>
              <a:t>Can also be thought of as how predictable data is</a:t>
            </a:r>
          </a:p>
          <a:p>
            <a:pPr lvl="1"/>
            <a:r>
              <a:rPr lang="en-US" dirty="0" smtClean="0"/>
              <a:t>For example, we look at a stream of bits</a:t>
            </a:r>
          </a:p>
          <a:p>
            <a:pPr lvl="1"/>
            <a:r>
              <a:rPr lang="en-US" dirty="0" smtClean="0"/>
              <a:t>We see eight “0” bits in a row</a:t>
            </a:r>
          </a:p>
          <a:p>
            <a:pPr lvl="1"/>
            <a:r>
              <a:rPr lang="en-US" dirty="0" smtClean="0"/>
              <a:t>What will be the next bit we see?</a:t>
            </a:r>
          </a:p>
          <a:p>
            <a:pPr lvl="1"/>
            <a:r>
              <a:rPr lang="en-US" dirty="0" smtClean="0"/>
              <a:t>What if we had four “0” bits, and four “1” bits, what will we see next in this case?</a:t>
            </a:r>
          </a:p>
          <a:p>
            <a:r>
              <a:rPr lang="en-US" dirty="0" smtClean="0"/>
              <a:t>Can be determined with a knowledge of the distribution of data in a stream. </a:t>
            </a:r>
          </a:p>
          <a:p>
            <a:pPr>
              <a:buNone/>
            </a:pPr>
            <a:r>
              <a:rPr lang="en-US" dirty="0" smtClean="0"/>
              <a:t>	</a:t>
            </a:r>
            <a:endParaRPr lang="en-US" dirty="0"/>
          </a:p>
        </p:txBody>
      </p:sp>
      <p:sp>
        <p:nvSpPr>
          <p:cNvPr id="3" name="Title 2"/>
          <p:cNvSpPr>
            <a:spLocks noGrp="1"/>
          </p:cNvSpPr>
          <p:nvPr>
            <p:ph type="title"/>
          </p:nvPr>
        </p:nvSpPr>
        <p:spPr/>
        <p:txBody>
          <a:bodyPr/>
          <a:lstStyle/>
          <a:p>
            <a:r>
              <a:rPr lang="en-US" dirty="0" smtClean="0"/>
              <a:t>What is entropy?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a:t>
            </a:r>
            <a:r>
              <a:rPr lang="en-US" dirty="0" smtClean="0"/>
              <a:t>entropy, </a:t>
            </a:r>
            <a:r>
              <a:rPr lang="en-US" dirty="0" smtClean="0"/>
              <a:t>usually measure </a:t>
            </a:r>
            <a:r>
              <a:rPr lang="en-US" dirty="0" smtClean="0"/>
              <a:t>by </a:t>
            </a:r>
            <a:r>
              <a:rPr lang="en-US" dirty="0" smtClean="0"/>
              <a:t>bytes -&gt; value between 0 and 8</a:t>
            </a:r>
          </a:p>
          <a:p>
            <a:r>
              <a:rPr lang="en-US" dirty="0" smtClean="0"/>
              <a:t>For a byte stream, count each unique byte (256 types) to get distribution to determine entropy</a:t>
            </a:r>
          </a:p>
          <a:p>
            <a:r>
              <a:rPr lang="en-US" dirty="0" smtClean="0"/>
              <a:t>Entropy values of 0 indicate streams of highly predictable data (all of a single byte type)</a:t>
            </a:r>
          </a:p>
          <a:p>
            <a:r>
              <a:rPr lang="en-US" dirty="0" smtClean="0"/>
              <a:t>Entropy values of 8 indicate stream of highly unpredictable data (equal distribution of all byte types)</a:t>
            </a:r>
          </a:p>
        </p:txBody>
      </p:sp>
      <p:sp>
        <p:nvSpPr>
          <p:cNvPr id="3" name="Title 2"/>
          <p:cNvSpPr>
            <a:spLocks noGrp="1"/>
          </p:cNvSpPr>
          <p:nvPr>
            <p:ph type="title"/>
          </p:nvPr>
        </p:nvSpPr>
        <p:spPr/>
        <p:txBody>
          <a:bodyPr/>
          <a:lstStyle/>
          <a:p>
            <a:r>
              <a:rPr lang="en-US" dirty="0" smtClean="0"/>
              <a:t>What is entropy?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Actual formula:</a:t>
            </a:r>
          </a:p>
          <a:p>
            <a:r>
              <a:rPr lang="en-US" dirty="0" smtClean="0"/>
              <a:t>Entropy = -Σ(probability(x) * </a:t>
            </a:r>
            <a:r>
              <a:rPr lang="en-US" dirty="0" err="1" smtClean="0"/>
              <a:t>ln</a:t>
            </a:r>
            <a:r>
              <a:rPr lang="en-US" dirty="0" smtClean="0"/>
              <a:t>(probability(x))) for all possible values of x</a:t>
            </a:r>
          </a:p>
          <a:p>
            <a:pPr lvl="1"/>
            <a:r>
              <a:rPr lang="en-US" dirty="0" smtClean="0"/>
              <a:t>Again, in a byte stream, this function is the summation of the entropy values for each individual byte type of 256 possible</a:t>
            </a:r>
          </a:p>
          <a:p>
            <a:pPr lvl="1"/>
            <a:r>
              <a:rPr lang="en-US" dirty="0" smtClean="0"/>
              <a:t>It might be easier to understand entropy from a graphic representation of the distribution of bytes than to think of it mathematically</a:t>
            </a:r>
          </a:p>
          <a:p>
            <a:pPr lvl="1">
              <a:buNone/>
            </a:pPr>
            <a:endParaRPr lang="en-US" dirty="0" smtClean="0"/>
          </a:p>
        </p:txBody>
      </p:sp>
      <p:sp>
        <p:nvSpPr>
          <p:cNvPr id="3" name="Title 2"/>
          <p:cNvSpPr>
            <a:spLocks noGrp="1"/>
          </p:cNvSpPr>
          <p:nvPr>
            <p:ph type="title"/>
          </p:nvPr>
        </p:nvSpPr>
        <p:spPr/>
        <p:txBody>
          <a:bodyPr/>
          <a:lstStyle/>
          <a:p>
            <a:r>
              <a:rPr lang="en-US" dirty="0" smtClean="0"/>
              <a:t>What is entropy?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09600" y="6019800"/>
            <a:ext cx="8077200" cy="640080"/>
          </a:xfrm>
        </p:spPr>
        <p:txBody>
          <a:bodyPr>
            <a:normAutofit fontScale="92500" lnSpcReduction="20000"/>
          </a:bodyPr>
          <a:lstStyle/>
          <a:p>
            <a:r>
              <a:rPr lang="en-US" dirty="0" smtClean="0"/>
              <a:t>High frequencies of specific byte types results in lower entropy (higher predictability)</a:t>
            </a:r>
            <a:endParaRPr lang="en-US" dirty="0"/>
          </a:p>
        </p:txBody>
      </p:sp>
      <p:pic>
        <p:nvPicPr>
          <p:cNvPr id="8" name="Content Placeholder 7" descr="lowentropy4_6.JPG"/>
          <p:cNvPicPr>
            <a:picLocks noGrp="1" noChangeAspect="1"/>
          </p:cNvPicPr>
          <p:nvPr>
            <p:ph sz="half" idx="1"/>
          </p:nvPr>
        </p:nvPicPr>
        <p:blipFill>
          <a:blip r:embed="rId2" cstate="print"/>
          <a:stretch>
            <a:fillRect/>
          </a:stretch>
        </p:blipFill>
        <p:spPr>
          <a:xfrm>
            <a:off x="0" y="1600200"/>
            <a:ext cx="9091750" cy="4419600"/>
          </a:xfrm>
        </p:spPr>
      </p:pic>
      <p:sp>
        <p:nvSpPr>
          <p:cNvPr id="4" name="Title 3"/>
          <p:cNvSpPr>
            <a:spLocks noGrp="1"/>
          </p:cNvSpPr>
          <p:nvPr>
            <p:ph type="title"/>
          </p:nvPr>
        </p:nvSpPr>
        <p:spPr/>
        <p:txBody>
          <a:bodyPr/>
          <a:lstStyle/>
          <a:p>
            <a:r>
              <a:rPr lang="en-US" dirty="0" smtClean="0"/>
              <a:t>What is entropy?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533400" y="5715000"/>
            <a:ext cx="8001000" cy="838200"/>
          </a:xfrm>
        </p:spPr>
        <p:txBody>
          <a:bodyPr/>
          <a:lstStyle/>
          <a:p>
            <a:r>
              <a:rPr lang="en-US" dirty="0" smtClean="0"/>
              <a:t>Equally occurring frequencies of byte types results in high entropy (low predictability)</a:t>
            </a:r>
            <a:endParaRPr lang="en-US" dirty="0"/>
          </a:p>
        </p:txBody>
      </p:sp>
      <p:pic>
        <p:nvPicPr>
          <p:cNvPr id="5" name="Content Placeholder 4" descr="highentropy7_9.JPG"/>
          <p:cNvPicPr>
            <a:picLocks noGrp="1" noChangeAspect="1"/>
          </p:cNvPicPr>
          <p:nvPr>
            <p:ph sz="half" idx="1"/>
          </p:nvPr>
        </p:nvPicPr>
        <p:blipFill>
          <a:blip r:embed="rId2" cstate="print"/>
          <a:stretch>
            <a:fillRect/>
          </a:stretch>
        </p:blipFill>
        <p:spPr>
          <a:xfrm>
            <a:off x="0" y="1600200"/>
            <a:ext cx="8991600" cy="4105557"/>
          </a:xfrm>
        </p:spPr>
      </p:pic>
      <p:sp>
        <p:nvSpPr>
          <p:cNvPr id="4" name="Title 3"/>
          <p:cNvSpPr>
            <a:spLocks noGrp="1"/>
          </p:cNvSpPr>
          <p:nvPr>
            <p:ph type="title"/>
          </p:nvPr>
        </p:nvSpPr>
        <p:spPr/>
        <p:txBody>
          <a:bodyPr/>
          <a:lstStyle/>
          <a:p>
            <a:r>
              <a:rPr lang="en-US" dirty="0" smtClean="0"/>
              <a:t>What is entropy?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r>
              <a:rPr lang="en-US" dirty="0" smtClean="0"/>
              <a:t>Entropy relates to </a:t>
            </a:r>
            <a:r>
              <a:rPr lang="en-US" dirty="0" smtClean="0"/>
              <a:t>compression </a:t>
            </a:r>
            <a:endParaRPr lang="en-US" dirty="0" smtClean="0"/>
          </a:p>
          <a:p>
            <a:r>
              <a:rPr lang="en-US" dirty="0" smtClean="0"/>
              <a:t>The more predictable (alike) data there is, the more effective compression is (low entropy = good compression ratios)</a:t>
            </a:r>
          </a:p>
          <a:p>
            <a:r>
              <a:rPr lang="en-US" dirty="0" smtClean="0"/>
              <a:t>The less predictable (unalike) data there is, the less effective compression is (high entropy = bad compression ratios)</a:t>
            </a:r>
          </a:p>
          <a:p>
            <a:r>
              <a:rPr lang="en-US" dirty="0" smtClean="0"/>
              <a:t>Compression </a:t>
            </a:r>
            <a:r>
              <a:rPr lang="en-US" dirty="0" smtClean="0"/>
              <a:t>results in a </a:t>
            </a:r>
            <a:r>
              <a:rPr lang="en-US" dirty="0" smtClean="0"/>
              <a:t>new </a:t>
            </a:r>
            <a:r>
              <a:rPr lang="en-US" dirty="0" smtClean="0"/>
              <a:t>dataset that is extremely homogenous, or high in entropy</a:t>
            </a:r>
          </a:p>
          <a:p>
            <a:pPr lvl="1"/>
            <a:r>
              <a:rPr lang="en-US" dirty="0" smtClean="0"/>
              <a:t>This is why compressed data cannot be further compressed for much gain, especially when using the same compression algorithm</a:t>
            </a:r>
            <a:endParaRPr lang="en-US" dirty="0"/>
          </a:p>
        </p:txBody>
      </p:sp>
      <p:sp>
        <p:nvSpPr>
          <p:cNvPr id="5" name="Title 4"/>
          <p:cNvSpPr>
            <a:spLocks noGrp="1"/>
          </p:cNvSpPr>
          <p:nvPr>
            <p:ph type="title"/>
          </p:nvPr>
        </p:nvSpPr>
        <p:spPr/>
        <p:txBody>
          <a:bodyPr/>
          <a:lstStyle/>
          <a:p>
            <a:r>
              <a:rPr lang="en-US" dirty="0" smtClean="0"/>
              <a:t>The link between entropy and compression algorithms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fontScale="92500" lnSpcReduction="20000"/>
          </a:bodyPr>
          <a:lstStyle/>
          <a:p>
            <a:r>
              <a:rPr lang="en-US" dirty="0" smtClean="0"/>
              <a:t>Does the same link exist between the deduplication process and entropy?</a:t>
            </a:r>
          </a:p>
          <a:p>
            <a:pPr lvl="1"/>
            <a:r>
              <a:rPr lang="en-US" dirty="0" smtClean="0"/>
              <a:t>Initially, seems like a silly question (both are compression!)</a:t>
            </a:r>
          </a:p>
          <a:p>
            <a:pPr lvl="1"/>
            <a:r>
              <a:rPr lang="en-US" dirty="0" smtClean="0"/>
              <a:t>It should affect finding like segments of data just like in a compression algorithm</a:t>
            </a:r>
          </a:p>
          <a:p>
            <a:pPr lvl="1"/>
            <a:r>
              <a:rPr lang="en-US" dirty="0" smtClean="0"/>
              <a:t>However, there is more going on in deduplication that we believe makes entropy even more important than in compression</a:t>
            </a:r>
          </a:p>
          <a:p>
            <a:r>
              <a:rPr lang="en-US" dirty="0" smtClean="0"/>
              <a:t>Because we use Rabin fingerprints to select breakpoints in data, and fingerprint selection is made by nature of the data itself, entropy should have an effect on the ability of the deduplication process to find like data segments beyond the causal implications found in standard compression </a:t>
            </a:r>
            <a:r>
              <a:rPr lang="en-US" dirty="0" smtClean="0"/>
              <a:t>algorithms</a:t>
            </a:r>
          </a:p>
          <a:p>
            <a:r>
              <a:rPr lang="en-US" dirty="0" smtClean="0"/>
              <a:t>Also the difference of the </a:t>
            </a:r>
            <a:r>
              <a:rPr lang="en-US" i="1" dirty="0" smtClean="0"/>
              <a:t>scale</a:t>
            </a:r>
            <a:r>
              <a:rPr lang="en-US" dirty="0" smtClean="0"/>
              <a:t> of data we are looking at </a:t>
            </a:r>
          </a:p>
          <a:p>
            <a:pPr lvl="1"/>
            <a:r>
              <a:rPr lang="en-US" dirty="0" smtClean="0"/>
              <a:t>E.g. English text (character vs. phrase vs. sentence vs. book)</a:t>
            </a:r>
            <a:endParaRPr lang="en-US" dirty="0" smtClean="0"/>
          </a:p>
          <a:p>
            <a:endParaRPr lang="en-US" dirty="0" smtClean="0"/>
          </a:p>
        </p:txBody>
      </p:sp>
      <p:sp>
        <p:nvSpPr>
          <p:cNvPr id="3" name="Title 2"/>
          <p:cNvSpPr>
            <a:spLocks noGrp="1"/>
          </p:cNvSpPr>
          <p:nvPr>
            <p:ph type="title"/>
          </p:nvPr>
        </p:nvSpPr>
        <p:spPr/>
        <p:txBody>
          <a:bodyPr/>
          <a:lstStyle/>
          <a:p>
            <a:r>
              <a:rPr lang="en-US" dirty="0" smtClean="0"/>
              <a:t>The Link between Entropy and deduplication?</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Why do we care?</a:t>
            </a:r>
          </a:p>
          <a:p>
            <a:pPr lvl="1"/>
            <a:r>
              <a:rPr lang="en-US" dirty="0" smtClean="0"/>
              <a:t>We might be able to alter the variables to best find fingerprints that find matching data chunks with entropy</a:t>
            </a:r>
          </a:p>
          <a:p>
            <a:pPr lvl="1"/>
            <a:r>
              <a:rPr lang="en-US" dirty="0" smtClean="0"/>
              <a:t>Might result in more matching chunks of data -&gt; reduced storage requirements</a:t>
            </a:r>
          </a:p>
          <a:p>
            <a:pPr lvl="1"/>
            <a:r>
              <a:rPr lang="en-US" dirty="0" smtClean="0"/>
              <a:t>Knowledge of entropy in the deduplication process may lead to situations that enable performance gains</a:t>
            </a:r>
          </a:p>
          <a:p>
            <a:r>
              <a:rPr lang="en-US" dirty="0" smtClean="0"/>
              <a:t>Little research exists on managing the data itself to improve deduplication, and none dealing with entropy </a:t>
            </a:r>
          </a:p>
        </p:txBody>
      </p:sp>
      <p:sp>
        <p:nvSpPr>
          <p:cNvPr id="3" name="Title 2"/>
          <p:cNvSpPr>
            <a:spLocks noGrp="1"/>
          </p:cNvSpPr>
          <p:nvPr>
            <p:ph type="title"/>
          </p:nvPr>
        </p:nvSpPr>
        <p:spPr/>
        <p:txBody>
          <a:bodyPr/>
          <a:lstStyle/>
          <a:p>
            <a:r>
              <a:rPr lang="en-US" dirty="0" smtClean="0"/>
              <a:t>The Link between Entropy and deduplication?</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 order to test our assertions, we need the ability to perform deduplication</a:t>
            </a:r>
          </a:p>
          <a:p>
            <a:r>
              <a:rPr lang="en-US" dirty="0" smtClean="0"/>
              <a:t>An actual, fully implemented deduplication file system is overkill, as we only need to study the effectiveness of </a:t>
            </a:r>
            <a:r>
              <a:rPr lang="en-US" dirty="0" smtClean="0"/>
              <a:t>deduplication</a:t>
            </a:r>
            <a:endParaRPr lang="en-US" dirty="0" smtClean="0"/>
          </a:p>
          <a:p>
            <a:r>
              <a:rPr lang="en-US" dirty="0" smtClean="0"/>
              <a:t>We designed a program that performs all of the steps of deduplication without the actual implementation of the file system</a:t>
            </a:r>
          </a:p>
          <a:p>
            <a:pPr lvl="1"/>
            <a:r>
              <a:rPr lang="en-US" dirty="0" smtClean="0"/>
              <a:t>This also avoids issues of hardware skewing test results, such as with disc access timings, etc. </a:t>
            </a:r>
          </a:p>
        </p:txBody>
      </p:sp>
      <p:sp>
        <p:nvSpPr>
          <p:cNvPr id="3" name="Title 2"/>
          <p:cNvSpPr>
            <a:spLocks noGrp="1"/>
          </p:cNvSpPr>
          <p:nvPr>
            <p:ph type="title"/>
          </p:nvPr>
        </p:nvSpPr>
        <p:spPr/>
        <p:txBody>
          <a:bodyPr/>
          <a:lstStyle/>
          <a:p>
            <a:r>
              <a:rPr lang="en-US" dirty="0" smtClean="0"/>
              <a:t>The Deduplication file system approximation</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lnSpcReduction="10000"/>
          </a:bodyPr>
          <a:lstStyle/>
          <a:p>
            <a:r>
              <a:rPr lang="en-US" dirty="0" smtClean="0"/>
              <a:t>Very similar to the actual deduplication process</a:t>
            </a:r>
          </a:p>
          <a:p>
            <a:pPr marL="822960" lvl="1" indent="-457200">
              <a:buFont typeface="+mj-lt"/>
              <a:buAutoNum type="arabicPeriod"/>
            </a:pPr>
            <a:r>
              <a:rPr lang="en-US" dirty="0" smtClean="0"/>
              <a:t>Files are streamed into a buffer</a:t>
            </a:r>
          </a:p>
          <a:p>
            <a:pPr marL="822960" lvl="1" indent="-457200">
              <a:buFont typeface="+mj-lt"/>
              <a:buAutoNum type="arabicPeriod"/>
            </a:pPr>
            <a:r>
              <a:rPr lang="en-US" dirty="0" smtClean="0"/>
              <a:t>The buffer is chunked using the fingerprint process</a:t>
            </a:r>
          </a:p>
          <a:p>
            <a:pPr marL="822960" lvl="1" indent="-457200">
              <a:buFont typeface="+mj-lt"/>
              <a:buAutoNum type="arabicPeriod"/>
            </a:pPr>
            <a:r>
              <a:rPr lang="en-US" dirty="0" smtClean="0"/>
              <a:t>Chunks are turned into hashes</a:t>
            </a:r>
          </a:p>
          <a:p>
            <a:pPr marL="822960" lvl="1" indent="-457200">
              <a:buFont typeface="+mj-lt"/>
              <a:buAutoNum type="arabicPeriod"/>
            </a:pPr>
            <a:r>
              <a:rPr lang="en-US" dirty="0" smtClean="0"/>
              <a:t>Hashes are inserted into a mapping to determine if they are unique</a:t>
            </a:r>
          </a:p>
          <a:p>
            <a:pPr marL="822960" lvl="1" indent="-457200">
              <a:buFont typeface="+mj-lt"/>
              <a:buAutoNum type="arabicPeriod"/>
            </a:pPr>
            <a:r>
              <a:rPr lang="en-US" dirty="0" smtClean="0"/>
              <a:t>If data is not unique, we save the details of the chunk, to include its size</a:t>
            </a:r>
          </a:p>
          <a:p>
            <a:pPr marL="822960" lvl="1" indent="-457200">
              <a:buFont typeface="+mj-lt"/>
              <a:buAutoNum type="arabicPeriod"/>
            </a:pPr>
            <a:r>
              <a:rPr lang="en-US" dirty="0" smtClean="0"/>
              <a:t>Actual chunks are not saved, nor is the pointer tree (“recipe book”) maintained</a:t>
            </a:r>
          </a:p>
          <a:p>
            <a:pPr marL="822960" lvl="1" indent="-457200">
              <a:buFont typeface="+mj-lt"/>
              <a:buAutoNum type="arabicPeriod"/>
            </a:pPr>
            <a:r>
              <a:rPr lang="en-US" dirty="0" smtClean="0"/>
              <a:t>Various other statistics are maintained for </a:t>
            </a:r>
            <a:r>
              <a:rPr lang="en-US" dirty="0" smtClean="0"/>
              <a:t>recordkeeping</a:t>
            </a:r>
          </a:p>
          <a:p>
            <a:pPr marL="548640" indent="-457200"/>
            <a:r>
              <a:rPr lang="en-US" dirty="0" smtClean="0"/>
              <a:t>Only difference between full implementation is lack of permanence between runs, and writing chunks to disc</a:t>
            </a:r>
            <a:endParaRPr lang="en-US" dirty="0" smtClean="0"/>
          </a:p>
          <a:p>
            <a:pPr marL="548640" indent="-457200">
              <a:buNone/>
            </a:pPr>
            <a:endParaRPr lang="en-US" dirty="0" smtClean="0"/>
          </a:p>
          <a:p>
            <a:pPr marL="548640" indent="-457200">
              <a:buFont typeface="+mj-lt"/>
              <a:buAutoNum type="arabicPeriod"/>
            </a:pPr>
            <a:endParaRPr lang="en-US" dirty="0" smtClean="0"/>
          </a:p>
          <a:p>
            <a:pPr marL="548640" indent="-457200">
              <a:buNone/>
            </a:pPr>
            <a:endParaRPr lang="en-US" dirty="0" smtClean="0"/>
          </a:p>
          <a:p>
            <a:pPr marL="502920" indent="-457200">
              <a:buFont typeface="+mj-lt"/>
              <a:buAutoNum type="arabicPeriod"/>
            </a:pPr>
            <a:endParaRPr lang="en-US" dirty="0"/>
          </a:p>
        </p:txBody>
      </p:sp>
      <p:sp>
        <p:nvSpPr>
          <p:cNvPr id="3" name="Title 2"/>
          <p:cNvSpPr>
            <a:spLocks noGrp="1"/>
          </p:cNvSpPr>
          <p:nvPr>
            <p:ph type="title"/>
          </p:nvPr>
        </p:nvSpPr>
        <p:spPr/>
        <p:txBody>
          <a:bodyPr/>
          <a:lstStyle/>
          <a:p>
            <a:r>
              <a:rPr lang="en-US" dirty="0" smtClean="0"/>
              <a:t>The Deduplication file system approximation</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Deduplication File System Approximation</a:t>
            </a:r>
          </a:p>
          <a:p>
            <a:pPr lvl="1"/>
            <a:r>
              <a:rPr lang="en-US" dirty="0" smtClean="0"/>
              <a:t>Basic Structure</a:t>
            </a:r>
          </a:p>
          <a:p>
            <a:pPr lvl="1"/>
            <a:r>
              <a:rPr lang="en-US" dirty="0" smtClean="0"/>
              <a:t>Key Variables</a:t>
            </a:r>
          </a:p>
          <a:p>
            <a:r>
              <a:rPr lang="en-US" dirty="0" smtClean="0"/>
              <a:t>The Data Set</a:t>
            </a:r>
          </a:p>
          <a:p>
            <a:r>
              <a:rPr lang="en-US" dirty="0" smtClean="0"/>
              <a:t>The Link Between Fingerprints (Blocks) and Entropy</a:t>
            </a:r>
          </a:p>
          <a:p>
            <a:r>
              <a:rPr lang="en-US" dirty="0" smtClean="0"/>
              <a:t>Finding “Ideal” Fingerprints Based on Entropy</a:t>
            </a:r>
          </a:p>
          <a:p>
            <a:r>
              <a:rPr lang="en-US" dirty="0" smtClean="0"/>
              <a:t>Storage Savings and Performance Based on Entropy Control </a:t>
            </a:r>
          </a:p>
          <a:p>
            <a:r>
              <a:rPr lang="en-US" dirty="0" smtClean="0"/>
              <a:t>Conclusion and Questions</a:t>
            </a:r>
            <a:endParaRPr lang="en-US" dirty="0"/>
          </a:p>
        </p:txBody>
      </p:sp>
      <p:sp>
        <p:nvSpPr>
          <p:cNvPr id="3" name="Title 2"/>
          <p:cNvSpPr>
            <a:spLocks noGrp="1"/>
          </p:cNvSpPr>
          <p:nvPr>
            <p:ph type="title"/>
          </p:nvPr>
        </p:nvSpPr>
        <p:spPr/>
        <p:txBody>
          <a:bodyPr/>
          <a:lstStyle/>
          <a:p>
            <a:r>
              <a:rPr lang="en-US" dirty="0" smtClean="0"/>
              <a:t>Presentation topics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dupexample.JPG"/>
          <p:cNvPicPr>
            <a:picLocks noGrp="1" noChangeAspect="1"/>
          </p:cNvPicPr>
          <p:nvPr>
            <p:ph idx="1"/>
          </p:nvPr>
        </p:nvPicPr>
        <p:blipFill>
          <a:blip r:embed="rId2" cstate="print"/>
          <a:stretch>
            <a:fillRect/>
          </a:stretch>
        </p:blipFill>
        <p:spPr>
          <a:xfrm>
            <a:off x="152400" y="1524000"/>
            <a:ext cx="8839200" cy="5181600"/>
          </a:xfrm>
        </p:spPr>
      </p:pic>
      <p:sp>
        <p:nvSpPr>
          <p:cNvPr id="3" name="Title 2"/>
          <p:cNvSpPr>
            <a:spLocks noGrp="1"/>
          </p:cNvSpPr>
          <p:nvPr>
            <p:ph type="title"/>
          </p:nvPr>
        </p:nvSpPr>
        <p:spPr/>
        <p:txBody>
          <a:bodyPr/>
          <a:lstStyle/>
          <a:p>
            <a:r>
              <a:rPr lang="en-US" dirty="0" smtClean="0"/>
              <a:t>The deduplication file system approximation</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key variables in the deduplication emulation program are the same variables for fingerprinting</a:t>
            </a:r>
          </a:p>
          <a:p>
            <a:r>
              <a:rPr lang="en-US" dirty="0" smtClean="0"/>
              <a:t>“</a:t>
            </a:r>
            <a:r>
              <a:rPr lang="en-US" dirty="0" err="1" smtClean="0"/>
              <a:t>chunksize</a:t>
            </a:r>
            <a:r>
              <a:rPr lang="en-US" dirty="0" smtClean="0"/>
              <a:t>” variable, for modulus division, and to average chunks around an specific size</a:t>
            </a:r>
          </a:p>
          <a:p>
            <a:r>
              <a:rPr lang="en-US" dirty="0" smtClean="0"/>
              <a:t>“</a:t>
            </a:r>
            <a:r>
              <a:rPr lang="en-US" dirty="0" err="1" smtClean="0"/>
              <a:t>windowsize</a:t>
            </a:r>
            <a:r>
              <a:rPr lang="en-US" dirty="0" smtClean="0"/>
              <a:t>” variable, for determining the size of the fingerprint window</a:t>
            </a:r>
            <a:endParaRPr lang="en-US" dirty="0"/>
          </a:p>
        </p:txBody>
      </p:sp>
      <p:sp>
        <p:nvSpPr>
          <p:cNvPr id="3" name="Title 2"/>
          <p:cNvSpPr>
            <a:spLocks noGrp="1"/>
          </p:cNvSpPr>
          <p:nvPr>
            <p:ph type="title"/>
          </p:nvPr>
        </p:nvSpPr>
        <p:spPr/>
        <p:txBody>
          <a:bodyPr/>
          <a:lstStyle/>
          <a:p>
            <a:r>
              <a:rPr lang="en-US" dirty="0" smtClean="0"/>
              <a:t>The Deduplication file system approximation</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lnSpcReduction="10000"/>
          </a:bodyPr>
          <a:lstStyle/>
          <a:p>
            <a:r>
              <a:rPr lang="en-US" dirty="0" smtClean="0"/>
              <a:t>Find an acceptable set of test data was the hardest part of the process</a:t>
            </a:r>
          </a:p>
          <a:p>
            <a:r>
              <a:rPr lang="en-US" dirty="0" smtClean="0"/>
              <a:t>Tried to randomly select data, yet find data that fit the necessary size, and within an entropy range</a:t>
            </a:r>
          </a:p>
          <a:p>
            <a:r>
              <a:rPr lang="en-US" dirty="0" smtClean="0"/>
              <a:t>Data was pulled from personal filesystems as well as the public domain (Wikipedia data dumps, for example)</a:t>
            </a:r>
          </a:p>
          <a:p>
            <a:r>
              <a:rPr lang="en-US" dirty="0" smtClean="0"/>
              <a:t>Other research publications note this problem prominently</a:t>
            </a:r>
          </a:p>
          <a:p>
            <a:pPr lvl="1"/>
            <a:r>
              <a:rPr lang="en-US" dirty="0" smtClean="0"/>
              <a:t>A lack of a common test set </a:t>
            </a:r>
            <a:r>
              <a:rPr lang="en-US" dirty="0" smtClean="0"/>
              <a:t>is a problem, as deduplication is data dependent  (choice of data can easily skew results)</a:t>
            </a:r>
            <a:endParaRPr lang="en-US" dirty="0" smtClean="0"/>
          </a:p>
          <a:p>
            <a:pPr lvl="1"/>
            <a:r>
              <a:rPr lang="en-US" dirty="0" smtClean="0"/>
              <a:t>We attempted to obtain such a data set from another research group who specifically wrote about this issue, but they were not forthcoming</a:t>
            </a:r>
            <a:endParaRPr lang="en-US" dirty="0"/>
          </a:p>
        </p:txBody>
      </p:sp>
      <p:sp>
        <p:nvSpPr>
          <p:cNvPr id="3" name="Title 2"/>
          <p:cNvSpPr>
            <a:spLocks noGrp="1"/>
          </p:cNvSpPr>
          <p:nvPr>
            <p:ph type="title"/>
          </p:nvPr>
        </p:nvSpPr>
        <p:spPr/>
        <p:txBody>
          <a:bodyPr/>
          <a:lstStyle/>
          <a:p>
            <a:r>
              <a:rPr lang="en-US" dirty="0" smtClean="0"/>
              <a:t>The Data Set</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letable2.JPG"/>
          <p:cNvPicPr>
            <a:picLocks noGrp="1" noChangeAspect="1"/>
          </p:cNvPicPr>
          <p:nvPr>
            <p:ph idx="1"/>
          </p:nvPr>
        </p:nvPicPr>
        <p:blipFill>
          <a:blip r:embed="rId2" cstate="print"/>
          <a:stretch>
            <a:fillRect/>
          </a:stretch>
        </p:blipFill>
        <p:spPr>
          <a:xfrm>
            <a:off x="0" y="1905000"/>
            <a:ext cx="9088346" cy="4343400"/>
          </a:xfrm>
        </p:spPr>
      </p:pic>
      <p:sp>
        <p:nvSpPr>
          <p:cNvPr id="3" name="Title 2"/>
          <p:cNvSpPr>
            <a:spLocks noGrp="1"/>
          </p:cNvSpPr>
          <p:nvPr>
            <p:ph type="title"/>
          </p:nvPr>
        </p:nvSpPr>
        <p:spPr/>
        <p:txBody>
          <a:bodyPr/>
          <a:lstStyle/>
          <a:p>
            <a:r>
              <a:rPr lang="en-US" dirty="0" smtClean="0"/>
              <a:t>The Data Set</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first attempted to determine if entropy had an effect on the size of the chunks created by Rabin fingerprinting </a:t>
            </a:r>
          </a:p>
          <a:p>
            <a:r>
              <a:rPr lang="en-US" dirty="0" smtClean="0"/>
              <a:t>Typically, the fingerprinting algorithm tends to force chunks to the size set by the “</a:t>
            </a:r>
            <a:r>
              <a:rPr lang="en-US" dirty="0" err="1" smtClean="0"/>
              <a:t>chunksize</a:t>
            </a:r>
            <a:r>
              <a:rPr lang="en-US" dirty="0" smtClean="0"/>
              <a:t>” variable</a:t>
            </a:r>
          </a:p>
          <a:p>
            <a:r>
              <a:rPr lang="en-US" dirty="0" smtClean="0"/>
              <a:t>Here, we fixed this variable to 1024 (bytes)</a:t>
            </a:r>
          </a:p>
          <a:p>
            <a:endParaRPr lang="en-US" dirty="0" smtClean="0"/>
          </a:p>
        </p:txBody>
      </p:sp>
      <p:sp>
        <p:nvSpPr>
          <p:cNvPr id="3" name="Title 2"/>
          <p:cNvSpPr>
            <a:spLocks noGrp="1"/>
          </p:cNvSpPr>
          <p:nvPr>
            <p:ph type="title"/>
          </p:nvPr>
        </p:nvSpPr>
        <p:spPr/>
        <p:txBody>
          <a:bodyPr/>
          <a:lstStyle/>
          <a:p>
            <a:r>
              <a:rPr lang="en-US" dirty="0" smtClean="0"/>
              <a:t>The Link between fingerprints (Blocks) and entropy</a:t>
            </a:r>
            <a:endParaRPr lang="en-US" dirty="0"/>
          </a:p>
        </p:txBody>
      </p:sp>
      <p:pic>
        <p:nvPicPr>
          <p:cNvPr id="4" name="Picture 3" descr="avgchunksize.JPG"/>
          <p:cNvPicPr>
            <a:picLocks noChangeAspect="1"/>
          </p:cNvPicPr>
          <p:nvPr/>
        </p:nvPicPr>
        <p:blipFill>
          <a:blip r:embed="rId2" cstate="print"/>
          <a:stretch>
            <a:fillRect/>
          </a:stretch>
        </p:blipFill>
        <p:spPr>
          <a:xfrm>
            <a:off x="914400" y="4239090"/>
            <a:ext cx="6991350" cy="261891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719072"/>
            <a:ext cx="8382000" cy="2471928"/>
          </a:xfrm>
        </p:spPr>
        <p:txBody>
          <a:bodyPr>
            <a:normAutofit fontScale="92500" lnSpcReduction="10000"/>
          </a:bodyPr>
          <a:lstStyle/>
          <a:p>
            <a:r>
              <a:rPr lang="en-US" dirty="0" smtClean="0"/>
              <a:t>As seen, at higher entropy levels, blocks adhered to their “typical” sizes</a:t>
            </a:r>
          </a:p>
          <a:p>
            <a:r>
              <a:rPr lang="en-US" dirty="0" smtClean="0"/>
              <a:t>However, at lower entropy levels, files varied, and significantly so at very low levels</a:t>
            </a:r>
          </a:p>
          <a:p>
            <a:r>
              <a:rPr lang="en-US" dirty="0" smtClean="0"/>
              <a:t>We believe that because data at low entropy levels is so homogenous, the algorithm has difficulties finding a breakpoint without highly diversified data</a:t>
            </a:r>
            <a:endParaRPr lang="en-US" dirty="0"/>
          </a:p>
        </p:txBody>
      </p:sp>
      <p:sp>
        <p:nvSpPr>
          <p:cNvPr id="3" name="Title 2"/>
          <p:cNvSpPr>
            <a:spLocks noGrp="1"/>
          </p:cNvSpPr>
          <p:nvPr>
            <p:ph type="title"/>
          </p:nvPr>
        </p:nvSpPr>
        <p:spPr/>
        <p:txBody>
          <a:bodyPr/>
          <a:lstStyle/>
          <a:p>
            <a:r>
              <a:rPr lang="en-US" dirty="0" smtClean="0"/>
              <a:t>The Link between fingerprints (Blocks) and entropy</a:t>
            </a:r>
            <a:endParaRPr lang="en-US" dirty="0"/>
          </a:p>
        </p:txBody>
      </p:sp>
      <p:pic>
        <p:nvPicPr>
          <p:cNvPr id="9" name="Picture 8" descr="avgchunksize.JPG"/>
          <p:cNvPicPr>
            <a:picLocks noChangeAspect="1"/>
          </p:cNvPicPr>
          <p:nvPr/>
        </p:nvPicPr>
        <p:blipFill>
          <a:blip r:embed="rId2" cstate="print"/>
          <a:stretch>
            <a:fillRect/>
          </a:stretch>
        </p:blipFill>
        <p:spPr>
          <a:xfrm>
            <a:off x="914400" y="4239090"/>
            <a:ext cx="6991350" cy="2618910"/>
          </a:xfrm>
          <a:prstGeom prst="rect">
            <a:avLst/>
          </a:prstGeom>
        </p:spPr>
      </p:pic>
      <p:sp>
        <p:nvSpPr>
          <p:cNvPr id="5" name="TextBox 4"/>
          <p:cNvSpPr txBox="1"/>
          <p:nvPr/>
        </p:nvSpPr>
        <p:spPr>
          <a:xfrm>
            <a:off x="0" y="5638800"/>
            <a:ext cx="9144000" cy="369332"/>
          </a:xfrm>
          <a:prstGeom prst="rect">
            <a:avLst/>
          </a:prstGeom>
          <a:noFill/>
          <a:ln>
            <a:noFill/>
          </a:ln>
        </p:spPr>
        <p:txBody>
          <a:bodyPr wrap="square" rtlCol="0" anchor="ctr" anchorCtr="1">
            <a:spAutoFit/>
          </a:bodyPr>
          <a:lstStyle/>
          <a:p>
            <a:r>
              <a:rPr lang="en-US" dirty="0" smtClean="0">
                <a:solidFill>
                  <a:schemeClr val="tx2"/>
                </a:solidFill>
              </a:rPr>
              <a:t>1024 ______________________________________________________________</a:t>
            </a:r>
            <a:endParaRPr lang="en-US" dirty="0">
              <a:solidFill>
                <a:schemeClr val="tx2"/>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also looked at how many of the chunks created were actually matching</a:t>
            </a:r>
          </a:p>
          <a:p>
            <a:r>
              <a:rPr lang="en-US" dirty="0" smtClean="0"/>
              <a:t>In other words, how many of these chunks did not need to be written to disc (stored)?</a:t>
            </a:r>
          </a:p>
          <a:p>
            <a:r>
              <a:rPr lang="en-US" dirty="0" smtClean="0"/>
              <a:t>Again, here we fixed the “</a:t>
            </a:r>
            <a:r>
              <a:rPr lang="en-US" dirty="0" err="1" smtClean="0"/>
              <a:t>chunksize</a:t>
            </a:r>
            <a:r>
              <a:rPr lang="en-US" dirty="0" smtClean="0"/>
              <a:t>” variable to 1024 (bytes)</a:t>
            </a:r>
          </a:p>
          <a:p>
            <a:endParaRPr lang="en-US" dirty="0"/>
          </a:p>
        </p:txBody>
      </p:sp>
      <p:sp>
        <p:nvSpPr>
          <p:cNvPr id="3" name="Title 2"/>
          <p:cNvSpPr>
            <a:spLocks noGrp="1"/>
          </p:cNvSpPr>
          <p:nvPr>
            <p:ph type="title"/>
          </p:nvPr>
        </p:nvSpPr>
        <p:spPr/>
        <p:txBody>
          <a:bodyPr/>
          <a:lstStyle/>
          <a:p>
            <a:r>
              <a:rPr lang="en-US" dirty="0" smtClean="0"/>
              <a:t>The Link between fingerprints (Blocks) and entropy</a:t>
            </a:r>
            <a:endParaRPr lang="en-US" dirty="0"/>
          </a:p>
        </p:txBody>
      </p:sp>
      <p:pic>
        <p:nvPicPr>
          <p:cNvPr id="4" name="Picture 3" descr="percentagematchingchunk.JPG"/>
          <p:cNvPicPr>
            <a:picLocks noChangeAspect="1"/>
          </p:cNvPicPr>
          <p:nvPr/>
        </p:nvPicPr>
        <p:blipFill>
          <a:blip r:embed="rId2" cstate="print"/>
          <a:stretch>
            <a:fillRect/>
          </a:stretch>
        </p:blipFill>
        <p:spPr>
          <a:xfrm>
            <a:off x="533400" y="4191000"/>
            <a:ext cx="7848600" cy="246697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471929"/>
          </a:xfrm>
        </p:spPr>
        <p:txBody>
          <a:bodyPr/>
          <a:lstStyle/>
          <a:p>
            <a:r>
              <a:rPr lang="en-US" dirty="0" smtClean="0"/>
              <a:t>Here, data was much more noisy</a:t>
            </a:r>
          </a:p>
          <a:p>
            <a:r>
              <a:rPr lang="en-US" dirty="0" smtClean="0"/>
              <a:t>High entropy -&gt; poor performance</a:t>
            </a:r>
          </a:p>
          <a:p>
            <a:r>
              <a:rPr lang="en-US" dirty="0" smtClean="0"/>
              <a:t>Low entropy -&gt;poor/chaotic performance</a:t>
            </a:r>
          </a:p>
          <a:p>
            <a:r>
              <a:rPr lang="en-US" dirty="0" smtClean="0"/>
              <a:t>Mid-range entropy -&gt; best performance?</a:t>
            </a:r>
            <a:endParaRPr lang="en-US" dirty="0"/>
          </a:p>
        </p:txBody>
      </p:sp>
      <p:sp>
        <p:nvSpPr>
          <p:cNvPr id="3" name="Title 2"/>
          <p:cNvSpPr>
            <a:spLocks noGrp="1"/>
          </p:cNvSpPr>
          <p:nvPr>
            <p:ph type="title"/>
          </p:nvPr>
        </p:nvSpPr>
        <p:spPr/>
        <p:txBody>
          <a:bodyPr/>
          <a:lstStyle/>
          <a:p>
            <a:r>
              <a:rPr lang="en-US" dirty="0" smtClean="0"/>
              <a:t>The Link between fingerprints (Blocks) and entropy</a:t>
            </a:r>
            <a:endParaRPr lang="en-US" dirty="0"/>
          </a:p>
        </p:txBody>
      </p:sp>
      <p:pic>
        <p:nvPicPr>
          <p:cNvPr id="4" name="Picture 3" descr="percentagematchingchunk.JPG"/>
          <p:cNvPicPr>
            <a:picLocks noChangeAspect="1"/>
          </p:cNvPicPr>
          <p:nvPr/>
        </p:nvPicPr>
        <p:blipFill>
          <a:blip r:embed="rId2" cstate="print"/>
          <a:stretch>
            <a:fillRect/>
          </a:stretch>
        </p:blipFill>
        <p:spPr>
          <a:xfrm>
            <a:off x="533400" y="4191000"/>
            <a:ext cx="7848600" cy="246697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smtClean="0"/>
              <a:t>Several things concluded:</a:t>
            </a:r>
          </a:p>
          <a:p>
            <a:r>
              <a:rPr lang="en-US" dirty="0" smtClean="0"/>
              <a:t>High entropy files just perform poorly, as expected</a:t>
            </a:r>
          </a:p>
          <a:p>
            <a:r>
              <a:rPr lang="en-US" dirty="0" smtClean="0"/>
              <a:t>Low entropy files:</a:t>
            </a:r>
          </a:p>
          <a:p>
            <a:pPr lvl="1"/>
            <a:r>
              <a:rPr lang="en-US" dirty="0" smtClean="0"/>
              <a:t>We believe that due to their homogenous nature, fingerprinting sometimes has problems finding a breakpoint (as seen earlier). This sometimes leads to poor matching</a:t>
            </a:r>
          </a:p>
          <a:p>
            <a:pPr lvl="1"/>
            <a:r>
              <a:rPr lang="en-US" dirty="0" smtClean="0"/>
              <a:t>Although not pictured, the larger low entropy chunks would match, offsetting the % matched with good space savings</a:t>
            </a:r>
          </a:p>
          <a:p>
            <a:r>
              <a:rPr lang="en-US" dirty="0" smtClean="0"/>
              <a:t>Why did mid-range entropy do the best?</a:t>
            </a:r>
          </a:p>
          <a:p>
            <a:pPr lvl="1"/>
            <a:r>
              <a:rPr lang="en-US" dirty="0" smtClean="0"/>
              <a:t>We believe that a combination of easy to find breakpoints, with an entropy that still allows repeated data makes the most stable and reliable point to perform well</a:t>
            </a:r>
          </a:p>
          <a:p>
            <a:r>
              <a:rPr lang="en-US" dirty="0" smtClean="0"/>
              <a:t>Entropy + Deduplication = Inherent Link</a:t>
            </a:r>
            <a:endParaRPr lang="en-US" dirty="0"/>
          </a:p>
        </p:txBody>
      </p:sp>
      <p:sp>
        <p:nvSpPr>
          <p:cNvPr id="3" name="Title 2"/>
          <p:cNvSpPr>
            <a:spLocks noGrp="1"/>
          </p:cNvSpPr>
          <p:nvPr>
            <p:ph type="title"/>
          </p:nvPr>
        </p:nvSpPr>
        <p:spPr/>
        <p:txBody>
          <a:bodyPr/>
          <a:lstStyle/>
          <a:p>
            <a:r>
              <a:rPr lang="en-US" dirty="0" smtClean="0"/>
              <a:t>The Link between fingerprints (Blocks) and entropy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471929"/>
          </a:xfrm>
        </p:spPr>
        <p:txBody>
          <a:bodyPr>
            <a:normAutofit fontScale="92500" lnSpcReduction="20000"/>
          </a:bodyPr>
          <a:lstStyle/>
          <a:p>
            <a:r>
              <a:rPr lang="en-US" dirty="0" smtClean="0"/>
              <a:t>Next, we moved to trying to find the ideal variable setting for deduplication based on entropy</a:t>
            </a:r>
          </a:p>
          <a:p>
            <a:r>
              <a:rPr lang="en-US" dirty="0" smtClean="0"/>
              <a:t>Of the two variables, held one static for a set of trials (control), while varying the other</a:t>
            </a:r>
          </a:p>
          <a:p>
            <a:r>
              <a:rPr lang="en-US" dirty="0" smtClean="0"/>
              <a:t>Two rounds (one for each variable) looking at percentage storage savings</a:t>
            </a:r>
          </a:p>
          <a:p>
            <a:r>
              <a:rPr lang="en-US" dirty="0" smtClean="0"/>
              <a:t>We began with fixed window size (128 bytes shown here)</a:t>
            </a:r>
          </a:p>
        </p:txBody>
      </p:sp>
      <p:sp>
        <p:nvSpPr>
          <p:cNvPr id="3" name="Title 2"/>
          <p:cNvSpPr>
            <a:spLocks noGrp="1"/>
          </p:cNvSpPr>
          <p:nvPr>
            <p:ph type="title"/>
          </p:nvPr>
        </p:nvSpPr>
        <p:spPr/>
        <p:txBody>
          <a:bodyPr/>
          <a:lstStyle/>
          <a:p>
            <a:r>
              <a:rPr lang="en-US" dirty="0" smtClean="0"/>
              <a:t>Finding “ideal” fingerprints based on entropy</a:t>
            </a:r>
            <a:endParaRPr lang="en-US" dirty="0"/>
          </a:p>
        </p:txBody>
      </p:sp>
      <p:pic>
        <p:nvPicPr>
          <p:cNvPr id="4" name="Picture 3" descr="savingspercent.JPG"/>
          <p:cNvPicPr>
            <a:picLocks noChangeAspect="1"/>
          </p:cNvPicPr>
          <p:nvPr/>
        </p:nvPicPr>
        <p:blipFill>
          <a:blip r:embed="rId2" cstate="print"/>
          <a:stretch>
            <a:fillRect/>
          </a:stretch>
        </p:blipFill>
        <p:spPr>
          <a:xfrm>
            <a:off x="533400" y="4114800"/>
            <a:ext cx="7772400" cy="27432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a:bodyPr>
          <a:lstStyle/>
          <a:p>
            <a:r>
              <a:rPr lang="en-US" dirty="0" smtClean="0"/>
              <a:t>Deduplication is a method of data compression </a:t>
            </a:r>
          </a:p>
          <a:p>
            <a:pPr lvl="1"/>
            <a:r>
              <a:rPr lang="en-US" dirty="0" smtClean="0"/>
              <a:t>Is not “compression”</a:t>
            </a:r>
          </a:p>
          <a:p>
            <a:pPr lvl="1"/>
            <a:r>
              <a:rPr lang="en-US" dirty="0" smtClean="0"/>
              <a:t>Compression finds repeated substrings, small sets of data</a:t>
            </a:r>
          </a:p>
          <a:p>
            <a:pPr lvl="1"/>
            <a:r>
              <a:rPr lang="en-US" dirty="0" smtClean="0"/>
              <a:t>Deduplication finds repeated sections, large volumes </a:t>
            </a:r>
          </a:p>
          <a:p>
            <a:pPr lvl="2"/>
            <a:r>
              <a:rPr lang="en-US" dirty="0" smtClean="0"/>
              <a:t>Entire filesystem</a:t>
            </a:r>
          </a:p>
          <a:p>
            <a:pPr lvl="2"/>
            <a:r>
              <a:rPr lang="en-US" dirty="0" smtClean="0"/>
              <a:t>Multiple volumes</a:t>
            </a:r>
          </a:p>
          <a:p>
            <a:pPr lvl="2"/>
            <a:r>
              <a:rPr lang="en-US" dirty="0" smtClean="0"/>
              <a:t>Entire datacenter</a:t>
            </a:r>
          </a:p>
          <a:p>
            <a:pPr lvl="1"/>
            <a:r>
              <a:rPr lang="en-US" dirty="0" smtClean="0"/>
              <a:t>More differences than scale</a:t>
            </a:r>
          </a:p>
          <a:p>
            <a:pPr lvl="1"/>
            <a:r>
              <a:rPr lang="en-US" dirty="0" smtClean="0"/>
              <a:t>Compression “forgets” </a:t>
            </a:r>
            <a:r>
              <a:rPr lang="en-US" dirty="0" smtClean="0"/>
              <a:t>saved data (dictionary)</a:t>
            </a:r>
            <a:endParaRPr lang="en-US" dirty="0" smtClean="0"/>
          </a:p>
          <a:p>
            <a:pPr lvl="2"/>
            <a:r>
              <a:rPr lang="en-US" dirty="0" smtClean="0"/>
              <a:t>Often </a:t>
            </a:r>
            <a:r>
              <a:rPr lang="en-US" dirty="0" smtClean="0"/>
              <a:t>can and does have duplicated substrings</a:t>
            </a:r>
            <a:endParaRPr lang="en-US" dirty="0" smtClean="0"/>
          </a:p>
          <a:p>
            <a:pPr lvl="2"/>
            <a:r>
              <a:rPr lang="en-US" dirty="0" smtClean="0"/>
              <a:t>Deduplication NEVER does this</a:t>
            </a:r>
          </a:p>
          <a:p>
            <a:pPr lvl="1"/>
            <a:r>
              <a:rPr lang="en-US" dirty="0" smtClean="0"/>
              <a:t>Not mutually exclusive, but order matters!</a:t>
            </a:r>
          </a:p>
        </p:txBody>
      </p:sp>
      <p:sp>
        <p:nvSpPr>
          <p:cNvPr id="3" name="Title 2"/>
          <p:cNvSpPr>
            <a:spLocks noGrp="1"/>
          </p:cNvSpPr>
          <p:nvPr>
            <p:ph type="title"/>
          </p:nvPr>
        </p:nvSpPr>
        <p:spPr/>
        <p:txBody>
          <a:bodyPr/>
          <a:lstStyle/>
          <a:p>
            <a:r>
              <a:rPr lang="en-US" dirty="0" smtClean="0"/>
              <a:t>What is Deduplication?</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471929"/>
          </a:xfrm>
        </p:spPr>
        <p:txBody>
          <a:bodyPr>
            <a:normAutofit fontScale="92500" lnSpcReduction="10000"/>
          </a:bodyPr>
          <a:lstStyle/>
          <a:p>
            <a:r>
              <a:rPr lang="en-US" dirty="0" smtClean="0"/>
              <a:t>Averaged out, window size typically performed best near 128 bytes</a:t>
            </a:r>
          </a:p>
          <a:p>
            <a:r>
              <a:rPr lang="en-US" dirty="0" smtClean="0"/>
              <a:t>Variances by entropy dropped drastically beyond the scale of this chart</a:t>
            </a:r>
          </a:p>
          <a:p>
            <a:r>
              <a:rPr lang="en-US" dirty="0" smtClean="0"/>
              <a:t>Slight differences in savings by entropy level did not warrant modification of the window dynamically (based on our set of data)</a:t>
            </a:r>
          </a:p>
        </p:txBody>
      </p:sp>
      <p:sp>
        <p:nvSpPr>
          <p:cNvPr id="3" name="Title 2"/>
          <p:cNvSpPr>
            <a:spLocks noGrp="1"/>
          </p:cNvSpPr>
          <p:nvPr>
            <p:ph type="title"/>
          </p:nvPr>
        </p:nvSpPr>
        <p:spPr/>
        <p:txBody>
          <a:bodyPr/>
          <a:lstStyle/>
          <a:p>
            <a:r>
              <a:rPr lang="en-US" dirty="0" smtClean="0"/>
              <a:t>Finding “ideal” fingerprints based on entropy</a:t>
            </a:r>
            <a:endParaRPr lang="en-US" dirty="0"/>
          </a:p>
        </p:txBody>
      </p:sp>
      <p:pic>
        <p:nvPicPr>
          <p:cNvPr id="4" name="Picture 3" descr="savingspercent.JPG"/>
          <p:cNvPicPr>
            <a:picLocks noChangeAspect="1"/>
          </p:cNvPicPr>
          <p:nvPr/>
        </p:nvPicPr>
        <p:blipFill>
          <a:blip r:embed="rId2" cstate="print"/>
          <a:stretch>
            <a:fillRect/>
          </a:stretch>
        </p:blipFill>
        <p:spPr>
          <a:xfrm>
            <a:off x="533400" y="4114800"/>
            <a:ext cx="7772400" cy="27432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Next, we analyzed differences in entropy in regards to the “</a:t>
            </a:r>
            <a:r>
              <a:rPr lang="en-US" dirty="0" err="1" smtClean="0"/>
              <a:t>chunksize</a:t>
            </a:r>
            <a:r>
              <a:rPr lang="en-US" dirty="0" smtClean="0"/>
              <a:t>” (modulus division) variable</a:t>
            </a:r>
          </a:p>
          <a:p>
            <a:r>
              <a:rPr lang="en-US" dirty="0" smtClean="0"/>
              <a:t>A fixed window size of 128 bytes, with a varied “</a:t>
            </a:r>
            <a:r>
              <a:rPr lang="en-US" dirty="0" err="1" smtClean="0"/>
              <a:t>chunksize</a:t>
            </a:r>
            <a:r>
              <a:rPr lang="en-US" dirty="0" smtClean="0"/>
              <a:t>”</a:t>
            </a:r>
            <a:endParaRPr lang="en-US" dirty="0"/>
          </a:p>
        </p:txBody>
      </p:sp>
      <p:sp>
        <p:nvSpPr>
          <p:cNvPr id="3" name="Title 2"/>
          <p:cNvSpPr>
            <a:spLocks noGrp="1"/>
          </p:cNvSpPr>
          <p:nvPr>
            <p:ph type="title"/>
          </p:nvPr>
        </p:nvSpPr>
        <p:spPr/>
        <p:txBody>
          <a:bodyPr/>
          <a:lstStyle/>
          <a:p>
            <a:r>
              <a:rPr lang="en-US" dirty="0" smtClean="0"/>
              <a:t>Finding “ideal” fingerprints based on entropy</a:t>
            </a:r>
            <a:endParaRPr lang="en-US" dirty="0"/>
          </a:p>
        </p:txBody>
      </p:sp>
      <p:pic>
        <p:nvPicPr>
          <p:cNvPr id="4" name="Picture 3" descr="savingspercent2.JPG"/>
          <p:cNvPicPr>
            <a:picLocks noChangeAspect="1"/>
          </p:cNvPicPr>
          <p:nvPr/>
        </p:nvPicPr>
        <p:blipFill>
          <a:blip r:embed="rId2" cstate="print"/>
          <a:stretch>
            <a:fillRect/>
          </a:stretch>
        </p:blipFill>
        <p:spPr>
          <a:xfrm>
            <a:off x="533400" y="3809999"/>
            <a:ext cx="7940845" cy="304800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090929"/>
          </a:xfrm>
        </p:spPr>
        <p:txBody>
          <a:bodyPr>
            <a:normAutofit/>
          </a:bodyPr>
          <a:lstStyle/>
          <a:p>
            <a:r>
              <a:rPr lang="en-US" dirty="0" smtClean="0"/>
              <a:t>High entropy -&gt; No differences</a:t>
            </a:r>
          </a:p>
          <a:p>
            <a:r>
              <a:rPr lang="en-US" dirty="0" smtClean="0"/>
              <a:t>Low to mid entropy -&gt; Some large differences between different </a:t>
            </a:r>
            <a:r>
              <a:rPr lang="en-US" dirty="0" err="1" smtClean="0"/>
              <a:t>chunksize</a:t>
            </a:r>
            <a:r>
              <a:rPr lang="en-US" dirty="0" smtClean="0"/>
              <a:t> levels and entropy</a:t>
            </a:r>
          </a:p>
          <a:p>
            <a:r>
              <a:rPr lang="en-US" dirty="0" smtClean="0"/>
              <a:t>Some noted trends in specific entropy levels</a:t>
            </a:r>
            <a:endParaRPr lang="en-US" dirty="0"/>
          </a:p>
        </p:txBody>
      </p:sp>
      <p:sp>
        <p:nvSpPr>
          <p:cNvPr id="3" name="Title 2"/>
          <p:cNvSpPr>
            <a:spLocks noGrp="1"/>
          </p:cNvSpPr>
          <p:nvPr>
            <p:ph type="title"/>
          </p:nvPr>
        </p:nvSpPr>
        <p:spPr/>
        <p:txBody>
          <a:bodyPr/>
          <a:lstStyle/>
          <a:p>
            <a:r>
              <a:rPr lang="en-US" dirty="0" smtClean="0"/>
              <a:t>Finding “ideal” fingerprints based on entropy</a:t>
            </a:r>
            <a:endParaRPr lang="en-US" dirty="0"/>
          </a:p>
        </p:txBody>
      </p:sp>
      <p:pic>
        <p:nvPicPr>
          <p:cNvPr id="4" name="Picture 3" descr="savingspercent2.JPG"/>
          <p:cNvPicPr>
            <a:picLocks noChangeAspect="1"/>
          </p:cNvPicPr>
          <p:nvPr/>
        </p:nvPicPr>
        <p:blipFill>
          <a:blip r:embed="rId2" cstate="print"/>
          <a:stretch>
            <a:fillRect/>
          </a:stretch>
        </p:blipFill>
        <p:spPr>
          <a:xfrm>
            <a:off x="533400" y="3809999"/>
            <a:ext cx="7940845" cy="304800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a:r>
            <a:r>
              <a:rPr lang="en-US" dirty="0" err="1" smtClean="0"/>
              <a:t>Chunksize</a:t>
            </a:r>
            <a:r>
              <a:rPr lang="en-US" dirty="0" smtClean="0"/>
              <a:t>” was best for all files at 128 bytes</a:t>
            </a:r>
          </a:p>
          <a:p>
            <a:r>
              <a:rPr lang="en-US" dirty="0" smtClean="0"/>
              <a:t>High entropy files again perform uniformly (poor)</a:t>
            </a:r>
          </a:p>
          <a:p>
            <a:r>
              <a:rPr lang="en-US" dirty="0" smtClean="0"/>
              <a:t>Certain low entropy files performed poorly regardless</a:t>
            </a:r>
          </a:p>
          <a:p>
            <a:pPr lvl="1"/>
            <a:r>
              <a:rPr lang="en-US" dirty="0" smtClean="0"/>
              <a:t>Possibly due to our test data</a:t>
            </a:r>
          </a:p>
          <a:p>
            <a:pPr lvl="1"/>
            <a:r>
              <a:rPr lang="en-US" dirty="0" smtClean="0"/>
              <a:t>Inherent format of files at these entropy levels</a:t>
            </a:r>
          </a:p>
          <a:p>
            <a:pPr lvl="1"/>
            <a:r>
              <a:rPr lang="en-US" dirty="0" smtClean="0"/>
              <a:t>Possibly merit a further review of the composition of files, where strings of repeating bit/byte patterns could be extracted for space savings</a:t>
            </a:r>
          </a:p>
          <a:p>
            <a:pPr lvl="2"/>
            <a:r>
              <a:rPr lang="en-US" dirty="0" smtClean="0"/>
              <a:t>Already done in some deduplication formats by removing “0” bits</a:t>
            </a:r>
          </a:p>
        </p:txBody>
      </p:sp>
      <p:sp>
        <p:nvSpPr>
          <p:cNvPr id="3" name="Title 2"/>
          <p:cNvSpPr>
            <a:spLocks noGrp="1"/>
          </p:cNvSpPr>
          <p:nvPr>
            <p:ph type="title"/>
          </p:nvPr>
        </p:nvSpPr>
        <p:spPr/>
        <p:txBody>
          <a:bodyPr/>
          <a:lstStyle/>
          <a:p>
            <a:r>
              <a:rPr lang="en-US" dirty="0" smtClean="0"/>
              <a:t>Finding “ideal” fingerprints based on entropy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this point, it appears that holding variables at specific levels across entropy levels performs the best space savings</a:t>
            </a:r>
          </a:p>
          <a:p>
            <a:r>
              <a:rPr lang="en-US" dirty="0" smtClean="0"/>
              <a:t>We believe that a tradeoff occurs:</a:t>
            </a:r>
          </a:p>
          <a:p>
            <a:pPr lvl="1"/>
            <a:r>
              <a:rPr lang="en-US" dirty="0" smtClean="0"/>
              <a:t>As entropy increases, number of blocks increase</a:t>
            </a:r>
          </a:p>
          <a:p>
            <a:pPr lvl="1"/>
            <a:r>
              <a:rPr lang="en-US" dirty="0" smtClean="0"/>
              <a:t>However, the matching of these blocks decreases</a:t>
            </a:r>
          </a:p>
          <a:p>
            <a:pPr lvl="1"/>
            <a:r>
              <a:rPr lang="en-US" dirty="0" smtClean="0"/>
              <a:t>Results in best averaged savings in the middle entropy levels</a:t>
            </a:r>
          </a:p>
          <a:p>
            <a:r>
              <a:rPr lang="en-US" dirty="0" smtClean="0"/>
              <a:t>This does not necessitate a changing of variables dynamically if space savings is the only concern</a:t>
            </a:r>
          </a:p>
          <a:p>
            <a:r>
              <a:rPr lang="en-US" dirty="0" smtClean="0"/>
              <a:t>However, performance is still a key issue</a:t>
            </a:r>
          </a:p>
          <a:p>
            <a:endParaRPr lang="en-US" dirty="0"/>
          </a:p>
        </p:txBody>
      </p:sp>
      <p:sp>
        <p:nvSpPr>
          <p:cNvPr id="3" name="Title 2"/>
          <p:cNvSpPr>
            <a:spLocks noGrp="1"/>
          </p:cNvSpPr>
          <p:nvPr>
            <p:ph type="title"/>
          </p:nvPr>
        </p:nvSpPr>
        <p:spPr/>
        <p:txBody>
          <a:bodyPr/>
          <a:lstStyle/>
          <a:p>
            <a:r>
              <a:rPr lang="en-US" dirty="0" smtClean="0"/>
              <a:t>Finding “ideal” fingerprints based on entropy</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lnSpcReduction="10000"/>
          </a:bodyPr>
          <a:lstStyle/>
          <a:p>
            <a:r>
              <a:rPr lang="en-US" dirty="0" smtClean="0"/>
              <a:t>Our final analysis is based on overall deduplication performance based on several different deduplication programs</a:t>
            </a:r>
          </a:p>
          <a:p>
            <a:pPr lvl="1"/>
            <a:r>
              <a:rPr lang="en-US" dirty="0" smtClean="0"/>
              <a:t>Deduplication of all files</a:t>
            </a:r>
          </a:p>
          <a:p>
            <a:pPr lvl="1"/>
            <a:r>
              <a:rPr lang="en-US" dirty="0" smtClean="0"/>
              <a:t>Deduplication only of files with entropy &lt; 5</a:t>
            </a:r>
          </a:p>
          <a:p>
            <a:pPr lvl="1"/>
            <a:r>
              <a:rPr lang="en-US" dirty="0" smtClean="0"/>
              <a:t>Deduplication only of files with entropy &lt; 5, compression of files with entropy between 5 and 7</a:t>
            </a:r>
          </a:p>
          <a:p>
            <a:pPr lvl="1"/>
            <a:r>
              <a:rPr lang="en-US" dirty="0" smtClean="0"/>
              <a:t>Deduplication only of files with entropy &lt; 5, compression of all files with entropy &gt; 5</a:t>
            </a:r>
          </a:p>
          <a:p>
            <a:r>
              <a:rPr lang="en-US" dirty="0" smtClean="0"/>
              <a:t>In addition, each version listed has the option of compressing the resulting chunks after deduplication has completed</a:t>
            </a:r>
          </a:p>
          <a:p>
            <a:pPr lvl="1"/>
            <a:r>
              <a:rPr lang="en-US" dirty="0" smtClean="0"/>
              <a:t>This is often used in typical settings where maximum space savings is required</a:t>
            </a:r>
          </a:p>
        </p:txBody>
      </p:sp>
      <p:sp>
        <p:nvSpPr>
          <p:cNvPr id="3" name="Title 2"/>
          <p:cNvSpPr>
            <a:spLocks noGrp="1"/>
          </p:cNvSpPr>
          <p:nvPr>
            <p:ph type="title"/>
          </p:nvPr>
        </p:nvSpPr>
        <p:spPr/>
        <p:txBody>
          <a:bodyPr/>
          <a:lstStyle/>
          <a:p>
            <a:r>
              <a:rPr lang="en-US" dirty="0" smtClean="0"/>
              <a:t>Storage savings / performance based on entropy level</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014729"/>
          </a:xfrm>
        </p:spPr>
        <p:txBody>
          <a:bodyPr/>
          <a:lstStyle/>
          <a:p>
            <a:r>
              <a:rPr lang="en-US" dirty="0" smtClean="0"/>
              <a:t>First, we analyze space savings</a:t>
            </a:r>
          </a:p>
          <a:p>
            <a:r>
              <a:rPr lang="en-US" dirty="0" smtClean="0"/>
              <a:t>Using previous results, variables are both set at 128 bytes, which we found to be optimal given our set of data</a:t>
            </a:r>
            <a:endParaRPr lang="en-US" dirty="0"/>
          </a:p>
        </p:txBody>
      </p:sp>
      <p:sp>
        <p:nvSpPr>
          <p:cNvPr id="3" name="Title 2"/>
          <p:cNvSpPr>
            <a:spLocks noGrp="1"/>
          </p:cNvSpPr>
          <p:nvPr>
            <p:ph type="title"/>
          </p:nvPr>
        </p:nvSpPr>
        <p:spPr/>
        <p:txBody>
          <a:bodyPr/>
          <a:lstStyle/>
          <a:p>
            <a:r>
              <a:rPr lang="en-US" dirty="0" smtClean="0"/>
              <a:t>Storage savings / performance based on entropy level</a:t>
            </a:r>
            <a:endParaRPr lang="en-US" dirty="0"/>
          </a:p>
        </p:txBody>
      </p:sp>
      <p:pic>
        <p:nvPicPr>
          <p:cNvPr id="4" name="Picture 3" descr="datasize.JPG"/>
          <p:cNvPicPr>
            <a:picLocks noChangeAspect="1"/>
          </p:cNvPicPr>
          <p:nvPr/>
        </p:nvPicPr>
        <p:blipFill>
          <a:blip r:embed="rId2" cstate="print"/>
          <a:stretch>
            <a:fillRect/>
          </a:stretch>
        </p:blipFill>
        <p:spPr>
          <a:xfrm>
            <a:off x="685800" y="3743325"/>
            <a:ext cx="7696200" cy="311467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014729"/>
          </a:xfrm>
        </p:spPr>
        <p:txBody>
          <a:bodyPr/>
          <a:lstStyle/>
          <a:p>
            <a:r>
              <a:rPr lang="en-US" dirty="0" smtClean="0"/>
              <a:t>For standard deduplication programs, space savings nearly the same when deduplicated files with entropy &lt; 5 excluded</a:t>
            </a:r>
          </a:p>
          <a:p>
            <a:r>
              <a:rPr lang="en-US" dirty="0" smtClean="0"/>
              <a:t>Same finding for compression as well, when extremely high (7 to 8) entropy files excluded</a:t>
            </a:r>
            <a:endParaRPr lang="en-US" dirty="0"/>
          </a:p>
        </p:txBody>
      </p:sp>
      <p:sp>
        <p:nvSpPr>
          <p:cNvPr id="3" name="Title 2"/>
          <p:cNvSpPr>
            <a:spLocks noGrp="1"/>
          </p:cNvSpPr>
          <p:nvPr>
            <p:ph type="title"/>
          </p:nvPr>
        </p:nvSpPr>
        <p:spPr/>
        <p:txBody>
          <a:bodyPr/>
          <a:lstStyle/>
          <a:p>
            <a:r>
              <a:rPr lang="en-US" dirty="0" smtClean="0"/>
              <a:t>Storage savings / performance based on entropy level</a:t>
            </a:r>
            <a:endParaRPr lang="en-US" dirty="0"/>
          </a:p>
        </p:txBody>
      </p:sp>
      <p:pic>
        <p:nvPicPr>
          <p:cNvPr id="4" name="Picture 3" descr="datasize.JPG"/>
          <p:cNvPicPr>
            <a:picLocks noChangeAspect="1"/>
          </p:cNvPicPr>
          <p:nvPr/>
        </p:nvPicPr>
        <p:blipFill>
          <a:blip r:embed="rId2" cstate="print"/>
          <a:stretch>
            <a:fillRect/>
          </a:stretch>
        </p:blipFill>
        <p:spPr>
          <a:xfrm>
            <a:off x="685800" y="3743325"/>
            <a:ext cx="7696200" cy="311467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090929"/>
          </a:xfrm>
        </p:spPr>
        <p:txBody>
          <a:bodyPr>
            <a:normAutofit fontScale="92500"/>
          </a:bodyPr>
          <a:lstStyle/>
          <a:p>
            <a:r>
              <a:rPr lang="en-US" dirty="0" smtClean="0"/>
              <a:t>Next, we concentrated on performance alone</a:t>
            </a:r>
          </a:p>
          <a:p>
            <a:r>
              <a:rPr lang="en-US" dirty="0" smtClean="0"/>
              <a:t>Measured the cycles taken to perform each </a:t>
            </a:r>
            <a:r>
              <a:rPr lang="en-US" dirty="0" smtClean="0"/>
              <a:t>operation</a:t>
            </a:r>
          </a:p>
          <a:p>
            <a:r>
              <a:rPr lang="en-US" dirty="0" smtClean="0"/>
              <a:t>Used a single core on an Intel I7-3770 @ 3.5 GHz</a:t>
            </a:r>
          </a:p>
          <a:p>
            <a:r>
              <a:rPr lang="en-US" dirty="0" smtClean="0"/>
              <a:t>50,000,000,000 cycles ≈ 1.5s</a:t>
            </a:r>
          </a:p>
          <a:p>
            <a:r>
              <a:rPr lang="en-US" dirty="0" smtClean="0"/>
              <a:t>Throughput ranged from 18.75MB/s to around 150MB/s</a:t>
            </a:r>
            <a:endParaRPr lang="en-US" dirty="0" smtClean="0"/>
          </a:p>
        </p:txBody>
      </p:sp>
      <p:sp>
        <p:nvSpPr>
          <p:cNvPr id="3" name="Title 2"/>
          <p:cNvSpPr>
            <a:spLocks noGrp="1"/>
          </p:cNvSpPr>
          <p:nvPr>
            <p:ph type="title"/>
          </p:nvPr>
        </p:nvSpPr>
        <p:spPr/>
        <p:txBody>
          <a:bodyPr/>
          <a:lstStyle/>
          <a:p>
            <a:r>
              <a:rPr lang="en-US" dirty="0" smtClean="0"/>
              <a:t>Storage savings / performance based on entropy level</a:t>
            </a:r>
            <a:endParaRPr lang="en-US" dirty="0"/>
          </a:p>
        </p:txBody>
      </p:sp>
      <p:pic>
        <p:nvPicPr>
          <p:cNvPr id="4" name="Picture 3" descr="elapsedcycles.JPG"/>
          <p:cNvPicPr>
            <a:picLocks noChangeAspect="1"/>
          </p:cNvPicPr>
          <p:nvPr/>
        </p:nvPicPr>
        <p:blipFill>
          <a:blip r:embed="rId2" cstate="print"/>
          <a:stretch>
            <a:fillRect/>
          </a:stretch>
        </p:blipFill>
        <p:spPr>
          <a:xfrm>
            <a:off x="152400" y="3810000"/>
            <a:ext cx="8839200" cy="28956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2090929"/>
          </a:xfrm>
        </p:spPr>
        <p:txBody>
          <a:bodyPr/>
          <a:lstStyle/>
          <a:p>
            <a:r>
              <a:rPr lang="en-US" dirty="0" smtClean="0"/>
              <a:t>When compression present, it dominated required CPU cycles</a:t>
            </a:r>
          </a:p>
          <a:p>
            <a:r>
              <a:rPr lang="en-US" dirty="0" smtClean="0"/>
              <a:t>Reduction </a:t>
            </a:r>
            <a:r>
              <a:rPr lang="en-US" dirty="0" smtClean="0"/>
              <a:t>in cycles required when high entropy files excluded</a:t>
            </a:r>
          </a:p>
        </p:txBody>
      </p:sp>
      <p:sp>
        <p:nvSpPr>
          <p:cNvPr id="3" name="Title 2"/>
          <p:cNvSpPr>
            <a:spLocks noGrp="1"/>
          </p:cNvSpPr>
          <p:nvPr>
            <p:ph type="title"/>
          </p:nvPr>
        </p:nvSpPr>
        <p:spPr/>
        <p:txBody>
          <a:bodyPr/>
          <a:lstStyle/>
          <a:p>
            <a:r>
              <a:rPr lang="en-US" dirty="0" smtClean="0"/>
              <a:t>Storage savings / performance based on entropy level</a:t>
            </a:r>
            <a:endParaRPr lang="en-US" dirty="0"/>
          </a:p>
        </p:txBody>
      </p:sp>
      <p:pic>
        <p:nvPicPr>
          <p:cNvPr id="4" name="Picture 3" descr="elapsedcycles.JPG"/>
          <p:cNvPicPr>
            <a:picLocks noChangeAspect="1"/>
          </p:cNvPicPr>
          <p:nvPr/>
        </p:nvPicPr>
        <p:blipFill>
          <a:blip r:embed="rId2" cstate="print"/>
          <a:stretch>
            <a:fillRect/>
          </a:stretch>
        </p:blipFill>
        <p:spPr>
          <a:xfrm>
            <a:off x="152400" y="3810000"/>
            <a:ext cx="8839200" cy="28956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681729"/>
          </a:xfrm>
        </p:spPr>
        <p:txBody>
          <a:bodyPr>
            <a:normAutofit/>
          </a:bodyPr>
          <a:lstStyle/>
          <a:p>
            <a:r>
              <a:rPr lang="en-US" dirty="0" smtClean="0"/>
              <a:t>An example of Block Deduplication</a:t>
            </a:r>
          </a:p>
          <a:p>
            <a:r>
              <a:rPr lang="en-US" dirty="0" smtClean="0"/>
              <a:t>Bit string: 101101011011, 4 bit blocks</a:t>
            </a:r>
          </a:p>
          <a:p>
            <a:endParaRPr lang="en-US" dirty="0" smtClean="0"/>
          </a:p>
          <a:p>
            <a:r>
              <a:rPr lang="en-US" dirty="0" smtClean="0"/>
              <a:t>Library Contains:</a:t>
            </a:r>
          </a:p>
          <a:p>
            <a:pPr lvl="1"/>
            <a:r>
              <a:rPr lang="en-US" dirty="0" smtClean="0"/>
              <a:t>1011</a:t>
            </a:r>
          </a:p>
          <a:p>
            <a:pPr lvl="1"/>
            <a:r>
              <a:rPr lang="en-US" dirty="0" smtClean="0"/>
              <a:t>0101</a:t>
            </a:r>
          </a:p>
          <a:p>
            <a:endParaRPr lang="en-US" dirty="0" smtClean="0"/>
          </a:p>
          <a:p>
            <a:endParaRPr lang="en-US" dirty="0" smtClean="0"/>
          </a:p>
          <a:p>
            <a:r>
              <a:rPr lang="en-US" dirty="0" smtClean="0"/>
              <a:t>Final Result (“Recipe”): </a:t>
            </a:r>
          </a:p>
          <a:p>
            <a:pPr lvl="1"/>
            <a:r>
              <a:rPr lang="en-US" dirty="0" smtClean="0"/>
              <a:t>Saved “Chunks” 1011 and 0101</a:t>
            </a:r>
          </a:p>
          <a:p>
            <a:pPr lvl="1"/>
            <a:r>
              <a:rPr lang="en-US" dirty="0" smtClean="0"/>
              <a:t>Three pointers ( -&gt;1011, -&gt;0101, -&gt;1011)</a:t>
            </a:r>
          </a:p>
          <a:p>
            <a:pPr>
              <a:buNone/>
            </a:pPr>
            <a:endParaRPr lang="en-US" dirty="0" smtClean="0"/>
          </a:p>
          <a:p>
            <a:pPr>
              <a:buNone/>
            </a:pPr>
            <a:endParaRPr lang="en-US" dirty="0" smtClean="0"/>
          </a:p>
          <a:p>
            <a:endParaRPr lang="en-US" dirty="0" smtClean="0"/>
          </a:p>
          <a:p>
            <a:pPr>
              <a:buNone/>
            </a:pPr>
            <a:endParaRPr lang="en-US" b="1" dirty="0" smtClean="0"/>
          </a:p>
        </p:txBody>
      </p:sp>
      <p:sp>
        <p:nvSpPr>
          <p:cNvPr id="3" name="Title 2"/>
          <p:cNvSpPr>
            <a:spLocks noGrp="1"/>
          </p:cNvSpPr>
          <p:nvPr>
            <p:ph type="title"/>
          </p:nvPr>
        </p:nvSpPr>
        <p:spPr/>
        <p:txBody>
          <a:bodyPr/>
          <a:lstStyle/>
          <a:p>
            <a:r>
              <a:rPr lang="en-US" dirty="0" smtClean="0"/>
              <a:t>What is deduplication?</a:t>
            </a:r>
            <a:endParaRPr lang="en-US" dirty="0"/>
          </a:p>
        </p:txBody>
      </p:sp>
      <p:sp>
        <p:nvSpPr>
          <p:cNvPr id="6" name="TextBox 5"/>
          <p:cNvSpPr txBox="1"/>
          <p:nvPr/>
        </p:nvSpPr>
        <p:spPr>
          <a:xfrm>
            <a:off x="304800" y="4191000"/>
            <a:ext cx="8534400" cy="461665"/>
          </a:xfrm>
          <a:prstGeom prst="rect">
            <a:avLst/>
          </a:prstGeom>
          <a:noFill/>
          <a:ln>
            <a:noFill/>
          </a:ln>
        </p:spPr>
        <p:txBody>
          <a:bodyPr wrap="square" rtlCol="0" anchor="ctr" anchorCtr="1">
            <a:spAutoFit/>
          </a:bodyPr>
          <a:lstStyle/>
          <a:p>
            <a:r>
              <a:rPr lang="en-US" sz="2400" b="1" u="sng" dirty="0" smtClean="0">
                <a:solidFill>
                  <a:schemeClr val="tx2"/>
                </a:solidFill>
              </a:rPr>
              <a:t>1011</a:t>
            </a:r>
            <a:r>
              <a:rPr lang="en-US" sz="2400" dirty="0" smtClean="0">
                <a:solidFill>
                  <a:schemeClr val="tx2"/>
                </a:solidFill>
              </a:rPr>
              <a:t>01011011, Add to Library, Create Pointer</a:t>
            </a:r>
            <a:endParaRPr lang="en-US" sz="2400" dirty="0">
              <a:solidFill>
                <a:schemeClr val="tx2"/>
              </a:solidFill>
            </a:endParaRPr>
          </a:p>
        </p:txBody>
      </p:sp>
      <p:sp>
        <p:nvSpPr>
          <p:cNvPr id="8" name="TextBox 7"/>
          <p:cNvSpPr txBox="1"/>
          <p:nvPr/>
        </p:nvSpPr>
        <p:spPr>
          <a:xfrm>
            <a:off x="304800" y="4191000"/>
            <a:ext cx="8534400" cy="461665"/>
          </a:xfrm>
          <a:prstGeom prst="rect">
            <a:avLst/>
          </a:prstGeom>
          <a:noFill/>
          <a:ln>
            <a:noFill/>
          </a:ln>
        </p:spPr>
        <p:txBody>
          <a:bodyPr wrap="square" rtlCol="0" anchor="ctr" anchorCtr="1">
            <a:spAutoFit/>
          </a:bodyPr>
          <a:lstStyle/>
          <a:p>
            <a:r>
              <a:rPr lang="en-US" sz="2400" dirty="0" smtClean="0">
                <a:solidFill>
                  <a:schemeClr val="tx2"/>
                </a:solidFill>
              </a:rPr>
              <a:t>1011</a:t>
            </a:r>
            <a:r>
              <a:rPr lang="en-US" sz="2400" b="1" u="sng" dirty="0" smtClean="0">
                <a:solidFill>
                  <a:schemeClr val="tx2"/>
                </a:solidFill>
              </a:rPr>
              <a:t>0101</a:t>
            </a:r>
            <a:r>
              <a:rPr lang="en-US" sz="2400" dirty="0" smtClean="0">
                <a:solidFill>
                  <a:schemeClr val="tx2"/>
                </a:solidFill>
              </a:rPr>
              <a:t>1011, Add to Library, Create Pointer</a:t>
            </a:r>
            <a:endParaRPr lang="en-US" sz="2400" dirty="0">
              <a:solidFill>
                <a:schemeClr val="tx2"/>
              </a:solidFill>
            </a:endParaRPr>
          </a:p>
        </p:txBody>
      </p:sp>
      <p:sp>
        <p:nvSpPr>
          <p:cNvPr id="9" name="TextBox 8"/>
          <p:cNvSpPr txBox="1"/>
          <p:nvPr/>
        </p:nvSpPr>
        <p:spPr>
          <a:xfrm>
            <a:off x="228600" y="4191000"/>
            <a:ext cx="8534400" cy="461665"/>
          </a:xfrm>
          <a:prstGeom prst="rect">
            <a:avLst/>
          </a:prstGeom>
          <a:noFill/>
          <a:ln>
            <a:noFill/>
          </a:ln>
        </p:spPr>
        <p:txBody>
          <a:bodyPr wrap="square" rtlCol="0" anchor="ctr" anchorCtr="1">
            <a:spAutoFit/>
          </a:bodyPr>
          <a:lstStyle/>
          <a:p>
            <a:r>
              <a:rPr lang="en-US" sz="2400" dirty="0" smtClean="0">
                <a:solidFill>
                  <a:schemeClr val="tx2"/>
                </a:solidFill>
              </a:rPr>
              <a:t>10110101</a:t>
            </a:r>
            <a:r>
              <a:rPr lang="en-US" sz="2400" b="1" u="sng" dirty="0" smtClean="0">
                <a:solidFill>
                  <a:schemeClr val="tx2"/>
                </a:solidFill>
              </a:rPr>
              <a:t>1011</a:t>
            </a:r>
            <a:r>
              <a:rPr lang="en-US" sz="2400" dirty="0" smtClean="0">
                <a:solidFill>
                  <a:schemeClr val="tx2"/>
                </a:solidFill>
              </a:rPr>
              <a:t>, Create Pointer</a:t>
            </a:r>
            <a:endParaRPr lang="en-US" sz="2400" dirty="0">
              <a:solidFill>
                <a:schemeClr val="tx2"/>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P spid="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529329"/>
          </a:xfrm>
        </p:spPr>
        <p:txBody>
          <a:bodyPr/>
          <a:lstStyle/>
          <a:p>
            <a:r>
              <a:rPr lang="en-US" dirty="0" smtClean="0"/>
              <a:t>Deduplication with </a:t>
            </a:r>
            <a:r>
              <a:rPr lang="en-US" dirty="0" smtClean="0"/>
              <a:t>the exclusion of high entropy files results in performance </a:t>
            </a:r>
            <a:r>
              <a:rPr lang="en-US" dirty="0" smtClean="0"/>
              <a:t>increases with little lost in space savings</a:t>
            </a:r>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Storage savings / performance based on entropy level</a:t>
            </a:r>
            <a:endParaRPr lang="en-US" dirty="0"/>
          </a:p>
        </p:txBody>
      </p:sp>
      <p:graphicFrame>
        <p:nvGraphicFramePr>
          <p:cNvPr id="5" name="Chart 4"/>
          <p:cNvGraphicFramePr/>
          <p:nvPr/>
        </p:nvGraphicFramePr>
        <p:xfrm>
          <a:off x="228600" y="2895600"/>
          <a:ext cx="4191000" cy="2590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419600" y="2895600"/>
          <a:ext cx="43434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lnSpcReduction="10000"/>
          </a:bodyPr>
          <a:lstStyle/>
          <a:p>
            <a:r>
              <a:rPr lang="en-US" dirty="0" smtClean="0"/>
              <a:t>As we have seen, it is possible to reduce the overhead of deduplication yet achieve nearly the same space savings when filtering files by entropy level</a:t>
            </a:r>
          </a:p>
          <a:p>
            <a:r>
              <a:rPr lang="en-US" dirty="0" smtClean="0"/>
              <a:t>Context is important – the test data we </a:t>
            </a:r>
            <a:r>
              <a:rPr lang="en-US" dirty="0" smtClean="0"/>
              <a:t>used was ensure fair results for files with varying entropy levels; this distribution of a typical system, or a archival system is much different</a:t>
            </a:r>
            <a:endParaRPr lang="en-US" dirty="0" smtClean="0"/>
          </a:p>
          <a:p>
            <a:r>
              <a:rPr lang="en-US" dirty="0" smtClean="0"/>
              <a:t>Most cases for deduplication usage today are archival storage, so large files with typically higher entropy levels are the norm in these situations</a:t>
            </a:r>
          </a:p>
          <a:p>
            <a:pPr lvl="1"/>
            <a:r>
              <a:rPr lang="en-US" dirty="0" smtClean="0"/>
              <a:t>This scenario would further enhance the benefits of filtering which files to deduplicate based on entropy</a:t>
            </a:r>
            <a:endParaRPr lang="en-US" dirty="0"/>
          </a:p>
        </p:txBody>
      </p:sp>
      <p:sp>
        <p:nvSpPr>
          <p:cNvPr id="3" name="Title 2"/>
          <p:cNvSpPr>
            <a:spLocks noGrp="1"/>
          </p:cNvSpPr>
          <p:nvPr>
            <p:ph type="title"/>
          </p:nvPr>
        </p:nvSpPr>
        <p:spPr/>
        <p:txBody>
          <a:bodyPr/>
          <a:lstStyle/>
          <a:p>
            <a:r>
              <a:rPr lang="en-US" dirty="0" smtClean="0"/>
              <a:t>Conclusion and future</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lstStyle/>
          <a:p>
            <a:r>
              <a:rPr lang="en-US" dirty="0" smtClean="0"/>
              <a:t>Also, even typical user systems do not have an even representation of files by entropy level</a:t>
            </a:r>
          </a:p>
          <a:p>
            <a:pPr lvl="1"/>
            <a:r>
              <a:rPr lang="en-US" dirty="0" smtClean="0"/>
              <a:t>File entropy below 2-3 is relatively rare, and becoming even more rare with applications and file types that inherently compress files</a:t>
            </a:r>
          </a:p>
          <a:p>
            <a:r>
              <a:rPr lang="en-US" dirty="0" smtClean="0"/>
              <a:t>Deduplication is capable of making incredible space savings already (in the range of 20:1 as average, with peak at 100:1</a:t>
            </a:r>
            <a:r>
              <a:rPr lang="en-US" dirty="0" smtClean="0"/>
              <a:t>) as seen in other research</a:t>
            </a:r>
            <a:endParaRPr lang="en-US" dirty="0" smtClean="0"/>
          </a:p>
          <a:p>
            <a:r>
              <a:rPr lang="en-US" dirty="0" smtClean="0"/>
              <a:t>Performance is the area of highest concern, </a:t>
            </a:r>
            <a:r>
              <a:rPr lang="en-US" dirty="0" smtClean="0"/>
              <a:t>of which </a:t>
            </a:r>
            <a:r>
              <a:rPr lang="en-US" dirty="0" smtClean="0"/>
              <a:t>entropy based file filtering provides a credible method of partly addressing</a:t>
            </a:r>
          </a:p>
        </p:txBody>
      </p:sp>
      <p:sp>
        <p:nvSpPr>
          <p:cNvPr id="3" name="Title 2"/>
          <p:cNvSpPr>
            <a:spLocks noGrp="1"/>
          </p:cNvSpPr>
          <p:nvPr>
            <p:ph type="title"/>
          </p:nvPr>
        </p:nvSpPr>
        <p:spPr/>
        <p:txBody>
          <a:bodyPr/>
          <a:lstStyle/>
          <a:p>
            <a:r>
              <a:rPr lang="en-US" dirty="0" smtClean="0"/>
              <a:t>Conclusion and future</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Future studies of possible interest:</a:t>
            </a:r>
          </a:p>
          <a:p>
            <a:pPr lvl="1"/>
            <a:r>
              <a:rPr lang="en-US" dirty="0" smtClean="0"/>
              <a:t>Different data sets (more common usage scenarios)</a:t>
            </a:r>
          </a:p>
          <a:p>
            <a:pPr lvl="1"/>
            <a:r>
              <a:rPr lang="en-US" dirty="0" smtClean="0"/>
              <a:t>Larger data sets, as deduplication performs better with the more data provided to it</a:t>
            </a:r>
          </a:p>
          <a:p>
            <a:pPr lvl="1"/>
            <a:r>
              <a:rPr lang="en-US" dirty="0" smtClean="0"/>
              <a:t>Removal of common bit/byte patterns</a:t>
            </a:r>
          </a:p>
          <a:p>
            <a:pPr lvl="1"/>
            <a:r>
              <a:rPr lang="en-US" dirty="0" smtClean="0"/>
              <a:t>Possible adaptations (with enough performance savings) to user systems</a:t>
            </a:r>
          </a:p>
          <a:p>
            <a:pPr lvl="1"/>
            <a:r>
              <a:rPr lang="en-US" dirty="0" smtClean="0"/>
              <a:t>Full-scale </a:t>
            </a:r>
            <a:r>
              <a:rPr lang="en-US" dirty="0" smtClean="0"/>
              <a:t>implementations</a:t>
            </a:r>
          </a:p>
          <a:p>
            <a:pPr lvl="1"/>
            <a:r>
              <a:rPr lang="en-US" dirty="0" smtClean="0"/>
              <a:t>Altering the scale of entropy analysis for performance savings </a:t>
            </a:r>
          </a:p>
          <a:p>
            <a:pPr lvl="2"/>
            <a:r>
              <a:rPr lang="en-US" dirty="0" smtClean="0"/>
              <a:t>I.E. Smaller than file, or greater than file</a:t>
            </a:r>
            <a:endParaRPr lang="en-US" dirty="0" smtClean="0"/>
          </a:p>
          <a:p>
            <a:pPr>
              <a:buNone/>
            </a:pPr>
            <a:endParaRPr lang="en-US" dirty="0" smtClean="0"/>
          </a:p>
          <a:p>
            <a:endParaRPr lang="en-US" dirty="0"/>
          </a:p>
        </p:txBody>
      </p:sp>
      <p:sp>
        <p:nvSpPr>
          <p:cNvPr id="3" name="Title 2"/>
          <p:cNvSpPr>
            <a:spLocks noGrp="1"/>
          </p:cNvSpPr>
          <p:nvPr>
            <p:ph type="title"/>
          </p:nvPr>
        </p:nvSpPr>
        <p:spPr/>
        <p:txBody>
          <a:bodyPr/>
          <a:lstStyle/>
          <a:p>
            <a:r>
              <a:rPr lang="en-US" dirty="0" smtClean="0"/>
              <a:t>Conclusions and future</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QUESTIONS?</a:t>
            </a:r>
            <a:endParaRPr lang="en-US" dirty="0"/>
          </a:p>
        </p:txBody>
      </p:sp>
      <p:sp>
        <p:nvSpPr>
          <p:cNvPr id="3" name="Title 2"/>
          <p:cNvSpPr>
            <a:spLocks noGrp="1"/>
          </p:cNvSpPr>
          <p:nvPr>
            <p:ph type="title"/>
          </p:nvPr>
        </p:nvSpPr>
        <p:spPr/>
        <p:txBody>
          <a:bodyPr/>
          <a:lstStyle/>
          <a:p>
            <a:r>
              <a:rPr lang="en-US" dirty="0" smtClean="0"/>
              <a:t>Conclusions and future</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Important concern in deduplication -&gt; how to choose data to examine</a:t>
            </a:r>
          </a:p>
          <a:p>
            <a:r>
              <a:rPr lang="en-US" dirty="0" smtClean="0"/>
              <a:t>The first (naïve) method is by fixed-size blocks</a:t>
            </a:r>
          </a:p>
          <a:p>
            <a:r>
              <a:rPr lang="en-US" dirty="0" smtClean="0"/>
              <a:t>Works, but </a:t>
            </a:r>
            <a:r>
              <a:rPr lang="en-US" dirty="0" smtClean="0"/>
              <a:t>suffers major drawbacks when data is modified</a:t>
            </a:r>
          </a:p>
          <a:p>
            <a:r>
              <a:rPr lang="en-US" dirty="0" smtClean="0"/>
              <a:t>I.E, adding a single bit to the beginning of a file throws off </a:t>
            </a:r>
            <a:r>
              <a:rPr lang="en-US" i="1" dirty="0" smtClean="0"/>
              <a:t>every</a:t>
            </a:r>
            <a:r>
              <a:rPr lang="en-US" dirty="0" smtClean="0"/>
              <a:t> subsequent block in the file</a:t>
            </a:r>
          </a:p>
          <a:p>
            <a:r>
              <a:rPr lang="en-US" dirty="0" smtClean="0"/>
              <a:t>Causes </a:t>
            </a:r>
            <a:r>
              <a:rPr lang="en-US" dirty="0" smtClean="0"/>
              <a:t>performance issues (how?)</a:t>
            </a:r>
            <a:endParaRPr lang="en-US" dirty="0" smtClean="0"/>
          </a:p>
          <a:p>
            <a:r>
              <a:rPr lang="en-US" dirty="0" smtClean="0"/>
              <a:t>Possible storage savings </a:t>
            </a:r>
            <a:r>
              <a:rPr lang="en-US" dirty="0" smtClean="0"/>
              <a:t>issues (how?)</a:t>
            </a:r>
            <a:endParaRPr lang="en-US" dirty="0"/>
          </a:p>
        </p:txBody>
      </p:sp>
      <p:sp>
        <p:nvSpPr>
          <p:cNvPr id="3" name="Title 2"/>
          <p:cNvSpPr>
            <a:spLocks noGrp="1"/>
          </p:cNvSpPr>
          <p:nvPr>
            <p:ph type="title"/>
          </p:nvPr>
        </p:nvSpPr>
        <p:spPr/>
        <p:txBody>
          <a:bodyPr/>
          <a:lstStyle/>
          <a:p>
            <a:r>
              <a:rPr lang="en-US" dirty="0" smtClean="0"/>
              <a:t>Block vs. dynamic deduplication</a:t>
            </a:r>
            <a:endParaRPr lang="en-US" dirty="0"/>
          </a:p>
        </p:txBody>
      </p:sp>
      <p:sp>
        <p:nvSpPr>
          <p:cNvPr id="4" name="TextBox 3"/>
          <p:cNvSpPr txBox="1"/>
          <p:nvPr/>
        </p:nvSpPr>
        <p:spPr>
          <a:xfrm>
            <a:off x="228600" y="5791200"/>
            <a:ext cx="8686800" cy="830997"/>
          </a:xfrm>
          <a:prstGeom prst="rect">
            <a:avLst/>
          </a:prstGeom>
          <a:noFill/>
          <a:ln>
            <a:noFill/>
          </a:ln>
        </p:spPr>
        <p:txBody>
          <a:bodyPr wrap="square" rtlCol="0" anchor="ctr" anchorCtr="1">
            <a:spAutoFit/>
          </a:bodyPr>
          <a:lstStyle/>
          <a:p>
            <a:r>
              <a:rPr lang="en-US" sz="2400" dirty="0" smtClean="0">
                <a:solidFill>
                  <a:schemeClr val="tx2"/>
                </a:solidFill>
              </a:rPr>
              <a:t>10110101   00101101  10011001</a:t>
            </a:r>
          </a:p>
          <a:p>
            <a:r>
              <a:rPr lang="en-US" sz="2400" dirty="0" smtClean="0">
                <a:solidFill>
                  <a:schemeClr val="tx2"/>
                </a:solidFill>
              </a:rPr>
              <a:t>|  BLOCK  |   BLOCK   |  BLOCK  |</a:t>
            </a:r>
            <a:endParaRPr lang="en-US" sz="2400" dirty="0">
              <a:solidFill>
                <a:schemeClr val="tx2"/>
              </a:solidFill>
            </a:endParaRPr>
          </a:p>
        </p:txBody>
      </p:sp>
      <p:sp>
        <p:nvSpPr>
          <p:cNvPr id="5" name="TextBox 4"/>
          <p:cNvSpPr txBox="1"/>
          <p:nvPr/>
        </p:nvSpPr>
        <p:spPr>
          <a:xfrm>
            <a:off x="228600" y="5791200"/>
            <a:ext cx="8686800" cy="830997"/>
          </a:xfrm>
          <a:prstGeom prst="rect">
            <a:avLst/>
          </a:prstGeom>
          <a:noFill/>
          <a:ln>
            <a:noFill/>
          </a:ln>
        </p:spPr>
        <p:txBody>
          <a:bodyPr wrap="square" rtlCol="0" anchor="ctr" anchorCtr="1">
            <a:spAutoFit/>
          </a:bodyPr>
          <a:lstStyle/>
          <a:p>
            <a:r>
              <a:rPr lang="en-US" sz="2400" dirty="0" smtClean="0">
                <a:solidFill>
                  <a:schemeClr val="tx2"/>
                </a:solidFill>
              </a:rPr>
              <a:t>10110101   00101101  10011001</a:t>
            </a:r>
          </a:p>
          <a:p>
            <a:r>
              <a:rPr lang="en-US" sz="2400" dirty="0" smtClean="0">
                <a:solidFill>
                  <a:schemeClr val="tx2"/>
                </a:solidFill>
              </a:rPr>
              <a:t>01011010   10010110  11001100  1</a:t>
            </a:r>
            <a:endParaRPr lang="en-US" sz="2400" dirty="0">
              <a:solidFill>
                <a:schemeClr val="tx2"/>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different method -&gt; dynamic (variable) blocking</a:t>
            </a:r>
          </a:p>
          <a:p>
            <a:r>
              <a:rPr lang="en-US" dirty="0" smtClean="0"/>
              <a:t>Why “dynamic”?</a:t>
            </a:r>
          </a:p>
          <a:p>
            <a:pPr lvl="1"/>
            <a:r>
              <a:rPr lang="en-US" dirty="0" smtClean="0"/>
              <a:t>Data is split </a:t>
            </a:r>
            <a:r>
              <a:rPr lang="en-US" b="1" dirty="0" smtClean="0"/>
              <a:t>based on the content of the data itself </a:t>
            </a:r>
            <a:r>
              <a:rPr lang="en-US" dirty="0" smtClean="0"/>
              <a:t>– this concept is the basis of our research</a:t>
            </a:r>
          </a:p>
          <a:p>
            <a:pPr lvl="1"/>
            <a:r>
              <a:rPr lang="en-US" dirty="0" smtClean="0"/>
              <a:t>Typically done at run-time, in the formal concept of “dynamic”</a:t>
            </a:r>
          </a:p>
          <a:p>
            <a:r>
              <a:rPr lang="en-US" dirty="0" smtClean="0"/>
              <a:t>Data is split at naturally occurring data points, avoiding the problem of changes to data</a:t>
            </a:r>
          </a:p>
          <a:p>
            <a:pPr lvl="1"/>
            <a:r>
              <a:rPr lang="en-US" dirty="0" smtClean="0"/>
              <a:t>Simple example – split data at every “001” </a:t>
            </a:r>
            <a:r>
              <a:rPr lang="en-US" dirty="0" smtClean="0"/>
              <a:t>pattern</a:t>
            </a:r>
          </a:p>
        </p:txBody>
      </p:sp>
      <p:sp>
        <p:nvSpPr>
          <p:cNvPr id="3" name="Title 2"/>
          <p:cNvSpPr>
            <a:spLocks noGrp="1"/>
          </p:cNvSpPr>
          <p:nvPr>
            <p:ph type="title"/>
          </p:nvPr>
        </p:nvSpPr>
        <p:spPr/>
        <p:txBody>
          <a:bodyPr/>
          <a:lstStyle/>
          <a:p>
            <a:r>
              <a:rPr lang="en-US" dirty="0" smtClean="0"/>
              <a:t>Block vs. dynamic deduplication</a:t>
            </a:r>
            <a:endParaRPr lang="en-US" dirty="0"/>
          </a:p>
        </p:txBody>
      </p:sp>
      <p:sp>
        <p:nvSpPr>
          <p:cNvPr id="4" name="TextBox 3"/>
          <p:cNvSpPr txBox="1"/>
          <p:nvPr/>
        </p:nvSpPr>
        <p:spPr>
          <a:xfrm>
            <a:off x="228600" y="5975866"/>
            <a:ext cx="8686800" cy="461665"/>
          </a:xfrm>
          <a:prstGeom prst="rect">
            <a:avLst/>
          </a:prstGeom>
          <a:noFill/>
          <a:ln>
            <a:noFill/>
          </a:ln>
        </p:spPr>
        <p:txBody>
          <a:bodyPr wrap="square" rtlCol="0" anchor="ctr" anchorCtr="1">
            <a:spAutoFit/>
          </a:bodyPr>
          <a:lstStyle/>
          <a:p>
            <a:r>
              <a:rPr lang="en-US" sz="2400" dirty="0" smtClean="0">
                <a:solidFill>
                  <a:schemeClr val="tx2"/>
                </a:solidFill>
              </a:rPr>
              <a:t>10110101001   011011001   1001</a:t>
            </a:r>
          </a:p>
        </p:txBody>
      </p:sp>
      <p:sp>
        <p:nvSpPr>
          <p:cNvPr id="5" name="TextBox 4"/>
          <p:cNvSpPr txBox="1"/>
          <p:nvPr/>
        </p:nvSpPr>
        <p:spPr>
          <a:xfrm>
            <a:off x="228600" y="5943600"/>
            <a:ext cx="8686800" cy="461665"/>
          </a:xfrm>
          <a:prstGeom prst="rect">
            <a:avLst/>
          </a:prstGeom>
          <a:noFill/>
          <a:ln>
            <a:noFill/>
          </a:ln>
        </p:spPr>
        <p:txBody>
          <a:bodyPr wrap="square" rtlCol="0" anchor="ctr" anchorCtr="1">
            <a:spAutoFit/>
          </a:bodyPr>
          <a:lstStyle/>
          <a:p>
            <a:r>
              <a:rPr lang="en-US" sz="2400" dirty="0" smtClean="0">
                <a:solidFill>
                  <a:schemeClr val="tx2"/>
                </a:solidFill>
              </a:rPr>
              <a:t>101101010010110110011001</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30"/>
          </a:xfrm>
        </p:spPr>
        <p:txBody>
          <a:bodyPr>
            <a:normAutofit lnSpcReduction="10000"/>
          </a:bodyPr>
          <a:lstStyle/>
          <a:p>
            <a:r>
              <a:rPr lang="en-US" dirty="0" smtClean="0"/>
              <a:t>Also referred to as “variable block” deduplication</a:t>
            </a:r>
          </a:p>
          <a:p>
            <a:r>
              <a:rPr lang="en-US" dirty="0" smtClean="0"/>
              <a:t>From previous example:</a:t>
            </a:r>
          </a:p>
          <a:p>
            <a:pPr lvl="1"/>
            <a:r>
              <a:rPr lang="en-US" dirty="0" smtClean="0"/>
              <a:t>10110101001  011011001  1001</a:t>
            </a:r>
          </a:p>
          <a:p>
            <a:pPr lvl="1"/>
            <a:r>
              <a:rPr lang="en-US" dirty="0" smtClean="0"/>
              <a:t>Results in different sized chunks of data</a:t>
            </a:r>
          </a:p>
          <a:p>
            <a:r>
              <a:rPr lang="en-US" dirty="0" smtClean="0"/>
              <a:t>But doesn’t different sized chunks cause problems?</a:t>
            </a:r>
          </a:p>
          <a:p>
            <a:pPr lvl="1"/>
            <a:r>
              <a:rPr lang="en-US" dirty="0" smtClean="0"/>
              <a:t>Not often the case -&gt; data often follows patterns in its creation, creating like sized </a:t>
            </a:r>
            <a:r>
              <a:rPr lang="en-US" dirty="0" smtClean="0"/>
              <a:t>chunks </a:t>
            </a:r>
            <a:endParaRPr lang="en-US" dirty="0" smtClean="0"/>
          </a:p>
          <a:p>
            <a:pPr lvl="2"/>
            <a:r>
              <a:rPr lang="en-US" dirty="0" smtClean="0"/>
              <a:t>File headers</a:t>
            </a:r>
          </a:p>
          <a:p>
            <a:pPr lvl="2"/>
            <a:r>
              <a:rPr lang="en-US" dirty="0" smtClean="0"/>
              <a:t>File with language structures</a:t>
            </a:r>
          </a:p>
          <a:p>
            <a:pPr lvl="2"/>
            <a:r>
              <a:rPr lang="en-US" dirty="0" smtClean="0"/>
              <a:t>Instructions</a:t>
            </a:r>
          </a:p>
          <a:p>
            <a:pPr lvl="2"/>
            <a:r>
              <a:rPr lang="en-US" dirty="0" smtClean="0"/>
              <a:t>Large sets of any repeating data (repeating “0” bits are very common)</a:t>
            </a:r>
          </a:p>
          <a:p>
            <a:pPr lvl="2"/>
            <a:r>
              <a:rPr lang="en-US" dirty="0" smtClean="0"/>
              <a:t>Thus, nearly every type of file imaginable has some semblance of order</a:t>
            </a:r>
          </a:p>
          <a:p>
            <a:pPr lvl="1"/>
            <a:r>
              <a:rPr lang="en-US" dirty="0" smtClean="0"/>
              <a:t>Exception -&gt; Compressed data (all order removed</a:t>
            </a:r>
            <a:r>
              <a:rPr lang="en-US" dirty="0" smtClean="0"/>
              <a:t>)</a:t>
            </a:r>
          </a:p>
          <a:p>
            <a:pPr lvl="1"/>
            <a:r>
              <a:rPr lang="en-US" dirty="0" smtClean="0"/>
              <a:t>Avoids the problem of changing every subsequent chunk in file from block deduplication</a:t>
            </a:r>
            <a:endParaRPr lang="en-US" dirty="0" smtClean="0"/>
          </a:p>
        </p:txBody>
      </p:sp>
      <p:sp>
        <p:nvSpPr>
          <p:cNvPr id="3" name="Title 2"/>
          <p:cNvSpPr>
            <a:spLocks noGrp="1"/>
          </p:cNvSpPr>
          <p:nvPr>
            <p:ph type="title"/>
          </p:nvPr>
        </p:nvSpPr>
        <p:spPr/>
        <p:txBody>
          <a:bodyPr/>
          <a:lstStyle/>
          <a:p>
            <a:r>
              <a:rPr lang="en-US" dirty="0" smtClean="0"/>
              <a:t>BLOCK VS. DYNAMIC DEDUPLICATION</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Then how to split data intelligently and repeatedly?</a:t>
            </a:r>
          </a:p>
          <a:p>
            <a:pPr lvl="1"/>
            <a:r>
              <a:rPr lang="en-US" dirty="0" smtClean="0"/>
              <a:t>Avoid arbitrary methods -&gt; too many chunks</a:t>
            </a:r>
          </a:p>
          <a:p>
            <a:pPr lvl="2"/>
            <a:r>
              <a:rPr lang="en-US" dirty="0" smtClean="0"/>
              <a:t>Like the previous example</a:t>
            </a:r>
          </a:p>
          <a:p>
            <a:pPr lvl="1"/>
            <a:r>
              <a:rPr lang="en-US" dirty="0" smtClean="0"/>
              <a:t>Too many chunks = increased computation time to unacceptable </a:t>
            </a:r>
            <a:r>
              <a:rPr lang="en-US" dirty="0" smtClean="0"/>
              <a:t>levels</a:t>
            </a:r>
          </a:p>
          <a:p>
            <a:pPr lvl="2"/>
            <a:r>
              <a:rPr lang="en-US" dirty="0" smtClean="0"/>
              <a:t>Why?</a:t>
            </a:r>
            <a:endParaRPr lang="en-US" dirty="0" smtClean="0"/>
          </a:p>
          <a:p>
            <a:r>
              <a:rPr lang="en-US" dirty="0" smtClean="0"/>
              <a:t>Solution was provided by Dr. Michael Rabin in “Fingerprinting By Random Polynomials” in 1981</a:t>
            </a:r>
            <a:endParaRPr lang="en-US" dirty="0"/>
          </a:p>
        </p:txBody>
      </p:sp>
      <p:sp>
        <p:nvSpPr>
          <p:cNvPr id="3" name="Title 2"/>
          <p:cNvSpPr>
            <a:spLocks noGrp="1"/>
          </p:cNvSpPr>
          <p:nvPr>
            <p:ph type="title"/>
          </p:nvPr>
        </p:nvSpPr>
        <p:spPr/>
        <p:txBody>
          <a:bodyPr/>
          <a:lstStyle/>
          <a:p>
            <a:r>
              <a:rPr lang="en-US" dirty="0" smtClean="0"/>
              <a:t>Rabin Fingerprinting</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training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spDef>
      <a:spPr>
        <a:ln>
          <a:noFill/>
        </a:ln>
      </a:spPr>
      <a:bodyPr rtlCol="0" anchor="ctr"/>
      <a:lstStyle>
        <a:defPPr algn="ctr">
          <a:defRPr dirty="0"/>
        </a:defPPr>
      </a:lstStyle>
      <a:style>
        <a:lnRef idx="3">
          <a:schemeClr val="lt1"/>
        </a:lnRef>
        <a:fillRef idx="1">
          <a:schemeClr val="accent3"/>
        </a:fillRef>
        <a:effectRef idx="1">
          <a:schemeClr val="accent3"/>
        </a:effectRef>
        <a:fontRef idx="minor">
          <a:schemeClr val="lt1"/>
        </a:fontRef>
      </a:style>
    </a:spDef>
    <a:lnDef>
      <a:spPr/>
      <a:bodyPr/>
      <a:lstStyle/>
      <a:style>
        <a:lnRef idx="1">
          <a:schemeClr val="accent3"/>
        </a:lnRef>
        <a:fillRef idx="0">
          <a:schemeClr val="accent3"/>
        </a:fillRef>
        <a:effectRef idx="0">
          <a:schemeClr val="accent3"/>
        </a:effectRef>
        <a:fontRef idx="minor">
          <a:schemeClr val="tx1"/>
        </a:fontRef>
      </a:style>
    </a:lnDef>
    <a:txDef>
      <a:spPr>
        <a:noFill/>
        <a:ln>
          <a:solidFill>
            <a:schemeClr val="accent4"/>
          </a:solidFill>
        </a:ln>
      </a:spPr>
      <a:bodyPr wrap="square" rtlCol="0" anchor="ctr" anchorCtr="1">
        <a:spAutoFit/>
      </a:bodyPr>
      <a:lstStyle>
        <a:defPPr>
          <a:defRPr dirty="0"/>
        </a:defPPr>
      </a:lstStyle>
    </a:txDef>
  </a:objectDefaults>
  <a:extraClrSchemeLst/>
  <a:extLst>
    <a:ext uri="{05A4C25C-085E-4340-85A3-A5531E510DB2}">
      <thm15:themeFamily xmlns="" xmlns:thm15="http://schemas.microsoft.com/office/thememl/2012/main" name="Sales training presentation" id="{B6AD0E1B-010F-4040-BECC-338DC7180AF6}" vid="{9250DCDA-9F4A-4BAF-B302-6C51082CF123}"/>
    </a:ext>
  </a:extLst>
</a:theme>
</file>

<file path=docProps/app.xml><?xml version="1.0" encoding="utf-8"?>
<Properties xmlns="http://schemas.openxmlformats.org/officeDocument/2006/extended-properties" xmlns:vt="http://schemas.openxmlformats.org/officeDocument/2006/docPropsVTypes">
  <Template>TS103460558</Template>
  <TotalTime>689</TotalTime>
  <Words>3509</Words>
  <Application>Microsoft Office PowerPoint</Application>
  <PresentationFormat>On-screen Show (4:3)</PresentationFormat>
  <Paragraphs>354</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Sales training presentation</vt:lpstr>
      <vt:lpstr>Using entropy in dynamic deduplication – A file system approximation</vt:lpstr>
      <vt:lpstr>Presentation topics</vt:lpstr>
      <vt:lpstr>Presentation topics</vt:lpstr>
      <vt:lpstr>What is Deduplication?</vt:lpstr>
      <vt:lpstr>What is deduplication?</vt:lpstr>
      <vt:lpstr>Block vs. dynamic deduplication</vt:lpstr>
      <vt:lpstr>Block vs. dynamic deduplication</vt:lpstr>
      <vt:lpstr>BLOCK VS. DYNAMIC DEDUPLICATION</vt:lpstr>
      <vt:lpstr>Rabin Fingerprinting</vt:lpstr>
      <vt:lpstr>Rabin fingerprinting</vt:lpstr>
      <vt:lpstr>Rabin fingerprinting</vt:lpstr>
      <vt:lpstr>Rabin fingerprinting</vt:lpstr>
      <vt:lpstr>Rabin fingerprinting</vt:lpstr>
      <vt:lpstr>Rabin fingerprinting</vt:lpstr>
      <vt:lpstr>Rabin fingerprinting</vt:lpstr>
      <vt:lpstr>Deduplication today</vt:lpstr>
      <vt:lpstr>Deduplication today</vt:lpstr>
      <vt:lpstr>Deduplication today</vt:lpstr>
      <vt:lpstr>Deduplication today</vt:lpstr>
      <vt:lpstr>What is entropy? </vt:lpstr>
      <vt:lpstr>What is entropy?</vt:lpstr>
      <vt:lpstr>What is entropy?</vt:lpstr>
      <vt:lpstr>What is entropy?</vt:lpstr>
      <vt:lpstr>What is entropy?</vt:lpstr>
      <vt:lpstr>The link between entropy and compression algorithms</vt:lpstr>
      <vt:lpstr>The Link between Entropy and deduplication?</vt:lpstr>
      <vt:lpstr>The Link between Entropy and deduplication?</vt:lpstr>
      <vt:lpstr>The Deduplication file system approximation</vt:lpstr>
      <vt:lpstr>The Deduplication file system approximation</vt:lpstr>
      <vt:lpstr>The deduplication file system approximation</vt:lpstr>
      <vt:lpstr>The Deduplication file system approximation</vt:lpstr>
      <vt:lpstr>The Data Set</vt:lpstr>
      <vt:lpstr>The Data Set</vt:lpstr>
      <vt:lpstr>The Link between fingerprints (Blocks) and entropy</vt:lpstr>
      <vt:lpstr>The Link between fingerprints (Blocks) and entropy</vt:lpstr>
      <vt:lpstr>The Link between fingerprints (Blocks) and entropy</vt:lpstr>
      <vt:lpstr>The Link between fingerprints (Blocks) and entropy</vt:lpstr>
      <vt:lpstr>The Link between fingerprints (Blocks) and entropy</vt:lpstr>
      <vt:lpstr>Finding “ideal” fingerprints based on entropy</vt:lpstr>
      <vt:lpstr>Finding “ideal” fingerprints based on entropy</vt:lpstr>
      <vt:lpstr>Finding “ideal” fingerprints based on entropy</vt:lpstr>
      <vt:lpstr>Finding “ideal” fingerprints based on entropy</vt:lpstr>
      <vt:lpstr>Finding “ideal” fingerprints based on entropy</vt:lpstr>
      <vt:lpstr>Finding “ideal” fingerprints based on entropy</vt:lpstr>
      <vt:lpstr>Storage savings / performance based on entropy level</vt:lpstr>
      <vt:lpstr>Storage savings / performance based on entropy level</vt:lpstr>
      <vt:lpstr>Storage savings / performance based on entropy level</vt:lpstr>
      <vt:lpstr>Storage savings / performance based on entropy level</vt:lpstr>
      <vt:lpstr>Storage savings / performance based on entropy level</vt:lpstr>
      <vt:lpstr>Storage savings / performance based on entropy level</vt:lpstr>
      <vt:lpstr>Conclusion and future</vt:lpstr>
      <vt:lpstr>Conclusion and future</vt:lpstr>
      <vt:lpstr>Conclusions and future</vt:lpstr>
      <vt:lpstr>Conclusions and future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entropy in dynamic deduplication – A file system approximation</dc:title>
  <dc:creator>Keith Woelfel</dc:creator>
  <cp:lastModifiedBy>Keith Woelfel</cp:lastModifiedBy>
  <cp:revision>107</cp:revision>
  <dcterms:created xsi:type="dcterms:W3CDTF">2014-04-30T09:44:14Z</dcterms:created>
  <dcterms:modified xsi:type="dcterms:W3CDTF">2014-05-02T15:57:06Z</dcterms:modified>
</cp:coreProperties>
</file>