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404870" y="3225800"/>
            <a:ext cx="4570095" cy="1437640"/>
          </a:xfrm>
        </p:spPr>
        <p:txBody>
          <a:bodyPr/>
          <a:p>
            <a:r>
              <a:rPr lang="en-US">
                <a:latin typeface="Japanese 2020" panose="02000500000000000000" charset="0"/>
                <a:cs typeface="Japanese 2020" panose="02000500000000000000" charset="0"/>
              </a:rPr>
              <a:t>Document Hub</a:t>
            </a:r>
            <a:endParaRPr lang="en-US">
              <a:latin typeface="Japanese 2020" panose="02000500000000000000" charset="0"/>
              <a:cs typeface="Japanese 2020" panose="02000500000000000000" charset="0"/>
            </a:endParaRPr>
          </a:p>
        </p:txBody>
      </p:sp>
      <p:sp>
        <p:nvSpPr>
          <p:cNvPr id="5" name="Text Box 4"/>
          <p:cNvSpPr txBox="1"/>
          <p:nvPr/>
        </p:nvSpPr>
        <p:spPr>
          <a:xfrm>
            <a:off x="1056005" y="1657350"/>
            <a:ext cx="10200640" cy="1568450"/>
          </a:xfrm>
          <a:prstGeom prst="rect">
            <a:avLst/>
          </a:prstGeom>
          <a:noFill/>
        </p:spPr>
        <p:txBody>
          <a:bodyPr wrap="square" rtlCol="0">
            <a:spAutoFit/>
          </a:bodyPr>
          <a:p>
            <a:r>
              <a:rPr lang="en-US" sz="9600" b="1">
                <a:latin typeface="Poppins" panose="00000500000000000000" charset="0"/>
                <a:cs typeface="Poppins" panose="00000500000000000000" charset="0"/>
              </a:rPr>
              <a:t>Document Hub</a:t>
            </a:r>
            <a:endParaRPr lang="en-US" sz="9600" b="1">
              <a:latin typeface="Poppins" panose="00000500000000000000" charset="0"/>
              <a:cs typeface="Poppins" panose="00000500000000000000" charset="0"/>
            </a:endParaRPr>
          </a:p>
        </p:txBody>
      </p:sp>
      <p:sp>
        <p:nvSpPr>
          <p:cNvPr id="6" name="Text Box 5"/>
          <p:cNvSpPr txBox="1"/>
          <p:nvPr/>
        </p:nvSpPr>
        <p:spPr>
          <a:xfrm>
            <a:off x="7713980" y="5122545"/>
            <a:ext cx="4064000" cy="521970"/>
          </a:xfrm>
          <a:prstGeom prst="rect">
            <a:avLst/>
          </a:prstGeom>
          <a:noFill/>
        </p:spPr>
        <p:txBody>
          <a:bodyPr wrap="square" rtlCol="0">
            <a:spAutoFit/>
          </a:bodyPr>
          <a:p>
            <a:r>
              <a:rPr lang="en-US" sz="2800" b="1">
                <a:latin typeface="Poppins" panose="00000500000000000000" charset="0"/>
                <a:cs typeface="Poppins" panose="00000500000000000000" charset="0"/>
              </a:rPr>
              <a:t>By Bibek Bhusal</a:t>
            </a:r>
            <a:endParaRPr lang="en-US" sz="2800" b="1">
              <a:latin typeface="Poppins" panose="00000500000000000000" charset="0"/>
              <a:cs typeface="Poppins" panose="00000500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Poppins" panose="00000500000000000000" charset="0"/>
                <a:cs typeface="Poppins" panose="00000500000000000000" charset="0"/>
              </a:rPr>
              <a:t>Introduction to Document Hub</a:t>
            </a:r>
            <a:endParaRPr lang="en-US" b="1">
              <a:latin typeface="Poppins" panose="00000500000000000000" charset="0"/>
              <a:cs typeface="Poppins" panose="00000500000000000000" charset="0"/>
            </a:endParaRPr>
          </a:p>
        </p:txBody>
      </p:sp>
      <p:sp>
        <p:nvSpPr>
          <p:cNvPr id="5" name="Text Box 4"/>
          <p:cNvSpPr txBox="1"/>
          <p:nvPr/>
        </p:nvSpPr>
        <p:spPr>
          <a:xfrm>
            <a:off x="1026795" y="1591945"/>
            <a:ext cx="10327005" cy="4661535"/>
          </a:xfrm>
          <a:prstGeom prst="rect">
            <a:avLst/>
          </a:prstGeom>
          <a:noFill/>
        </p:spPr>
        <p:txBody>
          <a:bodyPr wrap="square" rtlCol="0">
            <a:spAutoFit/>
          </a:bodyPr>
          <a:p>
            <a:pPr algn="just">
              <a:lnSpc>
                <a:spcPct val="150000"/>
              </a:lnSpc>
            </a:pPr>
            <a:r>
              <a:rPr lang="en-US">
                <a:latin typeface="Poppins" panose="00000500000000000000" charset="0"/>
                <a:cs typeface="Poppins" panose="00000500000000000000" charset="0"/>
              </a:rPr>
              <a:t>The project, named Document Hub, aims to streamline the management of student assignments and practical files through an intuitive online platform. This system allows teachers to create student accounts and provides students with a dedicated portal for uploading their assignment, files, report, images and document. From the teacher's dashboard, monitoring and verifying student submissions becomes straightforward. This mechanism enhances efficiency by automating the submission process and ensuring accountability in assignment completion. Document Hub prioritizes user-friendly interfaces, ensuring ease of use for both teachers and students. The system's design focuses on improving educational service quality and operational efficiency while maintaining cost-effectiveness throughout development and implementation</a:t>
            </a:r>
            <a:endParaRPr lang="en-US">
              <a:latin typeface="Poppins" panose="00000500000000000000" charset="0"/>
              <a:cs typeface="Poppins" panose="00000500000000000000" charset="0"/>
            </a:endParaRPr>
          </a:p>
          <a:p>
            <a:pPr algn="just">
              <a:lnSpc>
                <a:spcPct val="150000"/>
              </a:lnSpc>
            </a:pPr>
            <a:r>
              <a:rPr lang="en-US">
                <a:latin typeface="Poppins" panose="00000500000000000000" charset="0"/>
                <a:cs typeface="Poppins" panose="00000500000000000000" charset="0"/>
              </a:rPr>
              <a:t>phases.</a:t>
            </a:r>
            <a:endParaRPr lang="en-US">
              <a:latin typeface="Poppins" panose="00000500000000000000" charset="0"/>
              <a:cs typeface="Poppins" panose="000005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Poppins" panose="00000500000000000000" charset="0"/>
                <a:cs typeface="Poppins" panose="00000500000000000000" charset="0"/>
              </a:rPr>
              <a:t>Objective of Document Hub</a:t>
            </a:r>
            <a:endParaRPr lang="en-US" b="1">
              <a:latin typeface="Poppins" panose="00000500000000000000" charset="0"/>
              <a:cs typeface="Poppins" panose="00000500000000000000" charset="0"/>
            </a:endParaRPr>
          </a:p>
        </p:txBody>
      </p:sp>
      <p:sp>
        <p:nvSpPr>
          <p:cNvPr id="5" name="Text Box 4"/>
          <p:cNvSpPr txBox="1"/>
          <p:nvPr/>
        </p:nvSpPr>
        <p:spPr>
          <a:xfrm>
            <a:off x="860425" y="1591945"/>
            <a:ext cx="10364470" cy="4070350"/>
          </a:xfrm>
          <a:prstGeom prst="rect">
            <a:avLst/>
          </a:prstGeom>
          <a:noFill/>
        </p:spPr>
        <p:txBody>
          <a:bodyPr wrap="square" rtlCol="0">
            <a:noAutofit/>
          </a:bodyPr>
          <a:p>
            <a:pPr marL="285750" indent="-285750">
              <a:buFont typeface="Arial" panose="020B0604020202020204" pitchFamily="34" charset="0"/>
              <a:buChar char="•"/>
            </a:pPr>
            <a:r>
              <a:rPr lang="en-US">
                <a:solidFill>
                  <a:schemeClr val="tx1"/>
                </a:solidFill>
                <a:latin typeface="Poppins" panose="00000500000000000000" charset="0"/>
                <a:cs typeface="Poppins" panose="00000500000000000000" charset="0"/>
              </a:rPr>
              <a:t>Develop an online platform that simplifies the submission of assignments and practical files for students, ensuring ease of use and efficiency. </a:t>
            </a:r>
            <a:endParaRPr lang="en-US">
              <a:solidFill>
                <a:schemeClr val="tx1"/>
              </a:solidFill>
              <a:latin typeface="Poppins" panose="00000500000000000000" charset="0"/>
              <a:cs typeface="Poppins" panose="00000500000000000000" charset="0"/>
            </a:endParaRPr>
          </a:p>
          <a:p>
            <a:pPr marL="285750" indent="-285750">
              <a:buFont typeface="Arial" panose="020B0604020202020204" pitchFamily="34" charset="0"/>
              <a:buChar char="•"/>
            </a:pPr>
            <a:endParaRPr lang="en-US">
              <a:solidFill>
                <a:schemeClr val="tx1"/>
              </a:solidFill>
              <a:latin typeface="Poppins" panose="00000500000000000000" charset="0"/>
              <a:cs typeface="Poppins" panose="00000500000000000000" charset="0"/>
            </a:endParaRPr>
          </a:p>
          <a:p>
            <a:pPr marL="285750" indent="-285750">
              <a:buFont typeface="Arial" panose="020B0604020202020204" pitchFamily="34" charset="0"/>
              <a:buChar char="•"/>
            </a:pPr>
            <a:r>
              <a:rPr lang="en-US">
                <a:solidFill>
                  <a:schemeClr val="tx1"/>
                </a:solidFill>
                <a:latin typeface="Poppins" panose="00000500000000000000" charset="0"/>
                <a:cs typeface="Poppins" panose="00000500000000000000" charset="0"/>
              </a:rPr>
              <a:t> Enable teachers to monitor and verify student submissions seamlessly through a centralized dashboard, reducing errors and delays in the submission process.</a:t>
            </a:r>
            <a:endParaRPr lang="en-US">
              <a:solidFill>
                <a:schemeClr val="tx1"/>
              </a:solidFill>
              <a:latin typeface="Poppins" panose="00000500000000000000" charset="0"/>
              <a:cs typeface="Poppins" panose="00000500000000000000" charset="0"/>
            </a:endParaRPr>
          </a:p>
          <a:p>
            <a:pPr marL="285750" indent="-285750">
              <a:buFont typeface="Arial" panose="020B0604020202020204" pitchFamily="34" charset="0"/>
              <a:buChar char="•"/>
            </a:pPr>
            <a:endParaRPr lang="en-US">
              <a:solidFill>
                <a:schemeClr val="tx1"/>
              </a:solidFill>
              <a:latin typeface="Poppins" panose="00000500000000000000" charset="0"/>
              <a:cs typeface="Poppins" panose="00000500000000000000" charset="0"/>
            </a:endParaRPr>
          </a:p>
          <a:p>
            <a:pPr marL="285750" indent="-285750">
              <a:buFont typeface="Arial" panose="020B0604020202020204" pitchFamily="34" charset="0"/>
              <a:buChar char="•"/>
            </a:pPr>
            <a:r>
              <a:rPr lang="en-US">
                <a:solidFill>
                  <a:schemeClr val="tx1"/>
                </a:solidFill>
                <a:latin typeface="Poppins" panose="00000500000000000000" charset="0"/>
                <a:cs typeface="Poppins" panose="00000500000000000000" charset="0"/>
              </a:rPr>
              <a:t>Create a user-friendly interface that promotes accessibility and usability for both teachers and students, enhancing overall satisfaction with the assignment submission process. To design a system able to accommodate a huge number of orders at a time. </a:t>
            </a:r>
            <a:endParaRPr lang="en-US">
              <a:solidFill>
                <a:schemeClr val="tx1"/>
              </a:solidFill>
              <a:latin typeface="Poppins" panose="00000500000000000000" charset="0"/>
              <a:cs typeface="Poppins" panose="00000500000000000000" charset="0"/>
            </a:endParaRPr>
          </a:p>
          <a:p>
            <a:pPr indent="0">
              <a:buFont typeface="Arial" panose="020B0604020202020204" pitchFamily="34" charset="0"/>
              <a:buNone/>
            </a:pPr>
            <a:endParaRPr lang="en-US">
              <a:solidFill>
                <a:schemeClr val="tx1"/>
              </a:solidFill>
              <a:latin typeface="Poppins" panose="00000500000000000000" charset="0"/>
              <a:cs typeface="Poppins" panose="00000500000000000000" charset="0"/>
            </a:endParaRPr>
          </a:p>
          <a:p>
            <a:pPr marL="285750" indent="-285750">
              <a:buFont typeface="Arial" panose="020B0604020202020204" pitchFamily="34" charset="0"/>
              <a:buChar char="•"/>
            </a:pPr>
            <a:r>
              <a:rPr lang="en-US">
                <a:solidFill>
                  <a:schemeClr val="tx1"/>
                </a:solidFill>
                <a:latin typeface="Poppins" panose="00000500000000000000" charset="0"/>
                <a:cs typeface="Poppins" panose="00000500000000000000" charset="0"/>
              </a:rPr>
              <a:t> Automate submission tracking and notification systems to streamline administrative tasks, allowing teachers to focus more on educational delivery rather than administrative logistics.</a:t>
            </a:r>
            <a:endParaRPr lang="en-US">
              <a:solidFill>
                <a:schemeClr val="tx1"/>
              </a:solidFill>
              <a:latin typeface="Poppins" panose="00000500000000000000" charset="0"/>
              <a:cs typeface="Poppins" panose="000005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en-US" b="1">
                <a:latin typeface="Poppins" panose="00000500000000000000" charset="0"/>
                <a:cs typeface="Poppins" panose="00000500000000000000" charset="0"/>
              </a:rPr>
              <a:t>Why use Document Hub?</a:t>
            </a:r>
            <a:endParaRPr lang="en-US" b="1">
              <a:latin typeface="Poppins" panose="00000500000000000000" charset="0"/>
              <a:cs typeface="Poppins" panose="00000500000000000000" charset="0"/>
            </a:endParaRPr>
          </a:p>
        </p:txBody>
      </p:sp>
      <p:sp>
        <p:nvSpPr>
          <p:cNvPr id="5" name="Text Box 4"/>
          <p:cNvSpPr txBox="1"/>
          <p:nvPr/>
        </p:nvSpPr>
        <p:spPr>
          <a:xfrm>
            <a:off x="1103630" y="1734185"/>
            <a:ext cx="10333355" cy="4500245"/>
          </a:xfrm>
          <a:prstGeom prst="rect">
            <a:avLst/>
          </a:prstGeom>
          <a:noFill/>
        </p:spPr>
        <p:txBody>
          <a:bodyPr wrap="square" rtlCol="0">
            <a:noAutofit/>
          </a:bodyPr>
          <a:p>
            <a:pPr>
              <a:lnSpc>
                <a:spcPct val="150000"/>
              </a:lnSpc>
            </a:pPr>
            <a:r>
              <a:rPr lang="en-US">
                <a:latin typeface="Poppins" panose="00000500000000000000" charset="0"/>
                <a:cs typeface="Poppins" panose="00000500000000000000" charset="0"/>
              </a:rPr>
              <a:t>In today's educational landscape, efficient management of assignments and practical files is crucial for both teachers and students. "Document Hub" is a pioneering project designed to revolutionize this process by providing a comprehensive on online platform. This platform allows teachers to effortlessly create student accounts and offers students a user-friendly portal for uploading their assignments. By centralizing submission management throughintuitive dashboards, "Document Hub" enhances accountability and streamlines the workflow for educators. This project aims to not only simplify administrative tasks but also to improve overall efficiency and effectiveness in educational settings.</a:t>
            </a:r>
            <a:endParaRPr lang="en-US">
              <a:latin typeface="Poppins" panose="00000500000000000000" charset="0"/>
              <a:cs typeface="Poppins" panose="0000050000000000000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Poppins" panose="00000500000000000000" charset="0"/>
                <a:cs typeface="Poppins" panose="00000500000000000000" charset="0"/>
              </a:rPr>
              <a:t>Some Similar Other Application</a:t>
            </a:r>
            <a:endParaRPr lang="en-US" b="1">
              <a:latin typeface="Poppins" panose="00000500000000000000" charset="0"/>
              <a:cs typeface="Poppins" panose="00000500000000000000" charset="0"/>
            </a:endParaRPr>
          </a:p>
        </p:txBody>
      </p:sp>
      <p:sp>
        <p:nvSpPr>
          <p:cNvPr id="5" name="Text Box 4"/>
          <p:cNvSpPr txBox="1"/>
          <p:nvPr/>
        </p:nvSpPr>
        <p:spPr>
          <a:xfrm>
            <a:off x="1093470" y="1691005"/>
            <a:ext cx="9419590" cy="4043045"/>
          </a:xfrm>
          <a:prstGeom prst="rect">
            <a:avLst/>
          </a:prstGeom>
          <a:noFill/>
        </p:spPr>
        <p:txBody>
          <a:bodyPr wrap="square" rtlCol="0">
            <a:noAutofit/>
          </a:bodyPr>
          <a:p>
            <a:r>
              <a:rPr lang="en-US" b="1">
                <a:latin typeface="Poppins" panose="00000500000000000000" charset="0"/>
                <a:cs typeface="Poppins" panose="00000500000000000000" charset="0"/>
              </a:rPr>
              <a:t>Google Classroom</a:t>
            </a:r>
            <a:r>
              <a:rPr lang="en-US">
                <a:latin typeface="Poppins" panose="00000500000000000000" charset="0"/>
                <a:cs typeface="Poppins" panose="00000500000000000000" charset="0"/>
              </a:rPr>
              <a:t>: Known for its simplicity and integration with Google Workspace, it is user-friendly but lacks advanced customization and comprehensive analytics.</a:t>
            </a:r>
            <a:endParaRPr lang="en-US">
              <a:latin typeface="Poppins" panose="00000500000000000000" charset="0"/>
              <a:cs typeface="Poppins" panose="00000500000000000000" charset="0"/>
            </a:endParaRPr>
          </a:p>
          <a:p>
            <a:endParaRPr lang="en-US">
              <a:latin typeface="Poppins" panose="00000500000000000000" charset="0"/>
              <a:cs typeface="Poppins" panose="00000500000000000000" charset="0"/>
            </a:endParaRPr>
          </a:p>
          <a:p>
            <a:r>
              <a:rPr lang="en-US" b="1">
                <a:latin typeface="Poppins" panose="00000500000000000000" charset="0"/>
                <a:cs typeface="Poppins" panose="00000500000000000000" charset="0"/>
              </a:rPr>
              <a:t>Canvas</a:t>
            </a:r>
            <a:r>
              <a:rPr lang="en-US">
                <a:latin typeface="Poppins" panose="00000500000000000000" charset="0"/>
                <a:cs typeface="Poppins" panose="00000500000000000000" charset="0"/>
              </a:rPr>
              <a:t>: Offers robust features and flexibility but can be overwhelming for new</a:t>
            </a:r>
            <a:endParaRPr lang="en-US">
              <a:latin typeface="Poppins" panose="00000500000000000000" charset="0"/>
              <a:cs typeface="Poppins" panose="00000500000000000000" charset="0"/>
            </a:endParaRPr>
          </a:p>
          <a:p>
            <a:r>
              <a:rPr lang="en-US">
                <a:latin typeface="Poppins" panose="00000500000000000000" charset="0"/>
                <a:cs typeface="Poppins" panose="00000500000000000000" charset="0"/>
              </a:rPr>
              <a:t>users and requires substantial training.</a:t>
            </a:r>
            <a:endParaRPr lang="en-US">
              <a:latin typeface="Poppins" panose="00000500000000000000" charset="0"/>
              <a:cs typeface="Poppins" panose="00000500000000000000" charset="0"/>
            </a:endParaRPr>
          </a:p>
          <a:p>
            <a:endParaRPr lang="en-US">
              <a:latin typeface="Poppins" panose="00000500000000000000" charset="0"/>
              <a:cs typeface="Poppins" panose="00000500000000000000" charset="0"/>
            </a:endParaRPr>
          </a:p>
          <a:p>
            <a:r>
              <a:rPr lang="en-US" b="1">
                <a:latin typeface="Poppins" panose="00000500000000000000" charset="0"/>
                <a:cs typeface="Poppins" panose="00000500000000000000" charset="0"/>
              </a:rPr>
              <a:t>Blackboard</a:t>
            </a:r>
            <a:r>
              <a:rPr lang="en-US">
                <a:latin typeface="Poppins" panose="00000500000000000000" charset="0"/>
                <a:cs typeface="Poppins" panose="00000500000000000000" charset="0"/>
              </a:rPr>
              <a:t>: Highly comprehensive with a wide range of tools but often criticized</a:t>
            </a:r>
            <a:endParaRPr lang="en-US">
              <a:latin typeface="Poppins" panose="00000500000000000000" charset="0"/>
              <a:cs typeface="Poppins" panose="00000500000000000000" charset="0"/>
            </a:endParaRPr>
          </a:p>
          <a:p>
            <a:r>
              <a:rPr lang="en-US">
                <a:latin typeface="Poppins" panose="00000500000000000000" charset="0"/>
                <a:cs typeface="Poppins" panose="00000500000000000000" charset="0"/>
              </a:rPr>
              <a:t>for its complexity and high cost.</a:t>
            </a:r>
            <a:endParaRPr lang="en-US">
              <a:latin typeface="Poppins" panose="00000500000000000000" charset="0"/>
              <a:cs typeface="Poppins" panose="00000500000000000000" charset="0"/>
            </a:endParaRPr>
          </a:p>
          <a:p>
            <a:endParaRPr lang="en-US">
              <a:latin typeface="Poppins" panose="00000500000000000000" charset="0"/>
              <a:cs typeface="Poppins" panose="00000500000000000000" charset="0"/>
            </a:endParaRPr>
          </a:p>
          <a:p>
            <a:r>
              <a:rPr lang="en-US">
                <a:latin typeface="Poppins" panose="00000500000000000000" charset="0"/>
                <a:cs typeface="Poppins" panose="00000500000000000000" charset="0"/>
              </a:rPr>
              <a:t>These are some of the similar concept application in the market but document hub have some unique idea and design which make it little different from other application</a:t>
            </a:r>
            <a:endParaRPr lang="en-US">
              <a:latin typeface="Poppins" panose="00000500000000000000" charset="0"/>
              <a:cs typeface="Poppins" panose="00000500000000000000" charset="0"/>
            </a:endParaRPr>
          </a:p>
          <a:p>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atin typeface="Poppins" panose="00000500000000000000" charset="0"/>
                <a:cs typeface="Poppins" panose="00000500000000000000" charset="0"/>
              </a:rPr>
              <a:t>Traditional Vs Document Hub</a:t>
            </a:r>
            <a:endParaRPr lang="en-US">
              <a:latin typeface="Poppins" panose="00000500000000000000" charset="0"/>
              <a:cs typeface="Poppins" panose="00000500000000000000" charset="0"/>
            </a:endParaRPr>
          </a:p>
        </p:txBody>
      </p:sp>
      <p:sp>
        <p:nvSpPr>
          <p:cNvPr id="6" name="Text Box 5"/>
          <p:cNvSpPr txBox="1"/>
          <p:nvPr/>
        </p:nvSpPr>
        <p:spPr>
          <a:xfrm>
            <a:off x="1080135" y="2008505"/>
            <a:ext cx="9989185" cy="3912235"/>
          </a:xfrm>
          <a:prstGeom prst="rect">
            <a:avLst/>
          </a:prstGeom>
          <a:noFill/>
        </p:spPr>
        <p:txBody>
          <a:bodyPr wrap="square" rtlCol="0">
            <a:noAutofit/>
          </a:bodyPr>
          <a:p>
            <a:pPr marL="285750" indent="-285750">
              <a:buFont typeface="Arial" panose="020B0604020202020204" pitchFamily="34" charset="0"/>
              <a:buChar char="•"/>
            </a:pPr>
            <a:r>
              <a:rPr lang="en-US" b="1">
                <a:latin typeface="Poppins" panose="00000500000000000000" charset="0"/>
                <a:cs typeface="Poppins" panose="00000500000000000000" charset="0"/>
              </a:rPr>
              <a:t>Sustainability:</a:t>
            </a:r>
            <a:r>
              <a:rPr lang="en-US">
                <a:latin typeface="Poppins" panose="00000500000000000000" charset="0"/>
                <a:cs typeface="Poppins" panose="00000500000000000000" charset="0"/>
              </a:rPr>
              <a:t> High reliance on paper, contributing to environmental concerns.</a:t>
            </a:r>
            <a:endParaRPr lang="en-US">
              <a:latin typeface="Poppins" panose="00000500000000000000" charset="0"/>
              <a:cs typeface="Poppins" panose="00000500000000000000" charset="0"/>
            </a:endParaRPr>
          </a:p>
          <a:p>
            <a:r>
              <a:rPr lang="en-US">
                <a:latin typeface="Poppins" panose="00000500000000000000" charset="0"/>
                <a:cs typeface="Poppins" panose="00000500000000000000" charset="0"/>
              </a:rPr>
              <a:t>  </a:t>
            </a:r>
            <a:endParaRPr lang="en-US">
              <a:latin typeface="Poppins" panose="00000500000000000000" charset="0"/>
              <a:cs typeface="Poppins" panose="00000500000000000000" charset="0"/>
            </a:endParaRPr>
          </a:p>
          <a:p>
            <a:pPr marL="285750" indent="-285750">
              <a:buFont typeface="Arial" panose="020B0604020202020204" pitchFamily="34" charset="0"/>
              <a:buChar char="•"/>
            </a:pPr>
            <a:r>
              <a:rPr lang="en-US" b="1">
                <a:latin typeface="Poppins" panose="00000500000000000000" charset="0"/>
                <a:cs typeface="Poppins" panose="00000500000000000000" charset="0"/>
              </a:rPr>
              <a:t>Efficiency:</a:t>
            </a:r>
            <a:r>
              <a:rPr lang="en-US">
                <a:latin typeface="Poppins" panose="00000500000000000000" charset="0"/>
                <a:cs typeface="Poppins" panose="00000500000000000000" charset="0"/>
              </a:rPr>
              <a:t> "Document Hub" automates many processes, reducing time and effort compared to traditional methods. </a:t>
            </a:r>
            <a:endParaRPr lang="en-US">
              <a:latin typeface="Poppins" panose="00000500000000000000" charset="0"/>
              <a:cs typeface="Poppins" panose="00000500000000000000" charset="0"/>
            </a:endParaRPr>
          </a:p>
          <a:p>
            <a:endParaRPr lang="en-US">
              <a:latin typeface="Poppins" panose="00000500000000000000" charset="0"/>
              <a:cs typeface="Poppins" panose="00000500000000000000" charset="0"/>
            </a:endParaRPr>
          </a:p>
          <a:p>
            <a:pPr marL="285750" indent="-285750">
              <a:buFont typeface="Arial" panose="020B0604020202020204" pitchFamily="34" charset="0"/>
              <a:buChar char="•"/>
            </a:pPr>
            <a:r>
              <a:rPr lang="en-US" b="1">
                <a:latin typeface="Poppins" panose="00000500000000000000" charset="0"/>
                <a:cs typeface="Poppins" panose="00000500000000000000" charset="0"/>
              </a:rPr>
              <a:t>Accessibility:</a:t>
            </a:r>
            <a:r>
              <a:rPr lang="en-US">
                <a:latin typeface="Poppins" panose="00000500000000000000" charset="0"/>
                <a:cs typeface="Poppins" panose="00000500000000000000" charset="0"/>
              </a:rPr>
              <a:t> Cloud-based infrastructure allows access from anywhere, unlike physical paper submissions.  </a:t>
            </a:r>
            <a:endParaRPr lang="en-US">
              <a:latin typeface="Poppins" panose="00000500000000000000" charset="0"/>
              <a:cs typeface="Poppins" panose="00000500000000000000" charset="0"/>
            </a:endParaRPr>
          </a:p>
          <a:p>
            <a:pPr marL="285750" indent="-285750">
              <a:buFont typeface="Arial" panose="020B0604020202020204" pitchFamily="34" charset="0"/>
              <a:buChar char="•"/>
            </a:pPr>
            <a:endParaRPr lang="en-US">
              <a:latin typeface="Poppins" panose="00000500000000000000" charset="0"/>
              <a:cs typeface="Poppins" panose="00000500000000000000" charset="0"/>
            </a:endParaRPr>
          </a:p>
          <a:p>
            <a:pPr marL="285750" indent="-285750">
              <a:buFont typeface="Arial" panose="020B0604020202020204" pitchFamily="34" charset="0"/>
              <a:buChar char="•"/>
            </a:pPr>
            <a:r>
              <a:rPr lang="en-US" b="1">
                <a:latin typeface="Poppins" panose="00000500000000000000" charset="0"/>
                <a:cs typeface="Poppins" panose="00000500000000000000" charset="0"/>
              </a:rPr>
              <a:t>Recovery:</a:t>
            </a:r>
            <a:r>
              <a:rPr lang="en-US">
                <a:latin typeface="Poppins" panose="00000500000000000000" charset="0"/>
                <a:cs typeface="Poppins" panose="00000500000000000000" charset="0"/>
              </a:rPr>
              <a:t> unlike the papper the data can be recover in case of data faliure.</a:t>
            </a:r>
            <a:endParaRPr lang="en-US">
              <a:latin typeface="Poppins" panose="00000500000000000000" charset="0"/>
              <a:cs typeface="Poppins" panose="00000500000000000000" charset="0"/>
            </a:endParaRPr>
          </a:p>
          <a:p>
            <a:pPr marL="285750" indent="-285750">
              <a:buFont typeface="Arial" panose="020B0604020202020204" pitchFamily="34" charset="0"/>
              <a:buChar char="•"/>
            </a:pPr>
            <a:endParaRPr lang="en-US">
              <a:latin typeface="Poppins" panose="00000500000000000000" charset="0"/>
              <a:cs typeface="Poppins" panose="00000500000000000000" charset="0"/>
            </a:endParaRPr>
          </a:p>
          <a:p>
            <a:pPr marL="285750" indent="-285750">
              <a:buFont typeface="Arial" panose="020B0604020202020204" pitchFamily="34" charset="0"/>
              <a:buChar char="•"/>
            </a:pPr>
            <a:r>
              <a:rPr lang="en-US" b="1">
                <a:latin typeface="Poppins" panose="00000500000000000000" charset="0"/>
                <a:cs typeface="Poppins" panose="00000500000000000000" charset="0"/>
              </a:rPr>
              <a:t>Easy and simple:</a:t>
            </a:r>
            <a:r>
              <a:rPr lang="en-US">
                <a:latin typeface="Poppins" panose="00000500000000000000" charset="0"/>
                <a:cs typeface="Poppins" panose="00000500000000000000" charset="0"/>
              </a:rPr>
              <a:t> The students donot need to be physically present in case of submission the files can be easily uploaded in the system in one click.</a:t>
            </a:r>
            <a:endParaRPr lang="en-US">
              <a:latin typeface="Poppins" panose="00000500000000000000" charset="0"/>
              <a:cs typeface="Poppins" panose="000005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b="1">
                <a:latin typeface="Poppins" panose="00000500000000000000" charset="0"/>
                <a:cs typeface="Poppins" panose="00000500000000000000" charset="0"/>
              </a:rPr>
              <a:t>Functional Requirement of the Document Hub</a:t>
            </a:r>
            <a:endParaRPr lang="en-US" b="1">
              <a:latin typeface="Poppins" panose="00000500000000000000" charset="0"/>
              <a:cs typeface="Poppins" panose="00000500000000000000" charset="0"/>
            </a:endParaRPr>
          </a:p>
        </p:txBody>
      </p:sp>
      <p:sp>
        <p:nvSpPr>
          <p:cNvPr id="5" name="Text Box 4"/>
          <p:cNvSpPr txBox="1"/>
          <p:nvPr/>
        </p:nvSpPr>
        <p:spPr>
          <a:xfrm>
            <a:off x="838200" y="1823720"/>
            <a:ext cx="10051415" cy="922020"/>
          </a:xfrm>
          <a:prstGeom prst="rect">
            <a:avLst/>
          </a:prstGeom>
          <a:noFill/>
        </p:spPr>
        <p:txBody>
          <a:bodyPr wrap="square" rtlCol="0">
            <a:spAutoFit/>
          </a:bodyPr>
          <a:p>
            <a:r>
              <a:rPr lang="en-US">
                <a:latin typeface="Poppins" panose="00000500000000000000" charset="0"/>
                <a:cs typeface="Poppins" panose="00000500000000000000" charset="0"/>
              </a:rPr>
              <a:t>Functional requirements define the capabilities and functions that a system must be able to perform successfully.</a:t>
            </a:r>
            <a:endParaRPr lang="en-US">
              <a:latin typeface="Poppins" panose="00000500000000000000" charset="0"/>
              <a:cs typeface="Poppins" panose="00000500000000000000" charset="0"/>
            </a:endParaRPr>
          </a:p>
          <a:p>
            <a:endParaRPr lang="en-US">
              <a:latin typeface="Poppins" panose="00000500000000000000" charset="0"/>
              <a:cs typeface="Poppins" panose="00000500000000000000" charset="0"/>
            </a:endParaRPr>
          </a:p>
        </p:txBody>
      </p:sp>
      <p:graphicFrame>
        <p:nvGraphicFramePr>
          <p:cNvPr id="6" name="Table 5"/>
          <p:cNvGraphicFramePr/>
          <p:nvPr/>
        </p:nvGraphicFramePr>
        <p:xfrm>
          <a:off x="1828800" y="2646680"/>
          <a:ext cx="8533130" cy="3780155"/>
        </p:xfrm>
        <a:graphic>
          <a:graphicData uri="http://schemas.openxmlformats.org/drawingml/2006/table">
            <a:tbl>
              <a:tblPr firstRow="1" bandRow="1">
                <a:tableStyleId>{5C22544A-7EE6-4342-B048-85BDC9FD1C3A}</a:tableStyleId>
              </a:tblPr>
              <a:tblGrid>
                <a:gridCol w="4266565"/>
                <a:gridCol w="4266565"/>
              </a:tblGrid>
              <a:tr h="584835">
                <a:tc>
                  <a:txBody>
                    <a:bodyPr/>
                    <a:p>
                      <a:pPr>
                        <a:buNone/>
                      </a:pPr>
                      <a:r>
                        <a:rPr lang="en-US"/>
                        <a:t>Admin Module</a:t>
                      </a:r>
                      <a:endParaRPr lang="en-US"/>
                    </a:p>
                  </a:txBody>
                  <a:tcPr/>
                </a:tc>
                <a:tc>
                  <a:txBody>
                    <a:bodyPr/>
                    <a:p>
                      <a:pPr>
                        <a:buNone/>
                      </a:pPr>
                      <a:r>
                        <a:rPr lang="en-US"/>
                        <a:t>User Module</a:t>
                      </a:r>
                      <a:endParaRPr lang="en-US"/>
                    </a:p>
                  </a:txBody>
                  <a:tcPr/>
                </a:tc>
              </a:tr>
              <a:tr h="3195320">
                <a:tc>
                  <a:txBody>
                    <a:bodyPr/>
                    <a:p>
                      <a:pPr marL="285750" indent="-285750">
                        <a:buFont typeface="Arial" panose="020B0604020202020204" pitchFamily="34" charset="0"/>
                        <a:buChar char="•"/>
                      </a:pPr>
                      <a:r>
                        <a:rPr lang="en-US"/>
                        <a:t>Login/Signup</a:t>
                      </a:r>
                      <a:endParaRPr lang="en-US"/>
                    </a:p>
                    <a:p>
                      <a:pPr marL="285750" indent="-285750">
                        <a:buFont typeface="Arial" panose="020B0604020202020204" pitchFamily="34" charset="0"/>
                        <a:buChar char="•"/>
                      </a:pPr>
                      <a:r>
                        <a:rPr lang="en-US"/>
                        <a:t>Manager User</a:t>
                      </a:r>
                      <a:endParaRPr lang="en-US"/>
                    </a:p>
                    <a:p>
                      <a:pPr marL="285750" indent="-285750">
                        <a:buFont typeface="Arial" panose="020B0604020202020204" pitchFamily="34" charset="0"/>
                        <a:buChar char="•"/>
                      </a:pPr>
                      <a:r>
                        <a:rPr lang="en-US"/>
                        <a:t>Register User</a:t>
                      </a:r>
                      <a:endParaRPr lang="en-US"/>
                    </a:p>
                    <a:p>
                      <a:pPr marL="285750" indent="-285750">
                        <a:buFont typeface="Arial" panose="020B0604020202020204" pitchFamily="34" charset="0"/>
                        <a:buChar char="•"/>
                      </a:pPr>
                      <a:r>
                        <a:rPr lang="en-US"/>
                        <a:t>Add User</a:t>
                      </a:r>
                      <a:endParaRPr lang="en-US"/>
                    </a:p>
                    <a:p>
                      <a:pPr marL="285750" indent="-285750">
                        <a:buFont typeface="Arial" panose="020B0604020202020204" pitchFamily="34" charset="0"/>
                        <a:buChar char="•"/>
                      </a:pPr>
                      <a:r>
                        <a:rPr lang="en-US"/>
                        <a:t>Update Data</a:t>
                      </a:r>
                      <a:endParaRPr lang="en-US"/>
                    </a:p>
                    <a:p>
                      <a:pPr marL="285750" indent="-285750">
                        <a:buFont typeface="Arial" panose="020B0604020202020204" pitchFamily="34" charset="0"/>
                        <a:buChar char="•"/>
                      </a:pPr>
                      <a:r>
                        <a:rPr lang="en-US"/>
                        <a:t>Remove User</a:t>
                      </a:r>
                      <a:endParaRPr lang="en-US"/>
                    </a:p>
                    <a:p>
                      <a:pPr marL="285750" indent="-285750">
                        <a:buFont typeface="Arial" panose="020B0604020202020204" pitchFamily="34" charset="0"/>
                        <a:buChar char="•"/>
                      </a:pPr>
                      <a:r>
                        <a:rPr lang="en-US"/>
                        <a:t>Logout</a:t>
                      </a:r>
                      <a:endParaRPr lang="en-US"/>
                    </a:p>
                  </a:txBody>
                  <a:tcPr/>
                </a:tc>
                <a:tc>
                  <a:txBody>
                    <a:bodyPr/>
                    <a:p>
                      <a:pPr marL="285750" indent="-285750">
                        <a:buFont typeface="Arial" panose="020B0604020202020204" pitchFamily="34" charset="0"/>
                        <a:buChar char="•"/>
                      </a:pPr>
                      <a:r>
                        <a:rPr lang="en-US"/>
                        <a:t>Login/Signup</a:t>
                      </a:r>
                      <a:endParaRPr lang="en-US"/>
                    </a:p>
                    <a:p>
                      <a:pPr marL="285750" indent="-285750">
                        <a:buFont typeface="Arial" panose="020B0604020202020204" pitchFamily="34" charset="0"/>
                        <a:buChar char="•"/>
                      </a:pPr>
                      <a:r>
                        <a:rPr lang="en-US"/>
                        <a:t>User Portal</a:t>
                      </a:r>
                      <a:endParaRPr lang="en-US"/>
                    </a:p>
                    <a:p>
                      <a:pPr marL="285750" indent="-285750">
                        <a:buFont typeface="Arial" panose="020B0604020202020204" pitchFamily="34" charset="0"/>
                        <a:buChar char="•"/>
                      </a:pPr>
                      <a:r>
                        <a:rPr lang="en-US"/>
                        <a:t>Choose File</a:t>
                      </a:r>
                      <a:endParaRPr lang="en-US"/>
                    </a:p>
                    <a:p>
                      <a:pPr marL="285750" indent="-285750">
                        <a:buFont typeface="Arial" panose="020B0604020202020204" pitchFamily="34" charset="0"/>
                        <a:buChar char="•"/>
                      </a:pPr>
                      <a:r>
                        <a:rPr lang="en-US"/>
                        <a:t>Upload File</a:t>
                      </a:r>
                      <a:endParaRPr lang="en-US"/>
                    </a:p>
                    <a:p>
                      <a:pPr marL="285750" indent="-285750">
                        <a:buFont typeface="Arial" panose="020B0604020202020204" pitchFamily="34" charset="0"/>
                        <a:buChar char="•"/>
                      </a:pPr>
                      <a:r>
                        <a:rPr lang="en-US"/>
                        <a:t>Submit File</a:t>
                      </a:r>
                      <a:endParaRPr lang="en-US"/>
                    </a:p>
                    <a:p>
                      <a:pPr marL="285750" indent="-285750">
                        <a:buFont typeface="Arial" panose="020B0604020202020204" pitchFamily="34" charset="0"/>
                        <a:buChar char="•"/>
                      </a:pPr>
                      <a:r>
                        <a:rPr lang="en-US"/>
                        <a:t>Check File</a:t>
                      </a:r>
                      <a:endParaRPr lang="en-US"/>
                    </a:p>
                    <a:p>
                      <a:pPr marL="285750" indent="-285750">
                        <a:buFont typeface="Arial" panose="020B0604020202020204" pitchFamily="34" charset="0"/>
                        <a:buChar char="•"/>
                      </a:pPr>
                      <a:r>
                        <a:rPr lang="en-US"/>
                        <a:t>View File</a:t>
                      </a:r>
                      <a:endParaRPr lang="en-US"/>
                    </a:p>
                    <a:p>
                      <a:pPr marL="285750" indent="-285750">
                        <a:buFont typeface="Arial" panose="020B0604020202020204" pitchFamily="34" charset="0"/>
                        <a:buChar char="•"/>
                      </a:pPr>
                      <a:r>
                        <a:rPr lang="en-US"/>
                        <a:t>Delete File</a:t>
                      </a:r>
                      <a:endParaRPr lang="en-US"/>
                    </a:p>
                    <a:p>
                      <a:pPr marL="285750" indent="-285750">
                        <a:buFont typeface="Arial" panose="020B0604020202020204" pitchFamily="34" charset="0"/>
                        <a:buChar char="•"/>
                      </a:pPr>
                      <a:r>
                        <a:rPr lang="en-US"/>
                        <a:t>Logout</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548130" y="2416810"/>
            <a:ext cx="10290175" cy="1325880"/>
          </a:xfrm>
        </p:spPr>
        <p:txBody>
          <a:bodyPr>
            <a:noAutofit/>
          </a:bodyPr>
          <a:p>
            <a:r>
              <a:rPr lang="en-US" sz="11500" b="1">
                <a:latin typeface="Poppins" panose="00000500000000000000" charset="0"/>
                <a:cs typeface="Poppins" panose="00000500000000000000" charset="0"/>
              </a:rPr>
              <a:t>Thank you</a:t>
            </a:r>
            <a:endParaRPr lang="en-US" sz="11500" b="1">
              <a:latin typeface="Poppins" panose="00000500000000000000" charset="0"/>
              <a:cs typeface="Poppins" panose="00000500000000000000" charset="0"/>
            </a:endParaRPr>
          </a:p>
        </p:txBody>
      </p:sp>
      <p:sp>
        <p:nvSpPr>
          <p:cNvPr id="5" name="Text Box 4"/>
          <p:cNvSpPr txBox="1"/>
          <p:nvPr/>
        </p:nvSpPr>
        <p:spPr>
          <a:xfrm>
            <a:off x="3740150" y="4293870"/>
            <a:ext cx="4547235" cy="1014730"/>
          </a:xfrm>
          <a:prstGeom prst="rect">
            <a:avLst/>
          </a:prstGeom>
          <a:noFill/>
        </p:spPr>
        <p:txBody>
          <a:bodyPr wrap="square" rtlCol="0">
            <a:spAutoFit/>
          </a:bodyPr>
          <a:p>
            <a:r>
              <a:rPr lang="en-US" sz="6000">
                <a:latin typeface="Japanese 2020" panose="02000500000000000000" charset="0"/>
                <a:cs typeface="Japanese 2020" panose="02000500000000000000" charset="0"/>
              </a:rPr>
              <a:t>Thank you</a:t>
            </a:r>
            <a:endParaRPr lang="en-US" sz="6000">
              <a:latin typeface="Japanese 2020" panose="02000500000000000000" charset="0"/>
              <a:cs typeface="Japanese 2020" panose="02000500000000000000"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3880</Words>
  <Application>WPS Presentation</Application>
  <PresentationFormat>Widescreen</PresentationFormat>
  <Paragraphs>83</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Japanese 2020</vt:lpstr>
      <vt:lpstr>Poppins</vt:lpstr>
      <vt:lpstr>Microsoft YaHei</vt:lpstr>
      <vt:lpstr>Arial Unicode MS</vt:lpstr>
      <vt:lpstr>Calibri Light</vt:lpstr>
      <vt:lpstr>Calibri</vt:lpstr>
      <vt:lpstr>Office Theme</vt:lpstr>
      <vt:lpstr>Document Hub</vt:lpstr>
      <vt:lpstr>Introduction to Document Hub</vt:lpstr>
      <vt:lpstr>Objective of Document Hub</vt:lpstr>
      <vt:lpstr>Why use Document Hub?</vt:lpstr>
      <vt:lpstr>Some Similar Other Application</vt:lpstr>
      <vt:lpstr>Traditional Vs Document Hub</vt:lpstr>
      <vt:lpstr>Functional Requirement of the Document Hub</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Hub</dc:title>
  <dc:creator/>
  <cp:lastModifiedBy>97798</cp:lastModifiedBy>
  <cp:revision>8</cp:revision>
  <dcterms:created xsi:type="dcterms:W3CDTF">2024-07-07T04:07:00Z</dcterms:created>
  <dcterms:modified xsi:type="dcterms:W3CDTF">2024-07-07T09:01:48Z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6BAD8C0FB65944C8B7DA88E4D4133DAC_11</vt:lpwstr>
  </property>
  <property fmtid="{D5CDD505-2E9C-101B-9397-08002B2CF9AE}" pid="3" name="KSOProductBuildVer">
    <vt:lpwstr>1033-12.2.0.13472</vt:lpwstr>
  </property>
</Properties>
</file>