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0" r:id="rId4"/>
    <p:sldId id="262" r:id="rId5"/>
    <p:sldId id="263" r:id="rId6"/>
    <p:sldId id="264" r:id="rId7"/>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2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A1752C1B-9FEA-42FB-8368-06CC047B9095}" type="datetimeFigureOut">
              <a:rPr kumimoji="1" lang="ja-JP" altLang="en-US" smtClean="0"/>
              <a:t>2020/9/29</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C8A0A4D5-1726-4F9E-8603-9BB44FC09FD0}" type="slidenum">
              <a:rPr kumimoji="1" lang="ja-JP" altLang="en-US" smtClean="0"/>
              <a:t>‹#›</a:t>
            </a:fld>
            <a:endParaRPr kumimoji="1" lang="ja-JP" altLang="en-US"/>
          </a:p>
        </p:txBody>
      </p:sp>
    </p:spTree>
    <p:extLst>
      <p:ext uri="{BB962C8B-B14F-4D97-AF65-F5344CB8AC3E}">
        <p14:creationId xmlns:p14="http://schemas.microsoft.com/office/powerpoint/2010/main" val="24209157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正方形/長方形 10"/>
          <p:cNvSpPr/>
          <p:nvPr userDrawn="1"/>
        </p:nvSpPr>
        <p:spPr>
          <a:xfrm>
            <a:off x="0" y="0"/>
            <a:ext cx="12192000" cy="5537915"/>
          </a:xfrm>
          <a:prstGeom prst="rect">
            <a:avLst/>
          </a:prstGeom>
          <a:pattFill prst="pct75">
            <a:fgClr>
              <a:schemeClr val="accent1">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1163391" y="2404893"/>
            <a:ext cx="9144000" cy="972825"/>
          </a:xfrm>
        </p:spPr>
        <p:txBody>
          <a:bodyPr anchor="b">
            <a:normAutofit/>
          </a:bodyPr>
          <a:lstStyle>
            <a:lvl1pPr algn="ctr">
              <a:defRPr sz="4400"/>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368061" y="5782611"/>
            <a:ext cx="9144000" cy="557012"/>
          </a:xfrm>
        </p:spPr>
        <p:txBody>
          <a:bodyPr/>
          <a:lstStyle>
            <a:lvl1pPr marL="0" indent="0" algn="l">
              <a:buNone/>
              <a:defRPr sz="2400" b="0" cap="none" spc="0">
                <a:ln w="0"/>
                <a:solidFill>
                  <a:schemeClr val="tx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85229" y="88477"/>
            <a:ext cx="1322363" cy="528945"/>
          </a:xfrm>
          <a:prstGeom prst="rect">
            <a:avLst/>
          </a:prstGeom>
        </p:spPr>
      </p:pic>
    </p:spTree>
    <p:extLst>
      <p:ext uri="{BB962C8B-B14F-4D97-AF65-F5344CB8AC3E}">
        <p14:creationId xmlns:p14="http://schemas.microsoft.com/office/powerpoint/2010/main" val="1556973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76F8D6A-C487-4BD8-A4A7-154B31C36480}" type="slidenum">
              <a:rPr kumimoji="1" lang="ja-JP" altLang="en-US" smtClean="0"/>
              <a:t>‹#›</a:t>
            </a:fld>
            <a:endParaRPr kumimoji="1" lang="ja-JP" altLang="en-US"/>
          </a:p>
        </p:txBody>
      </p:sp>
    </p:spTree>
    <p:extLst>
      <p:ext uri="{BB962C8B-B14F-4D97-AF65-F5344CB8AC3E}">
        <p14:creationId xmlns:p14="http://schemas.microsoft.com/office/powerpoint/2010/main" val="311119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76F8D6A-C487-4BD8-A4A7-154B31C36480}" type="slidenum">
              <a:rPr kumimoji="1" lang="ja-JP" altLang="en-US" smtClean="0"/>
              <a:t>‹#›</a:t>
            </a:fld>
            <a:endParaRPr kumimoji="1" lang="ja-JP" altLang="en-US"/>
          </a:p>
        </p:txBody>
      </p:sp>
    </p:spTree>
    <p:extLst>
      <p:ext uri="{BB962C8B-B14F-4D97-AF65-F5344CB8AC3E}">
        <p14:creationId xmlns:p14="http://schemas.microsoft.com/office/powerpoint/2010/main" val="344930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17696" y="238515"/>
            <a:ext cx="10515600" cy="775325"/>
          </a:xfrm>
        </p:spPr>
        <p:txBody>
          <a:bodyPr>
            <a:normAutofit/>
          </a:bodyPr>
          <a:lstStyle>
            <a:lvl1pPr>
              <a:defRPr sz="2800">
                <a:solidFill>
                  <a:schemeClr val="accent1">
                    <a:lumMod val="60000"/>
                    <a:lumOff val="40000"/>
                  </a:schemeClr>
                </a:solidFill>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14643" y="1307051"/>
            <a:ext cx="10515600" cy="4351338"/>
          </a:xfrm>
        </p:spPr>
        <p:txBody>
          <a:bodyPr/>
          <a:lstStyle>
            <a:lvl1pPr marL="0" indent="0">
              <a:buNone/>
              <a:defRPr>
                <a:solidFill>
                  <a:schemeClr val="tx1">
                    <a:lumMod val="75000"/>
                  </a:schemeClr>
                </a:solidFill>
              </a:defRPr>
            </a:lvl1pPr>
            <a:lvl2pPr marL="457200" indent="0">
              <a:buNone/>
              <a:defRPr>
                <a:solidFill>
                  <a:schemeClr val="tx1">
                    <a:lumMod val="75000"/>
                  </a:schemeClr>
                </a:solidFill>
              </a:defRPr>
            </a:lvl2pPr>
            <a:lvl3pPr marL="914400" indent="0">
              <a:buNone/>
              <a:defRPr>
                <a:solidFill>
                  <a:schemeClr val="tx1">
                    <a:lumMod val="75000"/>
                  </a:schemeClr>
                </a:solidFill>
              </a:defRPr>
            </a:lvl3pPr>
            <a:lvl4pPr marL="1371600" indent="0">
              <a:buNone/>
              <a:defRPr>
                <a:solidFill>
                  <a:schemeClr val="tx1">
                    <a:lumMod val="75000"/>
                  </a:schemeClr>
                </a:solidFill>
              </a:defRPr>
            </a:lvl4pPr>
            <a:lvl5pPr marL="1828800" indent="0">
              <a:buNone/>
              <a:defRPr>
                <a:solidFill>
                  <a:schemeClr val="tx1">
                    <a:lumMod val="75000"/>
                  </a:schemeClr>
                </a:solidFill>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12"/>
          </p:nvPr>
        </p:nvSpPr>
        <p:spPr>
          <a:xfrm>
            <a:off x="9309296" y="6314147"/>
            <a:ext cx="2743200" cy="365125"/>
          </a:xfrm>
        </p:spPr>
        <p:txBody>
          <a:bodyPr/>
          <a:lstStyle/>
          <a:p>
            <a:fld id="{476F8D6A-C487-4BD8-A4A7-154B31C36480}" type="slidenum">
              <a:rPr kumimoji="1" lang="ja-JP" altLang="en-US" smtClean="0"/>
              <a:t>‹#›</a:t>
            </a:fld>
            <a:endParaRPr kumimoji="1" lang="ja-JP" altLang="en-US"/>
          </a:p>
        </p:txBody>
      </p:sp>
      <p:sp>
        <p:nvSpPr>
          <p:cNvPr id="7" name="正方形/長方形 6"/>
          <p:cNvSpPr/>
          <p:nvPr userDrawn="1"/>
        </p:nvSpPr>
        <p:spPr>
          <a:xfrm>
            <a:off x="11826240" y="1140450"/>
            <a:ext cx="365760" cy="4684541"/>
          </a:xfrm>
          <a:prstGeom prst="rect">
            <a:avLst/>
          </a:prstGeom>
          <a:gradFill flip="none" rotWithShape="1">
            <a:gsLst>
              <a:gs pos="0">
                <a:schemeClr val="accent1">
                  <a:tint val="66000"/>
                  <a:satMod val="160000"/>
                </a:schemeClr>
              </a:gs>
              <a:gs pos="50000">
                <a:schemeClr val="accent1">
                  <a:tint val="44500"/>
                  <a:satMod val="160000"/>
                </a:schemeClr>
              </a:gs>
              <a:gs pos="100000">
                <a:srgbClr val="FDDBE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85229" y="88477"/>
            <a:ext cx="1322363" cy="528945"/>
          </a:xfrm>
          <a:prstGeom prst="rect">
            <a:avLst/>
          </a:prstGeom>
        </p:spPr>
      </p:pic>
    </p:spTree>
    <p:extLst>
      <p:ext uri="{BB962C8B-B14F-4D97-AF65-F5344CB8AC3E}">
        <p14:creationId xmlns:p14="http://schemas.microsoft.com/office/powerpoint/2010/main" val="223966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76F8D6A-C487-4BD8-A4A7-154B31C36480}" type="slidenum">
              <a:rPr kumimoji="1" lang="ja-JP" altLang="en-US" smtClean="0"/>
              <a:t>‹#›</a:t>
            </a:fld>
            <a:endParaRPr kumimoji="1" lang="ja-JP" altLang="en-US"/>
          </a:p>
        </p:txBody>
      </p:sp>
    </p:spTree>
    <p:extLst>
      <p:ext uri="{BB962C8B-B14F-4D97-AF65-F5344CB8AC3E}">
        <p14:creationId xmlns:p14="http://schemas.microsoft.com/office/powerpoint/2010/main" val="14947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76F8D6A-C487-4BD8-A4A7-154B31C36480}" type="slidenum">
              <a:rPr kumimoji="1" lang="ja-JP" altLang="en-US" smtClean="0"/>
              <a:t>‹#›</a:t>
            </a:fld>
            <a:endParaRPr kumimoji="1" lang="ja-JP" altLang="en-US"/>
          </a:p>
        </p:txBody>
      </p:sp>
    </p:spTree>
    <p:extLst>
      <p:ext uri="{BB962C8B-B14F-4D97-AF65-F5344CB8AC3E}">
        <p14:creationId xmlns:p14="http://schemas.microsoft.com/office/powerpoint/2010/main" val="21435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76F8D6A-C487-4BD8-A4A7-154B31C36480}" type="slidenum">
              <a:rPr kumimoji="1" lang="ja-JP" altLang="en-US" smtClean="0"/>
              <a:t>‹#›</a:t>
            </a:fld>
            <a:endParaRPr kumimoji="1" lang="ja-JP" altLang="en-US"/>
          </a:p>
        </p:txBody>
      </p:sp>
    </p:spTree>
    <p:extLst>
      <p:ext uri="{BB962C8B-B14F-4D97-AF65-F5344CB8AC3E}">
        <p14:creationId xmlns:p14="http://schemas.microsoft.com/office/powerpoint/2010/main" val="49893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76F8D6A-C487-4BD8-A4A7-154B31C36480}" type="slidenum">
              <a:rPr kumimoji="1" lang="ja-JP" altLang="en-US" smtClean="0"/>
              <a:t>‹#›</a:t>
            </a:fld>
            <a:endParaRPr kumimoji="1" lang="ja-JP" altLang="en-US"/>
          </a:p>
        </p:txBody>
      </p:sp>
    </p:spTree>
    <p:extLst>
      <p:ext uri="{BB962C8B-B14F-4D97-AF65-F5344CB8AC3E}">
        <p14:creationId xmlns:p14="http://schemas.microsoft.com/office/powerpoint/2010/main" val="315363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76F8D6A-C487-4BD8-A4A7-154B31C36480}" type="slidenum">
              <a:rPr kumimoji="1" lang="ja-JP" altLang="en-US" smtClean="0"/>
              <a:t>‹#›</a:t>
            </a:fld>
            <a:endParaRPr kumimoji="1" lang="ja-JP" altLang="en-US"/>
          </a:p>
        </p:txBody>
      </p:sp>
    </p:spTree>
    <p:extLst>
      <p:ext uri="{BB962C8B-B14F-4D97-AF65-F5344CB8AC3E}">
        <p14:creationId xmlns:p14="http://schemas.microsoft.com/office/powerpoint/2010/main" val="3044013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76F8D6A-C487-4BD8-A4A7-154B31C36480}" type="slidenum">
              <a:rPr kumimoji="1" lang="ja-JP" altLang="en-US" smtClean="0"/>
              <a:t>‹#›</a:t>
            </a:fld>
            <a:endParaRPr kumimoji="1" lang="ja-JP" altLang="en-US"/>
          </a:p>
        </p:txBody>
      </p:sp>
    </p:spTree>
    <p:extLst>
      <p:ext uri="{BB962C8B-B14F-4D97-AF65-F5344CB8AC3E}">
        <p14:creationId xmlns:p14="http://schemas.microsoft.com/office/powerpoint/2010/main" val="271146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76F8D6A-C487-4BD8-A4A7-154B31C36480}" type="slidenum">
              <a:rPr kumimoji="1" lang="ja-JP" altLang="en-US" smtClean="0"/>
              <a:t>‹#›</a:t>
            </a:fld>
            <a:endParaRPr kumimoji="1" lang="ja-JP" altLang="en-US"/>
          </a:p>
        </p:txBody>
      </p:sp>
    </p:spTree>
    <p:extLst>
      <p:ext uri="{BB962C8B-B14F-4D97-AF65-F5344CB8AC3E}">
        <p14:creationId xmlns:p14="http://schemas.microsoft.com/office/powerpoint/2010/main" val="539320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F8D6A-C487-4BD8-A4A7-154B31C36480}" type="slidenum">
              <a:rPr kumimoji="1" lang="ja-JP" altLang="en-US" smtClean="0"/>
              <a:t>‹#›</a:t>
            </a:fld>
            <a:endParaRPr kumimoji="1" lang="ja-JP" altLang="en-US"/>
          </a:p>
        </p:txBody>
      </p:sp>
    </p:spTree>
    <p:extLst>
      <p:ext uri="{BB962C8B-B14F-4D97-AF65-F5344CB8AC3E}">
        <p14:creationId xmlns:p14="http://schemas.microsoft.com/office/powerpoint/2010/main" val="2620320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選</a:t>
            </a:r>
            <a:r>
              <a:rPr lang="ja-JP" altLang="en-US" dirty="0"/>
              <a:t>太</a:t>
            </a:r>
            <a:r>
              <a:rPr kumimoji="1" lang="ja-JP" altLang="en-US" dirty="0" smtClean="0"/>
              <a:t>君画面イメージ提案資料</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024290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選太くん</a:t>
            </a:r>
            <a:r>
              <a:rPr lang="en-US" altLang="ja-JP" dirty="0" smtClean="0"/>
              <a:t>TOP</a:t>
            </a:r>
            <a:r>
              <a:rPr lang="ja-JP" altLang="en-US" dirty="0" smtClean="0"/>
              <a:t>ページ</a:t>
            </a:r>
            <a:endParaRPr lang="en-US" altLang="ja-JP" dirty="0" smtClean="0"/>
          </a:p>
        </p:txBody>
      </p:sp>
      <p:sp>
        <p:nvSpPr>
          <p:cNvPr id="4" name="コンテンツ プレースホルダー 2"/>
          <p:cNvSpPr txBox="1">
            <a:spLocks/>
          </p:cNvSpPr>
          <p:nvPr/>
        </p:nvSpPr>
        <p:spPr>
          <a:xfrm>
            <a:off x="383011" y="1013840"/>
            <a:ext cx="10515600" cy="10442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lumMod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lumMod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lumMod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lumMod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a:solidFill>
                  <a:schemeClr val="accent2">
                    <a:lumMod val="75000"/>
                  </a:schemeClr>
                </a:solidFill>
              </a:rPr>
              <a:t>I-SUM</a:t>
            </a:r>
            <a:r>
              <a:rPr lang="ja-JP" altLang="en-US" sz="2000" dirty="0">
                <a:solidFill>
                  <a:schemeClr val="accent2">
                    <a:lumMod val="75000"/>
                  </a:schemeClr>
                </a:solidFill>
              </a:rPr>
              <a:t>生以外のユーザーも利用するので画面だけで理解できる作りを目指す。</a:t>
            </a:r>
          </a:p>
        </p:txBody>
      </p:sp>
      <p:sp>
        <p:nvSpPr>
          <p:cNvPr id="11" name="スライド番号プレースホルダー 10"/>
          <p:cNvSpPr>
            <a:spLocks noGrp="1"/>
          </p:cNvSpPr>
          <p:nvPr>
            <p:ph type="sldNum" sz="quarter" idx="12"/>
          </p:nvPr>
        </p:nvSpPr>
        <p:spPr/>
        <p:txBody>
          <a:bodyPr/>
          <a:lstStyle/>
          <a:p>
            <a:fld id="{476F8D6A-C487-4BD8-A4A7-154B31C36480}" type="slidenum">
              <a:rPr kumimoji="1" lang="ja-JP" altLang="en-US" smtClean="0"/>
              <a:t>2</a:t>
            </a:fld>
            <a:endParaRPr kumimoji="1" lang="ja-JP" altLang="en-US"/>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b="50876"/>
          <a:stretch/>
        </p:blipFill>
        <p:spPr>
          <a:xfrm>
            <a:off x="2137588" y="1612541"/>
            <a:ext cx="2992551" cy="5147168"/>
          </a:xfrm>
          <a:prstGeom prst="rect">
            <a:avLst/>
          </a:prstGeom>
        </p:spPr>
      </p:pic>
      <p:sp>
        <p:nvSpPr>
          <p:cNvPr id="7" name="角丸四角形吹き出し 6"/>
          <p:cNvSpPr/>
          <p:nvPr/>
        </p:nvSpPr>
        <p:spPr>
          <a:xfrm>
            <a:off x="178160" y="2208811"/>
            <a:ext cx="1959428" cy="1659309"/>
          </a:xfrm>
          <a:prstGeom prst="wedgeRoundRectCallout">
            <a:avLst>
              <a:gd name="adj1" fmla="val 65834"/>
              <a:gd name="adj2" fmla="val 3991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ja-JP" altLang="en-US" sz="1200" dirty="0" smtClean="0"/>
              <a:t>選太君</a:t>
            </a:r>
            <a:r>
              <a:rPr lang="ja-JP" altLang="en-US" sz="1200" dirty="0"/>
              <a:t>とはなんなのか。初めて使おうとしているユーザーに端的に伝えるテキストを掲載。</a:t>
            </a:r>
          </a:p>
          <a:p>
            <a:r>
              <a:rPr lang="ja-JP" altLang="en-US" sz="1200" dirty="0"/>
              <a:t>このコンテンツの目的を明示する</a:t>
            </a:r>
            <a:endParaRPr kumimoji="1" lang="ja-JP" altLang="en-US" sz="1200" dirty="0"/>
          </a:p>
        </p:txBody>
      </p:sp>
      <p:sp>
        <p:nvSpPr>
          <p:cNvPr id="15" name="角丸四角形吹き出し 14"/>
          <p:cNvSpPr/>
          <p:nvPr/>
        </p:nvSpPr>
        <p:spPr>
          <a:xfrm>
            <a:off x="83127" y="4453488"/>
            <a:ext cx="1959428" cy="860426"/>
          </a:xfrm>
          <a:prstGeom prst="wedgeRoundRectCallout">
            <a:avLst>
              <a:gd name="adj1" fmla="val 59167"/>
              <a:gd name="adj2" fmla="val 11999"/>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ja-JP" altLang="en-US" sz="1200" dirty="0"/>
              <a:t>全体の流れを明示</a:t>
            </a:r>
            <a:endParaRPr kumimoji="1" lang="ja-JP" altLang="en-US" sz="1200" dirty="0"/>
          </a:p>
        </p:txBody>
      </p:sp>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397" t="51230" r="-397" b="-354"/>
          <a:stretch/>
        </p:blipFill>
        <p:spPr>
          <a:xfrm>
            <a:off x="5732376" y="1612541"/>
            <a:ext cx="2992551" cy="5147168"/>
          </a:xfrm>
          <a:prstGeom prst="rect">
            <a:avLst/>
          </a:prstGeom>
        </p:spPr>
      </p:pic>
      <p:sp>
        <p:nvSpPr>
          <p:cNvPr id="17" name="角丸四角形吹き出し 16"/>
          <p:cNvSpPr/>
          <p:nvPr/>
        </p:nvSpPr>
        <p:spPr>
          <a:xfrm>
            <a:off x="8724927" y="4883701"/>
            <a:ext cx="2637225" cy="1335919"/>
          </a:xfrm>
          <a:prstGeom prst="wedgeRoundRectCallout">
            <a:avLst>
              <a:gd name="adj1" fmla="val -71136"/>
              <a:gd name="adj2" fmla="val 53404"/>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ja-JP" altLang="en-US" sz="1200" dirty="0"/>
              <a:t>スマホが画面が縦長になるので、次の画面へのリンクは上下に配置。ボタン名は「次へ」では</a:t>
            </a:r>
            <a:r>
              <a:rPr lang="ja-JP" altLang="en-US" sz="1200" dirty="0" smtClean="0"/>
              <a:t>なく次に遷移するページタイトル</a:t>
            </a:r>
            <a:r>
              <a:rPr lang="ja-JP" altLang="en-US" sz="1200" dirty="0"/>
              <a:t>にしたほうが、ユーザーが次のアクションを想像しやすい</a:t>
            </a:r>
          </a:p>
        </p:txBody>
      </p:sp>
    </p:spTree>
    <p:extLst>
      <p:ext uri="{BB962C8B-B14F-4D97-AF65-F5344CB8AC3E}">
        <p14:creationId xmlns:p14="http://schemas.microsoft.com/office/powerpoint/2010/main" val="1482131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得点入力</a:t>
            </a:r>
            <a:endParaRPr lang="en-US" altLang="ja-JP" dirty="0" smtClean="0"/>
          </a:p>
        </p:txBody>
      </p:sp>
      <p:sp>
        <p:nvSpPr>
          <p:cNvPr id="7" name="スライド番号プレースホルダー 6"/>
          <p:cNvSpPr>
            <a:spLocks noGrp="1"/>
          </p:cNvSpPr>
          <p:nvPr>
            <p:ph type="sldNum" sz="quarter" idx="12"/>
          </p:nvPr>
        </p:nvSpPr>
        <p:spPr/>
        <p:txBody>
          <a:bodyPr/>
          <a:lstStyle/>
          <a:p>
            <a:fld id="{476F8D6A-C487-4BD8-A4A7-154B31C36480}" type="slidenum">
              <a:rPr kumimoji="1" lang="ja-JP" altLang="en-US" smtClean="0"/>
              <a:t>3</a:t>
            </a:fld>
            <a:endParaRPr kumimoji="1" lang="ja-JP" altLang="en-US"/>
          </a:p>
        </p:txBody>
      </p:sp>
      <p:pic>
        <p:nvPicPr>
          <p:cNvPr id="5" name="図 4"/>
          <p:cNvPicPr>
            <a:picLocks noChangeAspect="1"/>
          </p:cNvPicPr>
          <p:nvPr/>
        </p:nvPicPr>
        <p:blipFill rotWithShape="1">
          <a:blip r:embed="rId2" cstate="print">
            <a:extLst>
              <a:ext uri="{28A0092B-C50C-407E-A947-70E740481C1C}">
                <a14:useLocalDpi xmlns:a14="http://schemas.microsoft.com/office/drawing/2010/main" val="0"/>
              </a:ext>
            </a:extLst>
          </a:blip>
          <a:srcRect t="1" b="60716"/>
          <a:stretch/>
        </p:blipFill>
        <p:spPr>
          <a:xfrm>
            <a:off x="2730524" y="1013840"/>
            <a:ext cx="2418538" cy="5505445"/>
          </a:xfrm>
          <a:prstGeom prst="rect">
            <a:avLst/>
          </a:prstGeom>
        </p:spPr>
      </p:pic>
      <p:sp>
        <p:nvSpPr>
          <p:cNvPr id="15" name="角丸四角形吹き出し 14"/>
          <p:cNvSpPr/>
          <p:nvPr/>
        </p:nvSpPr>
        <p:spPr>
          <a:xfrm>
            <a:off x="377935" y="1092159"/>
            <a:ext cx="2277775" cy="1448549"/>
          </a:xfrm>
          <a:prstGeom prst="wedgeRoundRectCallout">
            <a:avLst>
              <a:gd name="adj1" fmla="val 72956"/>
              <a:gd name="adj2" fmla="val -17174"/>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ja-JP" altLang="en-US" sz="1200" dirty="0" smtClean="0"/>
              <a:t>ページのステップを丸で表現。現在の位置を青などにすることで、あと何ページあるのか可視化する</a:t>
            </a:r>
            <a:endParaRPr lang="en-US" altLang="ja-JP" sz="1200" dirty="0" smtClean="0"/>
          </a:p>
          <a:p>
            <a:endParaRPr kumimoji="1" lang="ja-JP" altLang="en-US" sz="1200" dirty="0"/>
          </a:p>
        </p:txBody>
      </p:sp>
      <p:sp>
        <p:nvSpPr>
          <p:cNvPr id="16" name="角丸四角形吹き出し 15"/>
          <p:cNvSpPr/>
          <p:nvPr/>
        </p:nvSpPr>
        <p:spPr>
          <a:xfrm>
            <a:off x="408225" y="3766562"/>
            <a:ext cx="2344276" cy="1448549"/>
          </a:xfrm>
          <a:prstGeom prst="wedgeRoundRectCallout">
            <a:avLst>
              <a:gd name="adj1" fmla="val 44743"/>
              <a:gd name="adj2" fmla="val -19469"/>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ja-JP" altLang="en-US" sz="1200" dirty="0" smtClean="0"/>
              <a:t>地歴公民・理科の第一解答</a:t>
            </a:r>
            <a:r>
              <a:rPr kumimoji="1" lang="ja-JP" altLang="en-US" sz="1200" dirty="0" smtClean="0"/>
              <a:t>科目の選択はさせない。</a:t>
            </a:r>
            <a:endParaRPr kumimoji="1" lang="en-US" altLang="ja-JP" sz="1200" dirty="0" smtClean="0"/>
          </a:p>
          <a:p>
            <a:r>
              <a:rPr lang="ja-JP" altLang="en-US" sz="1200" dirty="0" smtClean="0"/>
              <a:t>入力項目が大量にあるので、少しでもユーザの負荷を下げる</a:t>
            </a:r>
            <a:endParaRPr kumimoji="1" lang="ja-JP" altLang="en-US" sz="1200" dirty="0"/>
          </a:p>
        </p:txBody>
      </p:sp>
      <p:sp>
        <p:nvSpPr>
          <p:cNvPr id="17" name="角丸四角形吹き出し 16"/>
          <p:cNvSpPr/>
          <p:nvPr/>
        </p:nvSpPr>
        <p:spPr>
          <a:xfrm>
            <a:off x="377935" y="5677593"/>
            <a:ext cx="2277775" cy="636554"/>
          </a:xfrm>
          <a:prstGeom prst="wedgeRoundRectCallout">
            <a:avLst>
              <a:gd name="adj1" fmla="val 72956"/>
              <a:gd name="adj2" fmla="val -17174"/>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200" dirty="0" smtClean="0"/>
              <a:t>入力枠はタップしやすくするため大きめに</a:t>
            </a:r>
            <a:endParaRPr kumimoji="1" lang="ja-JP" altLang="en-US" sz="1200" dirty="0"/>
          </a:p>
        </p:txBody>
      </p:sp>
      <p:sp>
        <p:nvSpPr>
          <p:cNvPr id="19" name="角丸四角形吹き出し 18"/>
          <p:cNvSpPr/>
          <p:nvPr/>
        </p:nvSpPr>
        <p:spPr>
          <a:xfrm>
            <a:off x="5384968" y="626177"/>
            <a:ext cx="2277775" cy="2274965"/>
          </a:xfrm>
          <a:prstGeom prst="wedgeRoundRectCallout">
            <a:avLst>
              <a:gd name="adj1" fmla="val -66820"/>
              <a:gd name="adj2" fmla="val -12009"/>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lang="ja-JP" altLang="en-US" sz="1200" dirty="0" smtClean="0"/>
              <a:t>メニュー文言についての相談</a:t>
            </a:r>
            <a:endParaRPr lang="en-US" altLang="ja-JP" sz="1200" dirty="0" smtClean="0"/>
          </a:p>
          <a:p>
            <a:r>
              <a:rPr kumimoji="1" lang="ja-JP" altLang="en-US" sz="1200" dirty="0" smtClean="0"/>
              <a:t>画面や用語についてわからないとき、ここをクリックする。「わからないときはここを押す」ことがユーザーに伝わる端的なメニュー名にしないといけない</a:t>
            </a:r>
            <a:endParaRPr kumimoji="1" lang="en-US" altLang="ja-JP" sz="1200" dirty="0" smtClean="0"/>
          </a:p>
          <a:p>
            <a:r>
              <a:rPr lang="ja-JP" altLang="en-US" sz="1200" dirty="0" smtClean="0"/>
              <a:t>「</a:t>
            </a:r>
            <a:r>
              <a:rPr lang="en-US" altLang="ja-JP" sz="1200" dirty="0" smtClean="0"/>
              <a:t>FAQ]</a:t>
            </a:r>
            <a:r>
              <a:rPr lang="ja-JP" altLang="en-US" sz="1200" dirty="0" smtClean="0"/>
              <a:t>「用語集」「困った時は」など</a:t>
            </a:r>
            <a:endParaRPr kumimoji="1" lang="en-US" altLang="ja-JP" sz="1200" dirty="0" smtClean="0"/>
          </a:p>
        </p:txBody>
      </p:sp>
    </p:spTree>
    <p:extLst>
      <p:ext uri="{BB962C8B-B14F-4D97-AF65-F5344CB8AC3E}">
        <p14:creationId xmlns:p14="http://schemas.microsoft.com/office/powerpoint/2010/main" val="4175092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得点入力</a:t>
            </a:r>
            <a:r>
              <a:rPr lang="en-US" altLang="ja-JP" dirty="0" smtClean="0"/>
              <a:t>1</a:t>
            </a:r>
            <a:endParaRPr lang="en-US" altLang="ja-JP" dirty="0" smtClean="0"/>
          </a:p>
        </p:txBody>
      </p:sp>
      <p:sp>
        <p:nvSpPr>
          <p:cNvPr id="7" name="スライド番号プレースホルダー 6"/>
          <p:cNvSpPr>
            <a:spLocks noGrp="1"/>
          </p:cNvSpPr>
          <p:nvPr>
            <p:ph type="sldNum" sz="quarter" idx="12"/>
          </p:nvPr>
        </p:nvSpPr>
        <p:spPr/>
        <p:txBody>
          <a:bodyPr/>
          <a:lstStyle/>
          <a:p>
            <a:fld id="{476F8D6A-C487-4BD8-A4A7-154B31C36480}" type="slidenum">
              <a:rPr kumimoji="1" lang="ja-JP" altLang="en-US" smtClean="0"/>
              <a:t>4</a:t>
            </a:fld>
            <a:endParaRPr kumimoji="1" lang="ja-JP" altLang="en-US"/>
          </a:p>
        </p:txBody>
      </p:sp>
      <p:pic>
        <p:nvPicPr>
          <p:cNvPr id="5" name="図 4"/>
          <p:cNvPicPr>
            <a:picLocks noChangeAspect="1"/>
          </p:cNvPicPr>
          <p:nvPr/>
        </p:nvPicPr>
        <p:blipFill rotWithShape="1">
          <a:blip r:embed="rId2" cstate="print">
            <a:extLst>
              <a:ext uri="{28A0092B-C50C-407E-A947-70E740481C1C}">
                <a14:useLocalDpi xmlns:a14="http://schemas.microsoft.com/office/drawing/2010/main" val="0"/>
              </a:ext>
            </a:extLst>
          </a:blip>
          <a:srcRect t="61568" b="-851"/>
          <a:stretch/>
        </p:blipFill>
        <p:spPr>
          <a:xfrm>
            <a:off x="2730524" y="1013840"/>
            <a:ext cx="2418538" cy="5505445"/>
          </a:xfrm>
          <a:prstGeom prst="rect">
            <a:avLst/>
          </a:prstGeom>
        </p:spPr>
      </p:pic>
      <p:sp>
        <p:nvSpPr>
          <p:cNvPr id="15" name="角丸四角形吹き出し 14"/>
          <p:cNvSpPr/>
          <p:nvPr/>
        </p:nvSpPr>
        <p:spPr>
          <a:xfrm>
            <a:off x="377935" y="1092159"/>
            <a:ext cx="2277775" cy="1448549"/>
          </a:xfrm>
          <a:prstGeom prst="wedgeRoundRectCallout">
            <a:avLst>
              <a:gd name="adj1" fmla="val 61278"/>
              <a:gd name="adj2" fmla="val 94156"/>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200" dirty="0" smtClean="0"/>
              <a:t>「二次型模試」「ドッキング判定」などの用語は駿台に通っていいない受験生にも一般的な用語なのでしょうか？何を入力するのかわかる用語に変更する</a:t>
            </a:r>
            <a:endParaRPr kumimoji="1" lang="ja-JP" altLang="en-US" sz="1200" dirty="0"/>
          </a:p>
        </p:txBody>
      </p:sp>
      <p:sp>
        <p:nvSpPr>
          <p:cNvPr id="17" name="角丸四角形吹き出し 16"/>
          <p:cNvSpPr/>
          <p:nvPr/>
        </p:nvSpPr>
        <p:spPr>
          <a:xfrm>
            <a:off x="317696" y="3489849"/>
            <a:ext cx="2277775" cy="636554"/>
          </a:xfrm>
          <a:prstGeom prst="wedgeRoundRectCallout">
            <a:avLst>
              <a:gd name="adj1" fmla="val 72956"/>
              <a:gd name="adj2" fmla="val -17174"/>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200" dirty="0" smtClean="0"/>
              <a:t>上記で入力した数値がここでわかるように表示</a:t>
            </a:r>
            <a:endParaRPr kumimoji="1" lang="ja-JP" altLang="en-US" sz="1200" dirty="0"/>
          </a:p>
        </p:txBody>
      </p:sp>
      <p:sp>
        <p:nvSpPr>
          <p:cNvPr id="10" name="角丸四角形吹き出し 9"/>
          <p:cNvSpPr/>
          <p:nvPr/>
        </p:nvSpPr>
        <p:spPr>
          <a:xfrm>
            <a:off x="474683" y="5677593"/>
            <a:ext cx="2277775" cy="636554"/>
          </a:xfrm>
          <a:prstGeom prst="wedgeRoundRectCallout">
            <a:avLst>
              <a:gd name="adj1" fmla="val 72956"/>
              <a:gd name="adj2" fmla="val -17174"/>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200" dirty="0" smtClean="0"/>
              <a:t>条件指定・個別指定で遷移先がかわるのでボタンの名前は「次へ」</a:t>
            </a:r>
            <a:endParaRPr kumimoji="1" lang="ja-JP" altLang="en-US" sz="1200" dirty="0"/>
          </a:p>
        </p:txBody>
      </p:sp>
      <p:pic>
        <p:nvPicPr>
          <p:cNvPr id="3" name="図 2"/>
          <p:cNvPicPr>
            <a:picLocks noChangeAspect="1"/>
          </p:cNvPicPr>
          <p:nvPr/>
        </p:nvPicPr>
        <p:blipFill>
          <a:blip r:embed="rId3"/>
          <a:stretch>
            <a:fillRect/>
          </a:stretch>
        </p:blipFill>
        <p:spPr>
          <a:xfrm>
            <a:off x="7708184" y="425731"/>
            <a:ext cx="2749466" cy="6128236"/>
          </a:xfrm>
          <a:prstGeom prst="rect">
            <a:avLst/>
          </a:prstGeom>
        </p:spPr>
      </p:pic>
      <p:sp>
        <p:nvSpPr>
          <p:cNvPr id="12" name="角丸四角形吹き出し 11"/>
          <p:cNvSpPr/>
          <p:nvPr/>
        </p:nvSpPr>
        <p:spPr>
          <a:xfrm>
            <a:off x="5068538" y="1933567"/>
            <a:ext cx="2277775" cy="636554"/>
          </a:xfrm>
          <a:prstGeom prst="wedgeRoundRectCallout">
            <a:avLst>
              <a:gd name="adj1" fmla="val -52952"/>
              <a:gd name="adj2" fmla="val 96438"/>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200" dirty="0" smtClean="0"/>
              <a:t>クリックすると入力枠が表示される→</a:t>
            </a:r>
            <a:endParaRPr kumimoji="1" lang="ja-JP" altLang="en-US" sz="1200" dirty="0"/>
          </a:p>
        </p:txBody>
      </p:sp>
    </p:spTree>
    <p:extLst>
      <p:ext uri="{BB962C8B-B14F-4D97-AF65-F5344CB8AC3E}">
        <p14:creationId xmlns:p14="http://schemas.microsoft.com/office/powerpoint/2010/main" val="3414224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メニュー部分</a:t>
            </a:r>
            <a:endParaRPr lang="en-US" altLang="ja-JP" dirty="0" smtClean="0"/>
          </a:p>
        </p:txBody>
      </p:sp>
      <p:sp>
        <p:nvSpPr>
          <p:cNvPr id="7" name="スライド番号プレースホルダー 6"/>
          <p:cNvSpPr>
            <a:spLocks noGrp="1"/>
          </p:cNvSpPr>
          <p:nvPr>
            <p:ph type="sldNum" sz="quarter" idx="12"/>
          </p:nvPr>
        </p:nvSpPr>
        <p:spPr/>
        <p:txBody>
          <a:bodyPr/>
          <a:lstStyle/>
          <a:p>
            <a:fld id="{476F8D6A-C487-4BD8-A4A7-154B31C36480}" type="slidenum">
              <a:rPr kumimoji="1" lang="ja-JP" altLang="en-US" smtClean="0"/>
              <a:t>5</a:t>
            </a:fld>
            <a:endParaRPr kumimoji="1" lang="ja-JP" altLang="en-US"/>
          </a:p>
        </p:txBody>
      </p:sp>
      <p:sp>
        <p:nvSpPr>
          <p:cNvPr id="15" name="角丸四角形吹き出し 14"/>
          <p:cNvSpPr/>
          <p:nvPr/>
        </p:nvSpPr>
        <p:spPr>
          <a:xfrm>
            <a:off x="377935" y="1092159"/>
            <a:ext cx="2627453" cy="1448549"/>
          </a:xfrm>
          <a:prstGeom prst="wedgeRoundRectCallout">
            <a:avLst>
              <a:gd name="adj1" fmla="val 61278"/>
              <a:gd name="adj2" fmla="val 94156"/>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200" dirty="0" smtClean="0"/>
              <a:t>右上のメニュー部分を押すとスライドしてメニューを表示する。ユーザーにわかりづらい用語などを説明</a:t>
            </a:r>
            <a:r>
              <a:rPr lang="ja-JP" altLang="en-US" sz="1200" dirty="0" smtClean="0"/>
              <a:t>を掲載</a:t>
            </a:r>
            <a:endParaRPr kumimoji="1" lang="ja-JP" altLang="en-US" sz="1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789" y="1411407"/>
            <a:ext cx="3571875" cy="4772025"/>
          </a:xfrm>
          <a:prstGeom prst="rect">
            <a:avLst/>
          </a:prstGeom>
        </p:spPr>
      </p:pic>
      <p:sp>
        <p:nvSpPr>
          <p:cNvPr id="6" name="角丸四角形 5"/>
          <p:cNvSpPr/>
          <p:nvPr/>
        </p:nvSpPr>
        <p:spPr>
          <a:xfrm>
            <a:off x="6966065" y="5261955"/>
            <a:ext cx="4355870" cy="1160257"/>
          </a:xfrm>
          <a:prstGeom prst="roundRect">
            <a:avLst>
              <a:gd name="adj" fmla="val 7628"/>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ja-JP" altLang="en-US" sz="1200" dirty="0" smtClean="0"/>
              <a:t>この部分にはどの用語を表示するか、どの順番で掲載するか、原稿の用意と確認をする学園担当者が必要。</a:t>
            </a:r>
            <a:endParaRPr kumimoji="1" lang="en-US" altLang="ja-JP" sz="1200" dirty="0" smtClean="0"/>
          </a:p>
          <a:p>
            <a:r>
              <a:rPr lang="ja-JP" altLang="en-US" sz="1200" dirty="0" smtClean="0"/>
              <a:t>尚、この部分で表などの表現は限界があるので避けたい。</a:t>
            </a:r>
            <a:endParaRPr lang="en-US" altLang="ja-JP" sz="1200" dirty="0" smtClean="0"/>
          </a:p>
          <a:p>
            <a:r>
              <a:rPr kumimoji="1" lang="ja-JP" altLang="en-US" sz="1200" dirty="0" smtClean="0"/>
              <a:t>手配が難しい場合は</a:t>
            </a:r>
            <a:r>
              <a:rPr kumimoji="1" lang="en-US" altLang="ja-JP" sz="1200" dirty="0" smtClean="0"/>
              <a:t>PDF</a:t>
            </a:r>
            <a:r>
              <a:rPr kumimoji="1" lang="ja-JP" altLang="en-US" sz="1200" dirty="0" smtClean="0"/>
              <a:t>のリンクなどでの対応でも問題ない</a:t>
            </a:r>
            <a:endParaRPr kumimoji="1" lang="ja-JP" altLang="en-US" sz="1200" dirty="0"/>
          </a:p>
        </p:txBody>
      </p:sp>
    </p:spTree>
    <p:extLst>
      <p:ext uri="{BB962C8B-B14F-4D97-AF65-F5344CB8AC3E}">
        <p14:creationId xmlns:p14="http://schemas.microsoft.com/office/powerpoint/2010/main" val="2431122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830642" y="493173"/>
            <a:ext cx="2599746" cy="6186099"/>
          </a:xfrm>
          <a:prstGeom prst="rect">
            <a:avLst/>
          </a:prstGeom>
        </p:spPr>
      </p:pic>
      <p:sp>
        <p:nvSpPr>
          <p:cNvPr id="2" name="タイトル 1"/>
          <p:cNvSpPr>
            <a:spLocks noGrp="1"/>
          </p:cNvSpPr>
          <p:nvPr>
            <p:ph type="title"/>
          </p:nvPr>
        </p:nvSpPr>
        <p:spPr/>
        <p:txBody>
          <a:bodyPr>
            <a:normAutofit/>
          </a:bodyPr>
          <a:lstStyle/>
          <a:p>
            <a:r>
              <a:rPr lang="ja-JP" altLang="en-US" dirty="0" smtClean="0"/>
              <a:t>条件指定</a:t>
            </a:r>
            <a:r>
              <a:rPr lang="en-US" altLang="ja-JP" dirty="0" smtClean="0"/>
              <a:t>1</a:t>
            </a:r>
            <a:endParaRPr lang="en-US" altLang="ja-JP" dirty="0" smtClean="0"/>
          </a:p>
        </p:txBody>
      </p:sp>
      <p:sp>
        <p:nvSpPr>
          <p:cNvPr id="7" name="スライド番号プレースホルダー 6"/>
          <p:cNvSpPr>
            <a:spLocks noGrp="1"/>
          </p:cNvSpPr>
          <p:nvPr>
            <p:ph type="sldNum" sz="quarter" idx="12"/>
          </p:nvPr>
        </p:nvSpPr>
        <p:spPr/>
        <p:txBody>
          <a:bodyPr/>
          <a:lstStyle/>
          <a:p>
            <a:fld id="{476F8D6A-C487-4BD8-A4A7-154B31C36480}" type="slidenum">
              <a:rPr kumimoji="1" lang="ja-JP" altLang="en-US" smtClean="0"/>
              <a:t>6</a:t>
            </a:fld>
            <a:endParaRPr kumimoji="1" lang="ja-JP" altLang="en-US"/>
          </a:p>
        </p:txBody>
      </p:sp>
      <p:sp>
        <p:nvSpPr>
          <p:cNvPr id="15" name="角丸四角形吹き出し 14"/>
          <p:cNvSpPr/>
          <p:nvPr/>
        </p:nvSpPr>
        <p:spPr>
          <a:xfrm>
            <a:off x="377935" y="1092159"/>
            <a:ext cx="2277775" cy="2016801"/>
          </a:xfrm>
          <a:prstGeom prst="wedgeRoundRectCallout">
            <a:avLst>
              <a:gd name="adj1" fmla="val 65657"/>
              <a:gd name="adj2" fmla="val -40129"/>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200" dirty="0" smtClean="0"/>
              <a:t>各地域ごとに分けておく</a:t>
            </a:r>
            <a:endParaRPr kumimoji="1" lang="en-US" altLang="ja-JP" sz="1200" dirty="0" smtClean="0"/>
          </a:p>
          <a:p>
            <a:r>
              <a:rPr lang="ja-JP" altLang="en-US" sz="1200" dirty="0" smtClean="0"/>
              <a:t>クリックすると選択項目が表示される仕様に変更</a:t>
            </a:r>
            <a:endParaRPr kumimoji="1" lang="ja-JP" altLang="en-US" sz="1200" dirty="0"/>
          </a:p>
        </p:txBody>
      </p:sp>
      <p:sp>
        <p:nvSpPr>
          <p:cNvPr id="10" name="角丸四角形吹き出し 9"/>
          <p:cNvSpPr/>
          <p:nvPr/>
        </p:nvSpPr>
        <p:spPr>
          <a:xfrm>
            <a:off x="474683" y="5677593"/>
            <a:ext cx="2277775" cy="636554"/>
          </a:xfrm>
          <a:prstGeom prst="wedgeRoundRectCallout">
            <a:avLst>
              <a:gd name="adj1" fmla="val 72956"/>
              <a:gd name="adj2" fmla="val -17174"/>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200" dirty="0" smtClean="0"/>
              <a:t>系統も同様</a:t>
            </a:r>
            <a:endParaRPr kumimoji="1" lang="ja-JP" altLang="en-US" sz="1200" dirty="0"/>
          </a:p>
        </p:txBody>
      </p:sp>
    </p:spTree>
    <p:extLst>
      <p:ext uri="{BB962C8B-B14F-4D97-AF65-F5344CB8AC3E}">
        <p14:creationId xmlns:p14="http://schemas.microsoft.com/office/powerpoint/2010/main" val="577341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ユーザー定義 8">
      <a:dk1>
        <a:srgbClr val="3F3F3F"/>
      </a:dk1>
      <a:lt1>
        <a:sysClr val="window" lastClr="FFFFFF"/>
      </a:lt1>
      <a:dk2>
        <a:srgbClr val="44546A"/>
      </a:dk2>
      <a:lt2>
        <a:srgbClr val="E7E6E6"/>
      </a:lt2>
      <a:accent1>
        <a:srgbClr val="3333CC"/>
      </a:accent1>
      <a:accent2>
        <a:srgbClr val="E5E13D"/>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2091</TotalTime>
  <Words>423</Words>
  <Application>Microsoft Office PowerPoint</Application>
  <PresentationFormat>ワイド画面</PresentationFormat>
  <Paragraphs>34</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メイリオ</vt:lpstr>
      <vt:lpstr>游ゴシック</vt:lpstr>
      <vt:lpstr>Arial</vt:lpstr>
      <vt:lpstr>Calibri</vt:lpstr>
      <vt:lpstr>Office テーマ</vt:lpstr>
      <vt:lpstr>選太君画面イメージ提案資料</vt:lpstr>
      <vt:lpstr>選太くんTOPページ</vt:lpstr>
      <vt:lpstr>得点入力</vt:lpstr>
      <vt:lpstr>得点入力1</vt:lpstr>
      <vt:lpstr>メニュー部分</vt:lpstr>
      <vt:lpstr>条件指定1</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島田 奈穂子</dc:creator>
  <cp:lastModifiedBy>島田 奈穂子</cp:lastModifiedBy>
  <cp:revision>52</cp:revision>
  <cp:lastPrinted>2020-09-30T02:44:54Z</cp:lastPrinted>
  <dcterms:created xsi:type="dcterms:W3CDTF">2020-06-18T00:30:07Z</dcterms:created>
  <dcterms:modified xsi:type="dcterms:W3CDTF">2020-09-30T07:32:22Z</dcterms:modified>
</cp:coreProperties>
</file>