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65F88-4A3E-4F0E-B020-ADDBD76644C1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8361-A903-4333-965E-90A4361173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891DE-6012-6841-CEAF-F5F47FA11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218372-7F91-AF97-5C3F-112D0E5B7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F85067-C582-3EF1-16EC-954DCA65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7B99-A73A-4869-887B-1FE485D2A45B}" type="datetime1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6EF9BB-2AB3-C30A-3442-63D123EC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1239E1-0E15-8329-868D-24B05B5A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7DF8-BB25-4D66-8D9B-EE1504CBD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2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6CF1D-8E7B-6329-004B-7F2FD63B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0F6DAB-7BE2-AB57-DA06-5DE806386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26765-D299-C70D-3B9C-DF84E16C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7DBB-2884-44B5-A9CF-18FC2411E0C3}" type="datetime1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E7EE2-A958-2233-19BC-938BA609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BFB871-33EA-1449-6F17-2F101311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7DF8-BB25-4D66-8D9B-EE1504CBD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6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C64235-78E7-A57E-6630-8CE1B4FDA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4A7037-E45B-EE06-6405-422A485FB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350A69-7FE2-25E0-C6E7-F6CEF572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582C-E6D3-40BA-9C11-CCD73AF6372C}" type="datetime1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348A3E-DFEF-8879-E7B6-D9AA2BA6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012111-C89B-8F2C-9530-880DBEA5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7DF8-BB25-4D66-8D9B-EE1504CBD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30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30510-F156-A031-F12C-B64D237A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4E151-0F5E-96F8-C375-2CC32F08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C8A478-5448-A2A9-5062-CAA60EC6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A6F6-FEBE-42A2-A3D2-4AA2F8A515BD}" type="datetime1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3757CF-F9AA-6544-4BD8-E75B1EAE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F3BEA6-0D2D-72A3-3109-C0544468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7DF8-BB25-4D66-8D9B-EE1504CBD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F321A-34C6-9724-5862-BB1E7836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71314E-9DAD-24D0-1BB8-01EC873F3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C15B0A-BC72-E2F2-8A86-75017489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68E-06EF-4492-8A19-2BCE98A92FD4}" type="datetime1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50AC60-FDC2-2DAD-D4E3-E4E1901A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5C2CA-741C-EE2D-FBFE-2BEBD7F9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7DF8-BB25-4D66-8D9B-EE1504CBD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0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A0553-1627-F6E8-1569-D312DE18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53C50-5373-C469-3ACC-39BCFBCD1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1EFF14-D943-273E-D0E5-9C36828BD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B44C6B-DCE6-CA33-6908-FEB25344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F196-6979-49B0-8355-7B0AD4FF3953}" type="datetime1">
              <a:rPr lang="fr-FR" smtClean="0"/>
              <a:t>18/02/2024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CE707-40CA-F52D-7801-D73C5762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3A262E-4509-8F62-30B9-BA5CCA4F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7DF8-BB25-4D66-8D9B-EE1504CBD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99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B4691-2E9A-AB4F-0E79-7E378D36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28CCEE-942F-42D9-B2DB-F80C95FA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3621EA-494C-EB4E-BC88-63822065E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DC3861-0B34-18EA-67B9-3B7D19229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1A92FA-43E7-5AD3-FAE2-30FD5A1A0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DF457C-7F89-6679-B35A-DDE1F081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4877-5AA8-4977-9B60-4F112B0357FB}" type="datetime1">
              <a:rPr lang="fr-FR" smtClean="0"/>
              <a:t>18/02/2024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1F827E-7D49-8CBB-7443-F072526A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5AF90D-A946-7237-6054-08D404AD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7DF8-BB25-4D66-8D9B-EE1504CBD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FCE4E-1B52-51C9-8501-CACF0CB3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888595-559C-E069-D45C-C3157CEA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274-65B8-4E72-A329-481B2FB219FD}" type="datetime1">
              <a:rPr lang="fr-FR" smtClean="0"/>
              <a:t>18/02/2024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42EACE-FE84-ED7D-3857-21F85801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28F932-5370-5B57-C82E-D3783949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7DF8-BB25-4D66-8D9B-EE1504CBD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17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C7ED26-EFF0-EAEE-FA4F-2DF44633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7249-2622-427F-9DCF-5B6C60A1A3C6}" type="datetime1">
              <a:rPr lang="fr-FR" smtClean="0"/>
              <a:t>18/02/2024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1235D4-5636-8D53-6EEA-2CD9388F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42B686-80F3-CE25-DE29-C56E41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7DF8-BB25-4D66-8D9B-EE1504CBD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00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96FFA-6ABD-F456-BFDE-7A97A2DC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920E60-AECE-796C-FAA7-1D2D6129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5B86CA-94AE-6846-0CC6-242F1FF8A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EEED38-6E3E-459B-5DE1-7DF840E9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1FC6-6977-42A2-93D0-88D2335EEAD8}" type="datetime1">
              <a:rPr lang="fr-FR" smtClean="0"/>
              <a:t>18/02/2024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94778E-A2AC-DF11-BE24-E348C9B2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919434-FA04-968B-2D1D-AC2FDCF1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7DF8-BB25-4D66-8D9B-EE1504CBD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08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12BD8-7748-31A3-DC92-65548552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4C2577-4D74-AA55-A804-D96E72A34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8DB238-D73C-0E30-0F5D-BE9E1739C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472929-D6A8-5A6C-B04C-122D88F8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806F-3B74-478F-B056-AC60F6027EED}" type="datetime1">
              <a:rPr lang="fr-FR" smtClean="0"/>
              <a:t>18/02/2024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083E7F-3C38-EAE0-DF60-E104A3C7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7875AD-F848-F00B-B751-68297723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7DF8-BB25-4D66-8D9B-EE1504CBD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1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10F57D-0D6B-7C65-6C78-0E19F8D4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0F36F-901D-3E11-A33C-C12A6BCA9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96F39C-EA61-908B-2A3B-D4062F5F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34CB-42A6-4A3E-9DCE-7FB4811FCC37}" type="datetime1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F007B8-9201-0378-B903-2B4325796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3CCA07-CA92-5697-ED39-27D673E47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7DF8-BB25-4D66-8D9B-EE1504CBD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0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BF4E27-D043-0AD7-11DA-4FA7AD5B1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fr-FR" sz="7200">
                <a:solidFill>
                  <a:schemeClr val="bg1"/>
                </a:solidFill>
              </a:rPr>
              <a:t>Revue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E5B930-C932-DAE3-FA74-489696AA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>
            <a:normAutofit/>
          </a:bodyPr>
          <a:lstStyle/>
          <a:p>
            <a:pPr algn="l"/>
            <a:r>
              <a:rPr lang="fr-FR" b="0" i="0">
                <a:solidFill>
                  <a:schemeClr val="bg1"/>
                </a:solidFill>
                <a:effectLst/>
                <a:latin typeface="-apple-system"/>
              </a:rPr>
              <a:t>Gestion accès - Parking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1026" name="Picture 2" descr="Focus sur le spécialiste de la gestion des accès">
            <a:extLst>
              <a:ext uri="{FF2B5EF4-FFF2-40B4-BE49-F238E27FC236}">
                <a16:creationId xmlns:a16="http://schemas.microsoft.com/office/drawing/2014/main" id="{A6439566-40BC-EA65-850B-1524160E0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r="11727" b="2"/>
          <a:stretch/>
        </p:blipFill>
        <p:spPr bwMode="auto"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E248E497-6D52-1F18-A2AC-18342B609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482537"/>
            <a:ext cx="5892926" cy="589292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B7DE839-6767-704C-DA7C-237FB2921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3" y="130299"/>
            <a:ext cx="3797536" cy="341778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81120413-C6AC-CDED-392B-15056F248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32" y="3832289"/>
            <a:ext cx="3797536" cy="28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72036D-B290-D4FF-759C-4DCFDF37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fr-FR" sz="4800"/>
              <a:t>MCD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ligne, capture d’écran, Police&#10;&#10;Description générée automatiquement">
            <a:extLst>
              <a:ext uri="{FF2B5EF4-FFF2-40B4-BE49-F238E27FC236}">
                <a16:creationId xmlns:a16="http://schemas.microsoft.com/office/drawing/2014/main" id="{C2DA7A4E-B7C5-80C0-ED07-7CABAA333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6" y="1965960"/>
            <a:ext cx="11424878" cy="42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12B469-767F-7BF6-8F4A-5F5DE123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Classes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php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613C11-4373-1522-E7C5-4620EE9C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529239"/>
            <a:ext cx="6780700" cy="37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8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F4D501-A223-6220-7D8A-AB52085E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Classes C++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D88DFE-FB61-4DBD-850A-990DCB43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75" y="1635197"/>
            <a:ext cx="7039957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2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2586C3-C93A-845D-6D90-AC866196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Classes 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C++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795575-1A24-B860-8877-6735FA43C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39426"/>
            <a:ext cx="6780700" cy="35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F9FD97-2FE4-A185-A1E3-2A56A02E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Séquence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BA08F50-FE7F-CE93-484F-C14E05E1FB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9678" y="643466"/>
            <a:ext cx="4635975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91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573316-38BB-6A77-DE13-107C55E2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Matériel </a:t>
            </a:r>
            <a:r>
              <a:rPr lang="en-US" sz="5400" dirty="0" err="1"/>
              <a:t>choisi</a:t>
            </a:r>
            <a:endParaRPr lang="en-US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E61C152-B46C-5C59-7CD0-9F80690EB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22" y="2679573"/>
            <a:ext cx="2638508" cy="360928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C47D7E-209E-109A-99E7-C83B90AC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13" y="2610546"/>
            <a:ext cx="2230318" cy="3609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0FDFF5B-79B6-2522-1B11-78D836F48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498" y="2610546"/>
            <a:ext cx="1579059" cy="360927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DC31E8-EA3C-BC2D-FA32-3C00068BC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732" y="2610546"/>
            <a:ext cx="1944198" cy="360927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2B9D17-168F-8F0C-D139-485006EF5BC9}"/>
              </a:ext>
            </a:extLst>
          </p:cNvPr>
          <p:cNvSpPr txBox="1"/>
          <p:nvPr/>
        </p:nvSpPr>
        <p:spPr>
          <a:xfrm>
            <a:off x="514350" y="1989286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A392D5F-AFFA-AF30-E701-460504F81E63}"/>
              </a:ext>
            </a:extLst>
          </p:cNvPr>
          <p:cNvSpPr txBox="1"/>
          <p:nvPr/>
        </p:nvSpPr>
        <p:spPr>
          <a:xfrm>
            <a:off x="3666284" y="1989286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Lumière 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FFCC6E8-7E6E-976D-2B5B-BEC7CFFF77F0}"/>
              </a:ext>
            </a:extLst>
          </p:cNvPr>
          <p:cNvSpPr txBox="1"/>
          <p:nvPr/>
        </p:nvSpPr>
        <p:spPr>
          <a:xfrm>
            <a:off x="6818218" y="2045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Caméra 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C3A9FB5-BC40-5E49-7D40-84A17F0CC346}"/>
              </a:ext>
            </a:extLst>
          </p:cNvPr>
          <p:cNvSpPr txBox="1"/>
          <p:nvPr/>
        </p:nvSpPr>
        <p:spPr>
          <a:xfrm>
            <a:off x="9503585" y="197237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 E/S :</a:t>
            </a:r>
          </a:p>
        </p:txBody>
      </p:sp>
    </p:spTree>
    <p:extLst>
      <p:ext uri="{BB962C8B-B14F-4D97-AF65-F5344CB8AC3E}">
        <p14:creationId xmlns:p14="http://schemas.microsoft.com/office/powerpoint/2010/main" val="218834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AC6D39-93CB-B93D-4B45-F2BC549F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1DC102-8695-D3E8-FCC7-D261C07E1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45839"/>
            <a:ext cx="10905066" cy="42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" name="Freeform: Shape 6163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8" name="Picture 4" descr="Qu'est-ce qu'une bonne fin ?">
            <a:extLst>
              <a:ext uri="{FF2B5EF4-FFF2-40B4-BE49-F238E27FC236}">
                <a16:creationId xmlns:a16="http://schemas.microsoft.com/office/drawing/2014/main" id="{D8174E1D-AA9F-981A-1F4D-E47023E3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6481" y="1889485"/>
            <a:ext cx="5498268" cy="30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66" name="Group 6165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6167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8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28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que financier numérique">
            <a:extLst>
              <a:ext uri="{FF2B5EF4-FFF2-40B4-BE49-F238E27FC236}">
                <a16:creationId xmlns:a16="http://schemas.microsoft.com/office/drawing/2014/main" id="{B6897A34-2363-FAC1-9734-58ABF0B53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3027" y="-1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33052A-489F-643F-F127-038BD17C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E57E1-AEC1-6C76-D375-EDE13B9FB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>
            <a:normAutofit/>
          </a:bodyPr>
          <a:lstStyle/>
          <a:p>
            <a:r>
              <a:rPr lang="fr-FR" sz="1400" dirty="0">
                <a:solidFill>
                  <a:srgbClr val="FFFFFF"/>
                </a:solidFill>
              </a:rPr>
              <a:t>Contexte du projet</a:t>
            </a:r>
          </a:p>
          <a:p>
            <a:r>
              <a:rPr lang="fr-FR" sz="1400" dirty="0">
                <a:solidFill>
                  <a:srgbClr val="FFFFFF"/>
                </a:solidFill>
              </a:rPr>
              <a:t>Analyse du projet </a:t>
            </a:r>
          </a:p>
          <a:p>
            <a:pPr lvl="1"/>
            <a:r>
              <a:rPr lang="fr-FR" sz="1400" dirty="0">
                <a:solidFill>
                  <a:srgbClr val="FFFFFF"/>
                </a:solidFill>
              </a:rPr>
              <a:t>Diagramme</a:t>
            </a:r>
          </a:p>
          <a:p>
            <a:pPr lvl="2"/>
            <a:r>
              <a:rPr lang="fr-FR" sz="1400" dirty="0">
                <a:solidFill>
                  <a:srgbClr val="FFFFFF"/>
                </a:solidFill>
              </a:rPr>
              <a:t>Gant prévisionnel</a:t>
            </a:r>
          </a:p>
          <a:p>
            <a:pPr lvl="2"/>
            <a:r>
              <a:rPr lang="fr-FR" sz="1400" dirty="0">
                <a:solidFill>
                  <a:srgbClr val="FFFFFF"/>
                </a:solidFill>
              </a:rPr>
              <a:t>Synoptique</a:t>
            </a:r>
          </a:p>
          <a:p>
            <a:pPr lvl="2"/>
            <a:r>
              <a:rPr lang="fr-FR" sz="1400" dirty="0">
                <a:solidFill>
                  <a:srgbClr val="FFFFFF"/>
                </a:solidFill>
              </a:rPr>
              <a:t>Déploiement</a:t>
            </a:r>
          </a:p>
          <a:p>
            <a:pPr lvl="2"/>
            <a:r>
              <a:rPr lang="fr-FR" sz="1400" dirty="0">
                <a:solidFill>
                  <a:srgbClr val="FFFFFF"/>
                </a:solidFill>
              </a:rPr>
              <a:t>Use case</a:t>
            </a:r>
          </a:p>
          <a:p>
            <a:pPr lvl="2"/>
            <a:r>
              <a:rPr lang="fr-FR" sz="1400" dirty="0">
                <a:solidFill>
                  <a:srgbClr val="FFFFFF"/>
                </a:solidFill>
              </a:rPr>
              <a:t>Exigence</a:t>
            </a:r>
          </a:p>
          <a:p>
            <a:pPr lvl="2"/>
            <a:r>
              <a:rPr lang="fr-FR" sz="1400" dirty="0">
                <a:solidFill>
                  <a:srgbClr val="FFFFFF"/>
                </a:solidFill>
              </a:rPr>
              <a:t>Scénario cas d’utilisation</a:t>
            </a:r>
          </a:p>
          <a:p>
            <a:pPr lvl="2"/>
            <a:r>
              <a:rPr lang="fr-FR" sz="1400" dirty="0">
                <a:solidFill>
                  <a:srgbClr val="FFFFFF"/>
                </a:solidFill>
              </a:rPr>
              <a:t>MCD</a:t>
            </a:r>
          </a:p>
          <a:p>
            <a:pPr lvl="2"/>
            <a:r>
              <a:rPr lang="fr-FR" sz="1400" dirty="0">
                <a:solidFill>
                  <a:srgbClr val="FFFFFF"/>
                </a:solidFill>
              </a:rPr>
              <a:t>Classe</a:t>
            </a:r>
          </a:p>
          <a:p>
            <a:pPr lvl="2"/>
            <a:r>
              <a:rPr lang="fr-FR" sz="1400" dirty="0">
                <a:solidFill>
                  <a:srgbClr val="FFFFFF"/>
                </a:solidFill>
              </a:rPr>
              <a:t>Séquence </a:t>
            </a:r>
          </a:p>
          <a:p>
            <a:r>
              <a:rPr lang="fr-FR" sz="1400" dirty="0">
                <a:solidFill>
                  <a:srgbClr val="FFFFFF"/>
                </a:solidFill>
              </a:rPr>
              <a:t>Matériel choisi</a:t>
            </a:r>
          </a:p>
          <a:p>
            <a:r>
              <a:rPr lang="fr-FR" sz="1400" dirty="0">
                <a:solidFill>
                  <a:srgbClr val="FFFFFF"/>
                </a:solidFill>
              </a:rPr>
              <a:t>CRA </a:t>
            </a:r>
          </a:p>
          <a:p>
            <a:pPr marL="457200" lvl="1" indent="0">
              <a:buNone/>
            </a:pPr>
            <a:endParaRPr lang="fr-FR" sz="1400" dirty="0">
              <a:solidFill>
                <a:srgbClr val="FFFFFF"/>
              </a:solidFill>
            </a:endParaRPr>
          </a:p>
          <a:p>
            <a:pPr marL="914400" lvl="2" indent="0">
              <a:buNone/>
            </a:pPr>
            <a:endParaRPr lang="fr-FR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E5450-3812-28F6-6336-98A22BFD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Contexte du projet</a:t>
            </a:r>
            <a:br>
              <a:rPr lang="fr-FR" sz="4400" dirty="0">
                <a:solidFill>
                  <a:schemeClr val="bg1"/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49032-61E9-7764-3E24-146F8747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67974" cy="4351338"/>
          </a:xfrm>
        </p:spPr>
        <p:txBody>
          <a:bodyPr/>
          <a:lstStyle/>
          <a:p>
            <a:r>
              <a:rPr lang="fr-FR" dirty="0"/>
              <a:t>Pourquoi ?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D3F5700-A91D-A7D7-AA05-C479DE271713}"/>
              </a:ext>
            </a:extLst>
          </p:cNvPr>
          <p:cNvSpPr txBox="1">
            <a:spLocks/>
          </p:cNvSpPr>
          <p:nvPr/>
        </p:nvSpPr>
        <p:spPr>
          <a:xfrm>
            <a:off x="7167113" y="1825625"/>
            <a:ext cx="32679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Comment ?</a:t>
            </a:r>
          </a:p>
        </p:txBody>
      </p:sp>
      <p:pic>
        <p:nvPicPr>
          <p:cNvPr id="2054" name="Picture 6" descr="Projets et réalisations">
            <a:extLst>
              <a:ext uri="{FF2B5EF4-FFF2-40B4-BE49-F238E27FC236}">
                <a16:creationId xmlns:a16="http://schemas.microsoft.com/office/drawing/2014/main" id="{225F3E2D-3243-9B6B-A018-F4DE59783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8" y="3429000"/>
            <a:ext cx="31908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Qu'est-ce qu'un projet ? - La gestion de projet facile">
            <a:extLst>
              <a:ext uri="{FF2B5EF4-FFF2-40B4-BE49-F238E27FC236}">
                <a16:creationId xmlns:a16="http://schemas.microsoft.com/office/drawing/2014/main" id="{E3A4BA6D-A4F6-B334-BC40-0E13A2E4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113" y="331340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71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BFA2E-8CF4-3039-39CD-DEFB5695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dirty="0"/>
              <a:t>Analyse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F19814-2F19-9E1D-63CD-FFB583820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2825"/>
            <a:ext cx="10515600" cy="4351338"/>
          </a:xfrm>
        </p:spPr>
        <p:txBody>
          <a:bodyPr/>
          <a:lstStyle/>
          <a:p>
            <a:r>
              <a:rPr lang="fr-FR" dirty="0"/>
              <a:t>Gant prévisionnel </a:t>
            </a:r>
          </a:p>
        </p:txBody>
      </p:sp>
    </p:spTree>
    <p:extLst>
      <p:ext uri="{BB962C8B-B14F-4D97-AF65-F5344CB8AC3E}">
        <p14:creationId xmlns:p14="http://schemas.microsoft.com/office/powerpoint/2010/main" val="364253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FA41D-1128-A3B5-44A5-C28E4048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fr-FR" sz="4400" dirty="0"/>
              <a:t>Synoptique</a:t>
            </a:r>
            <a:br>
              <a:rPr lang="fr-FR" sz="4400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E491B-A56A-9A0E-E5E9-ECC2CCB24CF8}"/>
              </a:ext>
            </a:extLst>
          </p:cNvPr>
          <p:cNvSpPr/>
          <p:nvPr/>
        </p:nvSpPr>
        <p:spPr>
          <a:xfrm>
            <a:off x="1073785" y="1415098"/>
            <a:ext cx="9549130" cy="436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Ethernet</a:t>
            </a:r>
            <a:endParaRPr lang="fr-F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50819AA-6464-0815-32A0-45F450DB5BDE}"/>
              </a:ext>
            </a:extLst>
          </p:cNvPr>
          <p:cNvCxnSpPr/>
          <p:nvPr/>
        </p:nvCxnSpPr>
        <p:spPr>
          <a:xfrm>
            <a:off x="2113280" y="1851978"/>
            <a:ext cx="0" cy="516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C7F4B8F-4329-C09D-7519-ECBF37F8E310}"/>
              </a:ext>
            </a:extLst>
          </p:cNvPr>
          <p:cNvCxnSpPr/>
          <p:nvPr/>
        </p:nvCxnSpPr>
        <p:spPr>
          <a:xfrm>
            <a:off x="6550659" y="1878331"/>
            <a:ext cx="0" cy="516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34E4B04-25E1-2C43-E489-6CA7D1EE6EE7}"/>
              </a:ext>
            </a:extLst>
          </p:cNvPr>
          <p:cNvCxnSpPr/>
          <p:nvPr/>
        </p:nvCxnSpPr>
        <p:spPr>
          <a:xfrm>
            <a:off x="4328795" y="1744027"/>
            <a:ext cx="0" cy="516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6EEF640-A40E-12F1-3164-FB1455A8D0E9}"/>
              </a:ext>
            </a:extLst>
          </p:cNvPr>
          <p:cNvCxnSpPr/>
          <p:nvPr/>
        </p:nvCxnSpPr>
        <p:spPr>
          <a:xfrm>
            <a:off x="9342755" y="1744027"/>
            <a:ext cx="0" cy="516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 descr="PC de bureau - Dell Optiplex 380 Format Desktop 3,2Ghz - 4 Go - 500 Go +  Ecran 19 pouces - Cdiscount Informatique">
            <a:extLst>
              <a:ext uri="{FF2B5EF4-FFF2-40B4-BE49-F238E27FC236}">
                <a16:creationId xmlns:a16="http://schemas.microsoft.com/office/drawing/2014/main" id="{0B963092-5B4F-D771-0064-353D458E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65" y="2260282"/>
            <a:ext cx="1129030" cy="112903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BF01739-4AAB-4275-9F5D-955510D60DD4}"/>
              </a:ext>
            </a:extLst>
          </p:cNvPr>
          <p:cNvSpPr txBox="1"/>
          <p:nvPr/>
        </p:nvSpPr>
        <p:spPr>
          <a:xfrm>
            <a:off x="1413192" y="3468689"/>
            <a:ext cx="140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Serveur WEB</a:t>
            </a:r>
            <a:endParaRPr lang="fr-FR" dirty="0"/>
          </a:p>
        </p:txBody>
      </p:sp>
      <p:pic>
        <p:nvPicPr>
          <p:cNvPr id="14" name="Image 13" descr="PC de bureau - Dell Optiplex 380 Format Desktop 3,2Ghz - 4 Go - 500 Go +  Ecran 19 pouces - Cdiscount Informatique">
            <a:extLst>
              <a:ext uri="{FF2B5EF4-FFF2-40B4-BE49-F238E27FC236}">
                <a16:creationId xmlns:a16="http://schemas.microsoft.com/office/drawing/2014/main" id="{6166F707-5FD6-1C7D-DAA9-6CABFFE66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2260282"/>
            <a:ext cx="1129030" cy="112903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005A500-7480-EA8A-C044-3144AF257903}"/>
              </a:ext>
            </a:extLst>
          </p:cNvPr>
          <p:cNvSpPr txBox="1"/>
          <p:nvPr/>
        </p:nvSpPr>
        <p:spPr>
          <a:xfrm>
            <a:off x="3457257" y="3468689"/>
            <a:ext cx="174307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Lecture plaque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7C0F524-A279-0AE5-D465-2024D56E7E4C}"/>
              </a:ext>
            </a:extLst>
          </p:cNvPr>
          <p:cNvCxnSpPr/>
          <p:nvPr/>
        </p:nvCxnSpPr>
        <p:spPr>
          <a:xfrm>
            <a:off x="4321174" y="3791985"/>
            <a:ext cx="7620" cy="6438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1D923B0B-0558-5F58-9AE4-E9436D474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082" y="4435875"/>
            <a:ext cx="874395" cy="74295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9E59140-8902-C373-E065-0F3397914C9A}"/>
              </a:ext>
            </a:extLst>
          </p:cNvPr>
          <p:cNvSpPr txBox="1"/>
          <p:nvPr/>
        </p:nvSpPr>
        <p:spPr>
          <a:xfrm>
            <a:off x="3962082" y="5258236"/>
            <a:ext cx="93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Caméra</a:t>
            </a:r>
            <a:endParaRPr lang="fr-FR" dirty="0"/>
          </a:p>
        </p:txBody>
      </p:sp>
      <p:pic>
        <p:nvPicPr>
          <p:cNvPr id="22" name="Image 21" descr="PC de bureau - Dell Optiplex 380 Format Desktop 3,2Ghz - 4 Go - 500 Go +  Ecran 19 pouces - Cdiscount Informatique">
            <a:extLst>
              <a:ext uri="{FF2B5EF4-FFF2-40B4-BE49-F238E27FC236}">
                <a16:creationId xmlns:a16="http://schemas.microsoft.com/office/drawing/2014/main" id="{6585C9F1-6A7E-A024-C613-ABCEE2FB9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4" y="2394586"/>
            <a:ext cx="1129030" cy="112903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Zone de texte 11">
            <a:extLst>
              <a:ext uri="{FF2B5EF4-FFF2-40B4-BE49-F238E27FC236}">
                <a16:creationId xmlns:a16="http://schemas.microsoft.com/office/drawing/2014/main" id="{610E0E21-A740-75EB-67C2-0AC378F3A1C6}"/>
              </a:ext>
            </a:extLst>
          </p:cNvPr>
          <p:cNvSpPr txBox="1"/>
          <p:nvPr/>
        </p:nvSpPr>
        <p:spPr>
          <a:xfrm>
            <a:off x="5859144" y="3523616"/>
            <a:ext cx="1383030" cy="35750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Supervision pilotage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Image 23" descr="Carte d'E/S - Tous les fabricants industriels">
            <a:extLst>
              <a:ext uri="{FF2B5EF4-FFF2-40B4-BE49-F238E27FC236}">
                <a16:creationId xmlns:a16="http://schemas.microsoft.com/office/drawing/2014/main" id="{34F00F99-A5BA-3E47-76DE-54364EAF9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20" y="4166835"/>
            <a:ext cx="947420" cy="94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 descr="Feu bicolore à LEDs ø200mm Rouge-Vert - La Semaforica Accor Solutions">
            <a:extLst>
              <a:ext uri="{FF2B5EF4-FFF2-40B4-BE49-F238E27FC236}">
                <a16:creationId xmlns:a16="http://schemas.microsoft.com/office/drawing/2014/main" id="{3DD71133-265C-1B0B-0CF3-F3A5254BD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32" y="5258236"/>
            <a:ext cx="1011555" cy="101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 descr="Projecteur RS PRO, 120 W, IP44, avec détecteur">
            <a:extLst>
              <a:ext uri="{FF2B5EF4-FFF2-40B4-BE49-F238E27FC236}">
                <a16:creationId xmlns:a16="http://schemas.microsoft.com/office/drawing/2014/main" id="{023CB8E8-7B52-6BD2-4531-026012F3F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71596"/>
            <a:ext cx="1172845" cy="658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 descr="Capteur optique UNIVERSEL TRES GRANDE PORTEE - W280L-2 - Tecnoland">
            <a:extLst>
              <a:ext uri="{FF2B5EF4-FFF2-40B4-BE49-F238E27FC236}">
                <a16:creationId xmlns:a16="http://schemas.microsoft.com/office/drawing/2014/main" id="{B482E7D3-1A66-D8DA-244A-B08098662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320" y="5627568"/>
            <a:ext cx="540385" cy="54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 27" descr="Capteur optique UNIVERSEL TRES GRANDE PORTEE - W280L-2 - Tecnoland">
            <a:extLst>
              <a:ext uri="{FF2B5EF4-FFF2-40B4-BE49-F238E27FC236}">
                <a16:creationId xmlns:a16="http://schemas.microsoft.com/office/drawing/2014/main" id="{49FF50F9-FB81-3AC4-637B-1E800A26C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845" y="5592960"/>
            <a:ext cx="540385" cy="540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EDBA050-4DCB-F2DE-5904-E014E6C542AC}"/>
              </a:ext>
            </a:extLst>
          </p:cNvPr>
          <p:cNvCxnSpPr/>
          <p:nvPr/>
        </p:nvCxnSpPr>
        <p:spPr>
          <a:xfrm>
            <a:off x="6602410" y="3744279"/>
            <a:ext cx="7620" cy="6438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7FECC54-AAAE-3756-7877-3FEF58F8D4F9}"/>
              </a:ext>
            </a:extLst>
          </p:cNvPr>
          <p:cNvCxnSpPr/>
          <p:nvPr/>
        </p:nvCxnSpPr>
        <p:spPr>
          <a:xfrm flipH="1">
            <a:off x="5848350" y="4876800"/>
            <a:ext cx="363537" cy="56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2FF6B92-0DBC-E721-6688-16588086A8DA}"/>
              </a:ext>
            </a:extLst>
          </p:cNvPr>
          <p:cNvCxnSpPr>
            <a:endCxn id="26" idx="0"/>
          </p:cNvCxnSpPr>
          <p:nvPr/>
        </p:nvCxnSpPr>
        <p:spPr>
          <a:xfrm flipH="1">
            <a:off x="6682423" y="4832831"/>
            <a:ext cx="18413" cy="6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2A04B25-C2D5-832B-F5DE-FEBA3FBC70D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43725" y="4866863"/>
            <a:ext cx="595313" cy="72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3024587-1306-2C94-CE62-30949075067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943725" y="4640545"/>
            <a:ext cx="1220788" cy="98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Image 39" descr="Arduino Uno A000066 Arduino - Arduino Classiques | GO TRONIC">
            <a:extLst>
              <a:ext uri="{FF2B5EF4-FFF2-40B4-BE49-F238E27FC236}">
                <a16:creationId xmlns:a16="http://schemas.microsoft.com/office/drawing/2014/main" id="{C223C0CB-2709-FF39-928B-A4699F83F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30" y="3669648"/>
            <a:ext cx="1182370" cy="1182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2A9015-4ACD-2B45-C437-2C232580FB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6688" y="4852018"/>
            <a:ext cx="1197610" cy="932180"/>
          </a:xfrm>
          <a:prstGeom prst="rect">
            <a:avLst/>
          </a:prstGeom>
        </p:spPr>
      </p:pic>
      <p:pic>
        <p:nvPicPr>
          <p:cNvPr id="42" name="Image 41" descr="PC de bureau - Dell Optiplex 380 Format Desktop 3,2Ghz - 4 Go - 500 Go +  Ecran 19 pouces - Cdiscount Informatique">
            <a:extLst>
              <a:ext uri="{FF2B5EF4-FFF2-40B4-BE49-F238E27FC236}">
                <a16:creationId xmlns:a16="http://schemas.microsoft.com/office/drawing/2014/main" id="{FE93932D-1F82-F0C6-5E7F-0E4B7392E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2" y="2110105"/>
            <a:ext cx="1129030" cy="112903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Zone de texte 13">
            <a:extLst>
              <a:ext uri="{FF2B5EF4-FFF2-40B4-BE49-F238E27FC236}">
                <a16:creationId xmlns:a16="http://schemas.microsoft.com/office/drawing/2014/main" id="{9BD02185-9225-B4C3-0E6C-C0198008B4B7}"/>
              </a:ext>
            </a:extLst>
          </p:cNvPr>
          <p:cNvSpPr txBox="1"/>
          <p:nvPr/>
        </p:nvSpPr>
        <p:spPr>
          <a:xfrm>
            <a:off x="8665207" y="3133726"/>
            <a:ext cx="1343660" cy="77977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BDD et gestion demande d’accès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01979FA-189B-BCD9-0CBF-D1E36D366A7A}"/>
              </a:ext>
            </a:extLst>
          </p:cNvPr>
          <p:cNvCxnSpPr>
            <a:cxnSpLocks/>
          </p:cNvCxnSpPr>
          <p:nvPr/>
        </p:nvCxnSpPr>
        <p:spPr>
          <a:xfrm>
            <a:off x="6943725" y="3058814"/>
            <a:ext cx="1023939" cy="8061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1C37F5B-78AB-357D-424C-47579CE16E07}"/>
              </a:ext>
            </a:extLst>
          </p:cNvPr>
          <p:cNvCxnSpPr/>
          <p:nvPr/>
        </p:nvCxnSpPr>
        <p:spPr>
          <a:xfrm>
            <a:off x="8772522" y="4640545"/>
            <a:ext cx="284166" cy="33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6C557D4A-58D9-6613-397B-5EE3474767A2}"/>
              </a:ext>
            </a:extLst>
          </p:cNvPr>
          <p:cNvSpPr txBox="1"/>
          <p:nvPr/>
        </p:nvSpPr>
        <p:spPr>
          <a:xfrm>
            <a:off x="7033259" y="6027566"/>
            <a:ext cx="101155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Capteur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FF9BF91-6AEB-5498-DDA9-E12A255D9D0E}"/>
              </a:ext>
            </a:extLst>
          </p:cNvPr>
          <p:cNvSpPr txBox="1"/>
          <p:nvPr/>
        </p:nvSpPr>
        <p:spPr>
          <a:xfrm>
            <a:off x="7865746" y="6027566"/>
            <a:ext cx="101155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Capteur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15FC122-C5F9-BC17-2794-294D2B66133F}"/>
              </a:ext>
            </a:extLst>
          </p:cNvPr>
          <p:cNvSpPr txBox="1"/>
          <p:nvPr/>
        </p:nvSpPr>
        <p:spPr>
          <a:xfrm>
            <a:off x="3652836" y="6107599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Lampe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684D244-E362-C913-A808-15DF4CEA08D3}"/>
              </a:ext>
            </a:extLst>
          </p:cNvPr>
          <p:cNvSpPr txBox="1"/>
          <p:nvPr/>
        </p:nvSpPr>
        <p:spPr>
          <a:xfrm>
            <a:off x="4167509" y="6058215"/>
            <a:ext cx="218598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Indicateur passage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FBCE602-A866-F042-DE0F-7A5F8B3BA197}"/>
              </a:ext>
            </a:extLst>
          </p:cNvPr>
          <p:cNvSpPr txBox="1"/>
          <p:nvPr/>
        </p:nvSpPr>
        <p:spPr>
          <a:xfrm>
            <a:off x="8962391" y="56829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Servomoteur</a:t>
            </a:r>
            <a:endParaRPr lang="fr-FR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75B28E6-CB6F-963B-B091-3B2A0B73784D}"/>
              </a:ext>
            </a:extLst>
          </p:cNvPr>
          <p:cNvSpPr txBox="1"/>
          <p:nvPr/>
        </p:nvSpPr>
        <p:spPr>
          <a:xfrm>
            <a:off x="5986145" y="4032148"/>
            <a:ext cx="112903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Carte E/S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179DF055-82CA-0ADB-87FF-882486C8715E}"/>
              </a:ext>
            </a:extLst>
          </p:cNvPr>
          <p:cNvSpPr txBox="1"/>
          <p:nvPr/>
        </p:nvSpPr>
        <p:spPr>
          <a:xfrm>
            <a:off x="7604126" y="4574853"/>
            <a:ext cx="168354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Carte Arduino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4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006C1C-AD63-5BD0-24D4-8F2D586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Déploiement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ce réservé du contenu 4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9D8663EE-7343-DADA-D43B-3A07200AB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81652"/>
            <a:ext cx="6780700" cy="54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6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A6A2E2-0E47-FE2B-515F-EBF5DA44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ce réservé du contenu 4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56C7876B-7712-4BFF-ABC2-A250E8271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73176"/>
            <a:ext cx="6780700" cy="55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9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936966-5B4F-8772-F8F8-9D9921E0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Exigence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A92F44C-CC4A-B56A-B0B1-D30A0BA2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73" y="643466"/>
            <a:ext cx="674998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7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357E76-5205-D7A8-AB15-93271CF4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Scénario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d’utilisation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ce réservé du contenu 4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62AFAC3B-2099-3B77-119B-399DC68FC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250" y="492573"/>
            <a:ext cx="361668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315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105</Words>
  <Application>Microsoft Office PowerPoint</Application>
  <PresentationFormat>Grand écran</PresentationFormat>
  <Paragraphs>51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Thème Office</vt:lpstr>
      <vt:lpstr>Revue Projet</vt:lpstr>
      <vt:lpstr>Sommaire</vt:lpstr>
      <vt:lpstr>Contexte du projet </vt:lpstr>
      <vt:lpstr>Analyse du projet </vt:lpstr>
      <vt:lpstr>Synoptique </vt:lpstr>
      <vt:lpstr>Déploiement </vt:lpstr>
      <vt:lpstr>Use case </vt:lpstr>
      <vt:lpstr>Exigence </vt:lpstr>
      <vt:lpstr>Scénario cas d’utilisation </vt:lpstr>
      <vt:lpstr>Présentation PowerPoint</vt:lpstr>
      <vt:lpstr>MCD</vt:lpstr>
      <vt:lpstr>Classes php</vt:lpstr>
      <vt:lpstr>Classes C++</vt:lpstr>
      <vt:lpstr>Classes C++</vt:lpstr>
      <vt:lpstr>Séquence</vt:lpstr>
      <vt:lpstr>Matériel choisi</vt:lpstr>
      <vt:lpstr>CRA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Projet</dc:title>
  <dc:creator>Lucas Burguet</dc:creator>
  <cp:lastModifiedBy>Lucas Burguet</cp:lastModifiedBy>
  <cp:revision>3</cp:revision>
  <dcterms:created xsi:type="dcterms:W3CDTF">2024-02-18T12:17:01Z</dcterms:created>
  <dcterms:modified xsi:type="dcterms:W3CDTF">2024-02-18T14:02:17Z</dcterms:modified>
</cp:coreProperties>
</file>