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8B1F3-4D6C-AA4F-A0D2-C8CAB26F77D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1DC5E-D687-DD45-B556-1A2F70DE5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  <a:cs typeface="Times New Roman"/>
              </a:rPr>
              <a:t>Handling out-of-vocabulary</a:t>
            </a:r>
            <a:r>
              <a:rPr lang="en-US" sz="1200" baseline="0" dirty="0" smtClean="0">
                <a:latin typeface="Times New Roman"/>
                <a:cs typeface="Times New Roman"/>
              </a:rPr>
              <a:t> since our training data and </a:t>
            </a:r>
            <a:r>
              <a:rPr lang="en-US" sz="1200" baseline="0" dirty="0" err="1" smtClean="0">
                <a:latin typeface="Times New Roman"/>
                <a:cs typeface="Times New Roman"/>
              </a:rPr>
              <a:t>reddit</a:t>
            </a:r>
            <a:r>
              <a:rPr lang="en-US" sz="1200" baseline="0" dirty="0" smtClean="0">
                <a:latin typeface="Times New Roman"/>
                <a:cs typeface="Times New Roman"/>
              </a:rPr>
              <a:t> words vary immensely</a:t>
            </a:r>
            <a:r>
              <a:rPr lang="en-US" sz="1200" baseline="0" dirty="0" smtClean="0">
                <a:latin typeface="Times New Roman"/>
                <a:cs typeface="Times New Roman"/>
                <a:sym typeface="Wingdings"/>
              </a:rPr>
              <a:t> anime is also a multi-cultural </a:t>
            </a:r>
            <a:endParaRPr lang="en-US" sz="1200" baseline="0" dirty="0" smtClean="0">
              <a:latin typeface="Times New Roman"/>
              <a:cs typeface="Times New Roman"/>
            </a:endParaRPr>
          </a:p>
          <a:p>
            <a:endParaRPr lang="en-US" sz="1200" baseline="0" dirty="0" smtClean="0">
              <a:latin typeface="Times New Roman"/>
              <a:cs typeface="Times New Roman"/>
            </a:endParaRPr>
          </a:p>
          <a:p>
            <a:endParaRPr lang="en-US" sz="1200" baseline="0" dirty="0" smtClean="0">
              <a:latin typeface="Times New Roman"/>
              <a:cs typeface="Times New Roman"/>
            </a:endParaRPr>
          </a:p>
          <a:p>
            <a:r>
              <a:rPr lang="en-US" sz="1200" baseline="0" dirty="0" smtClean="0">
                <a:latin typeface="Times New Roman"/>
                <a:cs typeface="Times New Roman"/>
              </a:rPr>
              <a:t>Contextual impact: </a:t>
            </a:r>
            <a:r>
              <a:rPr lang="en-US" sz="1200" baseline="0" dirty="0" err="1" smtClean="0">
                <a:latin typeface="Times New Roman"/>
                <a:cs typeface="Times New Roman"/>
              </a:rPr>
              <a:t>eg</a:t>
            </a:r>
            <a:r>
              <a:rPr lang="en-US" sz="1200" baseline="0" dirty="0" smtClean="0">
                <a:latin typeface="Times New Roman"/>
                <a:cs typeface="Times New Roman"/>
              </a:rPr>
              <a:t>: “too sweet”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DC5E-D687-DD45-B556-1A2F70DE5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  <a:cs typeface="Times New Roman"/>
              </a:rPr>
              <a:t>Handling out-of-vocabulary</a:t>
            </a:r>
            <a:r>
              <a:rPr lang="en-US" sz="1200" baseline="0" dirty="0" smtClean="0">
                <a:latin typeface="Times New Roman"/>
                <a:cs typeface="Times New Roman"/>
              </a:rPr>
              <a:t> since our training data and </a:t>
            </a:r>
            <a:r>
              <a:rPr lang="en-US" sz="1200" baseline="0" dirty="0" err="1" smtClean="0">
                <a:latin typeface="Times New Roman"/>
                <a:cs typeface="Times New Roman"/>
              </a:rPr>
              <a:t>reddit</a:t>
            </a:r>
            <a:r>
              <a:rPr lang="en-US" sz="1200" baseline="0" dirty="0" smtClean="0">
                <a:latin typeface="Times New Roman"/>
                <a:cs typeface="Times New Roman"/>
              </a:rPr>
              <a:t> words vary immensely</a:t>
            </a:r>
            <a:r>
              <a:rPr lang="en-US" sz="1200" baseline="0" dirty="0" smtClean="0">
                <a:latin typeface="Times New Roman"/>
                <a:cs typeface="Times New Roman"/>
                <a:sym typeface="Wingdings"/>
              </a:rPr>
              <a:t> anime is also a multi-cultural </a:t>
            </a:r>
          </a:p>
          <a:p>
            <a:r>
              <a:rPr lang="en-US" sz="1200" baseline="0" dirty="0" smtClean="0">
                <a:latin typeface="Times New Roman"/>
                <a:cs typeface="Times New Roman"/>
                <a:sym typeface="Wingdings"/>
              </a:rPr>
              <a:t>- we used movie reviews but then made our own corpus from </a:t>
            </a:r>
            <a:r>
              <a:rPr lang="en-US" sz="1200" baseline="0" dirty="0" err="1" smtClean="0">
                <a:latin typeface="Times New Roman"/>
                <a:cs typeface="Times New Roman"/>
                <a:sym typeface="Wingdings"/>
              </a:rPr>
              <a:t>myanimelist</a:t>
            </a:r>
            <a:r>
              <a:rPr lang="en-US" sz="1200" baseline="0" dirty="0" smtClean="0">
                <a:latin typeface="Times New Roman"/>
                <a:cs typeface="Times New Roman"/>
                <a:sym typeface="Wingdings"/>
              </a:rPr>
              <a:t> reviews</a:t>
            </a:r>
            <a:endParaRPr lang="en-US" sz="1200" baseline="0" dirty="0" smtClean="0">
              <a:latin typeface="Times New Roman"/>
              <a:cs typeface="Times New Roman"/>
            </a:endParaRPr>
          </a:p>
          <a:p>
            <a:endParaRPr lang="en-US" sz="1200" baseline="0" dirty="0" smtClean="0">
              <a:latin typeface="Times New Roman"/>
              <a:cs typeface="Times New Roman"/>
            </a:endParaRPr>
          </a:p>
          <a:p>
            <a:endParaRPr lang="en-US" sz="1200" baseline="0" dirty="0" smtClean="0">
              <a:latin typeface="Times New Roman"/>
              <a:cs typeface="Times New Roman"/>
            </a:endParaRPr>
          </a:p>
          <a:p>
            <a:r>
              <a:rPr lang="en-US" sz="1200" baseline="0" dirty="0" smtClean="0">
                <a:latin typeface="Times New Roman"/>
                <a:cs typeface="Times New Roman"/>
              </a:rPr>
              <a:t>Such outliers include:</a:t>
            </a:r>
          </a:p>
          <a:p>
            <a:pPr marL="171450" indent="-171450">
              <a:buFontTx/>
              <a:buChar char="-"/>
            </a:pPr>
            <a:r>
              <a:rPr lang="en-US" sz="1200" baseline="0" dirty="0" smtClean="0">
                <a:latin typeface="Times New Roman"/>
                <a:cs typeface="Times New Roman"/>
              </a:rPr>
              <a:t>Rate the top 10 anime</a:t>
            </a:r>
          </a:p>
          <a:p>
            <a:pPr marL="171450" indent="-171450">
              <a:buFontTx/>
              <a:buChar char="-"/>
            </a:pPr>
            <a:endParaRPr lang="en-US" sz="1200" baseline="0" dirty="0" smtClean="0">
              <a:latin typeface="Times New Roman"/>
              <a:cs typeface="Times New Roman"/>
            </a:endParaRPr>
          </a:p>
          <a:p>
            <a:endParaRPr lang="en-US" sz="1200" baseline="0" dirty="0" smtClean="0">
              <a:latin typeface="Times New Roman"/>
              <a:cs typeface="Times New Roman"/>
            </a:endParaRPr>
          </a:p>
          <a:p>
            <a:r>
              <a:rPr lang="en-US" sz="1200" baseline="0" dirty="0" smtClean="0">
                <a:latin typeface="Times New Roman"/>
                <a:cs typeface="Times New Roman"/>
              </a:rPr>
              <a:t>Contextual impact: </a:t>
            </a:r>
            <a:r>
              <a:rPr lang="en-US" sz="1200" baseline="0" dirty="0" err="1" smtClean="0">
                <a:latin typeface="Times New Roman"/>
                <a:cs typeface="Times New Roman"/>
              </a:rPr>
              <a:t>eg</a:t>
            </a:r>
            <a:r>
              <a:rPr lang="en-US" sz="1200" baseline="0" dirty="0" smtClean="0">
                <a:latin typeface="Times New Roman"/>
                <a:cs typeface="Times New Roman"/>
              </a:rPr>
              <a:t>: “too sweet”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DC5E-D687-DD45-B556-1A2F70DE5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3E72-906C-4248-94B6-1F742B310656}" type="datetimeFigureOut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" TargetMode="External"/><Relationship Id="rId4" Type="http://schemas.openxmlformats.org/officeDocument/2006/relationships/hyperlink" Target="http://www.cs.cornell.edu/people/pabo/movie-review-data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yanimelist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77" y="24925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The Sentiment of Anime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Abhinav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Havaldar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Pauline Okuda Ceraulo</a:t>
            </a:r>
          </a:p>
        </p:txBody>
      </p:sp>
    </p:spTree>
    <p:extLst>
      <p:ext uri="{BB962C8B-B14F-4D97-AF65-F5344CB8AC3E}">
        <p14:creationId xmlns:p14="http://schemas.microsoft.com/office/powerpoint/2010/main" val="5490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42577" y="344384"/>
            <a:ext cx="7772400" cy="1470025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"/>
                <a:cs typeface="Times"/>
              </a:rPr>
              <a:t>The Sentiment</a:t>
            </a:r>
            <a:endParaRPr lang="en-US" sz="4500" dirty="0"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5871" y="1536740"/>
            <a:ext cx="7341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 smtClean="0">
                <a:latin typeface="Times New Roman"/>
                <a:cs typeface="Times New Roman"/>
              </a:rPr>
              <a:t>Sentiment analysis</a:t>
            </a:r>
            <a:r>
              <a:rPr lang="en-US" sz="3000" dirty="0" smtClean="0">
                <a:latin typeface="Times New Roman"/>
                <a:cs typeface="Times New Roman"/>
              </a:rPr>
              <a:t>: is usually used to determine whether a word is classified as positive or negative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We want to predict the popularity of a particular anime by classifying sentiment in </a:t>
            </a:r>
            <a:r>
              <a:rPr lang="en-US" sz="3000" dirty="0" err="1" smtClean="0">
                <a:latin typeface="Times New Roman"/>
                <a:cs typeface="Times New Roman"/>
              </a:rPr>
              <a:t>reddit</a:t>
            </a:r>
            <a:r>
              <a:rPr lang="en-US" sz="3000" dirty="0" smtClean="0">
                <a:latin typeface="Times New Roman"/>
                <a:cs typeface="Times New Roman"/>
              </a:rPr>
              <a:t> discussions about it. </a:t>
            </a:r>
          </a:p>
          <a:p>
            <a:pPr marL="457200" indent="-457200">
              <a:buFont typeface="Arial"/>
              <a:buChar char="•"/>
            </a:pPr>
            <a:endParaRPr lang="en-US" sz="30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-164611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Our Approach: Naïve Bayes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942513"/>
            <a:ext cx="736850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500" b="1" dirty="0" smtClean="0">
                <a:latin typeface="Times New Roman"/>
                <a:cs typeface="Times New Roman"/>
              </a:rPr>
              <a:t>Naïve Bayes assumption</a:t>
            </a:r>
            <a:r>
              <a:rPr lang="en-US" sz="2500" dirty="0" smtClean="0">
                <a:latin typeface="Times New Roman"/>
                <a:cs typeface="Times New Roman"/>
              </a:rPr>
              <a:t>: every word that appears is independent than the other words that appears in the phrase</a:t>
            </a:r>
            <a:endParaRPr lang="en-US" sz="2500" b="1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We scraped from </a:t>
            </a:r>
            <a:r>
              <a:rPr lang="en-US" sz="2500" dirty="0" err="1" smtClean="0">
                <a:latin typeface="Times New Roman"/>
                <a:cs typeface="Times New Roman"/>
              </a:rPr>
              <a:t>myanimelist</a:t>
            </a:r>
            <a:r>
              <a:rPr lang="en-US" sz="2500" dirty="0" smtClean="0">
                <a:latin typeface="Times New Roman"/>
                <a:cs typeface="Times New Roman"/>
              </a:rPr>
              <a:t> a random sampling from the top 100 anime as well the first 500 pages of reviews to create the training data for our vocabulary set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We scraped from </a:t>
            </a:r>
            <a:r>
              <a:rPr lang="en-US" sz="2500" dirty="0" err="1" smtClean="0">
                <a:latin typeface="Times New Roman"/>
                <a:cs typeface="Times New Roman"/>
              </a:rPr>
              <a:t>reddits</a:t>
            </a:r>
            <a:r>
              <a:rPr lang="en-US" sz="2500" dirty="0" smtClean="0">
                <a:latin typeface="Times New Roman"/>
                <a:cs typeface="Times New Roman"/>
              </a:rPr>
              <a:t> around 10,000 discussions and comments about the </a:t>
            </a:r>
            <a:r>
              <a:rPr lang="en-US" sz="2500" dirty="0" err="1" smtClean="0">
                <a:latin typeface="Times New Roman"/>
                <a:cs typeface="Times New Roman"/>
              </a:rPr>
              <a:t>animes</a:t>
            </a:r>
            <a:r>
              <a:rPr lang="en-US" sz="2500" dirty="0">
                <a:latin typeface="Times New Roman"/>
                <a:cs typeface="Times New Roman"/>
              </a:rPr>
              <a:t> </a:t>
            </a:r>
            <a:endParaRPr lang="en-US" sz="25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500" dirty="0">
                <a:latin typeface="Times New Roman"/>
                <a:cs typeface="Times New Roman"/>
              </a:rPr>
              <a:t>I</a:t>
            </a:r>
            <a:r>
              <a:rPr lang="en-US" sz="2500" dirty="0" smtClean="0">
                <a:latin typeface="Times New Roman"/>
                <a:cs typeface="Times New Roman"/>
              </a:rPr>
              <a:t>mplemented the Naïve Bayes </a:t>
            </a:r>
            <a:r>
              <a:rPr lang="en-US" sz="2500" dirty="0" err="1" smtClean="0">
                <a:latin typeface="Times New Roman"/>
                <a:cs typeface="Times New Roman"/>
              </a:rPr>
              <a:t>assuemption</a:t>
            </a:r>
            <a:r>
              <a:rPr lang="en-US" sz="2500" dirty="0" smtClean="0">
                <a:latin typeface="Times New Roman"/>
                <a:cs typeface="Times New Roman"/>
              </a:rPr>
              <a:t> to classify how popular each word in each </a:t>
            </a:r>
            <a:r>
              <a:rPr lang="en-US" sz="2500" dirty="0" err="1" smtClean="0">
                <a:latin typeface="Times New Roman"/>
                <a:cs typeface="Times New Roman"/>
              </a:rPr>
              <a:t>reddit</a:t>
            </a:r>
            <a:r>
              <a:rPr lang="en-US" sz="2500" dirty="0" smtClean="0">
                <a:latin typeface="Times New Roman"/>
                <a:cs typeface="Times New Roman"/>
              </a:rPr>
              <a:t> discussion was to determine overall the popularity of this particular anime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We will use the MAP (Mean-Average Precision)  evaluate our system</a:t>
            </a:r>
          </a:p>
          <a:p>
            <a:pPr marL="457200" indent="-457200">
              <a:buFont typeface="Arial"/>
              <a:buChar char="•"/>
            </a:pPr>
            <a:endParaRPr lang="en-US" sz="2500" dirty="0">
              <a:latin typeface="Times New Roman"/>
              <a:cs typeface="Times New Roman"/>
            </a:endParaRPr>
          </a:p>
          <a:p>
            <a:endParaRPr lang="en-US" sz="3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Our Roles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1453873"/>
            <a:ext cx="73685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500" dirty="0" err="1" smtClean="0">
                <a:latin typeface="Times New Roman"/>
                <a:cs typeface="Times New Roman"/>
              </a:rPr>
              <a:t>Abhinav</a:t>
            </a:r>
            <a:r>
              <a:rPr lang="en-US" sz="2500" dirty="0" smtClean="0">
                <a:latin typeface="Times New Roman"/>
                <a:cs typeface="Times New Roman"/>
              </a:rPr>
              <a:t>: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500" dirty="0" smtClean="0">
                <a:latin typeface="Times New Roman"/>
                <a:cs typeface="Times New Roman"/>
              </a:rPr>
              <a:t>Scraped </a:t>
            </a:r>
            <a:r>
              <a:rPr lang="en-US" sz="2500" dirty="0" err="1" smtClean="0">
                <a:latin typeface="Times New Roman"/>
                <a:cs typeface="Times New Roman"/>
              </a:rPr>
              <a:t>myanimelist.net</a:t>
            </a:r>
            <a:r>
              <a:rPr lang="en-US" sz="2500" dirty="0" smtClean="0">
                <a:latin typeface="Times New Roman"/>
                <a:cs typeface="Times New Roman"/>
              </a:rPr>
              <a:t> for an answer key to our testing data.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500" dirty="0" smtClean="0">
                <a:latin typeface="Times New Roman"/>
                <a:cs typeface="Times New Roman"/>
              </a:rPr>
              <a:t>Scraped </a:t>
            </a:r>
            <a:r>
              <a:rPr lang="en-US" sz="2500" dirty="0" err="1" smtClean="0">
                <a:latin typeface="Times New Roman"/>
                <a:cs typeface="Times New Roman"/>
              </a:rPr>
              <a:t>myanimelist.net’s</a:t>
            </a:r>
            <a:r>
              <a:rPr lang="en-US" sz="2500" dirty="0" smtClean="0">
                <a:latin typeface="Times New Roman"/>
                <a:cs typeface="Times New Roman"/>
              </a:rPr>
              <a:t> reviews section to use as training data. 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Pauline: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500" dirty="0" smtClean="0">
                <a:latin typeface="Times New Roman"/>
                <a:cs typeface="Times New Roman"/>
              </a:rPr>
              <a:t>Scraped </a:t>
            </a:r>
            <a:r>
              <a:rPr lang="en-US" sz="2500" dirty="0" err="1" smtClean="0">
                <a:latin typeface="Times New Roman"/>
                <a:cs typeface="Times New Roman"/>
              </a:rPr>
              <a:t>reddit</a:t>
            </a:r>
            <a:r>
              <a:rPr lang="en-US" sz="2500" dirty="0" smtClean="0">
                <a:latin typeface="Times New Roman"/>
                <a:cs typeface="Times New Roman"/>
              </a:rPr>
              <a:t> threads for testing data. Filtered threads to find relevant threads.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500" dirty="0" smtClean="0">
                <a:latin typeface="Times New Roman"/>
                <a:cs typeface="Times New Roman"/>
              </a:rPr>
              <a:t>Wrote initial script to calculate word and probabilities for </a:t>
            </a:r>
          </a:p>
          <a:p>
            <a:pPr marL="457200" indent="-457200">
              <a:buFont typeface="Arial"/>
              <a:buChar char="•"/>
            </a:pPr>
            <a:r>
              <a:rPr lang="en-US" sz="2500" dirty="0" smtClean="0">
                <a:latin typeface="Times New Roman"/>
                <a:cs typeface="Times New Roman"/>
              </a:rPr>
              <a:t>Together: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500" dirty="0" smtClean="0">
                <a:latin typeface="Times New Roman"/>
                <a:cs typeface="Times New Roman"/>
              </a:rPr>
              <a:t>Wrote Naïve Bayes</a:t>
            </a:r>
          </a:p>
        </p:txBody>
      </p:sp>
    </p:spTree>
    <p:extLst>
      <p:ext uri="{BB962C8B-B14F-4D97-AF65-F5344CB8AC3E}">
        <p14:creationId xmlns:p14="http://schemas.microsoft.com/office/powerpoint/2010/main" val="9187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-312172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Analysis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744568"/>
            <a:ext cx="736850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i-FI" sz="2400" dirty="0" smtClean="0">
                <a:latin typeface="Times New Roman"/>
                <a:cs typeface="Times New Roman"/>
              </a:rPr>
              <a:t>F-</a:t>
            </a:r>
            <a:r>
              <a:rPr lang="fi-FI" sz="2400" dirty="0" err="1" smtClean="0">
                <a:latin typeface="Times New Roman"/>
                <a:cs typeface="Times New Roman"/>
              </a:rPr>
              <a:t>measure</a:t>
            </a:r>
            <a:r>
              <a:rPr lang="fi-FI" sz="2400" dirty="0" smtClean="0">
                <a:latin typeface="Times New Roman"/>
                <a:cs typeface="Times New Roman"/>
              </a:rPr>
              <a:t>: 0.829787234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Problems </a:t>
            </a:r>
            <a:r>
              <a:rPr lang="en-US" sz="2400" dirty="0" smtClean="0">
                <a:latin typeface="Times New Roman"/>
                <a:cs typeface="Times New Roman"/>
              </a:rPr>
              <a:t>we encountered: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Handling out-of-vocabulary words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dirty="0" err="1" smtClean="0">
                <a:latin typeface="Times New Roman"/>
                <a:cs typeface="Times New Roman"/>
              </a:rPr>
              <a:t>Naives</a:t>
            </a:r>
            <a:r>
              <a:rPr lang="en-US" sz="2400" dirty="0" smtClean="0">
                <a:latin typeface="Times New Roman"/>
                <a:cs typeface="Times New Roman"/>
              </a:rPr>
              <a:t> Bayes assumption ignores contextual influence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Couldn’t handle text lingo 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Querying </a:t>
            </a:r>
            <a:r>
              <a:rPr lang="en-US" sz="2400" dirty="0" err="1" smtClean="0">
                <a:latin typeface="Times New Roman"/>
                <a:cs typeface="Times New Roman"/>
              </a:rPr>
              <a:t>reddit</a:t>
            </a:r>
            <a:r>
              <a:rPr lang="en-US" sz="2400" dirty="0" smtClean="0">
                <a:latin typeface="Times New Roman"/>
                <a:cs typeface="Times New Roman"/>
              </a:rPr>
              <a:t> by the anime’s name and in the </a:t>
            </a:r>
            <a:r>
              <a:rPr lang="en-US" sz="2400" dirty="0" err="1" smtClean="0">
                <a:latin typeface="Times New Roman"/>
                <a:cs typeface="Times New Roman"/>
              </a:rPr>
              <a:t>subreddit</a:t>
            </a:r>
            <a:r>
              <a:rPr lang="en-US" sz="2400" dirty="0" smtClean="0">
                <a:latin typeface="Times New Roman"/>
                <a:cs typeface="Times New Roman"/>
              </a:rPr>
              <a:t> doesn’t account for any outliers since we used </a:t>
            </a:r>
            <a:r>
              <a:rPr lang="en-US" sz="2400" dirty="0" err="1" smtClean="0">
                <a:latin typeface="Times New Roman"/>
                <a:cs typeface="Times New Roman"/>
              </a:rPr>
              <a:t>reddit’s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api</a:t>
            </a:r>
            <a:r>
              <a:rPr lang="en-US" sz="2400" dirty="0" smtClean="0">
                <a:latin typeface="Times New Roman"/>
                <a:cs typeface="Times New Roman"/>
              </a:rPr>
              <a:t> that returns the most “significant” discussion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Our Improvements: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Use NLTK bi-/</a:t>
            </a:r>
            <a:r>
              <a:rPr lang="en-US" sz="2400" dirty="0" smtClean="0">
                <a:latin typeface="Times New Roman"/>
                <a:cs typeface="Times New Roman"/>
              </a:rPr>
              <a:t>tri-gram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Create our own corpus from anime ratings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Use NOT_ prepending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400" dirty="0" smtClean="0">
                <a:latin typeface="Times New Roman"/>
                <a:cs typeface="Times New Roman"/>
              </a:rPr>
              <a:t>Filtering </a:t>
            </a:r>
            <a:r>
              <a:rPr lang="en-US" sz="2400" dirty="0" err="1" smtClean="0">
                <a:latin typeface="Times New Roman"/>
                <a:cs typeface="Times New Roman"/>
              </a:rPr>
              <a:t>reddit</a:t>
            </a:r>
            <a:r>
              <a:rPr lang="en-US" sz="2400" dirty="0" smtClean="0">
                <a:latin typeface="Times New Roman"/>
                <a:cs typeface="Times New Roman"/>
              </a:rPr>
              <a:t> discussions</a:t>
            </a:r>
          </a:p>
          <a:p>
            <a:pPr marL="914400" lvl="1" indent="-457200">
              <a:buFont typeface="Courier New"/>
              <a:buChar char="o"/>
            </a:pPr>
            <a:endParaRPr lang="en-US" sz="25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9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Selected References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473" y="2137574"/>
            <a:ext cx="73685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  <a:hlinkClick r:id="rId2"/>
              </a:rPr>
              <a:t>http://myanimelist.net/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  <a:hlinkClick r:id="rId3"/>
              </a:rPr>
              <a:t>https://www.reddit.com/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Times New Roman"/>
                <a:cs typeface="Times New Roman"/>
              </a:rPr>
              <a:t>Jurafsky</a:t>
            </a:r>
            <a:r>
              <a:rPr lang="en-US" sz="3000" dirty="0" smtClean="0">
                <a:latin typeface="Times New Roman"/>
                <a:cs typeface="Times New Roman"/>
              </a:rPr>
              <a:t>, Daniel and James H. Martin. Speech and Language Processing. Prentice Hall, New Jersey, 2000.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  <a:hlinkClick r:id="rId4"/>
              </a:rPr>
              <a:t>http</a:t>
            </a:r>
            <a:r>
              <a:rPr lang="en-US" sz="3000" dirty="0">
                <a:latin typeface="Times New Roman"/>
                <a:cs typeface="Times New Roman"/>
                <a:hlinkClick r:id="rId4"/>
              </a:rPr>
              <a:t>://</a:t>
            </a:r>
            <a:r>
              <a:rPr lang="en-US" sz="3000" dirty="0" err="1">
                <a:latin typeface="Times New Roman"/>
                <a:cs typeface="Times New Roman"/>
                <a:hlinkClick r:id="rId4"/>
              </a:rPr>
              <a:t>www.cs.cornell.edu</a:t>
            </a:r>
            <a:r>
              <a:rPr lang="en-US" sz="3000" dirty="0">
                <a:latin typeface="Times New Roman"/>
                <a:cs typeface="Times New Roman"/>
                <a:hlinkClick r:id="rId4"/>
              </a:rPr>
              <a:t>/people/</a:t>
            </a:r>
            <a:r>
              <a:rPr lang="en-US" sz="3000" dirty="0" err="1">
                <a:latin typeface="Times New Roman"/>
                <a:cs typeface="Times New Roman"/>
                <a:hlinkClick r:id="rId4"/>
              </a:rPr>
              <a:t>pabo</a:t>
            </a:r>
            <a:r>
              <a:rPr lang="en-US" sz="3000" dirty="0">
                <a:latin typeface="Times New Roman"/>
                <a:cs typeface="Times New Roman"/>
                <a:hlinkClick r:id="rId4"/>
              </a:rPr>
              <a:t>/movie-review-data/</a:t>
            </a:r>
            <a:endParaRPr lang="en-US" sz="3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92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390</Words>
  <Application>Microsoft Macintosh PowerPoint</Application>
  <PresentationFormat>On-screen Show (4:3)</PresentationFormat>
  <Paragraphs>54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Courier New</vt:lpstr>
      <vt:lpstr>Times</vt:lpstr>
      <vt:lpstr>Times New Roman</vt:lpstr>
      <vt:lpstr>Wingdings</vt:lpstr>
      <vt:lpstr>Arial</vt:lpstr>
      <vt:lpstr>Office Theme</vt:lpstr>
      <vt:lpstr>The Sentiment of Anime</vt:lpstr>
      <vt:lpstr>The Sentiment</vt:lpstr>
      <vt:lpstr>Our Approach: Naïve Bayes</vt:lpstr>
      <vt:lpstr>Our Roles</vt:lpstr>
      <vt:lpstr>Analysis</vt:lpstr>
      <vt:lpstr>Selected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Sentiment of Anime</dc:title>
  <dc:creator>Pauline Ceraulo</dc:creator>
  <cp:lastModifiedBy>Abhinav Havalda</cp:lastModifiedBy>
  <cp:revision>24</cp:revision>
  <dcterms:created xsi:type="dcterms:W3CDTF">2016-04-27T00:09:01Z</dcterms:created>
  <dcterms:modified xsi:type="dcterms:W3CDTF">2016-04-27T07:21:37Z</dcterms:modified>
</cp:coreProperties>
</file>