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67" r:id="rId14"/>
    <p:sldId id="268" r:id="rId15"/>
    <p:sldId id="269" r:id="rId16"/>
    <p:sldId id="279" r:id="rId17"/>
    <p:sldId id="270" r:id="rId18"/>
    <p:sldId id="283" r:id="rId19"/>
    <p:sldId id="271" r:id="rId20"/>
    <p:sldId id="272" r:id="rId21"/>
    <p:sldId id="281" r:id="rId22"/>
    <p:sldId id="27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rCFnO1Ulb7geP808HhP96mP1t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E2B91B-4D4B-4E22-8E6D-9B8DCCBB096F}">
  <a:tblStyle styleId="{F7E2B91B-4D4B-4E22-8E6D-9B8DCCBB096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38"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419"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f2f37547d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30f2f37547d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160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b59b7e26b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27b59b7e26b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419"/>
              <a:t>Desarrollar con Figma las principales vistas de usuario estáticas con diseño de alta fidelidad.</a:t>
            </a:r>
            <a:endParaRPr/>
          </a:p>
        </p:txBody>
      </p:sp>
      <p:sp>
        <p:nvSpPr>
          <p:cNvPr id="186" name="Google Shape;1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f2f37547d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419"/>
              <a:t>Desarrollar con Figma las principales vistas de usuario estáticas con diseño de alta fidelidad.</a:t>
            </a:r>
            <a:endParaRPr/>
          </a:p>
        </p:txBody>
      </p:sp>
      <p:sp>
        <p:nvSpPr>
          <p:cNvPr id="193" name="Google Shape;193;g30f2f37547d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f2f37547d_1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419"/>
              <a:t>Desarrollar con Figma las principales vistas de usuario estáticas con diseño de alta fidelidad.</a:t>
            </a:r>
            <a:endParaRPr/>
          </a:p>
        </p:txBody>
      </p:sp>
      <p:sp>
        <p:nvSpPr>
          <p:cNvPr id="200" name="Google Shape;200;g30f2f37547d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B4433511-9284-DB77-FEEC-6918A1BB2A08}"/>
            </a:ext>
          </a:extLst>
        </p:cNvPr>
        <p:cNvGrpSpPr/>
        <p:nvPr/>
      </p:nvGrpSpPr>
      <p:grpSpPr>
        <a:xfrm>
          <a:off x="0" y="0"/>
          <a:ext cx="0" cy="0"/>
          <a:chOff x="0" y="0"/>
          <a:chExt cx="0" cy="0"/>
        </a:xfrm>
      </p:grpSpPr>
      <p:sp>
        <p:nvSpPr>
          <p:cNvPr id="199" name="Google Shape;199;g30f2f37547d_1_23:notes">
            <a:extLst>
              <a:ext uri="{FF2B5EF4-FFF2-40B4-BE49-F238E27FC236}">
                <a16:creationId xmlns:a16="http://schemas.microsoft.com/office/drawing/2014/main" id="{7223F720-AE6D-F802-65CA-A304B886018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419"/>
              <a:t>Desarrollar con Figma las principales vistas de usuario estáticas con diseño de alta fidelidad.</a:t>
            </a:r>
            <a:endParaRPr/>
          </a:p>
        </p:txBody>
      </p:sp>
      <p:sp>
        <p:nvSpPr>
          <p:cNvPr id="200" name="Google Shape;200;g30f2f37547d_1_23:notes">
            <a:extLst>
              <a:ext uri="{FF2B5EF4-FFF2-40B4-BE49-F238E27FC236}">
                <a16:creationId xmlns:a16="http://schemas.microsoft.com/office/drawing/2014/main" id="{90A542BF-11A3-86B5-E5F4-BC4BB47081F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0958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8AE18624-AFAC-7FBC-15AC-5C78161F3B51}"/>
            </a:ext>
          </a:extLst>
        </p:cNvPr>
        <p:cNvGrpSpPr/>
        <p:nvPr/>
      </p:nvGrpSpPr>
      <p:grpSpPr>
        <a:xfrm>
          <a:off x="0" y="0"/>
          <a:ext cx="0" cy="0"/>
          <a:chOff x="0" y="0"/>
          <a:chExt cx="0" cy="0"/>
        </a:xfrm>
      </p:grpSpPr>
      <p:sp>
        <p:nvSpPr>
          <p:cNvPr id="206" name="Google Shape;206;p17:notes">
            <a:extLst>
              <a:ext uri="{FF2B5EF4-FFF2-40B4-BE49-F238E27FC236}">
                <a16:creationId xmlns:a16="http://schemas.microsoft.com/office/drawing/2014/main" id="{A1597044-FF53-4E7E-F38E-F19B0A78AEC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7:notes">
            <a:extLst>
              <a:ext uri="{FF2B5EF4-FFF2-40B4-BE49-F238E27FC236}">
                <a16:creationId xmlns:a16="http://schemas.microsoft.com/office/drawing/2014/main" id="{46C64E2B-9941-B38B-A39F-E0679491945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5797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0f2f37547d_2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30f2f37547d_2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074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419"/>
              <a:t>Poner ficha Nombre Actor usuario/Rol o función en el sistema</a:t>
            </a:r>
            <a:endParaRPr/>
          </a:p>
        </p:txBody>
      </p:sp>
      <p:sp>
        <p:nvSpPr>
          <p:cNvPr id="122" name="Google Shape;12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b59b7e26b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7b59b7e26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f2f37547d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30f2f37547d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2"/>
        <p:cNvGrpSpPr/>
        <p:nvPr/>
      </p:nvGrpSpPr>
      <p:grpSpPr>
        <a:xfrm>
          <a:off x="0" y="0"/>
          <a:ext cx="0" cy="0"/>
          <a:chOff x="0" y="0"/>
          <a:chExt cx="0" cy="0"/>
        </a:xfrm>
      </p:grpSpPr>
      <p:sp>
        <p:nvSpPr>
          <p:cNvPr id="43" name="Google Shape;4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hyperlink" Target="https://youtu.be/qV7epPV0D9Y" TargetMode="External"/><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hyperlink" Target="https://www.youtube.com/watch?v=gDeiTd5zxsQ" TargetMode="External"/><Relationship Id="rId4" Type="http://schemas.openxmlformats.org/officeDocument/2006/relationships/hyperlink" Target="https://youtu.be/W7KgbBI7yF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p:nvPr/>
        </p:nvSpPr>
        <p:spPr>
          <a:xfrm>
            <a:off x="799518" y="3190830"/>
            <a:ext cx="10788424" cy="18158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419" sz="2800" b="0" i="0" u="none" strike="noStrike" cap="none">
                <a:solidFill>
                  <a:schemeClr val="dk1"/>
                </a:solidFill>
                <a:latin typeface="Calibri"/>
                <a:ea typeface="Calibri"/>
                <a:cs typeface="Calibri"/>
                <a:sym typeface="Calibri"/>
              </a:rPr>
              <a:t>Capstone FASE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s-419" sz="2800" b="0" i="0" u="none" strike="noStrike" cap="none">
                <a:solidFill>
                  <a:schemeClr val="dk1"/>
                </a:solidFill>
                <a:latin typeface="Calibri"/>
                <a:ea typeface="Calibri"/>
                <a:cs typeface="Calibri"/>
                <a:sym typeface="Calibri"/>
              </a:rPr>
              <a:t>Caso de negocio </a:t>
            </a:r>
            <a:r>
              <a:rPr lang="es-419" sz="2800">
                <a:solidFill>
                  <a:schemeClr val="dk1"/>
                </a:solidFill>
                <a:latin typeface="Calibri"/>
                <a:ea typeface="Calibri"/>
                <a:cs typeface="Calibri"/>
                <a:sym typeface="Calibri"/>
              </a:rPr>
              <a:t>- Hollow Mates</a:t>
            </a: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s-419" sz="2800" b="0" i="0" u="none" strike="noStrike" cap="none">
                <a:solidFill>
                  <a:schemeClr val="dk1"/>
                </a:solidFill>
                <a:latin typeface="Calibri"/>
                <a:ea typeface="Calibri"/>
                <a:cs typeface="Calibri"/>
                <a:sym typeface="Calibri"/>
              </a:rPr>
              <a:t>Arquitectura Diseño Solución</a:t>
            </a:r>
            <a:endParaRPr/>
          </a:p>
          <a:p>
            <a:pPr marL="0" marR="0" lvl="0" indent="0" algn="ctr" rtl="0">
              <a:lnSpc>
                <a:spcPct val="100000"/>
              </a:lnSpc>
              <a:spcBef>
                <a:spcPts val="0"/>
              </a:spcBef>
              <a:spcAft>
                <a:spcPts val="0"/>
              </a:spcAft>
              <a:buClr>
                <a:srgbClr val="000000"/>
              </a:buClr>
              <a:buSzPts val="2800"/>
              <a:buFont typeface="Arial"/>
              <a:buNone/>
            </a:pPr>
            <a:r>
              <a:rPr lang="es-419" sz="2800" b="0" i="0" u="none" strike="noStrike" cap="none">
                <a:solidFill>
                  <a:schemeClr val="dk1"/>
                </a:solidFill>
                <a:latin typeface="Calibri"/>
                <a:ea typeface="Calibri"/>
                <a:cs typeface="Calibri"/>
                <a:sym typeface="Calibri"/>
              </a:rPr>
              <a:t>Primer set de pruebas funcionales unitarias e integradas</a:t>
            </a:r>
            <a:endParaRPr sz="1400" b="0" i="0" u="none" strike="noStrike" cap="none">
              <a:solidFill>
                <a:srgbClr val="000000"/>
              </a:solidFill>
              <a:latin typeface="Arial"/>
              <a:ea typeface="Arial"/>
              <a:cs typeface="Arial"/>
              <a:sym typeface="Arial"/>
            </a:endParaRPr>
          </a:p>
        </p:txBody>
      </p:sp>
      <p:sp>
        <p:nvSpPr>
          <p:cNvPr id="89" name="Google Shape;89;p1"/>
          <p:cNvSpPr txBox="1"/>
          <p:nvPr/>
        </p:nvSpPr>
        <p:spPr>
          <a:xfrm>
            <a:off x="304033" y="5324167"/>
            <a:ext cx="10646532" cy="1058349"/>
          </a:xfrm>
          <a:prstGeom prst="rect">
            <a:avLst/>
          </a:prstGeom>
          <a:noFill/>
          <a:ln>
            <a:noFill/>
          </a:ln>
        </p:spPr>
        <p:txBody>
          <a:bodyPr spcFirstLastPara="1" wrap="square" lIns="91425" tIns="45700" rIns="91425" bIns="45700" anchor="ctr" anchorCtr="0">
            <a:normAutofit fontScale="90000" lnSpcReduction="10000"/>
          </a:bodyPr>
          <a:lstStyle/>
          <a:p>
            <a:pPr marL="0" marR="0" lvl="0" indent="0" algn="l" rtl="0">
              <a:lnSpc>
                <a:spcPct val="90000"/>
              </a:lnSpc>
              <a:spcBef>
                <a:spcPts val="0"/>
              </a:spcBef>
              <a:spcAft>
                <a:spcPts val="0"/>
              </a:spcAft>
              <a:buClr>
                <a:schemeClr val="dk1"/>
              </a:buClr>
              <a:buSzPct val="111111"/>
              <a:buFont typeface="Calibri"/>
              <a:buNone/>
            </a:pPr>
            <a:r>
              <a:rPr lang="es-419" sz="2800" b="0" i="0" u="none" strike="noStrike" cap="none">
                <a:solidFill>
                  <a:schemeClr val="lt1"/>
                </a:solidFill>
                <a:latin typeface="Calibri"/>
                <a:ea typeface="Calibri"/>
                <a:cs typeface="Calibri"/>
                <a:sym typeface="Calibri"/>
              </a:rPr>
              <a:t>Sección	:</a:t>
            </a:r>
            <a:br>
              <a:rPr lang="es-419" sz="2800" b="0" i="0" u="none" strike="noStrike" cap="none">
                <a:solidFill>
                  <a:schemeClr val="lt1"/>
                </a:solidFill>
                <a:latin typeface="Calibri"/>
                <a:ea typeface="Calibri"/>
                <a:cs typeface="Calibri"/>
                <a:sym typeface="Calibri"/>
              </a:rPr>
            </a:br>
            <a:r>
              <a:rPr lang="es-419" sz="2800" b="0" i="0" u="none" strike="noStrike" cap="none">
                <a:solidFill>
                  <a:schemeClr val="lt1"/>
                </a:solidFill>
                <a:latin typeface="Calibri"/>
                <a:ea typeface="Calibri"/>
                <a:cs typeface="Calibri"/>
                <a:sym typeface="Calibri"/>
              </a:rPr>
              <a:t>Integrantes	:</a:t>
            </a:r>
            <a:br>
              <a:rPr lang="es-419" sz="2800" b="0" i="0" u="none" strike="noStrike" cap="none">
                <a:solidFill>
                  <a:schemeClr val="lt1"/>
                </a:solidFill>
                <a:latin typeface="Calibri"/>
                <a:ea typeface="Calibri"/>
                <a:cs typeface="Calibri"/>
                <a:sym typeface="Calibri"/>
              </a:rPr>
            </a:br>
            <a:r>
              <a:rPr lang="es-419" sz="2800" b="0" i="0" u="none" strike="noStrike" cap="none">
                <a:solidFill>
                  <a:schemeClr val="lt1"/>
                </a:solidFill>
                <a:latin typeface="Calibri"/>
                <a:ea typeface="Calibri"/>
                <a:cs typeface="Calibri"/>
                <a:sym typeface="Calibri"/>
              </a:rPr>
              <a:t>Docente	:</a:t>
            </a:r>
            <a:endParaRPr sz="54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0f2f37547d_0_12"/>
          <p:cNvSpPr txBox="1"/>
          <p:nvPr/>
        </p:nvSpPr>
        <p:spPr>
          <a:xfrm>
            <a:off x="0" y="341478"/>
            <a:ext cx="3356400" cy="9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3500" dirty="0">
                <a:solidFill>
                  <a:schemeClr val="dk1"/>
                </a:solidFill>
                <a:highlight>
                  <a:schemeClr val="lt1"/>
                </a:highlight>
                <a:latin typeface="Calibri"/>
                <a:ea typeface="Calibri"/>
                <a:cs typeface="Calibri"/>
                <a:sym typeface="Calibri"/>
              </a:rPr>
              <a:t>Diagrama de actividad: Moderador</a:t>
            </a:r>
            <a:endParaRPr sz="3500" dirty="0">
              <a:solidFill>
                <a:schemeClr val="dk1"/>
              </a:solidFill>
              <a:highlight>
                <a:schemeClr val="lt1"/>
              </a:highlight>
              <a:latin typeface="Calibri"/>
              <a:ea typeface="Calibri"/>
              <a:cs typeface="Calibri"/>
              <a:sym typeface="Calibri"/>
            </a:endParaRPr>
          </a:p>
        </p:txBody>
      </p:sp>
      <p:sp>
        <p:nvSpPr>
          <p:cNvPr id="168" name="Google Shape;168;g30f2f37547d_0_12"/>
          <p:cNvSpPr txBox="1"/>
          <p:nvPr/>
        </p:nvSpPr>
        <p:spPr>
          <a:xfrm>
            <a:off x="415410" y="2305572"/>
            <a:ext cx="2749200" cy="373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s-419" sz="2000" dirty="0">
                <a:solidFill>
                  <a:schemeClr val="dk1"/>
                </a:solidFill>
              </a:rPr>
              <a:t>Aquí podemos ver los procesos que puede llevar a cabo el moderador de la aplicación. </a:t>
            </a:r>
            <a:endParaRPr sz="3500" dirty="0">
              <a:solidFill>
                <a:schemeClr val="dk1"/>
              </a:solidFill>
              <a:highlight>
                <a:schemeClr val="lt1"/>
              </a:highlight>
              <a:latin typeface="Calibri"/>
              <a:ea typeface="Calibri"/>
              <a:cs typeface="Calibri"/>
              <a:sym typeface="Calibri"/>
            </a:endParaRPr>
          </a:p>
        </p:txBody>
      </p:sp>
      <p:pic>
        <p:nvPicPr>
          <p:cNvPr id="5" name="Imagen 4">
            <a:extLst>
              <a:ext uri="{FF2B5EF4-FFF2-40B4-BE49-F238E27FC236}">
                <a16:creationId xmlns:a16="http://schemas.microsoft.com/office/drawing/2014/main" id="{0CBA59EF-38AE-4ACE-9AFB-8773D665E550}"/>
              </a:ext>
            </a:extLst>
          </p:cNvPr>
          <p:cNvPicPr>
            <a:picLocks noChangeAspect="1"/>
          </p:cNvPicPr>
          <p:nvPr/>
        </p:nvPicPr>
        <p:blipFill>
          <a:blip r:embed="rId3"/>
          <a:stretch>
            <a:fillRect/>
          </a:stretch>
        </p:blipFill>
        <p:spPr>
          <a:xfrm>
            <a:off x="3045040" y="577353"/>
            <a:ext cx="8945091" cy="5703294"/>
          </a:xfrm>
          <a:prstGeom prst="rect">
            <a:avLst/>
          </a:prstGeom>
        </p:spPr>
      </p:pic>
    </p:spTree>
    <p:extLst>
      <p:ext uri="{BB962C8B-B14F-4D97-AF65-F5344CB8AC3E}">
        <p14:creationId xmlns:p14="http://schemas.microsoft.com/office/powerpoint/2010/main" val="70560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4"/>
          <p:cNvPicPr preferRelativeResize="0"/>
          <p:nvPr/>
        </p:nvPicPr>
        <p:blipFill>
          <a:blip r:embed="rId3">
            <a:alphaModFix/>
          </a:blip>
          <a:stretch>
            <a:fillRect/>
          </a:stretch>
        </p:blipFill>
        <p:spPr>
          <a:xfrm>
            <a:off x="596300" y="115513"/>
            <a:ext cx="10999399" cy="6626975"/>
          </a:xfrm>
          <a:prstGeom prst="rect">
            <a:avLst/>
          </a:prstGeom>
          <a:noFill/>
          <a:ln>
            <a:noFill/>
          </a:ln>
        </p:spPr>
      </p:pic>
      <p:sp>
        <p:nvSpPr>
          <p:cNvPr id="175" name="Google Shape;175;p14"/>
          <p:cNvSpPr txBox="1"/>
          <p:nvPr/>
        </p:nvSpPr>
        <p:spPr>
          <a:xfrm>
            <a:off x="139150" y="115525"/>
            <a:ext cx="3356400" cy="9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3500">
                <a:solidFill>
                  <a:schemeClr val="dk1"/>
                </a:solidFill>
                <a:highlight>
                  <a:schemeClr val="lt1"/>
                </a:highlight>
                <a:latin typeface="Calibri"/>
                <a:ea typeface="Calibri"/>
                <a:cs typeface="Calibri"/>
                <a:sym typeface="Calibri"/>
              </a:rPr>
              <a:t>Modelo de Datos</a:t>
            </a:r>
            <a:endParaRPr sz="3500">
              <a:solidFill>
                <a:schemeClr val="dk1"/>
              </a:solidFill>
              <a:highlight>
                <a:schemeClr val="lt1"/>
              </a:highlight>
              <a:latin typeface="Calibri"/>
              <a:ea typeface="Calibri"/>
              <a:cs typeface="Calibri"/>
              <a:sym typeface="Calibri"/>
            </a:endParaRPr>
          </a:p>
        </p:txBody>
      </p:sp>
      <p:pic>
        <p:nvPicPr>
          <p:cNvPr id="176" name="Google Shape;176;p14"/>
          <p:cNvPicPr preferRelativeResize="0"/>
          <p:nvPr/>
        </p:nvPicPr>
        <p:blipFill>
          <a:blip r:embed="rId4">
            <a:alphaModFix/>
          </a:blip>
          <a:stretch>
            <a:fillRect/>
          </a:stretch>
        </p:blipFill>
        <p:spPr>
          <a:xfrm>
            <a:off x="655221" y="3909323"/>
            <a:ext cx="1840125" cy="1227626"/>
          </a:xfrm>
          <a:prstGeom prst="rect">
            <a:avLst/>
          </a:prstGeom>
          <a:noFill/>
          <a:ln>
            <a:noFill/>
          </a:ln>
        </p:spPr>
      </p:pic>
      <p:pic>
        <p:nvPicPr>
          <p:cNvPr id="177" name="Google Shape;177;p14"/>
          <p:cNvPicPr preferRelativeResize="0"/>
          <p:nvPr/>
        </p:nvPicPr>
        <p:blipFill>
          <a:blip r:embed="rId5">
            <a:alphaModFix/>
          </a:blip>
          <a:stretch>
            <a:fillRect/>
          </a:stretch>
        </p:blipFill>
        <p:spPr>
          <a:xfrm>
            <a:off x="902550" y="5288125"/>
            <a:ext cx="1345475" cy="134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27b59b7e26b_0_30"/>
          <p:cNvPicPr preferRelativeResize="0"/>
          <p:nvPr/>
        </p:nvPicPr>
        <p:blipFill>
          <a:blip r:embed="rId3">
            <a:alphaModFix/>
          </a:blip>
          <a:stretch>
            <a:fillRect/>
          </a:stretch>
        </p:blipFill>
        <p:spPr>
          <a:xfrm>
            <a:off x="0" y="0"/>
            <a:ext cx="12039601" cy="6355269"/>
          </a:xfrm>
          <a:prstGeom prst="rect">
            <a:avLst/>
          </a:prstGeom>
          <a:noFill/>
          <a:ln>
            <a:noFill/>
          </a:ln>
        </p:spPr>
      </p:pic>
      <p:sp>
        <p:nvSpPr>
          <p:cNvPr id="183" name="Google Shape;183;g27b59b7e26b_0_30"/>
          <p:cNvSpPr txBox="1"/>
          <p:nvPr/>
        </p:nvSpPr>
        <p:spPr>
          <a:xfrm>
            <a:off x="365250" y="160750"/>
            <a:ext cx="3722400" cy="9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3500">
                <a:solidFill>
                  <a:schemeClr val="dk1"/>
                </a:solidFill>
                <a:highlight>
                  <a:schemeClr val="lt1"/>
                </a:highlight>
                <a:latin typeface="Calibri"/>
                <a:ea typeface="Calibri"/>
                <a:cs typeface="Calibri"/>
                <a:sym typeface="Calibri"/>
              </a:rPr>
              <a:t>Diagrama de Clases</a:t>
            </a:r>
            <a:endParaRPr sz="35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6"/>
          <p:cNvPicPr preferRelativeResize="0"/>
          <p:nvPr/>
        </p:nvPicPr>
        <p:blipFill>
          <a:blip r:embed="rId3">
            <a:alphaModFix/>
          </a:blip>
          <a:stretch>
            <a:fillRect/>
          </a:stretch>
        </p:blipFill>
        <p:spPr>
          <a:xfrm>
            <a:off x="452175" y="152400"/>
            <a:ext cx="3092291" cy="6553200"/>
          </a:xfrm>
          <a:prstGeom prst="rect">
            <a:avLst/>
          </a:prstGeom>
          <a:noFill/>
          <a:ln>
            <a:noFill/>
          </a:ln>
        </p:spPr>
      </p:pic>
      <p:pic>
        <p:nvPicPr>
          <p:cNvPr id="189" name="Google Shape;189;p16"/>
          <p:cNvPicPr preferRelativeResize="0"/>
          <p:nvPr/>
        </p:nvPicPr>
        <p:blipFill>
          <a:blip r:embed="rId4">
            <a:alphaModFix/>
          </a:blip>
          <a:stretch>
            <a:fillRect/>
          </a:stretch>
        </p:blipFill>
        <p:spPr>
          <a:xfrm>
            <a:off x="4551904" y="152400"/>
            <a:ext cx="3088195" cy="6553200"/>
          </a:xfrm>
          <a:prstGeom prst="rect">
            <a:avLst/>
          </a:prstGeom>
          <a:noFill/>
          <a:ln>
            <a:noFill/>
          </a:ln>
        </p:spPr>
      </p:pic>
      <p:pic>
        <p:nvPicPr>
          <p:cNvPr id="190" name="Google Shape;190;p16"/>
          <p:cNvPicPr preferRelativeResize="0"/>
          <p:nvPr/>
        </p:nvPicPr>
        <p:blipFill>
          <a:blip r:embed="rId5">
            <a:alphaModFix/>
          </a:blip>
          <a:stretch>
            <a:fillRect/>
          </a:stretch>
        </p:blipFill>
        <p:spPr>
          <a:xfrm>
            <a:off x="8647537" y="152400"/>
            <a:ext cx="3084100"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g30f2f37547d_1_9"/>
          <p:cNvPicPr preferRelativeResize="0"/>
          <p:nvPr/>
        </p:nvPicPr>
        <p:blipFill>
          <a:blip r:embed="rId3">
            <a:alphaModFix/>
          </a:blip>
          <a:stretch>
            <a:fillRect/>
          </a:stretch>
        </p:blipFill>
        <p:spPr>
          <a:xfrm>
            <a:off x="517675" y="152400"/>
            <a:ext cx="3092291" cy="6553200"/>
          </a:xfrm>
          <a:prstGeom prst="rect">
            <a:avLst/>
          </a:prstGeom>
          <a:noFill/>
          <a:ln>
            <a:noFill/>
          </a:ln>
        </p:spPr>
      </p:pic>
      <p:pic>
        <p:nvPicPr>
          <p:cNvPr id="196" name="Google Shape;196;g30f2f37547d_1_9"/>
          <p:cNvPicPr preferRelativeResize="0"/>
          <p:nvPr/>
        </p:nvPicPr>
        <p:blipFill>
          <a:blip r:embed="rId4">
            <a:alphaModFix/>
          </a:blip>
          <a:stretch>
            <a:fillRect/>
          </a:stretch>
        </p:blipFill>
        <p:spPr>
          <a:xfrm>
            <a:off x="4551904" y="92100"/>
            <a:ext cx="3088195" cy="6553200"/>
          </a:xfrm>
          <a:prstGeom prst="rect">
            <a:avLst/>
          </a:prstGeom>
          <a:noFill/>
          <a:ln>
            <a:noFill/>
          </a:ln>
        </p:spPr>
      </p:pic>
      <p:pic>
        <p:nvPicPr>
          <p:cNvPr id="197" name="Google Shape;197;g30f2f37547d_1_9"/>
          <p:cNvPicPr preferRelativeResize="0"/>
          <p:nvPr/>
        </p:nvPicPr>
        <p:blipFill>
          <a:blip r:embed="rId5">
            <a:alphaModFix/>
          </a:blip>
          <a:stretch>
            <a:fillRect/>
          </a:stretch>
        </p:blipFill>
        <p:spPr>
          <a:xfrm>
            <a:off x="8582037" y="152400"/>
            <a:ext cx="3051334"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g30f2f37547d_1_23"/>
          <p:cNvPicPr preferRelativeResize="0"/>
          <p:nvPr/>
        </p:nvPicPr>
        <p:blipFill>
          <a:blip r:embed="rId3">
            <a:alphaModFix/>
          </a:blip>
          <a:stretch>
            <a:fillRect/>
          </a:stretch>
        </p:blipFill>
        <p:spPr>
          <a:xfrm>
            <a:off x="634150" y="152400"/>
            <a:ext cx="3092291" cy="6553200"/>
          </a:xfrm>
          <a:prstGeom prst="rect">
            <a:avLst/>
          </a:prstGeom>
          <a:noFill/>
          <a:ln>
            <a:noFill/>
          </a:ln>
        </p:spPr>
      </p:pic>
      <p:pic>
        <p:nvPicPr>
          <p:cNvPr id="3" name="Imagen 2">
            <a:extLst>
              <a:ext uri="{FF2B5EF4-FFF2-40B4-BE49-F238E27FC236}">
                <a16:creationId xmlns:a16="http://schemas.microsoft.com/office/drawing/2014/main" id="{EB3543D2-1262-442A-B402-DF27D4B65ECF}"/>
              </a:ext>
            </a:extLst>
          </p:cNvPr>
          <p:cNvPicPr>
            <a:picLocks noChangeAspect="1"/>
          </p:cNvPicPr>
          <p:nvPr/>
        </p:nvPicPr>
        <p:blipFill>
          <a:blip r:embed="rId4"/>
          <a:stretch>
            <a:fillRect/>
          </a:stretch>
        </p:blipFill>
        <p:spPr>
          <a:xfrm>
            <a:off x="4410505" y="152400"/>
            <a:ext cx="3084100" cy="6553200"/>
          </a:xfrm>
          <a:prstGeom prst="rect">
            <a:avLst/>
          </a:prstGeom>
        </p:spPr>
      </p:pic>
      <p:pic>
        <p:nvPicPr>
          <p:cNvPr id="5" name="Imagen 4">
            <a:extLst>
              <a:ext uri="{FF2B5EF4-FFF2-40B4-BE49-F238E27FC236}">
                <a16:creationId xmlns:a16="http://schemas.microsoft.com/office/drawing/2014/main" id="{FC904734-5C91-5BFF-D153-A3A3F8319C28}"/>
              </a:ext>
            </a:extLst>
          </p:cNvPr>
          <p:cNvPicPr>
            <a:picLocks noChangeAspect="1"/>
          </p:cNvPicPr>
          <p:nvPr/>
        </p:nvPicPr>
        <p:blipFill>
          <a:blip r:embed="rId5"/>
          <a:stretch>
            <a:fillRect/>
          </a:stretch>
        </p:blipFill>
        <p:spPr>
          <a:xfrm>
            <a:off x="8178669" y="152399"/>
            <a:ext cx="3084100" cy="65532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EB60DF3F-30A0-8BAF-026E-823ACA5EB409}"/>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BFE845E7-2BB2-A8B6-2396-16D91C588B6E}"/>
              </a:ext>
            </a:extLst>
          </p:cNvPr>
          <p:cNvPicPr>
            <a:picLocks noChangeAspect="1"/>
          </p:cNvPicPr>
          <p:nvPr/>
        </p:nvPicPr>
        <p:blipFill>
          <a:blip r:embed="rId3"/>
          <a:stretch>
            <a:fillRect/>
          </a:stretch>
        </p:blipFill>
        <p:spPr>
          <a:xfrm>
            <a:off x="2733726" y="152400"/>
            <a:ext cx="3084100" cy="6553200"/>
          </a:xfrm>
          <a:prstGeom prst="rect">
            <a:avLst/>
          </a:prstGeom>
        </p:spPr>
      </p:pic>
      <p:pic>
        <p:nvPicPr>
          <p:cNvPr id="7" name="Imagen 6">
            <a:extLst>
              <a:ext uri="{FF2B5EF4-FFF2-40B4-BE49-F238E27FC236}">
                <a16:creationId xmlns:a16="http://schemas.microsoft.com/office/drawing/2014/main" id="{3401E850-833A-4FB0-D7AE-A3B5CFC0E32B}"/>
              </a:ext>
            </a:extLst>
          </p:cNvPr>
          <p:cNvPicPr>
            <a:picLocks noChangeAspect="1"/>
          </p:cNvPicPr>
          <p:nvPr/>
        </p:nvPicPr>
        <p:blipFill>
          <a:blip r:embed="rId4"/>
          <a:stretch>
            <a:fillRect/>
          </a:stretch>
        </p:blipFill>
        <p:spPr>
          <a:xfrm>
            <a:off x="6587613" y="152400"/>
            <a:ext cx="3084100" cy="6553200"/>
          </a:xfrm>
          <a:prstGeom prst="rect">
            <a:avLst/>
          </a:prstGeom>
        </p:spPr>
      </p:pic>
    </p:spTree>
    <p:extLst>
      <p:ext uri="{BB962C8B-B14F-4D97-AF65-F5344CB8AC3E}">
        <p14:creationId xmlns:p14="http://schemas.microsoft.com/office/powerpoint/2010/main" val="86839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title"/>
          </p:nvPr>
        </p:nvSpPr>
        <p:spPr>
          <a:xfrm>
            <a:off x="418349" y="259234"/>
            <a:ext cx="3291000" cy="174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419" sz="2800" b="1" i="0" u="none" strike="noStrike" dirty="0">
                <a:solidFill>
                  <a:srgbClr val="000000"/>
                </a:solidFill>
                <a:latin typeface="Calibri"/>
                <a:ea typeface="Calibri"/>
                <a:cs typeface="Calibri"/>
                <a:sym typeface="Calibri"/>
              </a:rPr>
              <a:t>Estándares y Criterios de Calidad</a:t>
            </a:r>
            <a:br>
              <a:rPr lang="es-419" sz="2800" b="1" i="0" u="none" strike="noStrike" dirty="0">
                <a:solidFill>
                  <a:srgbClr val="000000"/>
                </a:solidFill>
                <a:latin typeface="Calibri"/>
                <a:ea typeface="Calibri"/>
                <a:cs typeface="Calibri"/>
                <a:sym typeface="Calibri"/>
              </a:rPr>
            </a:br>
            <a:endParaRPr sz="2800" b="1" i="0" u="none" strike="noStrike" dirty="0">
              <a:solidFill>
                <a:srgbClr val="000000"/>
              </a:solidFill>
              <a:latin typeface="Arial"/>
              <a:ea typeface="Arial"/>
              <a:cs typeface="Arial"/>
              <a:sym typeface="Arial"/>
            </a:endParaRPr>
          </a:p>
        </p:txBody>
      </p:sp>
      <p:sp>
        <p:nvSpPr>
          <p:cNvPr id="210" name="Google Shape;210;p17"/>
          <p:cNvSpPr txBox="1">
            <a:spLocks noGrp="1"/>
          </p:cNvSpPr>
          <p:nvPr>
            <p:ph type="title"/>
          </p:nvPr>
        </p:nvSpPr>
        <p:spPr>
          <a:xfrm>
            <a:off x="3934351" y="1690002"/>
            <a:ext cx="7839300" cy="347799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sz="1400" u="sng" dirty="0">
              <a:solidFill>
                <a:srgbClr val="000000"/>
              </a:solidFill>
            </a:endParaRPr>
          </a:p>
          <a:p>
            <a:pPr marL="0" lvl="0" indent="0" algn="l" rtl="0">
              <a:lnSpc>
                <a:spcPct val="90000"/>
              </a:lnSpc>
              <a:spcBef>
                <a:spcPts val="0"/>
              </a:spcBef>
              <a:spcAft>
                <a:spcPts val="0"/>
              </a:spcAft>
              <a:buSzPts val="1800"/>
              <a:buNone/>
            </a:pPr>
            <a:endParaRPr lang="es-MX" sz="1800" dirty="0">
              <a:solidFill>
                <a:srgbClr val="000000"/>
              </a:solidFill>
            </a:endParaRPr>
          </a:p>
          <a:p>
            <a:pPr marL="0" lvl="0" indent="0" algn="l" rtl="0">
              <a:lnSpc>
                <a:spcPct val="90000"/>
              </a:lnSpc>
              <a:spcBef>
                <a:spcPts val="0"/>
              </a:spcBef>
              <a:spcAft>
                <a:spcPts val="0"/>
              </a:spcAft>
              <a:buSzPts val="1800"/>
              <a:buNone/>
            </a:pPr>
            <a:r>
              <a:rPr lang="es-419" sz="1800" u="sng" dirty="0">
                <a:solidFill>
                  <a:srgbClr val="000000"/>
                </a:solidFill>
              </a:rPr>
              <a:t>Estándares y Criterios de Calidad</a:t>
            </a:r>
            <a:endParaRPr sz="1800" u="sng" dirty="0">
              <a:solidFill>
                <a:srgbClr val="000000"/>
              </a:solidFill>
            </a:endParaRPr>
          </a:p>
          <a:p>
            <a:pPr marL="914400" lvl="0" indent="0" algn="l" rtl="0">
              <a:lnSpc>
                <a:spcPct val="90000"/>
              </a:lnSpc>
              <a:spcBef>
                <a:spcPts val="0"/>
              </a:spcBef>
              <a:spcAft>
                <a:spcPts val="0"/>
              </a:spcAft>
              <a:buNone/>
            </a:pPr>
            <a:endParaRPr sz="14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400" dirty="0">
                <a:latin typeface="Arial"/>
                <a:ea typeface="Arial"/>
                <a:cs typeface="Arial"/>
                <a:sym typeface="Arial"/>
              </a:rPr>
              <a:t>Los usuarios deben poder dar "me gusta", comentar y compartir publicaciones de forma fluida, sin errores.</a:t>
            </a:r>
            <a:endParaRPr sz="14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400" dirty="0">
                <a:latin typeface="Arial"/>
                <a:ea typeface="Arial"/>
                <a:cs typeface="Arial"/>
                <a:sym typeface="Arial"/>
              </a:rPr>
              <a:t>La navegación en la aplicación debe ser clara y fácil, permitiendo a los usuarios encontrar funciones clave en menos de tres clics o toques.</a:t>
            </a:r>
            <a:endParaRPr sz="14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400" dirty="0">
                <a:latin typeface="Arial"/>
                <a:ea typeface="Arial"/>
                <a:cs typeface="Arial"/>
                <a:sym typeface="Arial"/>
              </a:rPr>
              <a:t> Los usuarios premium deben tener acceso exclusivo a características especiales, mientras que los usuarios gratuitos tienen acceso limitado.</a:t>
            </a:r>
            <a:endParaRPr sz="14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400" dirty="0">
                <a:latin typeface="Arial"/>
                <a:ea typeface="Arial"/>
                <a:cs typeface="Arial"/>
                <a:sym typeface="Arial"/>
              </a:rPr>
              <a:t>Los Post, comentarios y </a:t>
            </a:r>
            <a:r>
              <a:rPr lang="es-419" sz="1400" dirty="0" err="1">
                <a:latin typeface="Arial"/>
                <a:ea typeface="Arial"/>
                <a:cs typeface="Arial"/>
                <a:sym typeface="Arial"/>
              </a:rPr>
              <a:t>likes</a:t>
            </a:r>
            <a:r>
              <a:rPr lang="es-419" sz="1400" dirty="0">
                <a:latin typeface="Arial"/>
                <a:ea typeface="Arial"/>
                <a:cs typeface="Arial"/>
                <a:sym typeface="Arial"/>
              </a:rPr>
              <a:t> deben ser visibles para todos y subirse en menos de 4 segundos</a:t>
            </a:r>
            <a:endParaRPr sz="14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MX" sz="1400" dirty="0">
                <a:latin typeface="Arial"/>
                <a:ea typeface="Arial"/>
                <a:cs typeface="Arial"/>
                <a:sym typeface="Arial"/>
              </a:rPr>
              <a:t>Los grupos creados deben ser accesibles o solo para usuarios premium o usuarios free invitados </a:t>
            </a:r>
          </a:p>
          <a:p>
            <a:pPr marL="0" lvl="0" indent="0" algn="l" rtl="0">
              <a:lnSpc>
                <a:spcPct val="90000"/>
              </a:lnSpc>
              <a:spcBef>
                <a:spcPts val="0"/>
              </a:spcBef>
              <a:spcAft>
                <a:spcPts val="0"/>
              </a:spcAft>
              <a:buNone/>
            </a:pPr>
            <a:endParaRPr sz="11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440F0CAD-A971-D968-B3F0-470D738103F1}"/>
            </a:ext>
          </a:extLst>
        </p:cNvPr>
        <p:cNvGrpSpPr/>
        <p:nvPr/>
      </p:nvGrpSpPr>
      <p:grpSpPr>
        <a:xfrm>
          <a:off x="0" y="0"/>
          <a:ext cx="0" cy="0"/>
          <a:chOff x="0" y="0"/>
          <a:chExt cx="0" cy="0"/>
        </a:xfrm>
      </p:grpSpPr>
      <p:sp>
        <p:nvSpPr>
          <p:cNvPr id="209" name="Google Shape;209;p17">
            <a:extLst>
              <a:ext uri="{FF2B5EF4-FFF2-40B4-BE49-F238E27FC236}">
                <a16:creationId xmlns:a16="http://schemas.microsoft.com/office/drawing/2014/main" id="{6750169C-3E02-6E0E-0BA4-2AC3C9CBF4DA}"/>
              </a:ext>
            </a:extLst>
          </p:cNvPr>
          <p:cNvSpPr txBox="1">
            <a:spLocks noGrp="1"/>
          </p:cNvSpPr>
          <p:nvPr>
            <p:ph type="title"/>
          </p:nvPr>
        </p:nvSpPr>
        <p:spPr>
          <a:xfrm>
            <a:off x="327300" y="120700"/>
            <a:ext cx="3291000" cy="174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419" sz="2800" b="1" i="0" u="none" strike="noStrike" dirty="0">
                <a:solidFill>
                  <a:srgbClr val="000000"/>
                </a:solidFill>
                <a:latin typeface="Calibri"/>
                <a:ea typeface="Calibri"/>
                <a:cs typeface="Calibri"/>
                <a:sym typeface="Calibri"/>
              </a:rPr>
              <a:t>Pruebas y técnicas de pruebas</a:t>
            </a:r>
            <a:endParaRPr sz="2800" b="1" i="0" u="none" strike="noStrike" dirty="0">
              <a:solidFill>
                <a:srgbClr val="000000"/>
              </a:solidFill>
              <a:latin typeface="Arial"/>
              <a:ea typeface="Arial"/>
              <a:cs typeface="Arial"/>
              <a:sym typeface="Arial"/>
            </a:endParaRPr>
          </a:p>
        </p:txBody>
      </p:sp>
      <p:sp>
        <p:nvSpPr>
          <p:cNvPr id="210" name="Google Shape;210;p17">
            <a:extLst>
              <a:ext uri="{FF2B5EF4-FFF2-40B4-BE49-F238E27FC236}">
                <a16:creationId xmlns:a16="http://schemas.microsoft.com/office/drawing/2014/main" id="{A4604DA8-6FBC-5268-2928-9B4E4685738B}"/>
              </a:ext>
            </a:extLst>
          </p:cNvPr>
          <p:cNvSpPr txBox="1">
            <a:spLocks noGrp="1"/>
          </p:cNvSpPr>
          <p:nvPr>
            <p:ph type="title"/>
          </p:nvPr>
        </p:nvSpPr>
        <p:spPr>
          <a:xfrm>
            <a:off x="3796700" y="120700"/>
            <a:ext cx="7839300" cy="559455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SzPts val="1800"/>
              <a:buNone/>
            </a:pPr>
            <a:endParaRPr sz="1400" u="sng" dirty="0">
              <a:solidFill>
                <a:srgbClr val="000000"/>
              </a:solidFill>
            </a:endParaRPr>
          </a:p>
          <a:p>
            <a:pPr marL="0" lvl="0" indent="0" algn="l" rtl="0">
              <a:lnSpc>
                <a:spcPct val="90000"/>
              </a:lnSpc>
              <a:spcBef>
                <a:spcPts val="0"/>
              </a:spcBef>
              <a:spcAft>
                <a:spcPts val="0"/>
              </a:spcAft>
              <a:buSzPts val="1800"/>
              <a:buNone/>
            </a:pPr>
            <a:r>
              <a:rPr lang="es-MX" sz="1700" u="sng" dirty="0">
                <a:solidFill>
                  <a:srgbClr val="000000"/>
                </a:solidFill>
              </a:rPr>
              <a:t>Tipos de prueba</a:t>
            </a:r>
          </a:p>
          <a:p>
            <a:pPr marL="0" lvl="0" indent="0" algn="l" rtl="0">
              <a:lnSpc>
                <a:spcPct val="90000"/>
              </a:lnSpc>
              <a:spcBef>
                <a:spcPts val="0"/>
              </a:spcBef>
              <a:spcAft>
                <a:spcPts val="0"/>
              </a:spcAft>
              <a:buSzPts val="1800"/>
              <a:buNone/>
            </a:pPr>
            <a:endParaRPr lang="es-MX" sz="1700" dirty="0">
              <a:solidFill>
                <a:srgbClr val="000000"/>
              </a:solidFill>
            </a:endParaRPr>
          </a:p>
          <a:p>
            <a:pPr marL="0" lvl="0" indent="0" algn="l" rtl="0">
              <a:lnSpc>
                <a:spcPct val="90000"/>
              </a:lnSpc>
              <a:spcBef>
                <a:spcPts val="0"/>
              </a:spcBef>
              <a:spcAft>
                <a:spcPts val="0"/>
              </a:spcAft>
              <a:buSzPts val="1800"/>
              <a:buNone/>
            </a:pPr>
            <a:r>
              <a:rPr lang="es-MX" sz="1700" dirty="0">
                <a:solidFill>
                  <a:srgbClr val="000000"/>
                </a:solidFill>
              </a:rPr>
              <a:t>Usaremos el enfoque de pruebas de </a:t>
            </a:r>
            <a:r>
              <a:rPr lang="es-MX" sz="1700" b="1" dirty="0">
                <a:solidFill>
                  <a:srgbClr val="000000"/>
                </a:solidFill>
              </a:rPr>
              <a:t>caja negra</a:t>
            </a:r>
            <a:r>
              <a:rPr lang="es-MX" sz="1700" dirty="0">
                <a:solidFill>
                  <a:srgbClr val="000000"/>
                </a:solidFill>
              </a:rPr>
              <a:t>, ya que nos permitirá evaluar el funcionamiento de todos los componentes desde una perspectiva externa, verificando su comportamiento y salida sin necesidad de revisar ni ejecutar el código fuente de cada componente</a:t>
            </a:r>
          </a:p>
          <a:p>
            <a:pPr marL="0" lvl="0" indent="0" algn="l" rtl="0">
              <a:lnSpc>
                <a:spcPct val="90000"/>
              </a:lnSpc>
              <a:spcBef>
                <a:spcPts val="0"/>
              </a:spcBef>
              <a:spcAft>
                <a:spcPts val="0"/>
              </a:spcAft>
              <a:buNone/>
            </a:pPr>
            <a:endParaRPr sz="1100" dirty="0">
              <a:latin typeface="Arial"/>
              <a:ea typeface="Arial"/>
              <a:cs typeface="Arial"/>
              <a:sym typeface="Arial"/>
            </a:endParaRPr>
          </a:p>
          <a:p>
            <a:pPr marL="0" lvl="0" indent="0" algn="l" rtl="0">
              <a:lnSpc>
                <a:spcPct val="90000"/>
              </a:lnSpc>
              <a:spcBef>
                <a:spcPts val="0"/>
              </a:spcBef>
              <a:spcAft>
                <a:spcPts val="0"/>
              </a:spcAft>
              <a:buNone/>
            </a:pPr>
            <a:r>
              <a:rPr lang="es-MX" sz="1500" u="sng" dirty="0">
                <a:latin typeface="Arial"/>
                <a:ea typeface="Arial"/>
                <a:cs typeface="Arial"/>
                <a:sym typeface="Arial"/>
              </a:rPr>
              <a:t>Pruebas y Técnicas de Pruebas</a:t>
            </a:r>
          </a:p>
          <a:p>
            <a:pPr marL="0" lvl="0" indent="0" algn="l" rtl="0">
              <a:lnSpc>
                <a:spcPct val="90000"/>
              </a:lnSpc>
              <a:spcBef>
                <a:spcPts val="0"/>
              </a:spcBef>
              <a:spcAft>
                <a:spcPts val="0"/>
              </a:spcAft>
              <a:buNone/>
            </a:pPr>
            <a:endParaRPr sz="1500" dirty="0">
              <a:latin typeface="Arial"/>
              <a:ea typeface="Arial"/>
              <a:cs typeface="Arial"/>
              <a:sym typeface="Arial"/>
            </a:endParaRPr>
          </a:p>
          <a:p>
            <a:pPr marL="0" lvl="0" indent="457200" algn="l" rtl="0">
              <a:lnSpc>
                <a:spcPct val="90000"/>
              </a:lnSpc>
              <a:spcBef>
                <a:spcPts val="0"/>
              </a:spcBef>
              <a:spcAft>
                <a:spcPts val="0"/>
              </a:spcAft>
              <a:buNone/>
            </a:pPr>
            <a:r>
              <a:rPr lang="es-419" sz="1500" dirty="0">
                <a:latin typeface="Arial"/>
                <a:ea typeface="Arial"/>
                <a:cs typeface="Arial"/>
                <a:sym typeface="Arial"/>
              </a:rPr>
              <a:t>Pruebas Funcionales</a:t>
            </a:r>
            <a:endParaRPr sz="1500" dirty="0">
              <a:latin typeface="Arial"/>
              <a:ea typeface="Arial"/>
              <a:cs typeface="Arial"/>
              <a:sym typeface="Arial"/>
            </a:endParaRPr>
          </a:p>
          <a:p>
            <a:pPr marL="0" lvl="0" indent="457200" algn="l" rtl="0">
              <a:lnSpc>
                <a:spcPct val="90000"/>
              </a:lnSpc>
              <a:spcBef>
                <a:spcPts val="0"/>
              </a:spcBef>
              <a:spcAft>
                <a:spcPts val="0"/>
              </a:spcAft>
              <a:buNone/>
            </a:pPr>
            <a:endParaRPr sz="15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500" b="1" dirty="0">
                <a:latin typeface="Arial"/>
                <a:ea typeface="Arial"/>
                <a:cs typeface="Arial"/>
                <a:sym typeface="Arial"/>
              </a:rPr>
              <a:t>Pruebas de unidad</a:t>
            </a:r>
            <a:r>
              <a:rPr lang="es-419" sz="1500" dirty="0">
                <a:latin typeface="Arial"/>
                <a:ea typeface="Arial"/>
                <a:cs typeface="Arial"/>
                <a:sym typeface="Arial"/>
              </a:rPr>
              <a:t>: Verificar la funcionalidad de cada componente individual, como la autenticación, la carga de </a:t>
            </a:r>
            <a:r>
              <a:rPr lang="es-419" sz="1500" dirty="0" err="1">
                <a:latin typeface="Arial"/>
                <a:ea typeface="Arial"/>
                <a:cs typeface="Arial"/>
                <a:sym typeface="Arial"/>
              </a:rPr>
              <a:t>feed</a:t>
            </a:r>
            <a:r>
              <a:rPr lang="es-419" sz="1500" dirty="0">
                <a:latin typeface="Arial"/>
                <a:ea typeface="Arial"/>
                <a:cs typeface="Arial"/>
                <a:sym typeface="Arial"/>
              </a:rPr>
              <a:t> y el sistema de comentarios.</a:t>
            </a:r>
            <a:endParaRPr sz="15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500" b="1" dirty="0">
                <a:latin typeface="Arial"/>
                <a:ea typeface="Arial"/>
                <a:cs typeface="Arial"/>
                <a:sym typeface="Arial"/>
              </a:rPr>
              <a:t>Pruebas de integración</a:t>
            </a:r>
            <a:r>
              <a:rPr lang="es-419" sz="1500" dirty="0">
                <a:latin typeface="Arial"/>
                <a:ea typeface="Arial"/>
                <a:cs typeface="Arial"/>
                <a:sym typeface="Arial"/>
              </a:rPr>
              <a:t>: Probar la interacción entre módulos, como la interacción entre el sistema de autenticación y el </a:t>
            </a:r>
            <a:r>
              <a:rPr lang="es-419" sz="1500" dirty="0" err="1">
                <a:latin typeface="Arial"/>
                <a:ea typeface="Arial"/>
                <a:cs typeface="Arial"/>
                <a:sym typeface="Arial"/>
              </a:rPr>
              <a:t>feed</a:t>
            </a:r>
            <a:r>
              <a:rPr lang="es-419" sz="1500" dirty="0">
                <a:latin typeface="Arial"/>
                <a:ea typeface="Arial"/>
                <a:cs typeface="Arial"/>
                <a:sym typeface="Arial"/>
              </a:rPr>
              <a:t>, para asegurar que funcionen correctamente en conjunto.</a:t>
            </a:r>
            <a:endParaRPr sz="1500" dirty="0">
              <a:latin typeface="Arial"/>
              <a:ea typeface="Arial"/>
              <a:cs typeface="Arial"/>
              <a:sym typeface="Arial"/>
            </a:endParaRPr>
          </a:p>
          <a:p>
            <a:pPr marL="1371600" lvl="0" indent="0" algn="l" rtl="0">
              <a:lnSpc>
                <a:spcPct val="90000"/>
              </a:lnSpc>
              <a:spcBef>
                <a:spcPts val="0"/>
              </a:spcBef>
              <a:spcAft>
                <a:spcPts val="0"/>
              </a:spcAft>
              <a:buNone/>
            </a:pPr>
            <a:endParaRPr sz="1500" dirty="0">
              <a:latin typeface="Arial"/>
              <a:ea typeface="Arial"/>
              <a:cs typeface="Arial"/>
              <a:sym typeface="Arial"/>
            </a:endParaRPr>
          </a:p>
          <a:p>
            <a:pPr marL="0" lvl="0" indent="0" algn="l" rtl="0">
              <a:lnSpc>
                <a:spcPct val="90000"/>
              </a:lnSpc>
              <a:spcBef>
                <a:spcPts val="0"/>
              </a:spcBef>
              <a:spcAft>
                <a:spcPts val="0"/>
              </a:spcAft>
              <a:buNone/>
            </a:pPr>
            <a:r>
              <a:rPr lang="es-419" sz="1500" dirty="0">
                <a:latin typeface="Arial"/>
                <a:ea typeface="Arial"/>
                <a:cs typeface="Arial"/>
                <a:sym typeface="Arial"/>
              </a:rPr>
              <a:t>	Pruebas de Usabilidad</a:t>
            </a:r>
            <a:endParaRPr sz="1500" dirty="0">
              <a:latin typeface="Arial"/>
              <a:ea typeface="Arial"/>
              <a:cs typeface="Arial"/>
              <a:sym typeface="Arial"/>
            </a:endParaRPr>
          </a:p>
          <a:p>
            <a:pPr marL="0" lvl="0" indent="0" algn="l" rtl="0">
              <a:lnSpc>
                <a:spcPct val="90000"/>
              </a:lnSpc>
              <a:spcBef>
                <a:spcPts val="0"/>
              </a:spcBef>
              <a:spcAft>
                <a:spcPts val="0"/>
              </a:spcAft>
              <a:buNone/>
            </a:pPr>
            <a:endParaRPr sz="15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500" b="1" dirty="0">
                <a:latin typeface="Arial"/>
                <a:ea typeface="Arial"/>
                <a:cs typeface="Arial"/>
                <a:sym typeface="Arial"/>
              </a:rPr>
              <a:t>Pruebas de experiencia de usuario</a:t>
            </a:r>
            <a:r>
              <a:rPr lang="es-419" sz="1500" dirty="0">
                <a:latin typeface="Arial"/>
                <a:ea typeface="Arial"/>
                <a:cs typeface="Arial"/>
                <a:sym typeface="Arial"/>
              </a:rPr>
              <a:t>: Realizar sesiones de pruebas con usuarios representativos para evaluar la facilidad de uso y recibir retroalimentación sobre la navegación y el diseño de la plataforma.</a:t>
            </a:r>
            <a:endParaRPr sz="1500" dirty="0">
              <a:latin typeface="Arial"/>
              <a:ea typeface="Arial"/>
              <a:cs typeface="Arial"/>
              <a:sym typeface="Arial"/>
            </a:endParaRPr>
          </a:p>
          <a:p>
            <a:pPr marL="0" lvl="0" indent="0" algn="l" rtl="0">
              <a:lnSpc>
                <a:spcPct val="90000"/>
              </a:lnSpc>
              <a:spcBef>
                <a:spcPts val="0"/>
              </a:spcBef>
              <a:spcAft>
                <a:spcPts val="0"/>
              </a:spcAft>
              <a:buNone/>
            </a:pPr>
            <a:endParaRPr sz="1500" dirty="0">
              <a:latin typeface="Arial"/>
              <a:ea typeface="Arial"/>
              <a:cs typeface="Arial"/>
              <a:sym typeface="Arial"/>
            </a:endParaRPr>
          </a:p>
          <a:p>
            <a:pPr marL="0" lvl="0" indent="457200" algn="l" rtl="0">
              <a:lnSpc>
                <a:spcPct val="90000"/>
              </a:lnSpc>
              <a:spcBef>
                <a:spcPts val="0"/>
              </a:spcBef>
              <a:spcAft>
                <a:spcPts val="0"/>
              </a:spcAft>
              <a:buNone/>
            </a:pPr>
            <a:r>
              <a:rPr lang="es-419" sz="1500" dirty="0">
                <a:latin typeface="Arial"/>
                <a:ea typeface="Arial"/>
                <a:cs typeface="Arial"/>
                <a:sym typeface="Arial"/>
              </a:rPr>
              <a:t>Pruebas de Rendimiento</a:t>
            </a:r>
            <a:endParaRPr sz="1500" dirty="0">
              <a:latin typeface="Arial"/>
              <a:ea typeface="Arial"/>
              <a:cs typeface="Arial"/>
              <a:sym typeface="Arial"/>
            </a:endParaRPr>
          </a:p>
          <a:p>
            <a:pPr marL="0" lvl="0" indent="457200" algn="l" rtl="0">
              <a:lnSpc>
                <a:spcPct val="90000"/>
              </a:lnSpc>
              <a:spcBef>
                <a:spcPts val="0"/>
              </a:spcBef>
              <a:spcAft>
                <a:spcPts val="0"/>
              </a:spcAft>
              <a:buNone/>
            </a:pPr>
            <a:endParaRPr sz="15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500" b="1" dirty="0">
                <a:latin typeface="Arial"/>
                <a:ea typeface="Arial"/>
                <a:cs typeface="Arial"/>
                <a:sym typeface="Arial"/>
              </a:rPr>
              <a:t>Pruebas de estrés: </a:t>
            </a:r>
            <a:r>
              <a:rPr lang="es-419" sz="1500" dirty="0">
                <a:latin typeface="Arial"/>
                <a:ea typeface="Arial"/>
                <a:cs typeface="Arial"/>
                <a:sym typeface="Arial"/>
              </a:rPr>
              <a:t>Usaremos una gran cantidad de datos de prueba con la finalidad de saber en qué punto el sistema colapsa o cuanto es capaz de aguantar simultáneamente </a:t>
            </a:r>
            <a:endParaRPr sz="1500" dirty="0">
              <a:latin typeface="Arial"/>
              <a:ea typeface="Arial"/>
              <a:cs typeface="Arial"/>
              <a:sym typeface="Arial"/>
            </a:endParaRPr>
          </a:p>
          <a:p>
            <a:pPr marL="0" lvl="0" indent="0" algn="l" rtl="0">
              <a:lnSpc>
                <a:spcPct val="90000"/>
              </a:lnSpc>
              <a:spcBef>
                <a:spcPts val="0"/>
              </a:spcBef>
              <a:spcAft>
                <a:spcPts val="0"/>
              </a:spcAft>
              <a:buNone/>
            </a:pPr>
            <a:endParaRPr sz="1500" dirty="0">
              <a:latin typeface="Arial"/>
              <a:ea typeface="Arial"/>
              <a:cs typeface="Arial"/>
              <a:sym typeface="Arial"/>
            </a:endParaRPr>
          </a:p>
          <a:p>
            <a:pPr marL="0" lvl="0" indent="457200" algn="l" rtl="0">
              <a:lnSpc>
                <a:spcPct val="90000"/>
              </a:lnSpc>
              <a:spcBef>
                <a:spcPts val="0"/>
              </a:spcBef>
              <a:spcAft>
                <a:spcPts val="0"/>
              </a:spcAft>
              <a:buNone/>
            </a:pPr>
            <a:r>
              <a:rPr lang="es-419" sz="1500" dirty="0">
                <a:latin typeface="Arial"/>
                <a:ea typeface="Arial"/>
                <a:cs typeface="Arial"/>
                <a:sym typeface="Arial"/>
              </a:rPr>
              <a:t>Pruebas de Seguridad</a:t>
            </a:r>
            <a:endParaRPr sz="1500" dirty="0">
              <a:latin typeface="Arial"/>
              <a:ea typeface="Arial"/>
              <a:cs typeface="Arial"/>
              <a:sym typeface="Arial"/>
            </a:endParaRPr>
          </a:p>
          <a:p>
            <a:pPr marL="0" lvl="0" indent="457200" algn="l" rtl="0">
              <a:lnSpc>
                <a:spcPct val="90000"/>
              </a:lnSpc>
              <a:spcBef>
                <a:spcPts val="0"/>
              </a:spcBef>
              <a:spcAft>
                <a:spcPts val="0"/>
              </a:spcAft>
              <a:buNone/>
            </a:pPr>
            <a:endParaRPr sz="1500" dirty="0">
              <a:latin typeface="Arial"/>
              <a:ea typeface="Arial"/>
              <a:cs typeface="Arial"/>
              <a:sym typeface="Arial"/>
            </a:endParaRPr>
          </a:p>
          <a:p>
            <a:pPr marL="914400" lvl="0" indent="-298450" algn="l" rtl="0">
              <a:lnSpc>
                <a:spcPct val="90000"/>
              </a:lnSpc>
              <a:spcBef>
                <a:spcPts val="0"/>
              </a:spcBef>
              <a:spcAft>
                <a:spcPts val="0"/>
              </a:spcAft>
              <a:buSzPts val="1100"/>
              <a:buFont typeface="Arial"/>
              <a:buChar char="●"/>
            </a:pPr>
            <a:r>
              <a:rPr lang="es-419" sz="1500" b="1" dirty="0">
                <a:latin typeface="Arial"/>
                <a:ea typeface="Arial"/>
                <a:cs typeface="Arial"/>
                <a:sym typeface="Arial"/>
              </a:rPr>
              <a:t>Pruebas de autenticación y autorización</a:t>
            </a:r>
            <a:r>
              <a:rPr lang="es-419" sz="1500" dirty="0">
                <a:latin typeface="Arial"/>
                <a:ea typeface="Arial"/>
                <a:cs typeface="Arial"/>
                <a:sym typeface="Arial"/>
              </a:rPr>
              <a:t>: Asegurar que solo los usuarios autorizados tengan acceso a sus respectivas secciones, como el contenido premium.</a:t>
            </a:r>
            <a:endParaRPr sz="1500" dirty="0">
              <a:latin typeface="Arial"/>
              <a:ea typeface="Arial"/>
              <a:cs typeface="Arial"/>
              <a:sym typeface="Arial"/>
            </a:endParaRPr>
          </a:p>
        </p:txBody>
      </p:sp>
    </p:spTree>
    <p:extLst>
      <p:ext uri="{BB962C8B-B14F-4D97-AF65-F5344CB8AC3E}">
        <p14:creationId xmlns:p14="http://schemas.microsoft.com/office/powerpoint/2010/main" val="196126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30f2f37547d_2_21"/>
          <p:cNvSpPr txBox="1">
            <a:spLocks noGrp="1"/>
          </p:cNvSpPr>
          <p:nvPr>
            <p:ph type="title"/>
          </p:nvPr>
        </p:nvSpPr>
        <p:spPr>
          <a:xfrm>
            <a:off x="327300" y="0"/>
            <a:ext cx="5355745" cy="11547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419" sz="2800" b="1" i="0" u="none" strike="noStrike" dirty="0">
                <a:solidFill>
                  <a:srgbClr val="000000"/>
                </a:solidFill>
                <a:latin typeface="Calibri"/>
                <a:ea typeface="Calibri"/>
                <a:cs typeface="Calibri"/>
                <a:sym typeface="Calibri"/>
              </a:rPr>
              <a:t>Estándares y Criterios de Calidad</a:t>
            </a:r>
            <a:br>
              <a:rPr lang="es-419" sz="2800" b="1" i="0" u="none" strike="noStrike" dirty="0">
                <a:solidFill>
                  <a:srgbClr val="000000"/>
                </a:solidFill>
                <a:latin typeface="Calibri"/>
                <a:ea typeface="Calibri"/>
                <a:cs typeface="Calibri"/>
                <a:sym typeface="Calibri"/>
              </a:rPr>
            </a:br>
            <a:r>
              <a:rPr lang="es-419" sz="2800" b="1" i="0" u="none" strike="noStrike" dirty="0">
                <a:solidFill>
                  <a:srgbClr val="000000"/>
                </a:solidFill>
                <a:latin typeface="Calibri"/>
                <a:ea typeface="Calibri"/>
                <a:cs typeface="Calibri"/>
                <a:sym typeface="Calibri"/>
              </a:rPr>
              <a:t>Pruebas y técnicas de pruebas</a:t>
            </a:r>
            <a:endParaRPr sz="2800" b="1" i="0" u="none" strike="noStrike" dirty="0">
              <a:solidFill>
                <a:srgbClr val="000000"/>
              </a:solidFill>
              <a:latin typeface="Arial"/>
              <a:ea typeface="Arial"/>
              <a:cs typeface="Arial"/>
              <a:sym typeface="Arial"/>
            </a:endParaRPr>
          </a:p>
        </p:txBody>
      </p:sp>
      <p:pic>
        <p:nvPicPr>
          <p:cNvPr id="4" name="Imagen 3">
            <a:extLst>
              <a:ext uri="{FF2B5EF4-FFF2-40B4-BE49-F238E27FC236}">
                <a16:creationId xmlns:a16="http://schemas.microsoft.com/office/drawing/2014/main" id="{C822519C-720F-4D28-88F5-67FA3CEF7E5A}"/>
              </a:ext>
            </a:extLst>
          </p:cNvPr>
          <p:cNvPicPr>
            <a:picLocks noChangeAspect="1"/>
          </p:cNvPicPr>
          <p:nvPr/>
        </p:nvPicPr>
        <p:blipFill>
          <a:blip r:embed="rId3"/>
          <a:stretch>
            <a:fillRect/>
          </a:stretch>
        </p:blipFill>
        <p:spPr>
          <a:xfrm>
            <a:off x="0" y="1154711"/>
            <a:ext cx="12192000" cy="53422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7"/>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5" name="Google Shape;95;p7" descr="Arquitectura de microservicios: qué es, ventajas y desventajas"/>
          <p:cNvPicPr preferRelativeResize="0"/>
          <p:nvPr/>
        </p:nvPicPr>
        <p:blipFill rotWithShape="1">
          <a:blip r:embed="rId3">
            <a:alphaModFix/>
          </a:blip>
          <a:srcRect l="23265" r="6235"/>
          <a:stretch/>
        </p:blipFill>
        <p:spPr>
          <a:xfrm>
            <a:off x="1" y="10"/>
            <a:ext cx="9669642" cy="6857990"/>
          </a:xfrm>
          <a:prstGeom prst="rect">
            <a:avLst/>
          </a:prstGeom>
          <a:noFill/>
          <a:ln>
            <a:noFill/>
          </a:ln>
        </p:spPr>
      </p:pic>
      <p:sp>
        <p:nvSpPr>
          <p:cNvPr id="96" name="Google Shape;96;p7"/>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7" name="Google Shape;97;p7"/>
          <p:cNvSpPr txBox="1"/>
          <p:nvPr/>
        </p:nvSpPr>
        <p:spPr>
          <a:xfrm>
            <a:off x="7861069" y="955060"/>
            <a:ext cx="3898390" cy="1899912"/>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600"/>
              </a:spcAft>
              <a:buNone/>
            </a:pPr>
            <a:r>
              <a:rPr lang="es-419" sz="4000" b="0" i="0" u="none" strike="noStrike" cap="none" dirty="0">
                <a:solidFill>
                  <a:schemeClr val="dk1"/>
                </a:solidFill>
                <a:latin typeface="Arial"/>
                <a:ea typeface="Arial"/>
                <a:cs typeface="Arial"/>
                <a:sym typeface="Arial"/>
              </a:rPr>
              <a:t>Alcances de la propuesta</a:t>
            </a:r>
            <a:endParaRPr dirty="0"/>
          </a:p>
        </p:txBody>
      </p:sp>
      <p:sp>
        <p:nvSpPr>
          <p:cNvPr id="98" name="Google Shape;98;p7"/>
          <p:cNvSpPr txBox="1"/>
          <p:nvPr/>
        </p:nvSpPr>
        <p:spPr>
          <a:xfrm>
            <a:off x="7344875" y="2985105"/>
            <a:ext cx="4414584" cy="3742762"/>
          </a:xfrm>
          <a:prstGeom prst="rect">
            <a:avLst/>
          </a:prstGeom>
          <a:noFill/>
          <a:ln>
            <a:noFill/>
          </a:ln>
        </p:spPr>
        <p:txBody>
          <a:bodyPr spcFirstLastPara="1" wrap="square" lIns="91425" tIns="45700" rIns="91425" bIns="45700" anchor="t" anchorCtr="0">
            <a:normAutofit/>
          </a:bodyPr>
          <a:lstStyle/>
          <a:p>
            <a:pPr marL="0" marR="0" lvl="0" indent="0" algn="r" rtl="0">
              <a:lnSpc>
                <a:spcPct val="150000"/>
              </a:lnSpc>
              <a:spcBef>
                <a:spcPts val="0"/>
              </a:spcBef>
              <a:spcAft>
                <a:spcPts val="0"/>
              </a:spcAft>
              <a:buNone/>
            </a:pPr>
            <a:r>
              <a:rPr lang="es-419" sz="1600" b="1" i="0" u="none" strike="noStrike" cap="none">
                <a:solidFill>
                  <a:schemeClr val="dk1"/>
                </a:solidFill>
                <a:latin typeface="Arial"/>
                <a:ea typeface="Arial"/>
                <a:cs typeface="Arial"/>
                <a:sym typeface="Arial"/>
              </a:rPr>
              <a:t>El documento está organizado alrededor de tres ideas principales:</a:t>
            </a:r>
            <a:endParaRPr sz="1600" b="0" i="0" u="none" strike="noStrike" cap="none">
              <a:solidFill>
                <a:schemeClr val="dk1"/>
              </a:solidFill>
              <a:latin typeface="Arial"/>
              <a:ea typeface="Arial"/>
              <a:cs typeface="Arial"/>
              <a:sym typeface="Arial"/>
            </a:endParaRPr>
          </a:p>
          <a:p>
            <a:pPr marL="0" marR="0" lvl="0" indent="0" algn="r" rtl="0">
              <a:lnSpc>
                <a:spcPct val="150000"/>
              </a:lnSpc>
              <a:spcBef>
                <a:spcPts val="600"/>
              </a:spcBef>
              <a:spcAft>
                <a:spcPts val="0"/>
              </a:spcAft>
              <a:buClr>
                <a:srgbClr val="000000"/>
              </a:buClr>
              <a:buSzPts val="1600"/>
              <a:buFont typeface="Arial"/>
              <a:buChar char="•"/>
            </a:pPr>
            <a:r>
              <a:rPr lang="es-419" sz="1600" b="0" i="0" u="none" strike="noStrike" cap="none">
                <a:solidFill>
                  <a:schemeClr val="dk1"/>
                </a:solidFill>
                <a:latin typeface="Arial"/>
                <a:ea typeface="Arial"/>
                <a:cs typeface="Arial"/>
                <a:sym typeface="Arial"/>
              </a:rPr>
              <a:t>Las características generales del diseño</a:t>
            </a:r>
            <a:endParaRPr/>
          </a:p>
          <a:p>
            <a:pPr marL="0" marR="0" lvl="0" indent="0" algn="r" rtl="0">
              <a:lnSpc>
                <a:spcPct val="150000"/>
              </a:lnSpc>
              <a:spcBef>
                <a:spcPts val="600"/>
              </a:spcBef>
              <a:spcAft>
                <a:spcPts val="0"/>
              </a:spcAft>
              <a:buClr>
                <a:srgbClr val="000000"/>
              </a:buClr>
              <a:buSzPts val="1600"/>
              <a:buFont typeface="Arial"/>
              <a:buChar char="•"/>
            </a:pPr>
            <a:r>
              <a:rPr lang="es-419" sz="1600" b="0" i="0" u="none" strike="noStrike" cap="none">
                <a:solidFill>
                  <a:schemeClr val="dk1"/>
                </a:solidFill>
                <a:latin typeface="Arial"/>
                <a:ea typeface="Arial"/>
                <a:cs typeface="Arial"/>
                <a:sym typeface="Arial"/>
              </a:rPr>
              <a:t>Los requisitos atendidos por el diseño</a:t>
            </a:r>
            <a:endParaRPr/>
          </a:p>
          <a:p>
            <a:pPr marL="0" marR="0" lvl="0" indent="0" algn="r" rtl="0">
              <a:lnSpc>
                <a:spcPct val="150000"/>
              </a:lnSpc>
              <a:spcBef>
                <a:spcPts val="600"/>
              </a:spcBef>
              <a:spcAft>
                <a:spcPts val="0"/>
              </a:spcAft>
              <a:buClr>
                <a:srgbClr val="000000"/>
              </a:buClr>
              <a:buSzPts val="1600"/>
              <a:buFont typeface="Arial"/>
              <a:buChar char="•"/>
            </a:pPr>
            <a:r>
              <a:rPr lang="es-419" sz="1600" b="0" i="0" u="none" strike="noStrike" cap="none">
                <a:solidFill>
                  <a:schemeClr val="dk1"/>
                </a:solidFill>
                <a:latin typeface="Arial"/>
                <a:ea typeface="Arial"/>
                <a:cs typeface="Arial"/>
                <a:sym typeface="Arial"/>
              </a:rPr>
              <a:t>Los modelos y vistas que lo detalla</a:t>
            </a:r>
            <a:endParaRPr/>
          </a:p>
        </p:txBody>
      </p:sp>
      <p:sp>
        <p:nvSpPr>
          <p:cNvPr id="99" name="Google Shape;99;p7"/>
          <p:cNvSpPr txBox="1"/>
          <p:nvPr/>
        </p:nvSpPr>
        <p:spPr>
          <a:xfrm>
            <a:off x="432541" y="4454013"/>
            <a:ext cx="5909265" cy="2314544"/>
          </a:xfrm>
          <a:prstGeom prst="rect">
            <a:avLst/>
          </a:prstGeom>
          <a:solidFill>
            <a:srgbClr val="595959">
              <a:alpha val="69803"/>
            </a:srgbClr>
          </a:solidFill>
          <a:ln w="9525" cap="flat" cmpd="sng">
            <a:solidFill>
              <a:srgbClr val="50433A"/>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419" sz="1400" b="0" i="0" u="none" strike="noStrike" cap="none">
                <a:solidFill>
                  <a:schemeClr val="lt1"/>
                </a:solidFill>
                <a:latin typeface="Arial"/>
                <a:ea typeface="Arial"/>
                <a:cs typeface="Arial"/>
                <a:sym typeface="Arial"/>
              </a:rPr>
              <a:t>Referencias y estándares aplicables a este documento: </a:t>
            </a:r>
            <a:endParaRPr/>
          </a:p>
          <a:p>
            <a:pPr marL="285750" marR="0" lvl="0" indent="-285750" algn="l" rtl="0">
              <a:lnSpc>
                <a:spcPct val="150000"/>
              </a:lnSpc>
              <a:spcBef>
                <a:spcPts val="0"/>
              </a:spcBef>
              <a:spcAft>
                <a:spcPts val="0"/>
              </a:spcAft>
              <a:buClr>
                <a:srgbClr val="000000"/>
              </a:buClr>
              <a:buSzPts val="1400"/>
              <a:buFont typeface="Arial"/>
              <a:buChar char="-"/>
            </a:pPr>
            <a:r>
              <a:rPr lang="es-419" sz="1400" b="0" i="0" u="none" strike="noStrike" cap="none">
                <a:solidFill>
                  <a:schemeClr val="lt1"/>
                </a:solidFill>
                <a:latin typeface="Arial"/>
                <a:ea typeface="Arial"/>
                <a:cs typeface="Arial"/>
                <a:sym typeface="Arial"/>
              </a:rPr>
              <a:t>IEEE 830-1998 ST</a:t>
            </a:r>
            <a:endParaRPr sz="1400" b="0" i="0" u="none" strike="noStrike" cap="none">
              <a:solidFill>
                <a:schemeClr val="lt1"/>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s-419" sz="1400" b="0" i="0" u="none" strike="noStrike" cap="none">
                <a:solidFill>
                  <a:schemeClr val="lt1"/>
                </a:solidFill>
                <a:latin typeface="Arial"/>
                <a:ea typeface="Arial"/>
                <a:cs typeface="Arial"/>
                <a:sym typeface="Arial"/>
              </a:rPr>
              <a:t>ISO/IEC 25010</a:t>
            </a:r>
            <a:endParaRPr/>
          </a:p>
          <a:p>
            <a:pPr marL="285750" marR="0" lvl="0" indent="-285750" algn="l" rtl="0">
              <a:lnSpc>
                <a:spcPct val="150000"/>
              </a:lnSpc>
              <a:spcBef>
                <a:spcPts val="0"/>
              </a:spcBef>
              <a:spcAft>
                <a:spcPts val="0"/>
              </a:spcAft>
              <a:buClr>
                <a:srgbClr val="000000"/>
              </a:buClr>
              <a:buSzPts val="1400"/>
              <a:buFont typeface="Arial"/>
              <a:buChar char="-"/>
            </a:pPr>
            <a:r>
              <a:rPr lang="es-419" sz="1400" b="0" i="0" u="none" strike="noStrike" cap="none">
                <a:solidFill>
                  <a:schemeClr val="lt1"/>
                </a:solidFill>
                <a:latin typeface="Arial"/>
                <a:ea typeface="Arial"/>
                <a:cs typeface="Arial"/>
                <a:sym typeface="Arial"/>
              </a:rPr>
              <a:t>La calidad del producto software</a:t>
            </a:r>
            <a:endParaRPr sz="1400" b="0" i="0" u="none" strike="noStrike" cap="none">
              <a:solidFill>
                <a:schemeClr val="lt1"/>
              </a:solidFill>
              <a:latin typeface="Arial"/>
              <a:ea typeface="Arial"/>
              <a:cs typeface="Arial"/>
              <a:sym typeface="Arial"/>
            </a:endParaRPr>
          </a:p>
          <a:p>
            <a:pPr marL="0" marR="0" lvl="0" indent="0" algn="l" rtl="0">
              <a:lnSpc>
                <a:spcPct val="150000"/>
              </a:lnSpc>
              <a:spcBef>
                <a:spcPts val="0"/>
              </a:spcBef>
              <a:spcAft>
                <a:spcPts val="0"/>
              </a:spcAft>
              <a:buNone/>
            </a:pPr>
            <a:r>
              <a:rPr lang="es-419" sz="1400" b="0" i="0" u="none" strike="noStrike" cap="none">
                <a:solidFill>
                  <a:schemeClr val="lt1"/>
                </a:solidFill>
                <a:latin typeface="Arial"/>
                <a:ea typeface="Arial"/>
                <a:cs typeface="Arial"/>
                <a:sym typeface="Arial"/>
              </a:rPr>
              <a:t>- Architecture Tradeoff Analysis Method</a:t>
            </a:r>
            <a:endParaRPr sz="1400" b="0" i="0" u="none" strike="noStrike" cap="none">
              <a:solidFill>
                <a:schemeClr val="lt1"/>
              </a:solidFill>
              <a:latin typeface="Arial"/>
              <a:ea typeface="Arial"/>
              <a:cs typeface="Arial"/>
              <a:sym typeface="Arial"/>
            </a:endParaRPr>
          </a:p>
          <a:p>
            <a:pPr marL="0" marR="0" lvl="0" indent="0" algn="l" rtl="0">
              <a:lnSpc>
                <a:spcPct val="150000"/>
              </a:lnSpc>
              <a:spcBef>
                <a:spcPts val="0"/>
              </a:spcBef>
              <a:spcAft>
                <a:spcPts val="0"/>
              </a:spcAft>
              <a:buNone/>
            </a:pPr>
            <a:r>
              <a:rPr lang="es-419" sz="1400" b="0" i="0" u="none" strike="noStrike" cap="none">
                <a:solidFill>
                  <a:schemeClr val="lt1"/>
                </a:solidFill>
                <a:latin typeface="Arial"/>
                <a:ea typeface="Arial"/>
                <a:cs typeface="Arial"/>
                <a:sym typeface="Arial"/>
              </a:rPr>
              <a:t>- ISO 9126 -2001 Calidad del Software y Métricas de evaluación</a:t>
            </a:r>
            <a:endParaRPr sz="1400" b="0" i="0" u="none" strike="noStrike" cap="none">
              <a:solidFill>
                <a:schemeClr val="lt1"/>
              </a:solidFill>
              <a:latin typeface="Arial"/>
              <a:ea typeface="Arial"/>
              <a:cs typeface="Arial"/>
              <a:sym typeface="Arial"/>
            </a:endParaRPr>
          </a:p>
          <a:p>
            <a:pPr marL="0" marR="0" lvl="0" indent="0" algn="l" rtl="0">
              <a:lnSpc>
                <a:spcPct val="150000"/>
              </a:lnSpc>
              <a:spcBef>
                <a:spcPts val="0"/>
              </a:spcBef>
              <a:spcAft>
                <a:spcPts val="0"/>
              </a:spcAft>
              <a:buNone/>
            </a:pPr>
            <a:r>
              <a:rPr lang="es-419" sz="1400" b="0" i="0" u="none" strike="noStrike" cap="none">
                <a:solidFill>
                  <a:schemeClr val="lt1"/>
                </a:solidFill>
                <a:latin typeface="Arial"/>
                <a:ea typeface="Arial"/>
                <a:cs typeface="Arial"/>
                <a:sym typeface="Arial"/>
              </a:rPr>
              <a:t>- The 4+1 View .Kruchten – 1009</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p36"/>
          <p:cNvSpPr/>
          <p:nvPr/>
        </p:nvSpPr>
        <p:spPr>
          <a:xfrm>
            <a:off x="5410200" y="1"/>
            <a:ext cx="6781801" cy="6857999"/>
          </a:xfrm>
          <a:prstGeom prst="rect">
            <a:avLst/>
          </a:prstGeom>
          <a:solidFill>
            <a:srgbClr val="FEE8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4" name="Google Shape;224;p36"/>
          <p:cNvSpPr/>
          <p:nvPr/>
        </p:nvSpPr>
        <p:spPr>
          <a:xfrm>
            <a:off x="6096565" y="685800"/>
            <a:ext cx="5409636" cy="5486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36"/>
          <p:cNvSpPr txBox="1"/>
          <p:nvPr/>
        </p:nvSpPr>
        <p:spPr>
          <a:xfrm>
            <a:off x="8067712" y="107912"/>
            <a:ext cx="3701435" cy="735467"/>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90000"/>
              </a:lnSpc>
              <a:spcBef>
                <a:spcPts val="0"/>
              </a:spcBef>
              <a:spcAft>
                <a:spcPts val="0"/>
              </a:spcAft>
              <a:buNone/>
            </a:pPr>
            <a:r>
              <a:rPr lang="es-419" sz="2500" b="0" i="0" u="none" strike="noStrike" cap="none" dirty="0" err="1">
                <a:solidFill>
                  <a:srgbClr val="595959"/>
                </a:solidFill>
                <a:latin typeface="Arial"/>
                <a:ea typeface="Arial"/>
                <a:cs typeface="Arial"/>
                <a:sym typeface="Arial"/>
              </a:rPr>
              <a:t>Roadmap</a:t>
            </a:r>
            <a:r>
              <a:rPr lang="es-419" sz="2500" b="0" i="0" u="none" strike="noStrike" cap="none" dirty="0">
                <a:solidFill>
                  <a:srgbClr val="595959"/>
                </a:solidFill>
                <a:latin typeface="Arial"/>
                <a:ea typeface="Arial"/>
                <a:cs typeface="Arial"/>
                <a:sym typeface="Arial"/>
              </a:rPr>
              <a:t> - Trello</a:t>
            </a:r>
            <a:endParaRPr dirty="0"/>
          </a:p>
          <a:p>
            <a:pPr marL="0" marR="0" lvl="0" indent="0" algn="ctr" rtl="0">
              <a:lnSpc>
                <a:spcPct val="90000"/>
              </a:lnSpc>
              <a:spcBef>
                <a:spcPts val="600"/>
              </a:spcBef>
              <a:spcAft>
                <a:spcPts val="600"/>
              </a:spcAft>
              <a:buNone/>
            </a:pPr>
            <a:r>
              <a:rPr lang="es-419" sz="2500" b="0" i="0" u="none" strike="noStrike" cap="none" dirty="0">
                <a:solidFill>
                  <a:srgbClr val="595959"/>
                </a:solidFill>
                <a:latin typeface="Arial"/>
                <a:ea typeface="Arial"/>
                <a:cs typeface="Arial"/>
                <a:sym typeface="Arial"/>
              </a:rPr>
              <a:t>Principales entregables FASE 2</a:t>
            </a:r>
            <a:endParaRPr dirty="0"/>
          </a:p>
        </p:txBody>
      </p:sp>
      <p:pic>
        <p:nvPicPr>
          <p:cNvPr id="14" name="Google Shape;222;p36" descr="Arquitectura de microservicios: qué es, ventajas y desventajas">
            <a:extLst>
              <a:ext uri="{FF2B5EF4-FFF2-40B4-BE49-F238E27FC236}">
                <a16:creationId xmlns:a16="http://schemas.microsoft.com/office/drawing/2014/main" id="{F5BED13D-C99A-4AD7-A1BB-9132219C5301}"/>
              </a:ext>
            </a:extLst>
          </p:cNvPr>
          <p:cNvPicPr preferRelativeResize="0"/>
          <p:nvPr/>
        </p:nvPicPr>
        <p:blipFill rotWithShape="1">
          <a:blip r:embed="rId3">
            <a:alphaModFix/>
          </a:blip>
          <a:srcRect l="38793" r="21764"/>
          <a:stretch/>
        </p:blipFill>
        <p:spPr>
          <a:xfrm>
            <a:off x="8067711" y="843379"/>
            <a:ext cx="4124289" cy="6014620"/>
          </a:xfrm>
          <a:prstGeom prst="rect">
            <a:avLst/>
          </a:prstGeom>
          <a:noFill/>
          <a:ln>
            <a:noFill/>
          </a:ln>
        </p:spPr>
      </p:pic>
      <p:pic>
        <p:nvPicPr>
          <p:cNvPr id="4" name="Imagen 3">
            <a:extLst>
              <a:ext uri="{FF2B5EF4-FFF2-40B4-BE49-F238E27FC236}">
                <a16:creationId xmlns:a16="http://schemas.microsoft.com/office/drawing/2014/main" id="{6FE8D04C-5109-4A90-A9A7-22F8D3CD49EC}"/>
              </a:ext>
            </a:extLst>
          </p:cNvPr>
          <p:cNvPicPr>
            <a:picLocks noChangeAspect="1"/>
          </p:cNvPicPr>
          <p:nvPr/>
        </p:nvPicPr>
        <p:blipFill>
          <a:blip r:embed="rId4"/>
          <a:stretch>
            <a:fillRect/>
          </a:stretch>
        </p:blipFill>
        <p:spPr>
          <a:xfrm>
            <a:off x="-1" y="153826"/>
            <a:ext cx="8016206" cy="3696863"/>
          </a:xfrm>
          <a:prstGeom prst="rect">
            <a:avLst/>
          </a:prstGeom>
        </p:spPr>
      </p:pic>
      <p:pic>
        <p:nvPicPr>
          <p:cNvPr id="6" name="Imagen 5">
            <a:extLst>
              <a:ext uri="{FF2B5EF4-FFF2-40B4-BE49-F238E27FC236}">
                <a16:creationId xmlns:a16="http://schemas.microsoft.com/office/drawing/2014/main" id="{6782CCBB-21F3-48A7-9AEA-3E6F01A128A0}"/>
              </a:ext>
            </a:extLst>
          </p:cNvPr>
          <p:cNvPicPr>
            <a:picLocks noChangeAspect="1"/>
          </p:cNvPicPr>
          <p:nvPr/>
        </p:nvPicPr>
        <p:blipFill>
          <a:blip r:embed="rId5"/>
          <a:stretch>
            <a:fillRect/>
          </a:stretch>
        </p:blipFill>
        <p:spPr>
          <a:xfrm>
            <a:off x="0" y="3824741"/>
            <a:ext cx="8016205" cy="29923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p36"/>
          <p:cNvSpPr/>
          <p:nvPr/>
        </p:nvSpPr>
        <p:spPr>
          <a:xfrm>
            <a:off x="4676811" y="1"/>
            <a:ext cx="6781801" cy="6857999"/>
          </a:xfrm>
          <a:prstGeom prst="rect">
            <a:avLst/>
          </a:prstGeom>
          <a:solidFill>
            <a:srgbClr val="FEE8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36"/>
          <p:cNvSpPr txBox="1"/>
          <p:nvPr/>
        </p:nvSpPr>
        <p:spPr>
          <a:xfrm>
            <a:off x="7250966" y="0"/>
            <a:ext cx="3701435" cy="735467"/>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lnSpc>
                <a:spcPct val="90000"/>
              </a:lnSpc>
              <a:spcBef>
                <a:spcPts val="0"/>
              </a:spcBef>
              <a:spcAft>
                <a:spcPts val="0"/>
              </a:spcAft>
              <a:buNone/>
            </a:pPr>
            <a:r>
              <a:rPr lang="es-419" sz="2500" b="0" i="0" u="none" strike="noStrike" cap="none" dirty="0" err="1">
                <a:solidFill>
                  <a:srgbClr val="595959"/>
                </a:solidFill>
                <a:latin typeface="Arial"/>
                <a:ea typeface="Arial"/>
                <a:cs typeface="Arial"/>
                <a:sym typeface="Arial"/>
              </a:rPr>
              <a:t>Roadmap</a:t>
            </a:r>
            <a:r>
              <a:rPr lang="es-419" sz="2500" b="0" i="0" u="none" strike="noStrike" cap="none" dirty="0">
                <a:solidFill>
                  <a:srgbClr val="595959"/>
                </a:solidFill>
                <a:latin typeface="Arial"/>
                <a:ea typeface="Arial"/>
                <a:cs typeface="Arial"/>
                <a:sym typeface="Arial"/>
              </a:rPr>
              <a:t> - Trello</a:t>
            </a:r>
            <a:endParaRPr dirty="0"/>
          </a:p>
          <a:p>
            <a:pPr marL="0" marR="0" lvl="0" indent="0" algn="ctr" rtl="0">
              <a:lnSpc>
                <a:spcPct val="90000"/>
              </a:lnSpc>
              <a:spcBef>
                <a:spcPts val="600"/>
              </a:spcBef>
              <a:spcAft>
                <a:spcPts val="600"/>
              </a:spcAft>
              <a:buNone/>
            </a:pPr>
            <a:r>
              <a:rPr lang="es-419" sz="2500" b="0" i="0" u="none" strike="noStrike" cap="none" dirty="0">
                <a:solidFill>
                  <a:srgbClr val="595959"/>
                </a:solidFill>
                <a:latin typeface="Arial"/>
                <a:ea typeface="Arial"/>
                <a:cs typeface="Arial"/>
                <a:sym typeface="Arial"/>
              </a:rPr>
              <a:t>Principales entregables FASE 2</a:t>
            </a:r>
            <a:endParaRPr dirty="0"/>
          </a:p>
        </p:txBody>
      </p:sp>
      <p:pic>
        <p:nvPicPr>
          <p:cNvPr id="14" name="Google Shape;222;p36" descr="Arquitectura de microservicios: qué es, ventajas y desventajas">
            <a:extLst>
              <a:ext uri="{FF2B5EF4-FFF2-40B4-BE49-F238E27FC236}">
                <a16:creationId xmlns:a16="http://schemas.microsoft.com/office/drawing/2014/main" id="{F5BED13D-C99A-4AD7-A1BB-9132219C5301}"/>
              </a:ext>
            </a:extLst>
          </p:cNvPr>
          <p:cNvPicPr preferRelativeResize="0"/>
          <p:nvPr/>
        </p:nvPicPr>
        <p:blipFill rotWithShape="1">
          <a:blip r:embed="rId3">
            <a:alphaModFix/>
          </a:blip>
          <a:srcRect l="38793" r="21764"/>
          <a:stretch/>
        </p:blipFill>
        <p:spPr>
          <a:xfrm>
            <a:off x="-1" y="0"/>
            <a:ext cx="5237826" cy="6857998"/>
          </a:xfrm>
          <a:prstGeom prst="rect">
            <a:avLst/>
          </a:prstGeom>
          <a:noFill/>
          <a:ln>
            <a:noFill/>
          </a:ln>
        </p:spPr>
      </p:pic>
      <p:pic>
        <p:nvPicPr>
          <p:cNvPr id="4" name="Imagen 3">
            <a:extLst>
              <a:ext uri="{FF2B5EF4-FFF2-40B4-BE49-F238E27FC236}">
                <a16:creationId xmlns:a16="http://schemas.microsoft.com/office/drawing/2014/main" id="{18CB939A-E95A-4F5C-930F-E503C0810D21}"/>
              </a:ext>
            </a:extLst>
          </p:cNvPr>
          <p:cNvPicPr>
            <a:picLocks noChangeAspect="1"/>
          </p:cNvPicPr>
          <p:nvPr/>
        </p:nvPicPr>
        <p:blipFill>
          <a:blip r:embed="rId4"/>
          <a:stretch>
            <a:fillRect/>
          </a:stretch>
        </p:blipFill>
        <p:spPr>
          <a:xfrm>
            <a:off x="5345345" y="1081263"/>
            <a:ext cx="6781801" cy="5260006"/>
          </a:xfrm>
          <a:prstGeom prst="rect">
            <a:avLst/>
          </a:prstGeom>
        </p:spPr>
      </p:pic>
    </p:spTree>
    <p:extLst>
      <p:ext uri="{BB962C8B-B14F-4D97-AF65-F5344CB8AC3E}">
        <p14:creationId xmlns:p14="http://schemas.microsoft.com/office/powerpoint/2010/main" val="3949649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6" name="Google Shape;231;p34">
            <a:extLst>
              <a:ext uri="{FF2B5EF4-FFF2-40B4-BE49-F238E27FC236}">
                <a16:creationId xmlns:a16="http://schemas.microsoft.com/office/drawing/2014/main" id="{E7521AE6-2368-CFF2-A88D-0E592694135C}"/>
              </a:ext>
            </a:extLst>
          </p:cNvPr>
          <p:cNvSpPr txBox="1">
            <a:spLocks/>
          </p:cNvSpPr>
          <p:nvPr/>
        </p:nvSpPr>
        <p:spPr>
          <a:xfrm>
            <a:off x="632910" y="1941871"/>
            <a:ext cx="4479863" cy="2974257"/>
          </a:xfrm>
          <a:prstGeom prst="rect">
            <a:avLst/>
          </a:prstGeom>
          <a:noFill/>
          <a:ln>
            <a:noFill/>
          </a:ln>
        </p:spPr>
        <p:txBody>
          <a:bodyPr spcFirstLastPara="1" wrap="square" lIns="91425" tIns="45700" rIns="91425" bIns="45700" anchor="ctr" anchorCtr="0">
            <a:normAutofit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s-419" sz="2800" b="1" dirty="0">
                <a:solidFill>
                  <a:srgbClr val="000000"/>
                </a:solidFill>
                <a:latin typeface="Arial"/>
                <a:ea typeface="Arial"/>
                <a:cs typeface="Arial"/>
                <a:sym typeface="Arial"/>
              </a:rPr>
              <a:t>Demos:</a:t>
            </a:r>
          </a:p>
          <a:p>
            <a:pPr algn="ctr"/>
            <a:endParaRPr lang="es-419" sz="2800" b="1" dirty="0">
              <a:solidFill>
                <a:srgbClr val="000000"/>
              </a:solidFill>
              <a:latin typeface="Arial"/>
              <a:ea typeface="Arial"/>
              <a:cs typeface="Arial"/>
              <a:sym typeface="Arial"/>
            </a:endParaRPr>
          </a:p>
          <a:p>
            <a:pPr algn="ctr"/>
            <a:r>
              <a:rPr lang="es-419" sz="2800" b="1" dirty="0">
                <a:solidFill>
                  <a:srgbClr val="00B0F0"/>
                </a:solidFill>
                <a:latin typeface="Arial"/>
                <a:ea typeface="Arial"/>
                <a:cs typeface="Arial"/>
                <a:sym typeface="Arial"/>
                <a:hlinkClick r:id="rId3"/>
              </a:rPr>
              <a:t>Presentación en </a:t>
            </a:r>
            <a:r>
              <a:rPr lang="es-419" sz="2800" b="1" dirty="0" err="1">
                <a:solidFill>
                  <a:srgbClr val="00B0F0"/>
                </a:solidFill>
                <a:latin typeface="Arial"/>
                <a:ea typeface="Arial"/>
                <a:cs typeface="Arial"/>
                <a:sym typeface="Arial"/>
                <a:hlinkClick r:id="rId3"/>
              </a:rPr>
              <a:t>Youtube</a:t>
            </a:r>
            <a:endParaRPr lang="es-419" sz="2800" b="1" dirty="0">
              <a:solidFill>
                <a:srgbClr val="00B0F0"/>
              </a:solidFill>
              <a:latin typeface="Arial"/>
              <a:ea typeface="Arial"/>
              <a:cs typeface="Arial"/>
              <a:sym typeface="Arial"/>
            </a:endParaRPr>
          </a:p>
          <a:p>
            <a:pPr algn="ctr"/>
            <a:endParaRPr lang="es-419" sz="2800" b="1" dirty="0">
              <a:solidFill>
                <a:srgbClr val="000000"/>
              </a:solidFill>
              <a:latin typeface="Arial"/>
              <a:ea typeface="Arial"/>
              <a:cs typeface="Arial"/>
              <a:sym typeface="Arial"/>
            </a:endParaRPr>
          </a:p>
          <a:p>
            <a:pPr algn="ctr"/>
            <a:r>
              <a:rPr lang="es-419" sz="2800" b="1" dirty="0">
                <a:solidFill>
                  <a:srgbClr val="0070C0"/>
                </a:solidFill>
                <a:latin typeface="Arial"/>
                <a:ea typeface="Arial"/>
                <a:cs typeface="Arial"/>
                <a:sym typeface="Arial"/>
                <a:hlinkClick r:id="rId4"/>
              </a:rPr>
              <a:t>Demo </a:t>
            </a:r>
            <a:r>
              <a:rPr lang="es-419" sz="2800" b="1" dirty="0" err="1">
                <a:solidFill>
                  <a:srgbClr val="0070C0"/>
                </a:solidFill>
                <a:latin typeface="Arial"/>
                <a:ea typeface="Arial"/>
                <a:cs typeface="Arial"/>
                <a:sym typeface="Arial"/>
                <a:hlinkClick r:id="rId4"/>
              </a:rPr>
              <a:t>Hollow</a:t>
            </a:r>
            <a:r>
              <a:rPr lang="es-419" sz="2800" b="1" dirty="0">
                <a:solidFill>
                  <a:srgbClr val="0070C0"/>
                </a:solidFill>
                <a:latin typeface="Arial"/>
                <a:ea typeface="Arial"/>
                <a:cs typeface="Arial"/>
                <a:sym typeface="Arial"/>
                <a:hlinkClick r:id="rId4"/>
              </a:rPr>
              <a:t> Mates</a:t>
            </a:r>
            <a:endParaRPr lang="es-419" sz="2800" b="1" dirty="0">
              <a:solidFill>
                <a:srgbClr val="0070C0"/>
              </a:solidFill>
              <a:latin typeface="Arial"/>
              <a:ea typeface="Arial"/>
              <a:cs typeface="Arial"/>
              <a:sym typeface="Arial"/>
            </a:endParaRPr>
          </a:p>
          <a:p>
            <a:pPr algn="ctr"/>
            <a:endParaRPr lang="es-419" sz="2800" b="1" dirty="0">
              <a:solidFill>
                <a:srgbClr val="0070C0"/>
              </a:solidFill>
              <a:latin typeface="Arial"/>
              <a:ea typeface="Arial"/>
              <a:cs typeface="Arial"/>
              <a:sym typeface="Arial"/>
            </a:endParaRPr>
          </a:p>
          <a:p>
            <a:pPr algn="ctr"/>
            <a:r>
              <a:rPr lang="es-419" sz="2800" b="1" dirty="0">
                <a:solidFill>
                  <a:srgbClr val="0070C0"/>
                </a:solidFill>
                <a:latin typeface="Arial"/>
                <a:ea typeface="Arial"/>
                <a:cs typeface="Arial"/>
                <a:sym typeface="Arial"/>
                <a:hlinkClick r:id="rId5"/>
              </a:rPr>
              <a:t>Funcionalidades Detalladas</a:t>
            </a:r>
            <a:endParaRPr lang="es-419" sz="2800" b="1" dirty="0">
              <a:solidFill>
                <a:srgbClr val="0070C0"/>
              </a:solidFill>
              <a:latin typeface="Arial"/>
              <a:ea typeface="Arial"/>
              <a:cs typeface="Arial"/>
              <a:sym typeface="Arial"/>
            </a:endParaRPr>
          </a:p>
        </p:txBody>
      </p:sp>
      <p:pic>
        <p:nvPicPr>
          <p:cNvPr id="2" name="Google Shape;188;p16">
            <a:extLst>
              <a:ext uri="{FF2B5EF4-FFF2-40B4-BE49-F238E27FC236}">
                <a16:creationId xmlns:a16="http://schemas.microsoft.com/office/drawing/2014/main" id="{0E0DDFD5-6EB4-2021-E56F-C6832D079D50}"/>
              </a:ext>
            </a:extLst>
          </p:cNvPr>
          <p:cNvPicPr preferRelativeResize="0"/>
          <p:nvPr/>
        </p:nvPicPr>
        <p:blipFill>
          <a:blip r:embed="rId6">
            <a:alphaModFix/>
          </a:blip>
          <a:stretch>
            <a:fillRect/>
          </a:stretch>
        </p:blipFill>
        <p:spPr>
          <a:xfrm>
            <a:off x="7767375" y="152400"/>
            <a:ext cx="3092291" cy="6553200"/>
          </a:xfrm>
          <a:prstGeom prst="rect">
            <a:avLst/>
          </a:prstGeom>
          <a:noFill/>
          <a:ln>
            <a:noFill/>
          </a:ln>
        </p:spPr>
      </p:pic>
      <p:pic>
        <p:nvPicPr>
          <p:cNvPr id="1026" name="Picture 2">
            <a:extLst>
              <a:ext uri="{FF2B5EF4-FFF2-40B4-BE49-F238E27FC236}">
                <a16:creationId xmlns:a16="http://schemas.microsoft.com/office/drawing/2014/main" id="{249BAFB0-C4F3-FEA4-0565-8D9711165E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399" y="3284580"/>
            <a:ext cx="1219201" cy="843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5" name="Google Shape;105;p8" descr="Arquitectura de microservicios: qué es, ventajas y desventajas"/>
          <p:cNvPicPr preferRelativeResize="0"/>
          <p:nvPr/>
        </p:nvPicPr>
        <p:blipFill rotWithShape="1">
          <a:blip r:embed="rId3">
            <a:alphaModFix/>
          </a:blip>
          <a:srcRect l="38793" r="21764"/>
          <a:stretch/>
        </p:blipFill>
        <p:spPr>
          <a:xfrm>
            <a:off x="20" y="10"/>
            <a:ext cx="5409897" cy="6857990"/>
          </a:xfrm>
          <a:prstGeom prst="rect">
            <a:avLst/>
          </a:prstGeom>
          <a:noFill/>
          <a:ln>
            <a:noFill/>
          </a:ln>
        </p:spPr>
      </p:pic>
      <p:sp>
        <p:nvSpPr>
          <p:cNvPr id="106" name="Google Shape;106;p8"/>
          <p:cNvSpPr/>
          <p:nvPr/>
        </p:nvSpPr>
        <p:spPr>
          <a:xfrm>
            <a:off x="5410200" y="1"/>
            <a:ext cx="6781801" cy="6857999"/>
          </a:xfrm>
          <a:prstGeom prst="rect">
            <a:avLst/>
          </a:prstGeom>
          <a:solidFill>
            <a:srgbClr val="FEE8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7" name="Google Shape;107;p8"/>
          <p:cNvSpPr/>
          <p:nvPr/>
        </p:nvSpPr>
        <p:spPr>
          <a:xfrm>
            <a:off x="6096000" y="685800"/>
            <a:ext cx="5409636" cy="5486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8" name="Google Shape;108;p8"/>
          <p:cNvSpPr txBox="1"/>
          <p:nvPr/>
        </p:nvSpPr>
        <p:spPr>
          <a:xfrm>
            <a:off x="6745950" y="621976"/>
            <a:ext cx="4110300" cy="9072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600"/>
              </a:spcAft>
              <a:buNone/>
            </a:pPr>
            <a:r>
              <a:rPr lang="es-419" sz="2500" b="0" i="0" u="none" strike="noStrike" cap="none" dirty="0">
                <a:solidFill>
                  <a:srgbClr val="595959"/>
                </a:solidFill>
                <a:latin typeface="Arial"/>
                <a:ea typeface="Arial"/>
                <a:cs typeface="Arial"/>
                <a:sym typeface="Arial"/>
              </a:rPr>
              <a:t>Descripción caso de negocio</a:t>
            </a:r>
            <a:endParaRPr dirty="0"/>
          </a:p>
        </p:txBody>
      </p:sp>
      <p:sp>
        <p:nvSpPr>
          <p:cNvPr id="109" name="Google Shape;109;p8"/>
          <p:cNvSpPr txBox="1"/>
          <p:nvPr/>
        </p:nvSpPr>
        <p:spPr>
          <a:xfrm>
            <a:off x="6745950" y="932662"/>
            <a:ext cx="4110300" cy="5239538"/>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None/>
            </a:pPr>
            <a:endParaRPr dirty="0"/>
          </a:p>
          <a:p>
            <a:pPr marL="0" marR="0" lvl="0" indent="127000" algn="l" rtl="0">
              <a:lnSpc>
                <a:spcPct val="90000"/>
              </a:lnSpc>
              <a:spcBef>
                <a:spcPts val="600"/>
              </a:spcBef>
              <a:spcAft>
                <a:spcPts val="0"/>
              </a:spcAft>
              <a:buClr>
                <a:srgbClr val="000000"/>
              </a:buClr>
              <a:buSzPts val="2000"/>
              <a:buFont typeface="Arial"/>
              <a:buNone/>
            </a:pPr>
            <a:endParaRPr sz="2000" dirty="0">
              <a:solidFill>
                <a:srgbClr val="595959"/>
              </a:solidFill>
            </a:endParaRPr>
          </a:p>
          <a:p>
            <a:pPr marL="0" marR="0" lvl="0" indent="127000" algn="l" rtl="0">
              <a:lnSpc>
                <a:spcPct val="90000"/>
              </a:lnSpc>
              <a:spcBef>
                <a:spcPts val="600"/>
              </a:spcBef>
              <a:spcAft>
                <a:spcPts val="0"/>
              </a:spcAft>
              <a:buClr>
                <a:srgbClr val="000000"/>
              </a:buClr>
              <a:buSzPts val="2000"/>
              <a:buFont typeface="Arial"/>
              <a:buNone/>
            </a:pPr>
            <a:r>
              <a:rPr lang="es-419" sz="2000" dirty="0">
                <a:solidFill>
                  <a:srgbClr val="595959"/>
                </a:solidFill>
              </a:rPr>
              <a:t>Problema: </a:t>
            </a:r>
            <a:endParaRPr sz="2000" dirty="0">
              <a:solidFill>
                <a:srgbClr val="595959"/>
              </a:solidFill>
            </a:endParaRPr>
          </a:p>
          <a:p>
            <a:pPr marL="0" marR="0" lvl="0" indent="127000" algn="l" rtl="0">
              <a:lnSpc>
                <a:spcPct val="90000"/>
              </a:lnSpc>
              <a:spcBef>
                <a:spcPts val="600"/>
              </a:spcBef>
              <a:spcAft>
                <a:spcPts val="0"/>
              </a:spcAft>
              <a:buClr>
                <a:srgbClr val="000000"/>
              </a:buClr>
              <a:buSzPts val="2000"/>
              <a:buFont typeface="Arial"/>
              <a:buNone/>
            </a:pPr>
            <a:endParaRPr sz="2000" dirty="0">
              <a:solidFill>
                <a:srgbClr val="595959"/>
              </a:solidFill>
            </a:endParaRPr>
          </a:p>
          <a:p>
            <a:pPr marL="0" marR="0" lvl="0" indent="127000" algn="ctr" rtl="0">
              <a:lnSpc>
                <a:spcPct val="90000"/>
              </a:lnSpc>
              <a:spcBef>
                <a:spcPts val="600"/>
              </a:spcBef>
              <a:spcAft>
                <a:spcPts val="0"/>
              </a:spcAft>
              <a:buClr>
                <a:srgbClr val="000000"/>
              </a:buClr>
              <a:buSzPts val="2000"/>
              <a:buFont typeface="Arial"/>
              <a:buNone/>
            </a:pPr>
            <a:r>
              <a:rPr lang="es-419" sz="1600" dirty="0">
                <a:solidFill>
                  <a:schemeClr val="dk1"/>
                </a:solidFill>
              </a:rPr>
              <a:t>La comunidad de </a:t>
            </a:r>
            <a:r>
              <a:rPr lang="es-419" sz="1600" dirty="0" err="1">
                <a:solidFill>
                  <a:schemeClr val="dk1"/>
                </a:solidFill>
              </a:rPr>
              <a:t>Dark</a:t>
            </a:r>
            <a:r>
              <a:rPr lang="es-419" sz="1600" dirty="0">
                <a:solidFill>
                  <a:schemeClr val="dk1"/>
                </a:solidFill>
              </a:rPr>
              <a:t> </a:t>
            </a:r>
            <a:r>
              <a:rPr lang="es-419" sz="1600" dirty="0" err="1">
                <a:solidFill>
                  <a:schemeClr val="dk1"/>
                </a:solidFill>
              </a:rPr>
              <a:t>Souls</a:t>
            </a:r>
            <a:r>
              <a:rPr lang="es-419" sz="1600" dirty="0">
                <a:solidFill>
                  <a:schemeClr val="dk1"/>
                </a:solidFill>
              </a:rPr>
              <a:t> se encuentra dispersa en diversas plataformas sociales debido a las limitaciones de los juegos. Esto merma la experiencia de los jugadores y los obliga a crear comunidades en distintas redes</a:t>
            </a:r>
            <a:endParaRPr lang="es-CL" sz="1600" dirty="0">
              <a:solidFill>
                <a:schemeClr val="dk1"/>
              </a:solidFill>
            </a:endParaRPr>
          </a:p>
          <a:p>
            <a:pPr marL="0" marR="0" lvl="0" indent="127000" algn="l" rtl="0">
              <a:lnSpc>
                <a:spcPct val="90000"/>
              </a:lnSpc>
              <a:spcBef>
                <a:spcPts val="600"/>
              </a:spcBef>
              <a:spcAft>
                <a:spcPts val="0"/>
              </a:spcAft>
              <a:buClr>
                <a:srgbClr val="000000"/>
              </a:buClr>
              <a:buSzPts val="2000"/>
              <a:buFont typeface="Arial"/>
              <a:buNone/>
            </a:pPr>
            <a:endParaRPr lang="es-CL" sz="2000" dirty="0">
              <a:solidFill>
                <a:srgbClr val="595959"/>
              </a:solidFill>
            </a:endParaRPr>
          </a:p>
          <a:p>
            <a:pPr marL="0" marR="0" lvl="0" indent="127000" algn="l" rtl="0">
              <a:lnSpc>
                <a:spcPct val="90000"/>
              </a:lnSpc>
              <a:spcBef>
                <a:spcPts val="600"/>
              </a:spcBef>
              <a:spcAft>
                <a:spcPts val="0"/>
              </a:spcAft>
              <a:buClr>
                <a:srgbClr val="000000"/>
              </a:buClr>
              <a:buSzPts val="2000"/>
              <a:buFont typeface="Arial"/>
              <a:buNone/>
            </a:pPr>
            <a:r>
              <a:rPr lang="es-419" sz="2000" dirty="0">
                <a:solidFill>
                  <a:srgbClr val="595959"/>
                </a:solidFill>
              </a:rPr>
              <a:t>Solución:</a:t>
            </a:r>
            <a:endParaRPr sz="2000" dirty="0">
              <a:solidFill>
                <a:srgbClr val="595959"/>
              </a:solidFill>
            </a:endParaRPr>
          </a:p>
          <a:p>
            <a:pPr marL="0" marR="0" lvl="0" indent="127000" algn="l" rtl="0">
              <a:lnSpc>
                <a:spcPct val="90000"/>
              </a:lnSpc>
              <a:spcBef>
                <a:spcPts val="600"/>
              </a:spcBef>
              <a:spcAft>
                <a:spcPts val="0"/>
              </a:spcAft>
              <a:buClr>
                <a:srgbClr val="000000"/>
              </a:buClr>
              <a:buSzPts val="2000"/>
              <a:buFont typeface="Arial"/>
              <a:buNone/>
            </a:pPr>
            <a:endParaRPr sz="2000" dirty="0">
              <a:solidFill>
                <a:srgbClr val="595959"/>
              </a:solidFill>
            </a:endParaRPr>
          </a:p>
          <a:p>
            <a:pPr marL="0" marR="0" lvl="0" indent="0" algn="ctr" rtl="0">
              <a:lnSpc>
                <a:spcPct val="90000"/>
              </a:lnSpc>
              <a:spcBef>
                <a:spcPts val="600"/>
              </a:spcBef>
              <a:spcAft>
                <a:spcPts val="0"/>
              </a:spcAft>
              <a:buNone/>
            </a:pPr>
            <a:r>
              <a:rPr lang="es-419" sz="1600" dirty="0"/>
              <a:t>Unificar a la comunidad de </a:t>
            </a:r>
            <a:r>
              <a:rPr lang="es-419" sz="1600" dirty="0" err="1"/>
              <a:t>Dark</a:t>
            </a:r>
            <a:r>
              <a:rPr lang="es-419" sz="1600" dirty="0"/>
              <a:t> </a:t>
            </a:r>
            <a:r>
              <a:rPr lang="es-419" sz="1600" dirty="0" err="1"/>
              <a:t>Souls</a:t>
            </a:r>
            <a:r>
              <a:rPr lang="es-419" sz="1600" dirty="0"/>
              <a:t> mediante una aplicación móvil que permita que los usuarios interactúen entre ellos, creen contenido, grupos y expandan la comunidad. Las publicaciones especialmente relevantes podrán ser destacadas por los moderadores, para que el contenido útil trascienda en el tiempo</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5" name="Google Shape;115;p9" descr="Arquitectura de microservicios: qué es, ventajas y desventajas"/>
          <p:cNvPicPr preferRelativeResize="0"/>
          <p:nvPr/>
        </p:nvPicPr>
        <p:blipFill rotWithShape="1">
          <a:blip r:embed="rId3">
            <a:alphaModFix/>
          </a:blip>
          <a:srcRect l="38793" r="21764"/>
          <a:stretch/>
        </p:blipFill>
        <p:spPr>
          <a:xfrm>
            <a:off x="20" y="10"/>
            <a:ext cx="5409897" cy="6857990"/>
          </a:xfrm>
          <a:prstGeom prst="rect">
            <a:avLst/>
          </a:prstGeom>
          <a:noFill/>
          <a:ln>
            <a:noFill/>
          </a:ln>
        </p:spPr>
      </p:pic>
      <p:sp>
        <p:nvSpPr>
          <p:cNvPr id="116" name="Google Shape;116;p9"/>
          <p:cNvSpPr/>
          <p:nvPr/>
        </p:nvSpPr>
        <p:spPr>
          <a:xfrm>
            <a:off x="5410200" y="1"/>
            <a:ext cx="6781801" cy="6857999"/>
          </a:xfrm>
          <a:prstGeom prst="rect">
            <a:avLst/>
          </a:prstGeom>
          <a:solidFill>
            <a:srgbClr val="FEE8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9" name="Google Shape;119;p9"/>
          <p:cNvSpPr txBox="1"/>
          <p:nvPr/>
        </p:nvSpPr>
        <p:spPr>
          <a:xfrm>
            <a:off x="5558293" y="484605"/>
            <a:ext cx="5924100" cy="6250491"/>
          </a:xfrm>
          <a:prstGeom prst="rect">
            <a:avLst/>
          </a:prstGeom>
          <a:no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90000"/>
              </a:lnSpc>
              <a:spcBef>
                <a:spcPts val="0"/>
              </a:spcBef>
              <a:spcAft>
                <a:spcPts val="0"/>
              </a:spcAft>
              <a:buClr>
                <a:srgbClr val="000000"/>
              </a:buClr>
              <a:buSzTx/>
              <a:buFont typeface="Arial"/>
              <a:buNone/>
              <a:tabLst/>
              <a:defRPr/>
            </a:pPr>
            <a:r>
              <a:rPr kumimoji="0" lang="es-MX" sz="2200" b="0" i="0" u="none" strike="noStrike" kern="0" cap="none" spc="0" normalizeH="0" baseline="0" noProof="0" dirty="0">
                <a:ln>
                  <a:noFill/>
                </a:ln>
                <a:solidFill>
                  <a:srgbClr val="3F3F3F"/>
                </a:solidFill>
                <a:effectLst/>
                <a:uLnTx/>
                <a:uFillTx/>
                <a:latin typeface="Calibri"/>
                <a:ea typeface="Calibri"/>
                <a:cs typeface="Calibri"/>
                <a:sym typeface="Calibri"/>
              </a:rPr>
              <a:t>Objetivo de Proyecto:</a:t>
            </a:r>
          </a:p>
          <a:p>
            <a:pPr marL="0" marR="0" lvl="0" indent="0" algn="ctr" defTabSz="914400" rtl="0" eaLnBrk="1" fontAlgn="auto" latinLnBrk="0" hangingPunct="1">
              <a:lnSpc>
                <a:spcPct val="115000"/>
              </a:lnSpc>
              <a:spcBef>
                <a:spcPts val="1200"/>
              </a:spcBef>
              <a:spcAft>
                <a:spcPts val="0"/>
              </a:spcAft>
              <a:buClr>
                <a:srgbClr val="000000"/>
              </a:buClr>
              <a:buSzPts val="1100"/>
              <a:buFont typeface="Arial"/>
              <a:buNone/>
              <a:tabLst/>
              <a:defRPr/>
            </a:pPr>
            <a:r>
              <a:rPr kumimoji="0" lang="es-MX" sz="1600" b="0" i="0" u="none" strike="noStrike" kern="0" cap="none" spc="0" normalizeH="0" baseline="0" noProof="0" dirty="0">
                <a:ln>
                  <a:noFill/>
                </a:ln>
                <a:solidFill>
                  <a:srgbClr val="111111"/>
                </a:solidFill>
                <a:uLnTx/>
                <a:uFillTx/>
                <a:latin typeface="Calibri" panose="020F0502020204030204" pitchFamily="34" charset="0"/>
                <a:ea typeface="Calibri" panose="020F0502020204030204" pitchFamily="34" charset="0"/>
                <a:cs typeface="Calibri" panose="020F0502020204030204" pitchFamily="34" charset="0"/>
                <a:sym typeface="Times New Roman"/>
              </a:rPr>
              <a:t>Nuestro proyecto tiene como objetivo reunir a la comunidad de la trilogía '</a:t>
            </a:r>
            <a:r>
              <a:rPr kumimoji="0" lang="es-MX" sz="1600" b="0" i="0" u="none" strike="noStrike" kern="0" cap="none" spc="0" normalizeH="0" baseline="0" noProof="0" dirty="0" err="1">
                <a:ln>
                  <a:noFill/>
                </a:ln>
                <a:solidFill>
                  <a:srgbClr val="111111"/>
                </a:solidFill>
                <a:uLnTx/>
                <a:uFillTx/>
                <a:latin typeface="Calibri" panose="020F0502020204030204" pitchFamily="34" charset="0"/>
                <a:ea typeface="Calibri" panose="020F0502020204030204" pitchFamily="34" charset="0"/>
                <a:cs typeface="Calibri" panose="020F0502020204030204" pitchFamily="34" charset="0"/>
                <a:sym typeface="Times New Roman"/>
              </a:rPr>
              <a:t>Dark</a:t>
            </a:r>
            <a:r>
              <a:rPr kumimoji="0" lang="es-MX" sz="1600" b="0" i="0" u="none" strike="noStrike" kern="0" cap="none" spc="0" normalizeH="0" baseline="0" noProof="0" dirty="0">
                <a:ln>
                  <a:noFill/>
                </a:ln>
                <a:solidFill>
                  <a:srgbClr val="111111"/>
                </a:solidFill>
                <a:uLnTx/>
                <a:uFillTx/>
                <a:latin typeface="Calibri" panose="020F0502020204030204" pitchFamily="34" charset="0"/>
                <a:ea typeface="Calibri" panose="020F0502020204030204" pitchFamily="34" charset="0"/>
                <a:cs typeface="Calibri" panose="020F0502020204030204" pitchFamily="34" charset="0"/>
                <a:sym typeface="Times New Roman"/>
              </a:rPr>
              <a:t> </a:t>
            </a:r>
            <a:r>
              <a:rPr kumimoji="0" lang="es-MX" sz="1600" b="0" i="0" u="none" strike="noStrike" kern="0" cap="none" spc="0" normalizeH="0" baseline="0" noProof="0" dirty="0" err="1">
                <a:ln>
                  <a:noFill/>
                </a:ln>
                <a:solidFill>
                  <a:srgbClr val="111111"/>
                </a:solidFill>
                <a:uLnTx/>
                <a:uFillTx/>
                <a:latin typeface="Calibri" panose="020F0502020204030204" pitchFamily="34" charset="0"/>
                <a:ea typeface="Calibri" panose="020F0502020204030204" pitchFamily="34" charset="0"/>
                <a:cs typeface="Calibri" panose="020F0502020204030204" pitchFamily="34" charset="0"/>
                <a:sym typeface="Times New Roman"/>
              </a:rPr>
              <a:t>Souls</a:t>
            </a:r>
            <a:r>
              <a:rPr kumimoji="0" lang="es-MX" sz="1600" b="0" i="0" u="none" strike="noStrike" kern="0" cap="none" spc="0" normalizeH="0" baseline="0" noProof="0" dirty="0">
                <a:ln>
                  <a:noFill/>
                </a:ln>
                <a:solidFill>
                  <a:srgbClr val="111111"/>
                </a:solidFill>
                <a:uLnTx/>
                <a:uFillTx/>
                <a:latin typeface="Calibri" panose="020F0502020204030204" pitchFamily="34" charset="0"/>
                <a:ea typeface="Calibri" panose="020F0502020204030204" pitchFamily="34" charset="0"/>
                <a:cs typeface="Calibri" panose="020F0502020204030204" pitchFamily="34" charset="0"/>
                <a:sym typeface="Times New Roman"/>
              </a:rPr>
              <a:t>' a través del desarrollo de una aplicación móvil. Esta aplicación permitirá a los jugadores conectarse mediante un sistema de publicaciones, comentarios y grupos.</a:t>
            </a:r>
            <a:endParaRPr lang="es-419" sz="2200" b="0" i="0" u="none" strike="noStrike" cap="none" dirty="0">
              <a:solidFill>
                <a:srgbClr val="3F3F3F"/>
              </a:solidFill>
              <a:latin typeface="Calibri"/>
              <a:ea typeface="Calibri"/>
              <a:cs typeface="Calibri"/>
              <a:sym typeface="Calibri"/>
            </a:endParaRPr>
          </a:p>
          <a:p>
            <a:pPr marL="0" marR="0" lvl="0" indent="0" algn="l" rtl="0">
              <a:lnSpc>
                <a:spcPct val="90000"/>
              </a:lnSpc>
              <a:spcBef>
                <a:spcPts val="0"/>
              </a:spcBef>
              <a:spcAft>
                <a:spcPts val="0"/>
              </a:spcAft>
              <a:buNone/>
            </a:pPr>
            <a:endParaRPr lang="es-419" sz="2200" dirty="0">
              <a:solidFill>
                <a:srgbClr val="3F3F3F"/>
              </a:solidFill>
              <a:latin typeface="Calibri"/>
              <a:ea typeface="Calibri"/>
              <a:cs typeface="Calibri"/>
              <a:sym typeface="Calibri"/>
            </a:endParaRPr>
          </a:p>
          <a:p>
            <a:pPr marL="0" marR="0" lvl="0" indent="0" algn="l" rtl="0">
              <a:lnSpc>
                <a:spcPct val="90000"/>
              </a:lnSpc>
              <a:spcBef>
                <a:spcPts val="0"/>
              </a:spcBef>
              <a:spcAft>
                <a:spcPts val="0"/>
              </a:spcAft>
              <a:buNone/>
            </a:pPr>
            <a:r>
              <a:rPr lang="es-419" sz="2200" b="0" i="0" u="none" strike="noStrike" cap="none" dirty="0">
                <a:solidFill>
                  <a:srgbClr val="3F3F3F"/>
                </a:solidFill>
                <a:latin typeface="Calibri"/>
                <a:ea typeface="Calibri"/>
                <a:cs typeface="Calibri"/>
                <a:sym typeface="Calibri"/>
              </a:rPr>
              <a:t>Objetivo estratégico:</a:t>
            </a:r>
            <a:endParaRPr sz="2200" b="0" i="0" u="none" strike="noStrike" cap="none" dirty="0">
              <a:solidFill>
                <a:srgbClr val="3F3F3F"/>
              </a:solidFill>
              <a:latin typeface="Calibri"/>
              <a:ea typeface="Calibri"/>
              <a:cs typeface="Calibri"/>
              <a:sym typeface="Calibri"/>
            </a:endParaRPr>
          </a:p>
          <a:p>
            <a:pPr marL="0" marR="0" lvl="0" indent="0" algn="l" rtl="0">
              <a:lnSpc>
                <a:spcPct val="90000"/>
              </a:lnSpc>
              <a:spcBef>
                <a:spcPts val="0"/>
              </a:spcBef>
              <a:spcAft>
                <a:spcPts val="0"/>
              </a:spcAft>
              <a:buNone/>
            </a:pPr>
            <a:endParaRPr sz="2200" dirty="0">
              <a:solidFill>
                <a:srgbClr val="3F3F3F"/>
              </a:solidFill>
              <a:latin typeface="Calibri"/>
              <a:ea typeface="Calibri"/>
              <a:cs typeface="Calibri"/>
              <a:sym typeface="Calibri"/>
            </a:endParaRPr>
          </a:p>
          <a:p>
            <a:pPr marL="457200" marR="0" lvl="0" indent="-317500" rtl="0">
              <a:lnSpc>
                <a:spcPct val="90000"/>
              </a:lnSpc>
              <a:spcBef>
                <a:spcPts val="0"/>
              </a:spcBef>
              <a:spcAft>
                <a:spcPts val="0"/>
              </a:spcAft>
              <a:buClr>
                <a:srgbClr val="3F3F3F"/>
              </a:buClr>
              <a:buSzPts val="1400"/>
              <a:buFont typeface="Calibri"/>
              <a:buChar char="●"/>
            </a:pPr>
            <a:r>
              <a:rPr lang="es-419" sz="1600" dirty="0">
                <a:solidFill>
                  <a:srgbClr val="3F3F3F"/>
                </a:solidFill>
                <a:latin typeface="Calibri"/>
                <a:ea typeface="Calibri"/>
                <a:cs typeface="Calibri"/>
                <a:sym typeface="Calibri"/>
              </a:rPr>
              <a:t>I</a:t>
            </a:r>
            <a:r>
              <a:rPr lang="es-419" sz="1600" b="1" dirty="0">
                <a:solidFill>
                  <a:srgbClr val="3F3F3F"/>
                </a:solidFill>
                <a:latin typeface="Calibri"/>
                <a:ea typeface="Calibri"/>
                <a:cs typeface="Calibri"/>
                <a:sym typeface="Calibri"/>
              </a:rPr>
              <a:t>ncrementar la base de usuarios:</a:t>
            </a:r>
            <a:r>
              <a:rPr lang="es-419" sz="1600" dirty="0">
                <a:solidFill>
                  <a:srgbClr val="3F3F3F"/>
                </a:solidFill>
                <a:latin typeface="Calibri"/>
                <a:ea typeface="Calibri"/>
                <a:cs typeface="Calibri"/>
                <a:sym typeface="Calibri"/>
              </a:rPr>
              <a:t> Alcanzar 10,000 usuarios activos en el primer año, estableciendo una comunidad sólida y amplia que atraiga a patrocinadores y creadores de contenido interesados en interactuar con un público específico.</a:t>
            </a:r>
          </a:p>
          <a:p>
            <a:pPr marL="139700" marR="0" lvl="0" rtl="0">
              <a:lnSpc>
                <a:spcPct val="90000"/>
              </a:lnSpc>
              <a:spcBef>
                <a:spcPts val="0"/>
              </a:spcBef>
              <a:spcAft>
                <a:spcPts val="0"/>
              </a:spcAft>
              <a:buClr>
                <a:srgbClr val="3F3F3F"/>
              </a:buClr>
              <a:buSzPts val="1400"/>
            </a:pPr>
            <a:endParaRPr sz="1600" dirty="0">
              <a:solidFill>
                <a:srgbClr val="3F3F3F"/>
              </a:solidFill>
              <a:latin typeface="Calibri"/>
              <a:ea typeface="Calibri"/>
              <a:cs typeface="Calibri"/>
              <a:sym typeface="Calibri"/>
            </a:endParaRPr>
          </a:p>
          <a:p>
            <a:pPr marL="457200" lvl="0" indent="-317500" rtl="0">
              <a:lnSpc>
                <a:spcPct val="90000"/>
              </a:lnSpc>
              <a:spcBef>
                <a:spcPts val="0"/>
              </a:spcBef>
              <a:spcAft>
                <a:spcPts val="0"/>
              </a:spcAft>
              <a:buSzPts val="1400"/>
              <a:buFont typeface="Calibri"/>
              <a:buChar char="●"/>
            </a:pPr>
            <a:r>
              <a:rPr lang="es-419" sz="1600" b="1" dirty="0">
                <a:solidFill>
                  <a:srgbClr val="3F3F3F"/>
                </a:solidFill>
                <a:latin typeface="Calibri"/>
                <a:ea typeface="Calibri"/>
                <a:cs typeface="Calibri"/>
                <a:sym typeface="Calibri"/>
              </a:rPr>
              <a:t>Generar ingresos a través de suscripciones premium</a:t>
            </a:r>
            <a:r>
              <a:rPr lang="es-419" sz="1600" dirty="0">
                <a:latin typeface="Calibri"/>
                <a:ea typeface="Calibri"/>
                <a:cs typeface="Calibri"/>
                <a:sym typeface="Calibri"/>
              </a:rPr>
              <a:t>: </a:t>
            </a:r>
            <a:r>
              <a:rPr lang="es-419" sz="1600" dirty="0">
                <a:solidFill>
                  <a:schemeClr val="dk1"/>
                </a:solidFill>
                <a:latin typeface="Calibri"/>
                <a:ea typeface="Calibri"/>
                <a:cs typeface="Calibri"/>
                <a:sym typeface="Calibri"/>
              </a:rPr>
              <a:t>Conseguir que al menos el 10% de los usuarios opten por la suscripción premium, ofreciendo características exclusivas para fomentar su adhesión y mejorar la rentabilidad.</a:t>
            </a:r>
          </a:p>
          <a:p>
            <a:pPr marL="139700" lvl="0" rtl="0">
              <a:lnSpc>
                <a:spcPct val="90000"/>
              </a:lnSpc>
              <a:spcBef>
                <a:spcPts val="0"/>
              </a:spcBef>
              <a:spcAft>
                <a:spcPts val="0"/>
              </a:spcAft>
              <a:buSzPts val="1400"/>
            </a:pPr>
            <a:endParaRPr sz="1600" dirty="0">
              <a:solidFill>
                <a:srgbClr val="3F3F3F"/>
              </a:solidFill>
              <a:latin typeface="Calibri"/>
              <a:ea typeface="Calibri"/>
              <a:cs typeface="Calibri"/>
              <a:sym typeface="Calibri"/>
            </a:endParaRPr>
          </a:p>
          <a:p>
            <a:pPr marL="457200" lvl="0" indent="-336550" rtl="0">
              <a:lnSpc>
                <a:spcPct val="90000"/>
              </a:lnSpc>
              <a:spcBef>
                <a:spcPts val="0"/>
              </a:spcBef>
              <a:spcAft>
                <a:spcPts val="0"/>
              </a:spcAft>
              <a:buClr>
                <a:srgbClr val="3F3F3F"/>
              </a:buClr>
              <a:buSzPts val="1700"/>
              <a:buFont typeface="Calibri"/>
              <a:buChar char="●"/>
            </a:pPr>
            <a:r>
              <a:rPr lang="es-419" sz="1600" b="1" dirty="0">
                <a:solidFill>
                  <a:srgbClr val="3F3F3F"/>
                </a:solidFill>
                <a:latin typeface="Calibri"/>
                <a:ea typeface="Calibri"/>
                <a:cs typeface="Calibri"/>
                <a:sym typeface="Calibri"/>
              </a:rPr>
              <a:t>Atraer patrocinios y alianzas</a:t>
            </a:r>
            <a:r>
              <a:rPr lang="es-419" sz="1600" dirty="0">
                <a:solidFill>
                  <a:schemeClr val="dk1"/>
                </a:solidFill>
              </a:rPr>
              <a:t>: </a:t>
            </a:r>
            <a:r>
              <a:rPr lang="es-419" sz="1600" dirty="0">
                <a:solidFill>
                  <a:schemeClr val="dk1"/>
                </a:solidFill>
                <a:latin typeface="Calibri" panose="020F0502020204030204" pitchFamily="34" charset="0"/>
                <a:ea typeface="Calibri" panose="020F0502020204030204" pitchFamily="34" charset="0"/>
                <a:cs typeface="Calibri" panose="020F0502020204030204" pitchFamily="34" charset="0"/>
              </a:rPr>
              <a:t>Lograr al menos tres alianzas estratégicas con plataformas de videojuegos y creadores de contenido para diversificar las fuentes de ingresos y aumentar la visibilidad de la plataforma.(</a:t>
            </a:r>
            <a:r>
              <a:rPr lang="es-419" sz="1600" dirty="0" err="1">
                <a:solidFill>
                  <a:schemeClr val="dk1"/>
                </a:solidFill>
                <a:latin typeface="Calibri" panose="020F0502020204030204" pitchFamily="34" charset="0"/>
                <a:ea typeface="Calibri" panose="020F0502020204030204" pitchFamily="34" charset="0"/>
                <a:cs typeface="Calibri" panose="020F0502020204030204" pitchFamily="34" charset="0"/>
              </a:rPr>
              <a:t>Twitch</a:t>
            </a:r>
            <a:r>
              <a:rPr lang="es-419" sz="16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s-419" sz="1600" dirty="0" err="1">
                <a:solidFill>
                  <a:schemeClr val="dk1"/>
                </a:solidFill>
                <a:latin typeface="Calibri" panose="020F0502020204030204" pitchFamily="34" charset="0"/>
                <a:ea typeface="Calibri" panose="020F0502020204030204" pitchFamily="34" charset="0"/>
                <a:cs typeface="Calibri" panose="020F0502020204030204" pitchFamily="34" charset="0"/>
              </a:rPr>
              <a:t>kick</a:t>
            </a:r>
            <a:r>
              <a:rPr lang="es-419" sz="1600" dirty="0">
                <a:solidFill>
                  <a:schemeClr val="dk1"/>
                </a:solidFill>
                <a:latin typeface="Calibri" panose="020F0502020204030204" pitchFamily="34" charset="0"/>
                <a:ea typeface="Calibri" panose="020F0502020204030204" pitchFamily="34" charset="0"/>
                <a:cs typeface="Calibri" panose="020F0502020204030204" pitchFamily="34" charset="0"/>
              </a:rPr>
              <a:t>, creadores de contenido</a:t>
            </a:r>
            <a:r>
              <a:rPr lang="es-419" dirty="0">
                <a:solidFill>
                  <a:schemeClr val="dk1"/>
                </a:solidFill>
                <a:latin typeface="Calibri" panose="020F0502020204030204" pitchFamily="34" charset="0"/>
                <a:ea typeface="Calibri" panose="020F0502020204030204" pitchFamily="34" charset="0"/>
                <a:cs typeface="Calibri" panose="020F0502020204030204" pitchFamily="34" charset="0"/>
              </a:rPr>
              <a:t>)</a:t>
            </a:r>
            <a:endParaRPr sz="1700" dirty="0">
              <a:solidFill>
                <a:srgbClr val="3F3F3F"/>
              </a:solidFill>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lnSpc>
                <a:spcPct val="90000"/>
              </a:lnSpc>
              <a:spcBef>
                <a:spcPts val="0"/>
              </a:spcBef>
              <a:spcAft>
                <a:spcPts val="0"/>
              </a:spcAft>
              <a:buNone/>
            </a:pPr>
            <a:endParaRPr sz="2200" dirty="0">
              <a:solidFill>
                <a:srgbClr val="3F3F3F"/>
              </a:solidFill>
              <a:latin typeface="Calibri"/>
              <a:ea typeface="Calibri"/>
              <a:cs typeface="Calibri"/>
              <a:sym typeface="Calibri"/>
            </a:endParaRPr>
          </a:p>
          <a:p>
            <a:pPr marL="0" lvl="0" indent="0" algn="l" rtl="0">
              <a:lnSpc>
                <a:spcPct val="90000"/>
              </a:lnSpc>
              <a:spcBef>
                <a:spcPts val="1200"/>
              </a:spcBef>
              <a:spcAft>
                <a:spcPts val="0"/>
              </a:spcAft>
              <a:buNone/>
            </a:pPr>
            <a:endParaRPr dirty="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37"/>
          <p:cNvSpPr txBox="1">
            <a:spLocks noGrp="1"/>
          </p:cNvSpPr>
          <p:nvPr>
            <p:ph type="title"/>
          </p:nvPr>
        </p:nvSpPr>
        <p:spPr>
          <a:xfrm>
            <a:off x="481013" y="3752849"/>
            <a:ext cx="3290887" cy="24526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419" sz="2800" b="0" i="0" u="none" strike="noStrike">
                <a:solidFill>
                  <a:srgbClr val="000000"/>
                </a:solidFill>
                <a:latin typeface="Calibri"/>
                <a:ea typeface="Calibri"/>
                <a:cs typeface="Calibri"/>
                <a:sym typeface="Calibri"/>
              </a:rPr>
              <a:t>Actores usuarios del Sistema</a:t>
            </a:r>
            <a:endParaRPr sz="2800" b="0" i="0" u="none" strike="noStrike">
              <a:solidFill>
                <a:srgbClr val="000000"/>
              </a:solidFill>
              <a:latin typeface="Arial"/>
              <a:ea typeface="Arial"/>
              <a:cs typeface="Arial"/>
              <a:sym typeface="Arial"/>
            </a:endParaRPr>
          </a:p>
        </p:txBody>
      </p:sp>
      <p:pic>
        <p:nvPicPr>
          <p:cNvPr id="125" name="Google Shape;125;p37" descr="Dentistas 3.0: Diagnóstico por imagen - IMED Dental"/>
          <p:cNvPicPr preferRelativeResize="0"/>
          <p:nvPr/>
        </p:nvPicPr>
        <p:blipFill rotWithShape="1">
          <a:blip r:embed="rId3">
            <a:alphaModFix/>
          </a:blip>
          <a:srcRect t="14589" b="27439"/>
          <a:stretch/>
        </p:blipFill>
        <p:spPr>
          <a:xfrm>
            <a:off x="0" y="-776738"/>
            <a:ext cx="12191980" cy="3710603"/>
          </a:xfrm>
          <a:custGeom>
            <a:avLst/>
            <a:gdLst/>
            <a:ahLst/>
            <a:cxnLst/>
            <a:rect l="l" t="t" r="r" b="b"/>
            <a:pathLst>
              <a:path w="12192000" h="3692092" extrusionOk="0">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ln>
            <a:noFill/>
          </a:ln>
        </p:spPr>
      </p:pic>
      <p:sp>
        <p:nvSpPr>
          <p:cNvPr id="126" name="Google Shape;126;p37"/>
          <p:cNvSpPr txBox="1"/>
          <p:nvPr/>
        </p:nvSpPr>
        <p:spPr>
          <a:xfrm>
            <a:off x="4074875" y="3752839"/>
            <a:ext cx="74853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60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aphicFrame>
        <p:nvGraphicFramePr>
          <p:cNvPr id="127" name="Google Shape;127;p37"/>
          <p:cNvGraphicFramePr/>
          <p:nvPr>
            <p:extLst>
              <p:ext uri="{D42A27DB-BD31-4B8C-83A1-F6EECF244321}">
                <p14:modId xmlns:p14="http://schemas.microsoft.com/office/powerpoint/2010/main" val="3889144682"/>
              </p:ext>
            </p:extLst>
          </p:nvPr>
        </p:nvGraphicFramePr>
        <p:xfrm>
          <a:off x="4719475" y="3105161"/>
          <a:ext cx="6840700" cy="3343340"/>
        </p:xfrm>
        <a:graphic>
          <a:graphicData uri="http://schemas.openxmlformats.org/drawingml/2006/table">
            <a:tbl>
              <a:tblPr>
                <a:noFill/>
                <a:tableStyleId>{F7E2B91B-4D4B-4E22-8E6D-9B8DCCBB096F}</a:tableStyleId>
              </a:tblPr>
              <a:tblGrid>
                <a:gridCol w="2230275">
                  <a:extLst>
                    <a:ext uri="{9D8B030D-6E8A-4147-A177-3AD203B41FA5}">
                      <a16:colId xmlns:a16="http://schemas.microsoft.com/office/drawing/2014/main" val="20000"/>
                    </a:ext>
                  </a:extLst>
                </a:gridCol>
                <a:gridCol w="4610425">
                  <a:extLst>
                    <a:ext uri="{9D8B030D-6E8A-4147-A177-3AD203B41FA5}">
                      <a16:colId xmlns:a16="http://schemas.microsoft.com/office/drawing/2014/main" val="20001"/>
                    </a:ext>
                  </a:extLst>
                </a:gridCol>
              </a:tblGrid>
              <a:tr h="437275">
                <a:tc>
                  <a:txBody>
                    <a:bodyPr/>
                    <a:lstStyle/>
                    <a:p>
                      <a:pPr marL="0" marR="0" lvl="0" indent="0" algn="l" rtl="0">
                        <a:lnSpc>
                          <a:spcPct val="100000"/>
                        </a:lnSpc>
                        <a:spcBef>
                          <a:spcPts val="0"/>
                        </a:spcBef>
                        <a:spcAft>
                          <a:spcPts val="0"/>
                        </a:spcAft>
                        <a:buClr>
                          <a:srgbClr val="000000"/>
                        </a:buClr>
                        <a:buSzPts val="1400"/>
                        <a:buFont typeface="Arial"/>
                        <a:buNone/>
                      </a:pPr>
                      <a:r>
                        <a:rPr lang="es-419" sz="1400" u="none" strike="noStrike" cap="none" dirty="0"/>
                        <a:t>Nombre Actor / Usuario</a:t>
                      </a:r>
                      <a:endParaRPr sz="1400" u="none" strike="noStrike" cap="none" dirty="0"/>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419" sz="1400" u="none" strike="noStrike" cap="none" dirty="0"/>
                        <a:t>Función en el sistema</a:t>
                      </a:r>
                      <a:endParaRPr sz="1400" u="none" strike="noStrike" cap="none" dirty="0"/>
                    </a:p>
                  </a:txBody>
                  <a:tcPr marL="91425" marR="91425" marT="91425" marB="91425">
                    <a:solidFill>
                      <a:schemeClr val="accent1"/>
                    </a:solidFill>
                  </a:tcPr>
                </a:tc>
                <a:extLst>
                  <a:ext uri="{0D108BD9-81ED-4DB2-BD59-A6C34878D82A}">
                    <a16:rowId xmlns:a16="http://schemas.microsoft.com/office/drawing/2014/main" val="10000"/>
                  </a:ext>
                </a:extLst>
              </a:tr>
              <a:tr h="437275">
                <a:tc>
                  <a:txBody>
                    <a:bodyPr/>
                    <a:lstStyle/>
                    <a:p>
                      <a:pPr marL="0" marR="0" lvl="0" indent="0" algn="l" rtl="0">
                        <a:lnSpc>
                          <a:spcPct val="100000"/>
                        </a:lnSpc>
                        <a:spcBef>
                          <a:spcPts val="0"/>
                        </a:spcBef>
                        <a:spcAft>
                          <a:spcPts val="0"/>
                        </a:spcAft>
                        <a:buClr>
                          <a:srgbClr val="000000"/>
                        </a:buClr>
                        <a:buSzPts val="1400"/>
                        <a:buFont typeface="Arial"/>
                        <a:buNone/>
                      </a:pPr>
                      <a:r>
                        <a:rPr lang="es-419" dirty="0"/>
                        <a:t>Usuario Free</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419" dirty="0"/>
                        <a:t>Crear posts, comentar, dar </a:t>
                      </a:r>
                      <a:r>
                        <a:rPr lang="es-419" dirty="0" err="1"/>
                        <a:t>likes</a:t>
                      </a:r>
                      <a:r>
                        <a:rPr lang="es-419" dirty="0"/>
                        <a:t>, unirse a grupos.</a:t>
                      </a:r>
                      <a:endParaRPr sz="1400" u="none" strike="noStrike" cap="none" dirty="0"/>
                    </a:p>
                  </a:txBody>
                  <a:tcPr marL="91425" marR="91425" marT="91425" marB="91425"/>
                </a:tc>
                <a:extLst>
                  <a:ext uri="{0D108BD9-81ED-4DB2-BD59-A6C34878D82A}">
                    <a16:rowId xmlns:a16="http://schemas.microsoft.com/office/drawing/2014/main" val="10001"/>
                  </a:ext>
                </a:extLst>
              </a:tr>
              <a:tr h="437275">
                <a:tc>
                  <a:txBody>
                    <a:bodyPr/>
                    <a:lstStyle/>
                    <a:p>
                      <a:pPr marL="0" marR="0" lvl="0" indent="0" algn="l" rtl="0">
                        <a:lnSpc>
                          <a:spcPct val="100000"/>
                        </a:lnSpc>
                        <a:spcBef>
                          <a:spcPts val="0"/>
                        </a:spcBef>
                        <a:spcAft>
                          <a:spcPts val="0"/>
                        </a:spcAft>
                        <a:buClr>
                          <a:srgbClr val="000000"/>
                        </a:buClr>
                        <a:buSzPts val="1400"/>
                        <a:buFont typeface="Arial"/>
                        <a:buNone/>
                      </a:pPr>
                      <a:r>
                        <a:rPr lang="es-419" dirty="0"/>
                        <a:t>Usuario Premium</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419" dirty="0"/>
                        <a:t>Crear grupos, administrar los grupos (eliminar usuarios), editar el grupo.</a:t>
                      </a:r>
                      <a:endParaRPr sz="1400" u="none" strike="noStrike" cap="none" dirty="0"/>
                    </a:p>
                  </a:txBody>
                  <a:tcPr marL="91425" marR="91425" marT="91425" marB="91425"/>
                </a:tc>
                <a:extLst>
                  <a:ext uri="{0D108BD9-81ED-4DB2-BD59-A6C34878D82A}">
                    <a16:rowId xmlns:a16="http://schemas.microsoft.com/office/drawing/2014/main" val="10002"/>
                  </a:ext>
                </a:extLst>
              </a:tr>
              <a:tr h="437275">
                <a:tc>
                  <a:txBody>
                    <a:bodyPr/>
                    <a:lstStyle/>
                    <a:p>
                      <a:pPr marL="0" marR="0" lvl="0" indent="0" algn="l" rtl="0">
                        <a:lnSpc>
                          <a:spcPct val="100000"/>
                        </a:lnSpc>
                        <a:spcBef>
                          <a:spcPts val="0"/>
                        </a:spcBef>
                        <a:spcAft>
                          <a:spcPts val="0"/>
                        </a:spcAft>
                        <a:buClr>
                          <a:srgbClr val="000000"/>
                        </a:buClr>
                        <a:buSzPts val="1400"/>
                        <a:buFont typeface="Arial"/>
                        <a:buNone/>
                      </a:pPr>
                      <a:r>
                        <a:rPr lang="es-419" dirty="0"/>
                        <a:t>Usuario Moderador</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419" dirty="0"/>
                        <a:t>Administrar el contenido (eliminar posts, eliminar comentarios), administrar usuarios (banear, </a:t>
                      </a:r>
                      <a:r>
                        <a:rPr lang="es-419" dirty="0" err="1"/>
                        <a:t>desbanear</a:t>
                      </a:r>
                      <a:r>
                        <a:rPr lang="es-419" dirty="0"/>
                        <a:t> usuarios), crear anuncios (actualizaciones, eventos con creadores de contenido, </a:t>
                      </a:r>
                      <a:r>
                        <a:rPr lang="es-419" dirty="0" err="1"/>
                        <a:t>etc</a:t>
                      </a:r>
                      <a:r>
                        <a:rPr lang="es-419" dirty="0"/>
                        <a:t>)</a:t>
                      </a:r>
                      <a:endParaRPr sz="1400" u="none" strike="noStrike" cap="none" dirty="0"/>
                    </a:p>
                  </a:txBody>
                  <a:tcPr marL="91425" marR="91425" marT="91425" marB="91425"/>
                </a:tc>
                <a:extLst>
                  <a:ext uri="{0D108BD9-81ED-4DB2-BD59-A6C34878D82A}">
                    <a16:rowId xmlns:a16="http://schemas.microsoft.com/office/drawing/2014/main" val="10003"/>
                  </a:ext>
                </a:extLst>
              </a:tr>
              <a:tr h="437275">
                <a:tc>
                  <a:txBody>
                    <a:bodyPr/>
                    <a:lstStyle/>
                    <a:p>
                      <a:pPr marL="0" marR="0" lvl="0" indent="0" algn="l" rtl="0">
                        <a:lnSpc>
                          <a:spcPct val="100000"/>
                        </a:lnSpc>
                        <a:spcBef>
                          <a:spcPts val="0"/>
                        </a:spcBef>
                        <a:spcAft>
                          <a:spcPts val="0"/>
                        </a:spcAft>
                        <a:buClr>
                          <a:srgbClr val="000000"/>
                        </a:buClr>
                        <a:buSzPts val="1400"/>
                        <a:buFont typeface="Arial"/>
                        <a:buNone/>
                      </a:pPr>
                      <a:r>
                        <a:rPr lang="es-CL" sz="1400" u="none" strike="noStrike" cap="none" dirty="0"/>
                        <a:t>Usuario Administrador</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419" dirty="0"/>
                        <a:t>Crear y acceder a informes (métricas y datos útiles para la administración), reparar bugs, mantener la aplicación actualizada.</a:t>
                      </a:r>
                      <a:endParaRPr sz="1400" u="none" strike="noStrike" cap="none" dirty="0"/>
                    </a:p>
                  </a:txBody>
                  <a:tcPr marL="91425" marR="91425" marT="91425" marB="91425"/>
                </a:tc>
                <a:extLst>
                  <a:ext uri="{0D108BD9-81ED-4DB2-BD59-A6C34878D82A}">
                    <a16:rowId xmlns:a16="http://schemas.microsoft.com/office/drawing/2014/main" val="161662276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35"/>
          <p:cNvSpPr/>
          <p:nvPr/>
        </p:nvSpPr>
        <p:spPr>
          <a:xfrm>
            <a:off x="0" y="1"/>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33" name="Google Shape;133;p35"/>
          <p:cNvGrpSpPr/>
          <p:nvPr/>
        </p:nvGrpSpPr>
        <p:grpSpPr>
          <a:xfrm>
            <a:off x="1432560" y="1"/>
            <a:ext cx="4532812" cy="2513100"/>
            <a:chOff x="1346372" y="-12150"/>
            <a:chExt cx="4619000" cy="2609160"/>
          </a:xfrm>
        </p:grpSpPr>
        <p:sp>
          <p:nvSpPr>
            <p:cNvPr id="134" name="Google Shape;134;p35"/>
            <p:cNvSpPr/>
            <p:nvPr/>
          </p:nvSpPr>
          <p:spPr>
            <a:xfrm>
              <a:off x="1462815" y="-12150"/>
              <a:ext cx="4387261" cy="2594536"/>
            </a:xfrm>
            <a:custGeom>
              <a:avLst/>
              <a:gdLst/>
              <a:ahLst/>
              <a:cxnLst/>
              <a:rect l="l" t="t" r="r" b="b"/>
              <a:pathLst>
                <a:path w="4387261" h="2594536" extrusionOk="0">
                  <a:moveTo>
                    <a:pt x="2393" y="0"/>
                  </a:moveTo>
                  <a:lnTo>
                    <a:pt x="212977" y="0"/>
                  </a:lnTo>
                  <a:lnTo>
                    <a:pt x="211747" y="154553"/>
                  </a:lnTo>
                  <a:cubicBezTo>
                    <a:pt x="214071" y="220619"/>
                    <a:pt x="219281" y="286565"/>
                    <a:pt x="227489" y="352309"/>
                  </a:cubicBezTo>
                  <a:cubicBezTo>
                    <a:pt x="243986" y="483717"/>
                    <a:pt x="271587" y="613918"/>
                    <a:pt x="309247" y="741223"/>
                  </a:cubicBezTo>
                  <a:cubicBezTo>
                    <a:pt x="346746" y="868607"/>
                    <a:pt x="395270" y="992853"/>
                    <a:pt x="451519" y="1113237"/>
                  </a:cubicBezTo>
                  <a:cubicBezTo>
                    <a:pt x="562809" y="1354729"/>
                    <a:pt x="710392" y="1580207"/>
                    <a:pt x="888634" y="1778003"/>
                  </a:cubicBezTo>
                  <a:cubicBezTo>
                    <a:pt x="978036" y="1876579"/>
                    <a:pt x="1075567" y="1967913"/>
                    <a:pt x="1180339" y="2049751"/>
                  </a:cubicBezTo>
                  <a:cubicBezTo>
                    <a:pt x="1284950" y="2131751"/>
                    <a:pt x="1397126" y="2204094"/>
                    <a:pt x="1515337" y="2264607"/>
                  </a:cubicBezTo>
                  <a:cubicBezTo>
                    <a:pt x="1633468" y="2325121"/>
                    <a:pt x="1757151" y="2375496"/>
                    <a:pt x="1885662" y="2410420"/>
                  </a:cubicBezTo>
                  <a:cubicBezTo>
                    <a:pt x="2013851" y="2445344"/>
                    <a:pt x="2147110" y="2463530"/>
                    <a:pt x="2280450" y="2463450"/>
                  </a:cubicBezTo>
                  <a:cubicBezTo>
                    <a:pt x="2345953" y="2462726"/>
                    <a:pt x="2410972" y="2456288"/>
                    <a:pt x="2473740" y="2441079"/>
                  </a:cubicBezTo>
                  <a:cubicBezTo>
                    <a:pt x="2536587" y="2426111"/>
                    <a:pt x="2596698" y="2402856"/>
                    <a:pt x="2654556" y="2375013"/>
                  </a:cubicBezTo>
                  <a:cubicBezTo>
                    <a:pt x="2683445" y="2360930"/>
                    <a:pt x="2711771" y="2345319"/>
                    <a:pt x="2739694" y="2328903"/>
                  </a:cubicBezTo>
                  <a:cubicBezTo>
                    <a:pt x="2767537" y="2312246"/>
                    <a:pt x="2794977" y="2294462"/>
                    <a:pt x="2822096" y="2275954"/>
                  </a:cubicBezTo>
                  <a:cubicBezTo>
                    <a:pt x="2876172" y="2238455"/>
                    <a:pt x="2928639" y="2196771"/>
                    <a:pt x="2981347" y="2153639"/>
                  </a:cubicBezTo>
                  <a:cubicBezTo>
                    <a:pt x="3034135" y="2110507"/>
                    <a:pt x="3086924" y="2065443"/>
                    <a:pt x="3141805" y="2021265"/>
                  </a:cubicBezTo>
                  <a:cubicBezTo>
                    <a:pt x="3169164" y="1999136"/>
                    <a:pt x="3197168" y="1977248"/>
                    <a:pt x="3225574" y="1955440"/>
                  </a:cubicBezTo>
                  <a:lnTo>
                    <a:pt x="3266695" y="1923815"/>
                  </a:lnTo>
                  <a:cubicBezTo>
                    <a:pt x="3279811" y="1913435"/>
                    <a:pt x="3293250" y="1903537"/>
                    <a:pt x="3306045" y="1892834"/>
                  </a:cubicBezTo>
                  <a:cubicBezTo>
                    <a:pt x="3410173" y="1809306"/>
                    <a:pt x="3506014" y="1718696"/>
                    <a:pt x="3596865" y="1626638"/>
                  </a:cubicBezTo>
                  <a:cubicBezTo>
                    <a:pt x="3642089" y="1580368"/>
                    <a:pt x="3685784" y="1533292"/>
                    <a:pt x="3727709" y="1485091"/>
                  </a:cubicBezTo>
                  <a:cubicBezTo>
                    <a:pt x="3769635" y="1436889"/>
                    <a:pt x="3810192" y="1387802"/>
                    <a:pt x="3848335" y="1336864"/>
                  </a:cubicBezTo>
                  <a:cubicBezTo>
                    <a:pt x="3924782" y="1235391"/>
                    <a:pt x="3993101" y="1125951"/>
                    <a:pt x="4039130" y="1005729"/>
                  </a:cubicBezTo>
                  <a:cubicBezTo>
                    <a:pt x="4062145" y="945778"/>
                    <a:pt x="4079768" y="883655"/>
                    <a:pt x="4093045" y="820486"/>
                  </a:cubicBezTo>
                  <a:cubicBezTo>
                    <a:pt x="4096183" y="804633"/>
                    <a:pt x="4099805" y="788941"/>
                    <a:pt x="4102540" y="773008"/>
                  </a:cubicBezTo>
                  <a:lnTo>
                    <a:pt x="4110507" y="725128"/>
                  </a:lnTo>
                  <a:cubicBezTo>
                    <a:pt x="4114772" y="693021"/>
                    <a:pt x="4119278" y="660913"/>
                    <a:pt x="4121934" y="628483"/>
                  </a:cubicBezTo>
                  <a:cubicBezTo>
                    <a:pt x="4123463" y="612309"/>
                    <a:pt x="4124911" y="596134"/>
                    <a:pt x="4125635" y="579879"/>
                  </a:cubicBezTo>
                  <a:cubicBezTo>
                    <a:pt x="4126440" y="563624"/>
                    <a:pt x="4127728" y="547450"/>
                    <a:pt x="4128210" y="531114"/>
                  </a:cubicBezTo>
                  <a:lnTo>
                    <a:pt x="4129337" y="482188"/>
                  </a:lnTo>
                  <a:cubicBezTo>
                    <a:pt x="4129739" y="465933"/>
                    <a:pt x="4129176" y="449517"/>
                    <a:pt x="4129096" y="433182"/>
                  </a:cubicBezTo>
                  <a:lnTo>
                    <a:pt x="4128854" y="408638"/>
                  </a:lnTo>
                  <a:cubicBezTo>
                    <a:pt x="4128613" y="400672"/>
                    <a:pt x="4128130" y="392866"/>
                    <a:pt x="4127808" y="384980"/>
                  </a:cubicBezTo>
                  <a:cubicBezTo>
                    <a:pt x="4127406" y="377094"/>
                    <a:pt x="4127164" y="369208"/>
                    <a:pt x="4126601" y="361402"/>
                  </a:cubicBezTo>
                  <a:lnTo>
                    <a:pt x="4124670" y="337905"/>
                  </a:lnTo>
                  <a:cubicBezTo>
                    <a:pt x="4122175" y="306602"/>
                    <a:pt x="4117991" y="275540"/>
                    <a:pt x="4113162" y="244720"/>
                  </a:cubicBezTo>
                  <a:cubicBezTo>
                    <a:pt x="4102943" y="183040"/>
                    <a:pt x="4087834" y="122546"/>
                    <a:pt x="4068270" y="63350"/>
                  </a:cubicBezTo>
                  <a:lnTo>
                    <a:pt x="4042130" y="0"/>
                  </a:lnTo>
                  <a:lnTo>
                    <a:pt x="4342981" y="0"/>
                  </a:lnTo>
                  <a:lnTo>
                    <a:pt x="4363778" y="96966"/>
                  </a:lnTo>
                  <a:cubicBezTo>
                    <a:pt x="4370412" y="134527"/>
                    <a:pt x="4375657" y="172318"/>
                    <a:pt x="4379439" y="210199"/>
                  </a:cubicBezTo>
                  <a:cubicBezTo>
                    <a:pt x="4383061" y="248100"/>
                    <a:pt x="4385796" y="286001"/>
                    <a:pt x="4386601" y="323823"/>
                  </a:cubicBezTo>
                  <a:lnTo>
                    <a:pt x="4387245" y="352229"/>
                  </a:lnTo>
                  <a:cubicBezTo>
                    <a:pt x="4387325" y="361644"/>
                    <a:pt x="4387084" y="371139"/>
                    <a:pt x="4387084" y="380554"/>
                  </a:cubicBezTo>
                  <a:lnTo>
                    <a:pt x="4386762" y="408799"/>
                  </a:lnTo>
                  <a:lnTo>
                    <a:pt x="4385716" y="436240"/>
                  </a:lnTo>
                  <a:cubicBezTo>
                    <a:pt x="4383382" y="509307"/>
                    <a:pt x="4377588" y="582535"/>
                    <a:pt x="4368254" y="655441"/>
                  </a:cubicBezTo>
                  <a:cubicBezTo>
                    <a:pt x="4359402" y="728428"/>
                    <a:pt x="4346688" y="801253"/>
                    <a:pt x="4329789" y="873274"/>
                  </a:cubicBezTo>
                  <a:cubicBezTo>
                    <a:pt x="4312729" y="945215"/>
                    <a:pt x="4292531" y="1016592"/>
                    <a:pt x="4269517" y="1087245"/>
                  </a:cubicBezTo>
                  <a:cubicBezTo>
                    <a:pt x="4223085" y="1228310"/>
                    <a:pt x="4165308" y="1367765"/>
                    <a:pt x="4088297" y="1496839"/>
                  </a:cubicBezTo>
                  <a:cubicBezTo>
                    <a:pt x="4011448" y="1625994"/>
                    <a:pt x="3913998" y="1741309"/>
                    <a:pt x="3806168" y="1842057"/>
                  </a:cubicBezTo>
                  <a:cubicBezTo>
                    <a:pt x="3752333" y="1892673"/>
                    <a:pt x="3695038" y="1938702"/>
                    <a:pt x="3636375" y="1981995"/>
                  </a:cubicBezTo>
                  <a:cubicBezTo>
                    <a:pt x="3577471" y="2025047"/>
                    <a:pt x="3517682" y="2066006"/>
                    <a:pt x="3456605" y="2104230"/>
                  </a:cubicBezTo>
                  <a:cubicBezTo>
                    <a:pt x="3441476" y="2114047"/>
                    <a:pt x="3426107" y="2123301"/>
                    <a:pt x="3410817" y="2132797"/>
                  </a:cubicBezTo>
                  <a:lnTo>
                    <a:pt x="3366397" y="2160076"/>
                  </a:lnTo>
                  <a:cubicBezTo>
                    <a:pt x="3337669" y="2177538"/>
                    <a:pt x="3309183" y="2195644"/>
                    <a:pt x="3280294" y="2213911"/>
                  </a:cubicBezTo>
                  <a:lnTo>
                    <a:pt x="3104386" y="2325443"/>
                  </a:lnTo>
                  <a:cubicBezTo>
                    <a:pt x="3044435" y="2362862"/>
                    <a:pt x="2982715" y="2399798"/>
                    <a:pt x="2918419" y="2434319"/>
                  </a:cubicBezTo>
                  <a:cubicBezTo>
                    <a:pt x="2886231" y="2451540"/>
                    <a:pt x="2853479" y="2468197"/>
                    <a:pt x="2819843" y="2483406"/>
                  </a:cubicBezTo>
                  <a:cubicBezTo>
                    <a:pt x="2786126" y="2498535"/>
                    <a:pt x="2751765" y="2512617"/>
                    <a:pt x="2716680" y="2525090"/>
                  </a:cubicBezTo>
                  <a:cubicBezTo>
                    <a:pt x="2681514" y="2537322"/>
                    <a:pt x="2645866" y="2548185"/>
                    <a:pt x="2609654" y="2557037"/>
                  </a:cubicBezTo>
                  <a:cubicBezTo>
                    <a:pt x="2591548" y="2561221"/>
                    <a:pt x="2573362" y="2565486"/>
                    <a:pt x="2555095" y="2568946"/>
                  </a:cubicBezTo>
                  <a:lnTo>
                    <a:pt x="2527735" y="2574177"/>
                  </a:lnTo>
                  <a:lnTo>
                    <a:pt x="2500295" y="2578522"/>
                  </a:lnTo>
                  <a:cubicBezTo>
                    <a:pt x="2427067" y="2589788"/>
                    <a:pt x="2353436" y="2594536"/>
                    <a:pt x="2280450" y="2594536"/>
                  </a:cubicBezTo>
                  <a:cubicBezTo>
                    <a:pt x="2136810" y="2594134"/>
                    <a:pt x="1993170" y="2579166"/>
                    <a:pt x="1852106" y="2549875"/>
                  </a:cubicBezTo>
                  <a:cubicBezTo>
                    <a:pt x="1711122" y="2520664"/>
                    <a:pt x="1572873" y="2475923"/>
                    <a:pt x="1441707" y="2415650"/>
                  </a:cubicBezTo>
                  <a:cubicBezTo>
                    <a:pt x="1179373" y="2294542"/>
                    <a:pt x="944641" y="2119036"/>
                    <a:pt x="744753" y="1912389"/>
                  </a:cubicBezTo>
                  <a:cubicBezTo>
                    <a:pt x="644809" y="1808823"/>
                    <a:pt x="553636" y="1696889"/>
                    <a:pt x="471717" y="1578678"/>
                  </a:cubicBezTo>
                  <a:cubicBezTo>
                    <a:pt x="389878" y="1460306"/>
                    <a:pt x="316972" y="1335738"/>
                    <a:pt x="254930" y="1205698"/>
                  </a:cubicBezTo>
                  <a:cubicBezTo>
                    <a:pt x="131729" y="945295"/>
                    <a:pt x="50293" y="664937"/>
                    <a:pt x="15852" y="377738"/>
                  </a:cubicBezTo>
                  <a:cubicBezTo>
                    <a:pt x="7363" y="305959"/>
                    <a:pt x="2092" y="233656"/>
                    <a:pt x="0" y="16128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5" name="Google Shape;135;p35"/>
            <p:cNvSpPr/>
            <p:nvPr/>
          </p:nvSpPr>
          <p:spPr>
            <a:xfrm>
              <a:off x="1491623" y="-12150"/>
              <a:ext cx="4328502" cy="2582465"/>
            </a:xfrm>
            <a:custGeom>
              <a:avLst/>
              <a:gdLst/>
              <a:ahLst/>
              <a:cxnLst/>
              <a:rect l="l" t="t" r="r" b="b"/>
              <a:pathLst>
                <a:path w="4328502" h="2582465" extrusionOk="0">
                  <a:moveTo>
                    <a:pt x="1734" y="0"/>
                  </a:moveTo>
                  <a:lnTo>
                    <a:pt x="484478" y="0"/>
                  </a:lnTo>
                  <a:lnTo>
                    <a:pt x="482822" y="34048"/>
                  </a:lnTo>
                  <a:cubicBezTo>
                    <a:pt x="482822" y="282058"/>
                    <a:pt x="533277" y="544392"/>
                    <a:pt x="628796" y="792561"/>
                  </a:cubicBezTo>
                  <a:cubicBezTo>
                    <a:pt x="723268" y="1038077"/>
                    <a:pt x="862321" y="1271844"/>
                    <a:pt x="1030826" y="1468513"/>
                  </a:cubicBezTo>
                  <a:cubicBezTo>
                    <a:pt x="1199089" y="1664942"/>
                    <a:pt x="1398173" y="1825561"/>
                    <a:pt x="1606511" y="1933149"/>
                  </a:cubicBezTo>
                  <a:cubicBezTo>
                    <a:pt x="1820482" y="2043635"/>
                    <a:pt x="2042982" y="2099643"/>
                    <a:pt x="2267816" y="2099643"/>
                  </a:cubicBezTo>
                  <a:cubicBezTo>
                    <a:pt x="2482672" y="2099643"/>
                    <a:pt x="2607321" y="2015390"/>
                    <a:pt x="2868689" y="1824756"/>
                  </a:cubicBezTo>
                  <a:cubicBezTo>
                    <a:pt x="2934111" y="1777037"/>
                    <a:pt x="3001787" y="1727709"/>
                    <a:pt x="3076705" y="1676851"/>
                  </a:cubicBezTo>
                  <a:cubicBezTo>
                    <a:pt x="3341774" y="1497000"/>
                    <a:pt x="3530236" y="1312481"/>
                    <a:pt x="3652712" y="1112593"/>
                  </a:cubicBezTo>
                  <a:cubicBezTo>
                    <a:pt x="3782591" y="900714"/>
                    <a:pt x="3845680" y="658016"/>
                    <a:pt x="3845680" y="370736"/>
                  </a:cubicBezTo>
                  <a:cubicBezTo>
                    <a:pt x="3845680" y="248462"/>
                    <a:pt x="3823726" y="132614"/>
                    <a:pt x="3777375" y="13757"/>
                  </a:cubicBezTo>
                  <a:lnTo>
                    <a:pt x="3771130"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p35"/>
            <p:cNvSpPr/>
            <p:nvPr/>
          </p:nvSpPr>
          <p:spPr>
            <a:xfrm>
              <a:off x="1491623" y="-12150"/>
              <a:ext cx="4328502" cy="2582465"/>
            </a:xfrm>
            <a:custGeom>
              <a:avLst/>
              <a:gdLst/>
              <a:ahLst/>
              <a:cxnLst/>
              <a:rect l="l" t="t" r="r" b="b"/>
              <a:pathLst>
                <a:path w="4328502" h="2582465" extrusionOk="0">
                  <a:moveTo>
                    <a:pt x="1734" y="0"/>
                  </a:moveTo>
                  <a:lnTo>
                    <a:pt x="404018" y="0"/>
                  </a:lnTo>
                  <a:lnTo>
                    <a:pt x="402352" y="34048"/>
                  </a:lnTo>
                  <a:cubicBezTo>
                    <a:pt x="402352" y="295496"/>
                    <a:pt x="453209" y="560486"/>
                    <a:pt x="553717" y="821451"/>
                  </a:cubicBezTo>
                  <a:cubicBezTo>
                    <a:pt x="651408" y="1075496"/>
                    <a:pt x="795289" y="1317310"/>
                    <a:pt x="969749" y="1520900"/>
                  </a:cubicBezTo>
                  <a:cubicBezTo>
                    <a:pt x="1147186" y="1728030"/>
                    <a:pt x="1349086" y="1890822"/>
                    <a:pt x="1569655" y="2004688"/>
                  </a:cubicBezTo>
                  <a:cubicBezTo>
                    <a:pt x="1795133" y="2121048"/>
                    <a:pt x="2030026" y="2180113"/>
                    <a:pt x="2267816" y="2180113"/>
                  </a:cubicBezTo>
                  <a:cubicBezTo>
                    <a:pt x="2507377" y="2180113"/>
                    <a:pt x="2647234" y="2085882"/>
                    <a:pt x="2916086" y="1889776"/>
                  </a:cubicBezTo>
                  <a:cubicBezTo>
                    <a:pt x="2980945" y="1842459"/>
                    <a:pt x="3048057" y="1793533"/>
                    <a:pt x="3121849" y="1743481"/>
                  </a:cubicBezTo>
                  <a:cubicBezTo>
                    <a:pt x="3685624" y="1361005"/>
                    <a:pt x="3926150" y="950445"/>
                    <a:pt x="3926150" y="370736"/>
                  </a:cubicBezTo>
                  <a:cubicBezTo>
                    <a:pt x="3926150" y="275620"/>
                    <a:pt x="3913903" y="186836"/>
                    <a:pt x="3890864" y="101186"/>
                  </a:cubicBezTo>
                  <a:lnTo>
                    <a:pt x="3856896" y="0"/>
                  </a:lnTo>
                  <a:lnTo>
                    <a:pt x="4280386" y="0"/>
                  </a:lnTo>
                  <a:lnTo>
                    <a:pt x="4315979" y="179000"/>
                  </a:lnTo>
                  <a:cubicBezTo>
                    <a:pt x="4324163" y="240678"/>
                    <a:pt x="4328502" y="304478"/>
                    <a:pt x="4328502" y="370736"/>
                  </a:cubicBezTo>
                  <a:cubicBezTo>
                    <a:pt x="4328502" y="1156771"/>
                    <a:pt x="3951016" y="1667114"/>
                    <a:pt x="3347729" y="2076387"/>
                  </a:cubicBezTo>
                  <a:cubicBezTo>
                    <a:pt x="2985773" y="2321982"/>
                    <a:pt x="2737522" y="2582465"/>
                    <a:pt x="2267816" y="2582465"/>
                  </a:cubicBezTo>
                  <a:cubicBezTo>
                    <a:pt x="1015295" y="2582465"/>
                    <a:pt x="0" y="1299204"/>
                    <a:pt x="0" y="34048"/>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7" name="Google Shape;137;p35"/>
            <p:cNvSpPr/>
            <p:nvPr/>
          </p:nvSpPr>
          <p:spPr>
            <a:xfrm>
              <a:off x="1346372" y="-12149"/>
              <a:ext cx="4619000" cy="2609159"/>
            </a:xfrm>
            <a:custGeom>
              <a:avLst/>
              <a:gdLst/>
              <a:ahLst/>
              <a:cxnLst/>
              <a:rect l="l" t="t" r="r" b="b"/>
              <a:pathLst>
                <a:path w="4619000" h="2614653" extrusionOk="0">
                  <a:moveTo>
                    <a:pt x="22456" y="0"/>
                  </a:moveTo>
                  <a:lnTo>
                    <a:pt x="147678" y="0"/>
                  </a:lnTo>
                  <a:lnTo>
                    <a:pt x="145973" y="79675"/>
                  </a:lnTo>
                  <a:cubicBezTo>
                    <a:pt x="145973" y="186942"/>
                    <a:pt x="154101" y="296623"/>
                    <a:pt x="170195" y="405339"/>
                  </a:cubicBezTo>
                  <a:cubicBezTo>
                    <a:pt x="181058" y="476072"/>
                    <a:pt x="194497" y="544874"/>
                    <a:pt x="210108" y="609814"/>
                  </a:cubicBezTo>
                  <a:cubicBezTo>
                    <a:pt x="227168" y="679662"/>
                    <a:pt x="246400" y="747257"/>
                    <a:pt x="267242" y="810587"/>
                  </a:cubicBezTo>
                  <a:cubicBezTo>
                    <a:pt x="288969" y="876814"/>
                    <a:pt x="313513" y="942720"/>
                    <a:pt x="340148" y="1006533"/>
                  </a:cubicBezTo>
                  <a:cubicBezTo>
                    <a:pt x="367025" y="1070587"/>
                    <a:pt x="396719" y="1134561"/>
                    <a:pt x="428344" y="1196765"/>
                  </a:cubicBezTo>
                  <a:cubicBezTo>
                    <a:pt x="491996" y="1321816"/>
                    <a:pt x="564822" y="1443246"/>
                    <a:pt x="644970" y="1557594"/>
                  </a:cubicBezTo>
                  <a:cubicBezTo>
                    <a:pt x="661628" y="1581172"/>
                    <a:pt x="683757" y="1612153"/>
                    <a:pt x="707335" y="1642893"/>
                  </a:cubicBezTo>
                  <a:lnTo>
                    <a:pt x="707496" y="1643054"/>
                  </a:lnTo>
                  <a:lnTo>
                    <a:pt x="707657" y="1643214"/>
                  </a:lnTo>
                  <a:cubicBezTo>
                    <a:pt x="716347" y="1654963"/>
                    <a:pt x="725521" y="1666792"/>
                    <a:pt x="734453" y="1678219"/>
                  </a:cubicBezTo>
                  <a:lnTo>
                    <a:pt x="740006" y="1685301"/>
                  </a:lnTo>
                  <a:cubicBezTo>
                    <a:pt x="751352" y="1700188"/>
                    <a:pt x="762940" y="1714350"/>
                    <a:pt x="772757" y="1726340"/>
                  </a:cubicBezTo>
                  <a:cubicBezTo>
                    <a:pt x="821522" y="1785889"/>
                    <a:pt x="867390" y="1838114"/>
                    <a:pt x="912937" y="1886074"/>
                  </a:cubicBezTo>
                  <a:cubicBezTo>
                    <a:pt x="1011432" y="1990525"/>
                    <a:pt x="1118217" y="2086204"/>
                    <a:pt x="1230392" y="2170617"/>
                  </a:cubicBezTo>
                  <a:cubicBezTo>
                    <a:pt x="1288492" y="2214313"/>
                    <a:pt x="1347959" y="2255111"/>
                    <a:pt x="1407025" y="2291725"/>
                  </a:cubicBezTo>
                  <a:cubicBezTo>
                    <a:pt x="1474700" y="2332765"/>
                    <a:pt x="1536341" y="2366482"/>
                    <a:pt x="1595567" y="2394808"/>
                  </a:cubicBezTo>
                  <a:lnTo>
                    <a:pt x="1595808" y="2394888"/>
                  </a:lnTo>
                  <a:lnTo>
                    <a:pt x="1596050" y="2394969"/>
                  </a:lnTo>
                  <a:cubicBezTo>
                    <a:pt x="1612868" y="2403338"/>
                    <a:pt x="1629928" y="2411063"/>
                    <a:pt x="1644493" y="2417581"/>
                  </a:cubicBezTo>
                  <a:lnTo>
                    <a:pt x="1669036" y="2428686"/>
                  </a:lnTo>
                  <a:lnTo>
                    <a:pt x="1693660" y="2439147"/>
                  </a:lnTo>
                  <a:lnTo>
                    <a:pt x="1697523" y="2440756"/>
                  </a:lnTo>
                  <a:cubicBezTo>
                    <a:pt x="1713214" y="2447275"/>
                    <a:pt x="1728102" y="2453471"/>
                    <a:pt x="1743310" y="2459104"/>
                  </a:cubicBezTo>
                  <a:cubicBezTo>
                    <a:pt x="1749507" y="2461437"/>
                    <a:pt x="1755703" y="2463771"/>
                    <a:pt x="1761899" y="2466185"/>
                  </a:cubicBezTo>
                  <a:cubicBezTo>
                    <a:pt x="1772843" y="2470450"/>
                    <a:pt x="1783224" y="2474393"/>
                    <a:pt x="1793685" y="2477934"/>
                  </a:cubicBezTo>
                  <a:lnTo>
                    <a:pt x="1794007" y="2478014"/>
                  </a:lnTo>
                  <a:lnTo>
                    <a:pt x="1794329" y="2478175"/>
                  </a:lnTo>
                  <a:cubicBezTo>
                    <a:pt x="1863131" y="2503041"/>
                    <a:pt x="1932657" y="2523641"/>
                    <a:pt x="2000977" y="2539413"/>
                  </a:cubicBezTo>
                  <a:cubicBezTo>
                    <a:pt x="2141639" y="2572326"/>
                    <a:pt x="2285761" y="2589063"/>
                    <a:pt x="2429240" y="2588983"/>
                  </a:cubicBezTo>
                  <a:cubicBezTo>
                    <a:pt x="2501824" y="2588500"/>
                    <a:pt x="2573041" y="2581580"/>
                    <a:pt x="2640394" y="2568383"/>
                  </a:cubicBezTo>
                  <a:cubicBezTo>
                    <a:pt x="2711691" y="2553656"/>
                    <a:pt x="2779608" y="2532573"/>
                    <a:pt x="2842214" y="2505535"/>
                  </a:cubicBezTo>
                  <a:lnTo>
                    <a:pt x="2842536" y="2505374"/>
                  </a:lnTo>
                  <a:lnTo>
                    <a:pt x="2842858" y="2505213"/>
                  </a:lnTo>
                  <a:cubicBezTo>
                    <a:pt x="2854124" y="2500626"/>
                    <a:pt x="2865229" y="2495476"/>
                    <a:pt x="2876977" y="2490004"/>
                  </a:cubicBezTo>
                  <a:cubicBezTo>
                    <a:pt x="2881564" y="2487912"/>
                    <a:pt x="2886151" y="2485739"/>
                    <a:pt x="2890818" y="2483647"/>
                  </a:cubicBezTo>
                  <a:cubicBezTo>
                    <a:pt x="2894761" y="2481716"/>
                    <a:pt x="2898624" y="2479785"/>
                    <a:pt x="2902486" y="2477853"/>
                  </a:cubicBezTo>
                  <a:cubicBezTo>
                    <a:pt x="2914718" y="2471738"/>
                    <a:pt x="2926306" y="2465944"/>
                    <a:pt x="2937732" y="2459667"/>
                  </a:cubicBezTo>
                  <a:lnTo>
                    <a:pt x="2938054" y="2459506"/>
                  </a:lnTo>
                  <a:lnTo>
                    <a:pt x="2938376" y="2459345"/>
                  </a:lnTo>
                  <a:cubicBezTo>
                    <a:pt x="2965817" y="2444941"/>
                    <a:pt x="2994223" y="2428364"/>
                    <a:pt x="3030515" y="2405430"/>
                  </a:cubicBezTo>
                  <a:cubicBezTo>
                    <a:pt x="3059082" y="2387566"/>
                    <a:pt x="3087005" y="2368494"/>
                    <a:pt x="3119917" y="2345640"/>
                  </a:cubicBezTo>
                  <a:cubicBezTo>
                    <a:pt x="3150174" y="2324155"/>
                    <a:pt x="3179787" y="2301945"/>
                    <a:pt x="3207630" y="2281023"/>
                  </a:cubicBezTo>
                  <a:cubicBezTo>
                    <a:pt x="3242957" y="2254387"/>
                    <a:pt x="3278605" y="2226464"/>
                    <a:pt x="3313046" y="2199506"/>
                  </a:cubicBezTo>
                  <a:cubicBezTo>
                    <a:pt x="3335658" y="2181803"/>
                    <a:pt x="3358995" y="2163456"/>
                    <a:pt x="3382170" y="2145591"/>
                  </a:cubicBezTo>
                  <a:cubicBezTo>
                    <a:pt x="3406392" y="2126842"/>
                    <a:pt x="3438339" y="2102137"/>
                    <a:pt x="3471251" y="2077433"/>
                  </a:cubicBezTo>
                  <a:cubicBezTo>
                    <a:pt x="3486782" y="2065684"/>
                    <a:pt x="3502956" y="2053935"/>
                    <a:pt x="3518568" y="2042589"/>
                  </a:cubicBezTo>
                  <a:cubicBezTo>
                    <a:pt x="3533374" y="2031806"/>
                    <a:pt x="3547456" y="2021586"/>
                    <a:pt x="3561056" y="2011366"/>
                  </a:cubicBezTo>
                  <a:lnTo>
                    <a:pt x="3561217" y="2011206"/>
                  </a:lnTo>
                  <a:lnTo>
                    <a:pt x="3561378" y="2011045"/>
                  </a:lnTo>
                  <a:cubicBezTo>
                    <a:pt x="3585599" y="1993422"/>
                    <a:pt x="3609902" y="1974592"/>
                    <a:pt x="3633399" y="1956405"/>
                  </a:cubicBezTo>
                  <a:lnTo>
                    <a:pt x="3646998" y="1945864"/>
                  </a:lnTo>
                  <a:lnTo>
                    <a:pt x="3653597" y="1940553"/>
                  </a:lnTo>
                  <a:cubicBezTo>
                    <a:pt x="3678865" y="1920113"/>
                    <a:pt x="3705018" y="1899110"/>
                    <a:pt x="3729883" y="1877625"/>
                  </a:cubicBezTo>
                  <a:cubicBezTo>
                    <a:pt x="3785247" y="1830389"/>
                    <a:pt x="3837713" y="1781785"/>
                    <a:pt x="3885835" y="1733261"/>
                  </a:cubicBezTo>
                  <a:cubicBezTo>
                    <a:pt x="3987790" y="1629937"/>
                    <a:pt x="4075101" y="1521221"/>
                    <a:pt x="4145190" y="1410333"/>
                  </a:cubicBezTo>
                  <a:cubicBezTo>
                    <a:pt x="4184541" y="1347566"/>
                    <a:pt x="4216327" y="1289467"/>
                    <a:pt x="4242318" y="1232494"/>
                  </a:cubicBezTo>
                  <a:lnTo>
                    <a:pt x="4242399" y="1232333"/>
                  </a:lnTo>
                  <a:lnTo>
                    <a:pt x="4242480" y="1232172"/>
                  </a:lnTo>
                  <a:cubicBezTo>
                    <a:pt x="4269759" y="1174233"/>
                    <a:pt x="4294463" y="1111064"/>
                    <a:pt x="4315868" y="1044434"/>
                  </a:cubicBezTo>
                  <a:cubicBezTo>
                    <a:pt x="4335584" y="983116"/>
                    <a:pt x="4352724" y="917130"/>
                    <a:pt x="4366645" y="848408"/>
                  </a:cubicBezTo>
                  <a:cubicBezTo>
                    <a:pt x="4372922" y="816784"/>
                    <a:pt x="4378555" y="783228"/>
                    <a:pt x="4383383" y="748947"/>
                  </a:cubicBezTo>
                  <a:cubicBezTo>
                    <a:pt x="4387890" y="716759"/>
                    <a:pt x="4391671" y="683122"/>
                    <a:pt x="4394729" y="649083"/>
                  </a:cubicBezTo>
                  <a:cubicBezTo>
                    <a:pt x="4400684" y="583983"/>
                    <a:pt x="4403581" y="516388"/>
                    <a:pt x="4403742" y="442355"/>
                  </a:cubicBezTo>
                  <a:lnTo>
                    <a:pt x="4403742" y="431974"/>
                  </a:lnTo>
                  <a:cubicBezTo>
                    <a:pt x="4403823" y="427387"/>
                    <a:pt x="4403823" y="422881"/>
                    <a:pt x="4403823" y="418294"/>
                  </a:cubicBezTo>
                  <a:cubicBezTo>
                    <a:pt x="4403823" y="407270"/>
                    <a:pt x="4403742" y="399062"/>
                    <a:pt x="4403420" y="391659"/>
                  </a:cubicBezTo>
                  <a:lnTo>
                    <a:pt x="4403420" y="391417"/>
                  </a:lnTo>
                  <a:lnTo>
                    <a:pt x="4403420" y="391176"/>
                  </a:lnTo>
                  <a:lnTo>
                    <a:pt x="4402776" y="366149"/>
                  </a:lnTo>
                  <a:lnTo>
                    <a:pt x="4401489" y="340962"/>
                  </a:lnTo>
                  <a:cubicBezTo>
                    <a:pt x="4400201" y="312315"/>
                    <a:pt x="4397546" y="281817"/>
                    <a:pt x="4392879" y="242306"/>
                  </a:cubicBezTo>
                  <a:cubicBezTo>
                    <a:pt x="4385033" y="178131"/>
                    <a:pt x="4372439" y="113955"/>
                    <a:pt x="4355219" y="50233"/>
                  </a:cubicBezTo>
                  <a:lnTo>
                    <a:pt x="4337863" y="0"/>
                  </a:lnTo>
                  <a:lnTo>
                    <a:pt x="4596545" y="0"/>
                  </a:lnTo>
                  <a:lnTo>
                    <a:pt x="4607077" y="69014"/>
                  </a:lnTo>
                  <a:cubicBezTo>
                    <a:pt x="4614961" y="146655"/>
                    <a:pt x="4619000" y="225432"/>
                    <a:pt x="4619000" y="305153"/>
                  </a:cubicBezTo>
                  <a:cubicBezTo>
                    <a:pt x="4619000" y="1580689"/>
                    <a:pt x="3585036" y="2614653"/>
                    <a:pt x="2309500" y="2614653"/>
                  </a:cubicBezTo>
                  <a:cubicBezTo>
                    <a:pt x="1033964" y="2614653"/>
                    <a:pt x="0" y="1580689"/>
                    <a:pt x="0" y="305153"/>
                  </a:cubicBezTo>
                  <a:cubicBezTo>
                    <a:pt x="0" y="225432"/>
                    <a:pt x="4039" y="146655"/>
                    <a:pt x="11923" y="6901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38" name="Google Shape;138;p35"/>
          <p:cNvGrpSpPr/>
          <p:nvPr/>
        </p:nvGrpSpPr>
        <p:grpSpPr>
          <a:xfrm>
            <a:off x="-1" y="2257008"/>
            <a:ext cx="5409237" cy="4597224"/>
            <a:chOff x="0" y="2317967"/>
            <a:chExt cx="5635126" cy="4536263"/>
          </a:xfrm>
        </p:grpSpPr>
        <p:sp>
          <p:nvSpPr>
            <p:cNvPr id="139" name="Google Shape;139;p35"/>
            <p:cNvSpPr/>
            <p:nvPr/>
          </p:nvSpPr>
          <p:spPr>
            <a:xfrm>
              <a:off x="0" y="2336191"/>
              <a:ext cx="5485018" cy="4518038"/>
            </a:xfrm>
            <a:custGeom>
              <a:avLst/>
              <a:gdLst/>
              <a:ahLst/>
              <a:cxnLst/>
              <a:rect l="l" t="t" r="r" b="b"/>
              <a:pathLst>
                <a:path w="5485018" h="4518038" extrusionOk="0">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512666" y="4518038"/>
                  </a:lnTo>
                  <a:lnTo>
                    <a:pt x="4574099" y="4368919"/>
                  </a:lnTo>
                  <a:cubicBezTo>
                    <a:pt x="4684932" y="4060345"/>
                    <a:pt x="4741091" y="3730957"/>
                    <a:pt x="4741091" y="3389833"/>
                  </a:cubicBezTo>
                  <a:cubicBezTo>
                    <a:pt x="4741091" y="3043625"/>
                    <a:pt x="4683319" y="2706493"/>
                    <a:pt x="4569388" y="2387755"/>
                  </a:cubicBezTo>
                  <a:cubicBezTo>
                    <a:pt x="4454218" y="2065386"/>
                    <a:pt x="4287225" y="1779441"/>
                    <a:pt x="4073248" y="1537907"/>
                  </a:cubicBezTo>
                  <a:cubicBezTo>
                    <a:pt x="3850965" y="1287054"/>
                    <a:pt x="3582688" y="1091019"/>
                    <a:pt x="3276102" y="955249"/>
                  </a:cubicBezTo>
                  <a:cubicBezTo>
                    <a:pt x="2935427" y="804470"/>
                    <a:pt x="2546399" y="727992"/>
                    <a:pt x="2119808" y="727992"/>
                  </a:cubicBezTo>
                  <a:lnTo>
                    <a:pt x="2112990" y="727992"/>
                  </a:lnTo>
                  <a:lnTo>
                    <a:pt x="2100468" y="727992"/>
                  </a:lnTo>
                  <a:lnTo>
                    <a:pt x="2087947" y="727629"/>
                  </a:lnTo>
                  <a:cubicBezTo>
                    <a:pt x="2054599" y="726541"/>
                    <a:pt x="2022241" y="726055"/>
                    <a:pt x="1989265" y="726055"/>
                  </a:cubicBezTo>
                  <a:cubicBezTo>
                    <a:pt x="1603957" y="726055"/>
                    <a:pt x="1253114" y="799872"/>
                    <a:pt x="946901" y="945810"/>
                  </a:cubicBezTo>
                  <a:cubicBezTo>
                    <a:pt x="667837" y="1078435"/>
                    <a:pt x="422869" y="1271444"/>
                    <a:pt x="218808" y="1519271"/>
                  </a:cubicBezTo>
                  <a:cubicBezTo>
                    <a:pt x="168847" y="1579957"/>
                    <a:pt x="121614" y="1643495"/>
                    <a:pt x="77177" y="1709761"/>
                  </a:cubicBezTo>
                  <a:lnTo>
                    <a:pt x="0" y="1837634"/>
                  </a:lnTo>
                  <a:lnTo>
                    <a:pt x="0" y="701173"/>
                  </a:lnTo>
                  <a:lnTo>
                    <a:pt x="94238" y="618817"/>
                  </a:lnTo>
                  <a:cubicBezTo>
                    <a:pt x="583605" y="235740"/>
                    <a:pt x="1215977" y="0"/>
                    <a:pt x="1989265"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0" name="Google Shape;140;p35"/>
            <p:cNvSpPr/>
            <p:nvPr/>
          </p:nvSpPr>
          <p:spPr>
            <a:xfrm>
              <a:off x="0" y="2336191"/>
              <a:ext cx="5485018" cy="4518038"/>
            </a:xfrm>
            <a:custGeom>
              <a:avLst/>
              <a:gdLst/>
              <a:ahLst/>
              <a:cxnLst/>
              <a:rect l="l" t="t" r="r" b="b"/>
              <a:pathLst>
                <a:path w="5485018" h="4518038" extrusionOk="0">
                  <a:moveTo>
                    <a:pt x="1989265" y="0"/>
                  </a:moveTo>
                  <a:cubicBezTo>
                    <a:pt x="2030052" y="0"/>
                    <a:pt x="2070466" y="606"/>
                    <a:pt x="2112245" y="1937"/>
                  </a:cubicBezTo>
                  <a:cubicBezTo>
                    <a:pt x="2114725" y="1937"/>
                    <a:pt x="2117453" y="1937"/>
                    <a:pt x="2119933" y="1937"/>
                  </a:cubicBezTo>
                  <a:cubicBezTo>
                    <a:pt x="4808915" y="1937"/>
                    <a:pt x="5916843" y="2490455"/>
                    <a:pt x="5333582" y="4434610"/>
                  </a:cubicBezTo>
                  <a:lnTo>
                    <a:pt x="5305435" y="4518038"/>
                  </a:lnTo>
                  <a:lnTo>
                    <a:pt x="4646095" y="4518038"/>
                  </a:lnTo>
                  <a:lnTo>
                    <a:pt x="4691006" y="4409093"/>
                  </a:lnTo>
                  <a:cubicBezTo>
                    <a:pt x="4806425" y="4087572"/>
                    <a:pt x="4864938" y="3744753"/>
                    <a:pt x="4864938" y="3389953"/>
                  </a:cubicBezTo>
                  <a:cubicBezTo>
                    <a:pt x="4864938" y="3030072"/>
                    <a:pt x="4804812" y="2679509"/>
                    <a:pt x="4686293" y="2347943"/>
                  </a:cubicBezTo>
                  <a:cubicBezTo>
                    <a:pt x="4565916" y="2011174"/>
                    <a:pt x="4391115" y="1712040"/>
                    <a:pt x="4166848" y="1458888"/>
                  </a:cubicBezTo>
                  <a:cubicBezTo>
                    <a:pt x="3932787" y="1194604"/>
                    <a:pt x="3650253" y="988162"/>
                    <a:pt x="3327179" y="845129"/>
                  </a:cubicBezTo>
                  <a:cubicBezTo>
                    <a:pt x="2970387" y="687212"/>
                    <a:pt x="2564126" y="607104"/>
                    <a:pt x="2119684" y="607104"/>
                  </a:cubicBezTo>
                  <a:lnTo>
                    <a:pt x="2113362" y="607104"/>
                  </a:lnTo>
                  <a:lnTo>
                    <a:pt x="2102700" y="607104"/>
                  </a:lnTo>
                  <a:lnTo>
                    <a:pt x="2092038" y="606740"/>
                  </a:lnTo>
                  <a:cubicBezTo>
                    <a:pt x="2057202" y="605532"/>
                    <a:pt x="2023605" y="605046"/>
                    <a:pt x="1989265" y="605046"/>
                  </a:cubicBezTo>
                  <a:cubicBezTo>
                    <a:pt x="1584989" y="605046"/>
                    <a:pt x="1215923" y="682977"/>
                    <a:pt x="892105" y="837143"/>
                  </a:cubicBezTo>
                  <a:cubicBezTo>
                    <a:pt x="596554" y="977755"/>
                    <a:pt x="337327" y="1181776"/>
                    <a:pt x="121738" y="1443641"/>
                  </a:cubicBezTo>
                  <a:lnTo>
                    <a:pt x="0" y="1607393"/>
                  </a:lnTo>
                  <a:lnTo>
                    <a:pt x="0" y="701173"/>
                  </a:lnTo>
                  <a:lnTo>
                    <a:pt x="94238" y="618817"/>
                  </a:lnTo>
                  <a:cubicBezTo>
                    <a:pt x="583605" y="235740"/>
                    <a:pt x="1215977" y="0"/>
                    <a:pt x="1989265"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1" name="Google Shape;141;p35"/>
            <p:cNvSpPr/>
            <p:nvPr/>
          </p:nvSpPr>
          <p:spPr>
            <a:xfrm>
              <a:off x="1" y="2361563"/>
              <a:ext cx="5474293" cy="4492666"/>
            </a:xfrm>
            <a:custGeom>
              <a:avLst/>
              <a:gdLst/>
              <a:ahLst/>
              <a:cxnLst/>
              <a:rect l="l" t="t" r="r" b="b"/>
              <a:pathLst>
                <a:path w="5474293" h="4492666" extrusionOk="0">
                  <a:moveTo>
                    <a:pt x="2115592" y="41"/>
                  </a:moveTo>
                  <a:cubicBezTo>
                    <a:pt x="2546769" y="1129"/>
                    <a:pt x="2985634" y="65627"/>
                    <a:pt x="3398462" y="218585"/>
                  </a:cubicBezTo>
                  <a:lnTo>
                    <a:pt x="3475450" y="248231"/>
                  </a:lnTo>
                  <a:lnTo>
                    <a:pt x="3514006" y="262994"/>
                  </a:lnTo>
                  <a:cubicBezTo>
                    <a:pt x="3526651" y="268318"/>
                    <a:pt x="3539171" y="274006"/>
                    <a:pt x="3551818" y="279573"/>
                  </a:cubicBezTo>
                  <a:lnTo>
                    <a:pt x="3627317" y="313213"/>
                  </a:lnTo>
                  <a:lnTo>
                    <a:pt x="3665128" y="330033"/>
                  </a:lnTo>
                  <a:cubicBezTo>
                    <a:pt x="3677650" y="335841"/>
                    <a:pt x="3689676" y="342377"/>
                    <a:pt x="3702071" y="348669"/>
                  </a:cubicBezTo>
                  <a:lnTo>
                    <a:pt x="3775959" y="386060"/>
                  </a:lnTo>
                  <a:lnTo>
                    <a:pt x="3812905" y="404817"/>
                  </a:lnTo>
                  <a:cubicBezTo>
                    <a:pt x="3825054" y="411352"/>
                    <a:pt x="3836832" y="418491"/>
                    <a:pt x="3848855" y="425267"/>
                  </a:cubicBezTo>
                  <a:lnTo>
                    <a:pt x="3920762" y="466653"/>
                  </a:lnTo>
                  <a:lnTo>
                    <a:pt x="3956712" y="487466"/>
                  </a:lnTo>
                  <a:lnTo>
                    <a:pt x="3991550" y="509852"/>
                  </a:lnTo>
                  <a:cubicBezTo>
                    <a:pt x="4178500" y="628078"/>
                    <a:pt x="4353674" y="766030"/>
                    <a:pt x="4511739" y="921042"/>
                  </a:cubicBezTo>
                  <a:cubicBezTo>
                    <a:pt x="4669309" y="1076539"/>
                    <a:pt x="4811754" y="1247647"/>
                    <a:pt x="4933990" y="1431579"/>
                  </a:cubicBezTo>
                  <a:cubicBezTo>
                    <a:pt x="5056724" y="1615272"/>
                    <a:pt x="5159993" y="1811186"/>
                    <a:pt x="5244418" y="2014241"/>
                  </a:cubicBezTo>
                  <a:cubicBezTo>
                    <a:pt x="5327481" y="2217657"/>
                    <a:pt x="5396409" y="2427728"/>
                    <a:pt x="5433601" y="2643851"/>
                  </a:cubicBezTo>
                  <a:cubicBezTo>
                    <a:pt x="5452446" y="2751792"/>
                    <a:pt x="5463480" y="2860819"/>
                    <a:pt x="5469182" y="2969730"/>
                  </a:cubicBezTo>
                  <a:cubicBezTo>
                    <a:pt x="5471413" y="2996957"/>
                    <a:pt x="5471785" y="3024183"/>
                    <a:pt x="5472280" y="3051530"/>
                  </a:cubicBezTo>
                  <a:lnTo>
                    <a:pt x="5473893" y="3133213"/>
                  </a:lnTo>
                  <a:cubicBezTo>
                    <a:pt x="5474883" y="3160441"/>
                    <a:pt x="5473770" y="3187667"/>
                    <a:pt x="5473396" y="3214894"/>
                  </a:cubicBezTo>
                  <a:lnTo>
                    <a:pt x="5471413" y="3296455"/>
                  </a:lnTo>
                  <a:cubicBezTo>
                    <a:pt x="5463726" y="3513909"/>
                    <a:pt x="5421452" y="3728700"/>
                    <a:pt x="5370003" y="3937439"/>
                  </a:cubicBezTo>
                  <a:cubicBezTo>
                    <a:pt x="5356367" y="3989595"/>
                    <a:pt x="5343100" y="4041629"/>
                    <a:pt x="5330578" y="4093542"/>
                  </a:cubicBezTo>
                  <a:lnTo>
                    <a:pt x="5309380" y="4170988"/>
                  </a:lnTo>
                  <a:lnTo>
                    <a:pt x="5289173" y="4248555"/>
                  </a:lnTo>
                  <a:lnTo>
                    <a:pt x="5266983" y="4325639"/>
                  </a:lnTo>
                  <a:cubicBezTo>
                    <a:pt x="5259667" y="4351292"/>
                    <a:pt x="5253096" y="4377187"/>
                    <a:pt x="5245039" y="4402599"/>
                  </a:cubicBezTo>
                  <a:lnTo>
                    <a:pt x="5216062" y="4492666"/>
                  </a:lnTo>
                  <a:lnTo>
                    <a:pt x="4901582" y="4492666"/>
                  </a:lnTo>
                  <a:lnTo>
                    <a:pt x="4912791" y="4462983"/>
                  </a:lnTo>
                  <a:cubicBezTo>
                    <a:pt x="4921718" y="4440114"/>
                    <a:pt x="4927669" y="4416273"/>
                    <a:pt x="4934983" y="4393040"/>
                  </a:cubicBezTo>
                  <a:lnTo>
                    <a:pt x="4956181" y="4322734"/>
                  </a:lnTo>
                  <a:cubicBezTo>
                    <a:pt x="4968704" y="4275420"/>
                    <a:pt x="4979862" y="4227742"/>
                    <a:pt x="4990895" y="4180064"/>
                  </a:cubicBezTo>
                  <a:cubicBezTo>
                    <a:pt x="5000067" y="4131903"/>
                    <a:pt x="5007506" y="4083498"/>
                    <a:pt x="5014697" y="4035216"/>
                  </a:cubicBezTo>
                  <a:cubicBezTo>
                    <a:pt x="5019284" y="3986327"/>
                    <a:pt x="5023871" y="3937683"/>
                    <a:pt x="5026474" y="3888915"/>
                  </a:cubicBezTo>
                  <a:cubicBezTo>
                    <a:pt x="5034534" y="3693002"/>
                    <a:pt x="5016310" y="3498298"/>
                    <a:pt x="4998580" y="3307225"/>
                  </a:cubicBezTo>
                  <a:lnTo>
                    <a:pt x="4990770" y="3235586"/>
                  </a:lnTo>
                  <a:cubicBezTo>
                    <a:pt x="4988167" y="3211748"/>
                    <a:pt x="4986182" y="3187910"/>
                    <a:pt x="4982093" y="3164190"/>
                  </a:cubicBezTo>
                  <a:lnTo>
                    <a:pt x="4971556" y="3093158"/>
                  </a:lnTo>
                  <a:cubicBezTo>
                    <a:pt x="4968084" y="3069442"/>
                    <a:pt x="4964735" y="3045844"/>
                    <a:pt x="4960024" y="3022368"/>
                  </a:cubicBezTo>
                  <a:lnTo>
                    <a:pt x="4946883" y="2951941"/>
                  </a:lnTo>
                  <a:lnTo>
                    <a:pt x="4940685" y="2916728"/>
                  </a:lnTo>
                  <a:cubicBezTo>
                    <a:pt x="4938454" y="2904988"/>
                    <a:pt x="4935603" y="2893372"/>
                    <a:pt x="4933123" y="2881754"/>
                  </a:cubicBezTo>
                  <a:cubicBezTo>
                    <a:pt x="4927915" y="2858522"/>
                    <a:pt x="4923205" y="2835167"/>
                    <a:pt x="4918494" y="2811812"/>
                  </a:cubicBezTo>
                  <a:lnTo>
                    <a:pt x="4911553" y="2776841"/>
                  </a:lnTo>
                  <a:lnTo>
                    <a:pt x="4903494" y="2742111"/>
                  </a:lnTo>
                  <a:cubicBezTo>
                    <a:pt x="4862335" y="2556724"/>
                    <a:pt x="4819069" y="2371579"/>
                    <a:pt x="4755594" y="2192244"/>
                  </a:cubicBezTo>
                  <a:cubicBezTo>
                    <a:pt x="4693607" y="2012547"/>
                    <a:pt x="4616123" y="1837930"/>
                    <a:pt x="4523888" y="1671057"/>
                  </a:cubicBezTo>
                  <a:lnTo>
                    <a:pt x="4489176" y="1608376"/>
                  </a:lnTo>
                  <a:lnTo>
                    <a:pt x="4451613" y="1547507"/>
                  </a:lnTo>
                  <a:cubicBezTo>
                    <a:pt x="4439092" y="1527178"/>
                    <a:pt x="4427065" y="1506485"/>
                    <a:pt x="4414049" y="1486398"/>
                  </a:cubicBezTo>
                  <a:lnTo>
                    <a:pt x="4373758" y="1427104"/>
                  </a:lnTo>
                  <a:cubicBezTo>
                    <a:pt x="4360121" y="1407499"/>
                    <a:pt x="4347475" y="1387050"/>
                    <a:pt x="4332971" y="1367930"/>
                  </a:cubicBezTo>
                  <a:lnTo>
                    <a:pt x="4289828" y="1310450"/>
                  </a:lnTo>
                  <a:lnTo>
                    <a:pt x="4268258" y="1281651"/>
                  </a:lnTo>
                  <a:lnTo>
                    <a:pt x="4257471" y="1267250"/>
                  </a:lnTo>
                  <a:lnTo>
                    <a:pt x="4245941" y="1253455"/>
                  </a:lnTo>
                  <a:lnTo>
                    <a:pt x="4199824" y="1198154"/>
                  </a:lnTo>
                  <a:cubicBezTo>
                    <a:pt x="4076223" y="1051127"/>
                    <a:pt x="3936878" y="915598"/>
                    <a:pt x="3782406" y="797372"/>
                  </a:cubicBezTo>
                  <a:cubicBezTo>
                    <a:pt x="3705172" y="738198"/>
                    <a:pt x="3624465" y="683017"/>
                    <a:pt x="3540661" y="632194"/>
                  </a:cubicBezTo>
                  <a:cubicBezTo>
                    <a:pt x="3456483" y="582217"/>
                    <a:pt x="3369578" y="535749"/>
                    <a:pt x="3279449" y="495211"/>
                  </a:cubicBezTo>
                  <a:cubicBezTo>
                    <a:pt x="3099688" y="413287"/>
                    <a:pt x="2908894" y="352421"/>
                    <a:pt x="2712893" y="311278"/>
                  </a:cubicBezTo>
                  <a:lnTo>
                    <a:pt x="2639377" y="295787"/>
                  </a:lnTo>
                  <a:cubicBezTo>
                    <a:pt x="2614706" y="291552"/>
                    <a:pt x="2589789" y="288163"/>
                    <a:pt x="2564993" y="284291"/>
                  </a:cubicBezTo>
                  <a:cubicBezTo>
                    <a:pt x="2515280" y="277031"/>
                    <a:pt x="2465817" y="268198"/>
                    <a:pt x="2415482" y="264446"/>
                  </a:cubicBezTo>
                  <a:lnTo>
                    <a:pt x="2340231" y="257428"/>
                  </a:lnTo>
                  <a:cubicBezTo>
                    <a:pt x="2315188" y="255129"/>
                    <a:pt x="2290147" y="252466"/>
                    <a:pt x="2264732" y="251982"/>
                  </a:cubicBezTo>
                  <a:lnTo>
                    <a:pt x="2112989" y="245811"/>
                  </a:lnTo>
                  <a:cubicBezTo>
                    <a:pt x="1910292" y="242179"/>
                    <a:pt x="1709334" y="261422"/>
                    <a:pt x="1515068" y="306677"/>
                  </a:cubicBezTo>
                  <a:cubicBezTo>
                    <a:pt x="1320802" y="351572"/>
                    <a:pt x="1135214" y="423574"/>
                    <a:pt x="963016" y="513967"/>
                  </a:cubicBezTo>
                  <a:cubicBezTo>
                    <a:pt x="790695" y="604482"/>
                    <a:pt x="631639" y="713754"/>
                    <a:pt x="485101" y="835489"/>
                  </a:cubicBezTo>
                  <a:cubicBezTo>
                    <a:pt x="447290" y="864410"/>
                    <a:pt x="413445" y="898292"/>
                    <a:pt x="377616" y="929391"/>
                  </a:cubicBezTo>
                  <a:lnTo>
                    <a:pt x="350963" y="952869"/>
                  </a:lnTo>
                  <a:cubicBezTo>
                    <a:pt x="342160" y="960855"/>
                    <a:pt x="333854" y="969326"/>
                    <a:pt x="325177" y="977433"/>
                  </a:cubicBezTo>
                  <a:cubicBezTo>
                    <a:pt x="307943" y="993770"/>
                    <a:pt x="290712" y="1010106"/>
                    <a:pt x="273108" y="1026079"/>
                  </a:cubicBezTo>
                  <a:cubicBezTo>
                    <a:pt x="264431" y="1034187"/>
                    <a:pt x="255379" y="1041931"/>
                    <a:pt x="246950" y="1050280"/>
                  </a:cubicBezTo>
                  <a:lnTo>
                    <a:pt x="221907" y="1075572"/>
                  </a:lnTo>
                  <a:lnTo>
                    <a:pt x="171698" y="1126154"/>
                  </a:lnTo>
                  <a:cubicBezTo>
                    <a:pt x="154467" y="1142611"/>
                    <a:pt x="139340" y="1161005"/>
                    <a:pt x="123596" y="1178793"/>
                  </a:cubicBezTo>
                  <a:lnTo>
                    <a:pt x="76734" y="1232642"/>
                  </a:lnTo>
                  <a:lnTo>
                    <a:pt x="0" y="1334855"/>
                  </a:lnTo>
                  <a:lnTo>
                    <a:pt x="0" y="663435"/>
                  </a:lnTo>
                  <a:lnTo>
                    <a:pt x="16483" y="648530"/>
                  </a:lnTo>
                  <a:cubicBezTo>
                    <a:pt x="27021" y="639332"/>
                    <a:pt x="37312" y="629893"/>
                    <a:pt x="48220" y="620940"/>
                  </a:cubicBezTo>
                  <a:lnTo>
                    <a:pt x="81570" y="595043"/>
                  </a:lnTo>
                  <a:cubicBezTo>
                    <a:pt x="126324" y="560920"/>
                    <a:pt x="170334" y="526189"/>
                    <a:pt x="217693" y="495573"/>
                  </a:cubicBezTo>
                  <a:cubicBezTo>
                    <a:pt x="403528" y="368636"/>
                    <a:pt x="607091" y="267955"/>
                    <a:pt x="817844" y="193898"/>
                  </a:cubicBezTo>
                  <a:cubicBezTo>
                    <a:pt x="1028722" y="119356"/>
                    <a:pt x="1246293" y="71921"/>
                    <a:pt x="1463494" y="41427"/>
                  </a:cubicBezTo>
                  <a:cubicBezTo>
                    <a:pt x="1681315" y="11537"/>
                    <a:pt x="1899630" y="-805"/>
                    <a:pt x="2115592" y="41"/>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2" name="Google Shape;142;p35"/>
            <p:cNvSpPr/>
            <p:nvPr/>
          </p:nvSpPr>
          <p:spPr>
            <a:xfrm>
              <a:off x="1" y="2328207"/>
              <a:ext cx="5455589" cy="4526023"/>
            </a:xfrm>
            <a:custGeom>
              <a:avLst/>
              <a:gdLst/>
              <a:ahLst/>
              <a:cxnLst/>
              <a:rect l="l" t="t" r="r" b="b"/>
              <a:pathLst>
                <a:path w="5455589" h="4526023" extrusionOk="0">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480043" y="4526023"/>
                  </a:lnTo>
                  <a:lnTo>
                    <a:pt x="4544716" y="4369040"/>
                  </a:lnTo>
                  <a:cubicBezTo>
                    <a:pt x="4655547" y="4060465"/>
                    <a:pt x="4711707" y="3731077"/>
                    <a:pt x="4711707" y="3389953"/>
                  </a:cubicBezTo>
                  <a:cubicBezTo>
                    <a:pt x="4711707" y="3043625"/>
                    <a:pt x="4653936" y="2706493"/>
                    <a:pt x="4540005" y="2387756"/>
                  </a:cubicBezTo>
                  <a:cubicBezTo>
                    <a:pt x="4424835" y="2065386"/>
                    <a:pt x="4257842" y="1779441"/>
                    <a:pt x="4043865" y="1537907"/>
                  </a:cubicBezTo>
                  <a:cubicBezTo>
                    <a:pt x="3821582" y="1287054"/>
                    <a:pt x="3553305" y="1091020"/>
                    <a:pt x="3246721" y="955249"/>
                  </a:cubicBezTo>
                  <a:cubicBezTo>
                    <a:pt x="2906044" y="804470"/>
                    <a:pt x="2517016" y="727992"/>
                    <a:pt x="2090425" y="727992"/>
                  </a:cubicBezTo>
                  <a:lnTo>
                    <a:pt x="2083606" y="727992"/>
                  </a:lnTo>
                  <a:lnTo>
                    <a:pt x="2071085" y="727992"/>
                  </a:lnTo>
                  <a:lnTo>
                    <a:pt x="2058564" y="727630"/>
                  </a:lnTo>
                  <a:cubicBezTo>
                    <a:pt x="2025216" y="726541"/>
                    <a:pt x="1992858" y="726055"/>
                    <a:pt x="1959882" y="726055"/>
                  </a:cubicBezTo>
                  <a:cubicBezTo>
                    <a:pt x="1574698" y="726055"/>
                    <a:pt x="1223854" y="799992"/>
                    <a:pt x="917394" y="945930"/>
                  </a:cubicBezTo>
                  <a:cubicBezTo>
                    <a:pt x="638454" y="1078555"/>
                    <a:pt x="393486" y="1271566"/>
                    <a:pt x="189425" y="1519394"/>
                  </a:cubicBezTo>
                  <a:cubicBezTo>
                    <a:pt x="139464" y="1580080"/>
                    <a:pt x="92231" y="1643617"/>
                    <a:pt x="47794" y="1709883"/>
                  </a:cubicBezTo>
                  <a:lnTo>
                    <a:pt x="0" y="1789072"/>
                  </a:lnTo>
                  <a:lnTo>
                    <a:pt x="0" y="675495"/>
                  </a:lnTo>
                  <a:lnTo>
                    <a:pt x="64855" y="618817"/>
                  </a:lnTo>
                  <a:cubicBezTo>
                    <a:pt x="554222" y="235740"/>
                    <a:pt x="1186594" y="0"/>
                    <a:pt x="1959882"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35"/>
            <p:cNvSpPr/>
            <p:nvPr/>
          </p:nvSpPr>
          <p:spPr>
            <a:xfrm>
              <a:off x="1" y="2328207"/>
              <a:ext cx="5455589" cy="4526023"/>
            </a:xfrm>
            <a:custGeom>
              <a:avLst/>
              <a:gdLst/>
              <a:ahLst/>
              <a:cxnLst/>
              <a:rect l="l" t="t" r="r" b="b"/>
              <a:pathLst>
                <a:path w="5455589" h="4526023" extrusionOk="0">
                  <a:moveTo>
                    <a:pt x="1959882" y="0"/>
                  </a:moveTo>
                  <a:cubicBezTo>
                    <a:pt x="2000792" y="0"/>
                    <a:pt x="2041209" y="606"/>
                    <a:pt x="2082862" y="1937"/>
                  </a:cubicBezTo>
                  <a:cubicBezTo>
                    <a:pt x="2085342" y="1937"/>
                    <a:pt x="2088070" y="1937"/>
                    <a:pt x="2090550" y="1937"/>
                  </a:cubicBezTo>
                  <a:cubicBezTo>
                    <a:pt x="4779457" y="1937"/>
                    <a:pt x="5887402" y="2490455"/>
                    <a:pt x="5304164" y="4434610"/>
                  </a:cubicBezTo>
                  <a:lnTo>
                    <a:pt x="5273324" y="4526023"/>
                  </a:lnTo>
                  <a:lnTo>
                    <a:pt x="4613420" y="4526023"/>
                  </a:lnTo>
                  <a:lnTo>
                    <a:pt x="4661623" y="4409094"/>
                  </a:lnTo>
                  <a:cubicBezTo>
                    <a:pt x="4777041" y="4087572"/>
                    <a:pt x="4835557" y="3744753"/>
                    <a:pt x="4835557" y="3389953"/>
                  </a:cubicBezTo>
                  <a:cubicBezTo>
                    <a:pt x="4835557" y="3030072"/>
                    <a:pt x="4775428" y="2679509"/>
                    <a:pt x="4656910" y="2347944"/>
                  </a:cubicBezTo>
                  <a:cubicBezTo>
                    <a:pt x="4536532" y="2011174"/>
                    <a:pt x="4361732" y="1712040"/>
                    <a:pt x="4137464" y="1458888"/>
                  </a:cubicBezTo>
                  <a:cubicBezTo>
                    <a:pt x="3903404" y="1194604"/>
                    <a:pt x="3620870" y="988162"/>
                    <a:pt x="3297796" y="845129"/>
                  </a:cubicBezTo>
                  <a:cubicBezTo>
                    <a:pt x="2941004" y="687212"/>
                    <a:pt x="2534743" y="607104"/>
                    <a:pt x="2090301" y="607104"/>
                  </a:cubicBezTo>
                  <a:lnTo>
                    <a:pt x="2083978" y="607104"/>
                  </a:lnTo>
                  <a:lnTo>
                    <a:pt x="2073317" y="607104"/>
                  </a:lnTo>
                  <a:lnTo>
                    <a:pt x="2062656" y="606741"/>
                  </a:lnTo>
                  <a:cubicBezTo>
                    <a:pt x="2027819" y="605532"/>
                    <a:pt x="1994222" y="605046"/>
                    <a:pt x="1959882" y="605046"/>
                  </a:cubicBezTo>
                  <a:cubicBezTo>
                    <a:pt x="1555729" y="605046"/>
                    <a:pt x="1186663" y="683098"/>
                    <a:pt x="862722" y="837143"/>
                  </a:cubicBezTo>
                  <a:cubicBezTo>
                    <a:pt x="567171" y="977755"/>
                    <a:pt x="307943" y="1181776"/>
                    <a:pt x="92355" y="1443641"/>
                  </a:cubicBezTo>
                  <a:lnTo>
                    <a:pt x="0" y="1567870"/>
                  </a:lnTo>
                  <a:lnTo>
                    <a:pt x="0" y="675495"/>
                  </a:lnTo>
                  <a:lnTo>
                    <a:pt x="64855" y="618817"/>
                  </a:lnTo>
                  <a:cubicBezTo>
                    <a:pt x="554222" y="235740"/>
                    <a:pt x="1186594" y="0"/>
                    <a:pt x="1959882" y="0"/>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4" name="Google Shape;144;p35"/>
            <p:cNvSpPr/>
            <p:nvPr/>
          </p:nvSpPr>
          <p:spPr>
            <a:xfrm>
              <a:off x="1" y="2317967"/>
              <a:ext cx="5635125" cy="4536263"/>
            </a:xfrm>
            <a:custGeom>
              <a:avLst/>
              <a:gdLst/>
              <a:ahLst/>
              <a:cxnLst/>
              <a:rect l="l" t="t" r="r" b="b"/>
              <a:pathLst>
                <a:path w="5635125" h="4536263" extrusionOk="0">
                  <a:moveTo>
                    <a:pt x="2112370" y="2011"/>
                  </a:moveTo>
                  <a:cubicBezTo>
                    <a:pt x="2560655" y="2374"/>
                    <a:pt x="3013032" y="58402"/>
                    <a:pt x="3443962" y="201797"/>
                  </a:cubicBezTo>
                  <a:lnTo>
                    <a:pt x="3524048" y="230356"/>
                  </a:lnTo>
                  <a:lnTo>
                    <a:pt x="3564215" y="244513"/>
                  </a:lnTo>
                  <a:cubicBezTo>
                    <a:pt x="3577605" y="249353"/>
                    <a:pt x="3591118" y="253589"/>
                    <a:pt x="3604134" y="259397"/>
                  </a:cubicBezTo>
                  <a:cubicBezTo>
                    <a:pt x="3656450" y="281301"/>
                    <a:pt x="3709388" y="302356"/>
                    <a:pt x="3761580" y="325106"/>
                  </a:cubicBezTo>
                  <a:cubicBezTo>
                    <a:pt x="3812903" y="349550"/>
                    <a:pt x="3864849" y="373268"/>
                    <a:pt x="3915926" y="398680"/>
                  </a:cubicBezTo>
                  <a:cubicBezTo>
                    <a:pt x="3965887" y="426028"/>
                    <a:pt x="4016716" y="452409"/>
                    <a:pt x="4066305" y="480844"/>
                  </a:cubicBezTo>
                  <a:cubicBezTo>
                    <a:pt x="4263794" y="596166"/>
                    <a:pt x="4449629" y="733392"/>
                    <a:pt x="4617984" y="890098"/>
                  </a:cubicBezTo>
                  <a:cubicBezTo>
                    <a:pt x="4954818" y="1203754"/>
                    <a:pt x="5217764" y="1595219"/>
                    <a:pt x="5387359" y="2020324"/>
                  </a:cubicBezTo>
                  <a:cubicBezTo>
                    <a:pt x="5557947" y="2445551"/>
                    <a:pt x="5639646" y="2902604"/>
                    <a:pt x="5634933" y="3356508"/>
                  </a:cubicBezTo>
                  <a:cubicBezTo>
                    <a:pt x="5631191" y="3754046"/>
                    <a:pt x="5559369" y="4148944"/>
                    <a:pt x="5426809" y="4521289"/>
                  </a:cubicBezTo>
                  <a:lnTo>
                    <a:pt x="5420775" y="4536263"/>
                  </a:lnTo>
                  <a:lnTo>
                    <a:pt x="5192615" y="4536263"/>
                  </a:lnTo>
                  <a:lnTo>
                    <a:pt x="5252198" y="4305372"/>
                  </a:lnTo>
                  <a:cubicBezTo>
                    <a:pt x="5273894" y="4201637"/>
                    <a:pt x="5290785" y="4097084"/>
                    <a:pt x="5302934" y="3992169"/>
                  </a:cubicBezTo>
                  <a:lnTo>
                    <a:pt x="5317935" y="3834617"/>
                  </a:lnTo>
                  <a:cubicBezTo>
                    <a:pt x="5320661" y="3781977"/>
                    <a:pt x="5324259" y="3729339"/>
                    <a:pt x="5326240" y="3676819"/>
                  </a:cubicBezTo>
                  <a:cubicBezTo>
                    <a:pt x="5326862" y="3624181"/>
                    <a:pt x="5328968" y="3571662"/>
                    <a:pt x="5328597" y="3519023"/>
                  </a:cubicBezTo>
                  <a:lnTo>
                    <a:pt x="5326862" y="3440247"/>
                  </a:lnTo>
                  <a:cubicBezTo>
                    <a:pt x="5326117" y="3413987"/>
                    <a:pt x="5326862" y="3387729"/>
                    <a:pt x="5324754" y="3361590"/>
                  </a:cubicBezTo>
                  <a:lnTo>
                    <a:pt x="5320291" y="3282936"/>
                  </a:lnTo>
                  <a:cubicBezTo>
                    <a:pt x="5318678" y="3256798"/>
                    <a:pt x="5317812" y="3230537"/>
                    <a:pt x="5314712" y="3204522"/>
                  </a:cubicBezTo>
                  <a:lnTo>
                    <a:pt x="5307521" y="3126228"/>
                  </a:lnTo>
                  <a:lnTo>
                    <a:pt x="5304050" y="3087142"/>
                  </a:lnTo>
                  <a:cubicBezTo>
                    <a:pt x="5302934" y="3074072"/>
                    <a:pt x="5300704" y="3061124"/>
                    <a:pt x="5299091" y="3048177"/>
                  </a:cubicBezTo>
                  <a:cubicBezTo>
                    <a:pt x="5286074" y="2944230"/>
                    <a:pt x="5269833" y="2840646"/>
                    <a:pt x="5249253" y="2738030"/>
                  </a:cubicBezTo>
                  <a:cubicBezTo>
                    <a:pt x="5208342" y="2532798"/>
                    <a:pt x="5151563" y="2330834"/>
                    <a:pt x="5078790" y="2134677"/>
                  </a:cubicBezTo>
                  <a:cubicBezTo>
                    <a:pt x="4932999" y="1742729"/>
                    <a:pt x="4725096" y="1371231"/>
                    <a:pt x="4445910" y="1049950"/>
                  </a:cubicBezTo>
                  <a:cubicBezTo>
                    <a:pt x="4306688" y="889252"/>
                    <a:pt x="4149614" y="741739"/>
                    <a:pt x="3975680" y="613349"/>
                  </a:cubicBezTo>
                  <a:cubicBezTo>
                    <a:pt x="3932043" y="581525"/>
                    <a:pt x="3886916" y="551514"/>
                    <a:pt x="3842409" y="520416"/>
                  </a:cubicBezTo>
                  <a:cubicBezTo>
                    <a:pt x="3796787" y="491131"/>
                    <a:pt x="3749926" y="463419"/>
                    <a:pt x="3703560" y="434620"/>
                  </a:cubicBezTo>
                  <a:cubicBezTo>
                    <a:pt x="3656077" y="407756"/>
                    <a:pt x="3607357" y="383069"/>
                    <a:pt x="3559132" y="357174"/>
                  </a:cubicBezTo>
                  <a:cubicBezTo>
                    <a:pt x="3510163" y="332850"/>
                    <a:pt x="3459830" y="310827"/>
                    <a:pt x="3409869" y="287835"/>
                  </a:cubicBezTo>
                  <a:lnTo>
                    <a:pt x="3391024" y="279364"/>
                  </a:lnTo>
                  <a:lnTo>
                    <a:pt x="3371810" y="271862"/>
                  </a:lnTo>
                  <a:lnTo>
                    <a:pt x="3333378" y="256857"/>
                  </a:lnTo>
                  <a:lnTo>
                    <a:pt x="3256391" y="226846"/>
                  </a:lnTo>
                  <a:cubicBezTo>
                    <a:pt x="3230976" y="216077"/>
                    <a:pt x="3204322" y="208816"/>
                    <a:pt x="3178039" y="200103"/>
                  </a:cubicBezTo>
                  <a:lnTo>
                    <a:pt x="3099068" y="174933"/>
                  </a:lnTo>
                  <a:lnTo>
                    <a:pt x="3059520" y="162469"/>
                  </a:lnTo>
                  <a:lnTo>
                    <a:pt x="3019354" y="152062"/>
                  </a:lnTo>
                  <a:lnTo>
                    <a:pt x="2938896" y="131490"/>
                  </a:lnTo>
                  <a:cubicBezTo>
                    <a:pt x="2885463" y="116485"/>
                    <a:pt x="2830668" y="107532"/>
                    <a:pt x="2776242" y="96762"/>
                  </a:cubicBezTo>
                  <a:cubicBezTo>
                    <a:pt x="2557927" y="55618"/>
                    <a:pt x="2335272" y="37588"/>
                    <a:pt x="2111872" y="38314"/>
                  </a:cubicBezTo>
                  <a:cubicBezTo>
                    <a:pt x="1888597" y="32748"/>
                    <a:pt x="1665820" y="47631"/>
                    <a:pt x="1447502" y="87201"/>
                  </a:cubicBezTo>
                  <a:lnTo>
                    <a:pt x="1365679" y="101965"/>
                  </a:lnTo>
                  <a:lnTo>
                    <a:pt x="1284974" y="121446"/>
                  </a:lnTo>
                  <a:lnTo>
                    <a:pt x="1204515" y="141291"/>
                  </a:lnTo>
                  <a:cubicBezTo>
                    <a:pt x="1177737" y="148069"/>
                    <a:pt x="1151703" y="157388"/>
                    <a:pt x="1125296" y="165253"/>
                  </a:cubicBezTo>
                  <a:lnTo>
                    <a:pt x="1046326" y="189939"/>
                  </a:lnTo>
                  <a:cubicBezTo>
                    <a:pt x="1039756" y="191996"/>
                    <a:pt x="1033186" y="193931"/>
                    <a:pt x="1026614" y="196231"/>
                  </a:cubicBezTo>
                  <a:lnTo>
                    <a:pt x="1007275" y="203492"/>
                  </a:lnTo>
                  <a:lnTo>
                    <a:pt x="968719" y="218255"/>
                  </a:lnTo>
                  <a:lnTo>
                    <a:pt x="891856" y="247901"/>
                  </a:lnTo>
                  <a:lnTo>
                    <a:pt x="872641" y="255283"/>
                  </a:lnTo>
                  <a:lnTo>
                    <a:pt x="853922" y="263755"/>
                  </a:lnTo>
                  <a:lnTo>
                    <a:pt x="816481" y="280817"/>
                  </a:lnTo>
                  <a:cubicBezTo>
                    <a:pt x="616389" y="370121"/>
                    <a:pt x="429437" y="484353"/>
                    <a:pt x="260959" y="618433"/>
                  </a:cubicBezTo>
                  <a:cubicBezTo>
                    <a:pt x="176595" y="685350"/>
                    <a:pt x="96787" y="757109"/>
                    <a:pt x="21645" y="832906"/>
                  </a:cubicBezTo>
                  <a:lnTo>
                    <a:pt x="0" y="857354"/>
                  </a:lnTo>
                  <a:lnTo>
                    <a:pt x="0" y="593247"/>
                  </a:lnTo>
                  <a:lnTo>
                    <a:pt x="18510" y="579335"/>
                  </a:lnTo>
                  <a:cubicBezTo>
                    <a:pt x="65368" y="546190"/>
                    <a:pt x="113152" y="514425"/>
                    <a:pt x="161780" y="484113"/>
                  </a:cubicBezTo>
                  <a:cubicBezTo>
                    <a:pt x="356292" y="362861"/>
                    <a:pt x="564071" y="264601"/>
                    <a:pt x="778792" y="190181"/>
                  </a:cubicBezTo>
                  <a:cubicBezTo>
                    <a:pt x="1208731" y="40371"/>
                    <a:pt x="1664207" y="-11299"/>
                    <a:pt x="2112370" y="20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45" name="Google Shape;145;p35"/>
          <p:cNvSpPr/>
          <p:nvPr/>
        </p:nvSpPr>
        <p:spPr>
          <a:xfrm>
            <a:off x="594226" y="6225474"/>
            <a:ext cx="4813200" cy="628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419" sz="2400" b="0" i="0" u="none" strike="noStrike" cap="none" dirty="0">
                <a:solidFill>
                  <a:schemeClr val="dk1"/>
                </a:solidFill>
                <a:latin typeface="Arial"/>
                <a:ea typeface="Arial"/>
                <a:cs typeface="Arial"/>
                <a:sym typeface="Arial"/>
              </a:rPr>
              <a:t>Tecnologías y Modelo por Capas</a:t>
            </a:r>
            <a:endParaRPr sz="2400" b="0" i="0" u="none" strike="noStrike" cap="none" dirty="0">
              <a:solidFill>
                <a:schemeClr val="dk1"/>
              </a:solidFill>
              <a:latin typeface="Arial"/>
              <a:ea typeface="Arial"/>
              <a:cs typeface="Arial"/>
              <a:sym typeface="Arial"/>
            </a:endParaRPr>
          </a:p>
        </p:txBody>
      </p:sp>
      <p:pic>
        <p:nvPicPr>
          <p:cNvPr id="147" name="Google Shape;147;p35"/>
          <p:cNvPicPr preferRelativeResize="0"/>
          <p:nvPr/>
        </p:nvPicPr>
        <p:blipFill>
          <a:blip r:embed="rId3">
            <a:alphaModFix/>
          </a:blip>
          <a:stretch>
            <a:fillRect/>
          </a:stretch>
        </p:blipFill>
        <p:spPr>
          <a:xfrm>
            <a:off x="2128220" y="4292000"/>
            <a:ext cx="1697576" cy="1697600"/>
          </a:xfrm>
          <a:prstGeom prst="rect">
            <a:avLst/>
          </a:prstGeom>
          <a:noFill/>
          <a:ln>
            <a:noFill/>
          </a:ln>
        </p:spPr>
      </p:pic>
      <p:pic>
        <p:nvPicPr>
          <p:cNvPr id="148" name="Google Shape;148;p35"/>
          <p:cNvPicPr preferRelativeResize="0"/>
          <p:nvPr/>
        </p:nvPicPr>
        <p:blipFill>
          <a:blip r:embed="rId4">
            <a:alphaModFix/>
          </a:blip>
          <a:stretch>
            <a:fillRect/>
          </a:stretch>
        </p:blipFill>
        <p:spPr>
          <a:xfrm>
            <a:off x="754550" y="397500"/>
            <a:ext cx="3900027" cy="1552675"/>
          </a:xfrm>
          <a:prstGeom prst="rect">
            <a:avLst/>
          </a:prstGeom>
          <a:noFill/>
          <a:ln>
            <a:noFill/>
          </a:ln>
        </p:spPr>
      </p:pic>
      <p:pic>
        <p:nvPicPr>
          <p:cNvPr id="149" name="Google Shape;149;p35"/>
          <p:cNvPicPr preferRelativeResize="0"/>
          <p:nvPr/>
        </p:nvPicPr>
        <p:blipFill>
          <a:blip r:embed="rId5">
            <a:alphaModFix/>
          </a:blip>
          <a:stretch>
            <a:fillRect/>
          </a:stretch>
        </p:blipFill>
        <p:spPr>
          <a:xfrm>
            <a:off x="1835660" y="1867755"/>
            <a:ext cx="2256924" cy="2256924"/>
          </a:xfrm>
          <a:prstGeom prst="rect">
            <a:avLst/>
          </a:prstGeom>
          <a:noFill/>
          <a:ln>
            <a:noFill/>
          </a:ln>
        </p:spPr>
      </p:pic>
      <p:pic>
        <p:nvPicPr>
          <p:cNvPr id="4" name="Imagen 3">
            <a:extLst>
              <a:ext uri="{FF2B5EF4-FFF2-40B4-BE49-F238E27FC236}">
                <a16:creationId xmlns:a16="http://schemas.microsoft.com/office/drawing/2014/main" id="{3D22ACF8-68AD-4E3A-A019-EE5B81330D87}"/>
              </a:ext>
            </a:extLst>
          </p:cNvPr>
          <p:cNvPicPr>
            <a:picLocks noChangeAspect="1"/>
          </p:cNvPicPr>
          <p:nvPr/>
        </p:nvPicPr>
        <p:blipFill>
          <a:blip r:embed="rId6"/>
          <a:stretch>
            <a:fillRect/>
          </a:stretch>
        </p:blipFill>
        <p:spPr>
          <a:xfrm>
            <a:off x="6542173" y="0"/>
            <a:ext cx="4634962"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5" name="Google Shape;155;p33"/>
          <p:cNvSpPr txBox="1"/>
          <p:nvPr/>
        </p:nvSpPr>
        <p:spPr>
          <a:xfrm>
            <a:off x="547325" y="90700"/>
            <a:ext cx="4173000" cy="9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3500">
                <a:solidFill>
                  <a:schemeClr val="dk1"/>
                </a:solidFill>
                <a:highlight>
                  <a:schemeClr val="lt1"/>
                </a:highlight>
                <a:latin typeface="Calibri"/>
                <a:ea typeface="Calibri"/>
                <a:cs typeface="Calibri"/>
                <a:sym typeface="Calibri"/>
              </a:rPr>
              <a:t>Casos de Uso general</a:t>
            </a:r>
            <a:endParaRPr sz="3500">
              <a:solidFill>
                <a:schemeClr val="dk1"/>
              </a:solidFill>
              <a:highlight>
                <a:schemeClr val="lt1"/>
              </a:highlight>
              <a:latin typeface="Calibri"/>
              <a:ea typeface="Calibri"/>
              <a:cs typeface="Calibri"/>
              <a:sym typeface="Calibri"/>
            </a:endParaRPr>
          </a:p>
        </p:txBody>
      </p:sp>
      <p:pic>
        <p:nvPicPr>
          <p:cNvPr id="3" name="Imagen 2">
            <a:extLst>
              <a:ext uri="{FF2B5EF4-FFF2-40B4-BE49-F238E27FC236}">
                <a16:creationId xmlns:a16="http://schemas.microsoft.com/office/drawing/2014/main" id="{379E4938-D0B7-4D5E-BC77-735EE5285A1D}"/>
              </a:ext>
            </a:extLst>
          </p:cNvPr>
          <p:cNvPicPr>
            <a:picLocks noChangeAspect="1"/>
          </p:cNvPicPr>
          <p:nvPr/>
        </p:nvPicPr>
        <p:blipFill>
          <a:blip r:embed="rId3"/>
          <a:stretch>
            <a:fillRect/>
          </a:stretch>
        </p:blipFill>
        <p:spPr>
          <a:xfrm>
            <a:off x="0" y="1311035"/>
            <a:ext cx="12192000" cy="5198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g27b59b7e26b_0_25"/>
          <p:cNvPicPr preferRelativeResize="0"/>
          <p:nvPr/>
        </p:nvPicPr>
        <p:blipFill>
          <a:blip r:embed="rId3">
            <a:alphaModFix/>
          </a:blip>
          <a:stretch>
            <a:fillRect/>
          </a:stretch>
        </p:blipFill>
        <p:spPr>
          <a:xfrm>
            <a:off x="0" y="832800"/>
            <a:ext cx="12156175" cy="5049750"/>
          </a:xfrm>
          <a:prstGeom prst="rect">
            <a:avLst/>
          </a:prstGeom>
          <a:noFill/>
          <a:ln>
            <a:noFill/>
          </a:ln>
        </p:spPr>
      </p:pic>
      <p:sp>
        <p:nvSpPr>
          <p:cNvPr id="161" name="Google Shape;161;g27b59b7e26b_0_25"/>
          <p:cNvSpPr txBox="1"/>
          <p:nvPr/>
        </p:nvSpPr>
        <p:spPr>
          <a:xfrm>
            <a:off x="381025" y="0"/>
            <a:ext cx="7000200" cy="9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3500">
                <a:solidFill>
                  <a:schemeClr val="dk1"/>
                </a:solidFill>
                <a:highlight>
                  <a:schemeClr val="lt1"/>
                </a:highlight>
                <a:latin typeface="Calibri"/>
                <a:ea typeface="Calibri"/>
                <a:cs typeface="Calibri"/>
                <a:sym typeface="Calibri"/>
              </a:rPr>
              <a:t>Diagrama de actividad: Usuarios</a:t>
            </a:r>
            <a:endParaRPr sz="3500">
              <a:solidFill>
                <a:schemeClr val="dk1"/>
              </a:solidFill>
              <a:highlight>
                <a:schemeClr val="lt1"/>
              </a:highlight>
              <a:latin typeface="Calibri"/>
              <a:ea typeface="Calibri"/>
              <a:cs typeface="Calibri"/>
              <a:sym typeface="Calibri"/>
            </a:endParaRPr>
          </a:p>
        </p:txBody>
      </p:sp>
      <p:sp>
        <p:nvSpPr>
          <p:cNvPr id="162" name="Google Shape;162;g27b59b7e26b_0_25"/>
          <p:cNvSpPr txBox="1"/>
          <p:nvPr/>
        </p:nvSpPr>
        <p:spPr>
          <a:xfrm>
            <a:off x="35825" y="5686000"/>
            <a:ext cx="12192000" cy="943500"/>
          </a:xfrm>
          <a:prstGeom prst="rect">
            <a:avLst/>
          </a:prstGeom>
          <a:noFill/>
          <a:ln>
            <a:noFill/>
          </a:ln>
        </p:spPr>
        <p:txBody>
          <a:bodyPr spcFirstLastPara="1" wrap="square" lIns="91425" tIns="91425" rIns="91425" bIns="91425" anchor="t" anchorCtr="0">
            <a:noAutofit/>
          </a:bodyPr>
          <a:lstStyle/>
          <a:p>
            <a:pPr marL="0" lvl="0" indent="0" algn="ctr" rtl="0">
              <a:spcBef>
                <a:spcPts val="1200"/>
              </a:spcBef>
              <a:spcAft>
                <a:spcPts val="0"/>
              </a:spcAft>
              <a:buClr>
                <a:schemeClr val="dk1"/>
              </a:buClr>
              <a:buSzPts val="1100"/>
              <a:buFont typeface="Arial"/>
              <a:buNone/>
            </a:pPr>
            <a:r>
              <a:rPr lang="es-419" sz="1800">
                <a:solidFill>
                  <a:schemeClr val="dk1"/>
                </a:solidFill>
              </a:rPr>
              <a:t>Permite visualizar los procesos que pueden usar los usuarios free y los usuarios premium. De esta forma nos podemos dar cuenta del orden de los pasos para realizar un proceso en especial, aunque varios de ellos se pueden saltar, ya que no son relevantes o no están vinculados al proceso.</a:t>
            </a:r>
            <a:endParaRPr sz="1800">
              <a:solidFill>
                <a:schemeClr val="dk1"/>
              </a:solidFill>
            </a:endParaRPr>
          </a:p>
          <a:p>
            <a:pPr marL="0" lvl="0" indent="0" algn="l" rtl="0">
              <a:spcBef>
                <a:spcPts val="1200"/>
              </a:spcBef>
              <a:spcAft>
                <a:spcPts val="0"/>
              </a:spcAft>
              <a:buNone/>
            </a:pPr>
            <a:endParaRPr sz="35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0f2f37547d_0_12"/>
          <p:cNvSpPr txBox="1"/>
          <p:nvPr/>
        </p:nvSpPr>
        <p:spPr>
          <a:xfrm>
            <a:off x="244975" y="302375"/>
            <a:ext cx="3356400" cy="9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3500">
                <a:solidFill>
                  <a:schemeClr val="dk1"/>
                </a:solidFill>
                <a:highlight>
                  <a:schemeClr val="lt1"/>
                </a:highlight>
                <a:latin typeface="Calibri"/>
                <a:ea typeface="Calibri"/>
                <a:cs typeface="Calibri"/>
                <a:sym typeface="Calibri"/>
              </a:rPr>
              <a:t>Diagrama de actividad: Admin</a:t>
            </a:r>
            <a:endParaRPr sz="3500">
              <a:solidFill>
                <a:schemeClr val="dk1"/>
              </a:solidFill>
              <a:highlight>
                <a:schemeClr val="lt1"/>
              </a:highlight>
              <a:latin typeface="Calibri"/>
              <a:ea typeface="Calibri"/>
              <a:cs typeface="Calibri"/>
              <a:sym typeface="Calibri"/>
            </a:endParaRPr>
          </a:p>
        </p:txBody>
      </p:sp>
      <p:sp>
        <p:nvSpPr>
          <p:cNvPr id="168" name="Google Shape;168;g30f2f37547d_0_12"/>
          <p:cNvSpPr txBox="1"/>
          <p:nvPr/>
        </p:nvSpPr>
        <p:spPr>
          <a:xfrm>
            <a:off x="548575" y="2314450"/>
            <a:ext cx="2749200" cy="373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s-419" sz="2000" dirty="0">
                <a:solidFill>
                  <a:schemeClr val="dk1"/>
                </a:solidFill>
              </a:rPr>
              <a:t>Este diagrama nos muestra visualmente los procesos de gestión que puede llevar a cabo el administrador. También muestra cómo interactúa con otros aspectos como el sistema y los usuarios</a:t>
            </a:r>
            <a:endParaRPr sz="2000" dirty="0">
              <a:solidFill>
                <a:schemeClr val="dk1"/>
              </a:solidFill>
            </a:endParaRPr>
          </a:p>
          <a:p>
            <a:pPr marL="0" lvl="0" indent="0" algn="l" rtl="0">
              <a:spcBef>
                <a:spcPts val="1200"/>
              </a:spcBef>
              <a:spcAft>
                <a:spcPts val="0"/>
              </a:spcAft>
              <a:buNone/>
            </a:pPr>
            <a:endParaRPr sz="3500" dirty="0">
              <a:solidFill>
                <a:schemeClr val="dk1"/>
              </a:solidFill>
              <a:highlight>
                <a:schemeClr val="lt1"/>
              </a:highlight>
              <a:latin typeface="Calibri"/>
              <a:ea typeface="Calibri"/>
              <a:cs typeface="Calibri"/>
              <a:sym typeface="Calibri"/>
            </a:endParaRPr>
          </a:p>
        </p:txBody>
      </p:sp>
      <p:pic>
        <p:nvPicPr>
          <p:cNvPr id="3" name="Imagen 2">
            <a:extLst>
              <a:ext uri="{FF2B5EF4-FFF2-40B4-BE49-F238E27FC236}">
                <a16:creationId xmlns:a16="http://schemas.microsoft.com/office/drawing/2014/main" id="{79D12106-9036-46BE-BC9E-F646D1A025C7}"/>
              </a:ext>
            </a:extLst>
          </p:cNvPr>
          <p:cNvPicPr>
            <a:picLocks noChangeAspect="1"/>
          </p:cNvPicPr>
          <p:nvPr/>
        </p:nvPicPr>
        <p:blipFill>
          <a:blip r:embed="rId3"/>
          <a:stretch>
            <a:fillRect/>
          </a:stretch>
        </p:blipFill>
        <p:spPr>
          <a:xfrm>
            <a:off x="4163082" y="0"/>
            <a:ext cx="7783943" cy="6858000"/>
          </a:xfrm>
          <a:prstGeom prst="rect">
            <a:avLst/>
          </a:prstGeom>
        </p:spPr>
      </p:pic>
    </p:spTree>
  </p:cSld>
  <p:clrMapOvr>
    <a:masterClrMapping/>
  </p:clrMapOvr>
</p:sld>
</file>

<file path=ppt/theme/theme1.xml><?xml version="1.0" encoding="utf-8"?>
<a:theme xmlns:a="http://schemas.openxmlformats.org/drawingml/2006/main" name="Tema de Office">
  <a:themeElements>
    <a:clrScheme name="Amarillo">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1019</Words>
  <Application>Microsoft Office PowerPoint</Application>
  <PresentationFormat>Panorámica</PresentationFormat>
  <Paragraphs>109</Paragraphs>
  <Slides>22</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Calibri</vt:lpstr>
      <vt:lpstr>Tema de Office</vt:lpstr>
      <vt:lpstr>Presentación de PowerPoint</vt:lpstr>
      <vt:lpstr>Presentación de PowerPoint</vt:lpstr>
      <vt:lpstr>Presentación de PowerPoint</vt:lpstr>
      <vt:lpstr>Presentación de PowerPoint</vt:lpstr>
      <vt:lpstr>Actores usuarios del Sistema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Estándares y Criterios de Calidad </vt:lpstr>
      <vt:lpstr>Pruebas y técnicas de pruebas</vt:lpstr>
      <vt:lpstr>Estándares y Criterios de Calidad Pruebas y técnicas de pruebas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Lazcano</dc:creator>
  <cp:lastModifiedBy>BASTIAN . VENEGAS MORALES</cp:lastModifiedBy>
  <cp:revision>22</cp:revision>
  <dcterms:created xsi:type="dcterms:W3CDTF">2023-03-15T01:31:11Z</dcterms:created>
  <dcterms:modified xsi:type="dcterms:W3CDTF">2024-11-06T01:36:03Z</dcterms:modified>
</cp:coreProperties>
</file>