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512" r:id="rId2"/>
    <p:sldId id="509" r:id="rId3"/>
    <p:sldId id="510" r:id="rId4"/>
    <p:sldId id="511" r:id="rId5"/>
    <p:sldId id="517" r:id="rId6"/>
    <p:sldId id="500" r:id="rId7"/>
    <p:sldId id="501" r:id="rId8"/>
    <p:sldId id="503" r:id="rId9"/>
    <p:sldId id="518" r:id="rId10"/>
    <p:sldId id="502" r:id="rId11"/>
    <p:sldId id="515" r:id="rId12"/>
    <p:sldId id="504" r:id="rId13"/>
    <p:sldId id="516" r:id="rId14"/>
    <p:sldId id="519" r:id="rId15"/>
    <p:sldId id="505" r:id="rId16"/>
    <p:sldId id="506" r:id="rId17"/>
    <p:sldId id="520" r:id="rId18"/>
    <p:sldId id="521" r:id="rId19"/>
    <p:sldId id="522" r:id="rId20"/>
    <p:sldId id="523" r:id="rId21"/>
    <p:sldId id="507" r:id="rId2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028" autoAdjust="0"/>
  </p:normalViewPr>
  <p:slideViewPr>
    <p:cSldViewPr snapToGrid="0" snapToObjects="1">
      <p:cViewPr>
        <p:scale>
          <a:sx n="75" d="100"/>
          <a:sy n="75" d="100"/>
        </p:scale>
        <p:origin x="-1224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E2B78-E139-FB4A-8865-A98B98D4C2C5}" type="datetimeFigureOut">
              <a:rPr kumimoji="1" lang="zh-CN" altLang="en-US" smtClean="0"/>
              <a:pPr/>
              <a:t>2016/6/26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91A5-5C53-4548-BB0F-305FA98D1CA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451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91A5-5C53-4548-BB0F-305FA98D1CAC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91A5-5C53-4548-BB0F-305FA98D1CAC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91A5-5C53-4548-BB0F-305FA98D1CAC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购物中心和消费者缺乏互动；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购物中心和商家没有联动；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购物中心的会员价值没有充分利用。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91A5-5C53-4548-BB0F-305FA98D1CAC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后续店铺可以选择特定标签的粉丝，自主推送（但要考虑是否会对消费者构成骚扰的担心）。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91A5-5C53-4548-BB0F-305FA98D1CAC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Beacon</a:t>
            </a:r>
            <a:r>
              <a:rPr lang="zh-CN" altLang="en-US" dirty="0" smtClean="0"/>
              <a:t>可考虑和营销用的</a:t>
            </a:r>
            <a:r>
              <a:rPr lang="en-US" altLang="zh-CN" dirty="0" smtClean="0"/>
              <a:t>beacon</a:t>
            </a:r>
            <a:r>
              <a:rPr lang="zh-CN" altLang="en-US" dirty="0" smtClean="0"/>
              <a:t>结合起来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91A5-5C53-4548-BB0F-305FA98D1CAC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Beacon</a:t>
            </a:r>
            <a:r>
              <a:rPr lang="zh-CN" altLang="en-US" dirty="0" smtClean="0"/>
              <a:t>可考虑和营销用的</a:t>
            </a:r>
            <a:r>
              <a:rPr lang="en-US" altLang="zh-CN" dirty="0" smtClean="0"/>
              <a:t>beacon</a:t>
            </a:r>
            <a:r>
              <a:rPr lang="zh-CN" altLang="en-US" dirty="0" smtClean="0"/>
              <a:t>结合起来。</a:t>
            </a:r>
            <a:endParaRPr lang="en-US" altLang="zh-CN" dirty="0" smtClean="0"/>
          </a:p>
          <a:p>
            <a:r>
              <a:rPr lang="zh-CN" altLang="en-US" dirty="0" smtClean="0"/>
              <a:t>需注意管理巡检一般是商业管理公司负责，而安全巡检一般是物业公司负责，是不一样的公司。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91A5-5C53-4548-BB0F-305FA98D1CAC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6BD7-8F76-F942-8579-5FB72395B648}" type="datetimeFigureOut">
              <a:rPr kumimoji="1" lang="zh-CN" altLang="en-US" smtClean="0"/>
              <a:pPr/>
              <a:t>2016/6/26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861-021F-0B44-804C-482C28CDF25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324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6BD7-8F76-F942-8579-5FB72395B648}" type="datetimeFigureOut">
              <a:rPr kumimoji="1" lang="zh-CN" altLang="en-US" smtClean="0"/>
              <a:pPr/>
              <a:t>2016/6/26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861-021F-0B44-804C-482C28CDF25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138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6BD7-8F76-F942-8579-5FB72395B648}" type="datetimeFigureOut">
              <a:rPr kumimoji="1" lang="zh-CN" altLang="en-US" smtClean="0"/>
              <a:pPr/>
              <a:t>2016/6/26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861-021F-0B44-804C-482C28CDF25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348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6BD7-8F76-F942-8579-5FB72395B648}" type="datetimeFigureOut">
              <a:rPr kumimoji="1" lang="zh-CN" altLang="en-US" smtClean="0"/>
              <a:pPr/>
              <a:t>2016/6/26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861-021F-0B44-804C-482C28CDF25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34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6BD7-8F76-F942-8579-5FB72395B648}" type="datetimeFigureOut">
              <a:rPr kumimoji="1" lang="zh-CN" altLang="en-US" smtClean="0"/>
              <a:pPr/>
              <a:t>2016/6/26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861-021F-0B44-804C-482C28CDF25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934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6BD7-8F76-F942-8579-5FB72395B648}" type="datetimeFigureOut">
              <a:rPr kumimoji="1" lang="zh-CN" altLang="en-US" smtClean="0"/>
              <a:pPr/>
              <a:t>2016/6/26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861-021F-0B44-804C-482C28CDF25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298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6BD7-8F76-F942-8579-5FB72395B648}" type="datetimeFigureOut">
              <a:rPr kumimoji="1" lang="zh-CN" altLang="en-US" smtClean="0"/>
              <a:pPr/>
              <a:t>2016/6/26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861-021F-0B44-804C-482C28CDF25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492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6BD7-8F76-F942-8579-5FB72395B648}" type="datetimeFigureOut">
              <a:rPr kumimoji="1" lang="zh-CN" altLang="en-US" smtClean="0"/>
              <a:pPr/>
              <a:t>2016/6/26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861-021F-0B44-804C-482C28CDF25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393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6BD7-8F76-F942-8579-5FB72395B648}" type="datetimeFigureOut">
              <a:rPr kumimoji="1" lang="zh-CN" altLang="en-US" smtClean="0"/>
              <a:pPr/>
              <a:t>2016/6/26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861-021F-0B44-804C-482C28CDF25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538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6BD7-8F76-F942-8579-5FB72395B648}" type="datetimeFigureOut">
              <a:rPr kumimoji="1" lang="zh-CN" altLang="en-US" smtClean="0"/>
              <a:pPr/>
              <a:t>2016/6/26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861-021F-0B44-804C-482C28CDF25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343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6BD7-8F76-F942-8579-5FB72395B648}" type="datetimeFigureOut">
              <a:rPr kumimoji="1" lang="zh-CN" altLang="en-US" smtClean="0"/>
              <a:pPr/>
              <a:t>2016/6/26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861-021F-0B44-804C-482C28CDF25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745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48086BD7-8F76-F942-8579-5FB72395B648}" type="datetimeFigureOut">
              <a:rPr kumimoji="1" lang="zh-CN" altLang="en-US" smtClean="0"/>
              <a:pPr/>
              <a:t>2016/6/26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16D6D861-021F-0B44-804C-482C28CDF25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428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57499" y="979674"/>
            <a:ext cx="3619499" cy="435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3060699" y="1046134"/>
            <a:ext cx="19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智能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客服基本版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3060699" y="2169516"/>
            <a:ext cx="341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外围客流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查询系统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3"/>
          <p:cNvSpPr txBox="1"/>
          <p:nvPr/>
        </p:nvSpPr>
        <p:spPr>
          <a:xfrm>
            <a:off x="3060699" y="2731207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安全巡检系统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4"/>
          <p:cNvSpPr txBox="1"/>
          <p:nvPr/>
        </p:nvSpPr>
        <p:spPr>
          <a:xfrm>
            <a:off x="3060699" y="1607825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智能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联合营销系统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6" name="直接连接符 5"/>
          <p:cNvCxnSpPr/>
          <p:nvPr/>
        </p:nvCxnSpPr>
        <p:spPr>
          <a:xfrm rot="16200000" flipH="1">
            <a:off x="1019477" y="2601796"/>
            <a:ext cx="3244246" cy="1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3"/>
          <p:cNvSpPr txBox="1"/>
          <p:nvPr/>
        </p:nvSpPr>
        <p:spPr>
          <a:xfrm>
            <a:off x="3060699" y="3292898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管理巡场系统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3"/>
          <p:cNvSpPr txBox="1"/>
          <p:nvPr/>
        </p:nvSpPr>
        <p:spPr>
          <a:xfrm>
            <a:off x="3060699" y="3854588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员工签到系统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11668" y="69418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产品简介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6874" y="774700"/>
            <a:ext cx="70912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b="1" dirty="0" smtClean="0"/>
              <a:t>产品简介：</a:t>
            </a:r>
            <a:endParaRPr lang="en-US" altLang="zh-CN" b="1" dirty="0" smtClean="0"/>
          </a:p>
          <a:p>
            <a:pPr marL="342900" indent="-342900"/>
            <a:r>
              <a:rPr lang="zh-CN" altLang="en-US" dirty="0" smtClean="0"/>
              <a:t>通过微信公众号，向购物中心运营者（品牌、</a:t>
            </a:r>
            <a:r>
              <a:rPr lang="zh-CN" altLang="en-US" dirty="0" smtClean="0"/>
              <a:t>有</a:t>
            </a:r>
            <a:r>
              <a:rPr lang="zh-CN" altLang="en-US" dirty="0" smtClean="0"/>
              <a:t>开店需求的人）提供特定购物中心周边的轻量级的客流查询服务，并按照次数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时间收费。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（可快速吸引一批行业从业人员，也是一种</a:t>
            </a:r>
            <a:r>
              <a:rPr lang="en-US" altLang="zh-CN" dirty="0" smtClean="0"/>
              <a:t>PR</a:t>
            </a:r>
            <a:r>
              <a:rPr lang="zh-CN" altLang="en-US" dirty="0" smtClean="0"/>
              <a:t>，并且可以切入相关的产品）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便宜：单次查询价格</a:t>
            </a:r>
            <a:r>
              <a:rPr lang="en-US" altLang="zh-CN" dirty="0" smtClean="0"/>
              <a:t>500~1000</a:t>
            </a:r>
            <a:r>
              <a:rPr lang="zh-CN" altLang="en-US" dirty="0" smtClean="0"/>
              <a:t>（待定）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简单：通过关注</a:t>
            </a:r>
            <a:r>
              <a:rPr lang="en-US" altLang="zh-CN" dirty="0" err="1" smtClean="0"/>
              <a:t>Joymap</a:t>
            </a:r>
            <a:r>
              <a:rPr lang="zh-CN" altLang="en-US" dirty="0" smtClean="0"/>
              <a:t>公众号，提交基本的身份资料并付费后，即可查询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数据权威：来源于电信移动及其大数据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11668" y="69418"/>
            <a:ext cx="510460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基于微信的客流查询产品 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– 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产品功能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6874" y="774700"/>
            <a:ext cx="70912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初期可以不用开发，运作方式为：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Joymap</a:t>
            </a:r>
            <a:r>
              <a:rPr lang="zh-CN" altLang="en-US" dirty="0" smtClean="0"/>
              <a:t>开通客流查询产品的公众号，并做简单的</a:t>
            </a:r>
            <a:r>
              <a:rPr lang="en-US" altLang="zh-CN" dirty="0" smtClean="0"/>
              <a:t>PR</a:t>
            </a:r>
            <a:r>
              <a:rPr lang="zh-CN" altLang="en-US" dirty="0" smtClean="0"/>
              <a:t>（可以基于朋友圈）；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感兴趣的相关人员关注该公众号，如果有兴趣则拍摄一张本人的名片，并发送到公众号后台，并选择希望查看的商场名称以及付费（流程待讨论）；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Joymap</a:t>
            </a:r>
            <a:r>
              <a:rPr lang="zh-CN" altLang="en-US" dirty="0" smtClean="0"/>
              <a:t>运营人员看到粉丝提交的照片后，联系电信，由电信出具该购物中心的周边客流数据。然后由运营人员将数据结果（可以是文件，也可以是图片）发送给提交请求的用户。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6874" y="774700"/>
            <a:ext cx="7091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客流报告内容初期可以最简化：指定地点的客流人数（或者最基本的标签，如男女、年龄构成等）；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需要和电信共同确定模型（例如如何标定购物中心地理范围、数据的内容、时间等）；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电信出第一个模型的时间约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天，模型确定后后续时间可逐步缩短（可以通过接口对接）；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和电信旗下的理想公司（对接人：盛立）沟通后，电信愿意成立一个课题组推进此产品，可能需要</a:t>
            </a:r>
            <a:r>
              <a:rPr lang="en-US" altLang="zh-CN" dirty="0" err="1" smtClean="0"/>
              <a:t>Joymap</a:t>
            </a:r>
            <a:r>
              <a:rPr lang="zh-CN" altLang="en-US" dirty="0" smtClean="0"/>
              <a:t>投入几万元（初始的模型、数据对接等），</a:t>
            </a:r>
            <a:r>
              <a:rPr lang="en-US" altLang="zh-CN" dirty="0" err="1" smtClean="0"/>
              <a:t>Joymap</a:t>
            </a:r>
            <a:r>
              <a:rPr lang="zh-CN" altLang="en-US" dirty="0" smtClean="0"/>
              <a:t>和电信签订战略协议，双方进行分成。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</p:txBody>
      </p:sp>
      <p:sp>
        <p:nvSpPr>
          <p:cNvPr id="5" name="TextBox 12"/>
          <p:cNvSpPr txBox="1"/>
          <p:nvPr/>
        </p:nvSpPr>
        <p:spPr>
          <a:xfrm>
            <a:off x="111668" y="69418"/>
            <a:ext cx="510460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基于微信的客流查询产品 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– 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补充说明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6874" y="774700"/>
            <a:ext cx="7091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初期（或者相当长的一端时间），只能提供上海的购物中心的客流查询服务；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如何</a:t>
            </a:r>
            <a:r>
              <a:rPr lang="en-US" altLang="zh-CN" dirty="0" smtClean="0"/>
              <a:t>convince</a:t>
            </a:r>
            <a:r>
              <a:rPr lang="zh-CN" altLang="en-US" dirty="0" smtClean="0"/>
              <a:t>用户我们的数据的真实性；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电信的数据不完整，缺乏移动和联通的数据；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依赖</a:t>
            </a:r>
            <a:r>
              <a:rPr lang="zh-CN" altLang="en-US" dirty="0" smtClean="0"/>
              <a:t>于电信的配合，存在一定的风险（包括后续的政策风险）；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存在一定的技术不确定性：电信设计的模型，后续能否支持通过接口调用的实时数据反馈。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如何避免提供的数据，被人二次销售（各种数据盗用）。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</p:txBody>
      </p:sp>
      <p:sp>
        <p:nvSpPr>
          <p:cNvPr id="5" name="TextBox 12"/>
          <p:cNvSpPr txBox="1"/>
          <p:nvPr/>
        </p:nvSpPr>
        <p:spPr>
          <a:xfrm>
            <a:off x="111668" y="69418"/>
            <a:ext cx="448904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基于微信的客流查询产品 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– 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其它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57499" y="2643374"/>
            <a:ext cx="3619499" cy="435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3060699" y="1046134"/>
            <a:ext cx="19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智能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客服基本版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3060699" y="2169516"/>
            <a:ext cx="341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外围客流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查询系统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3"/>
          <p:cNvSpPr txBox="1"/>
          <p:nvPr/>
        </p:nvSpPr>
        <p:spPr>
          <a:xfrm>
            <a:off x="3060699" y="2731207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安全巡检系统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4"/>
          <p:cNvSpPr txBox="1"/>
          <p:nvPr/>
        </p:nvSpPr>
        <p:spPr>
          <a:xfrm>
            <a:off x="3060699" y="1607825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智能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联合营销系统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6" name="直接连接符 5"/>
          <p:cNvCxnSpPr/>
          <p:nvPr/>
        </p:nvCxnSpPr>
        <p:spPr>
          <a:xfrm rot="16200000" flipH="1">
            <a:off x="1019477" y="2601796"/>
            <a:ext cx="3244246" cy="1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3"/>
          <p:cNvSpPr txBox="1"/>
          <p:nvPr/>
        </p:nvSpPr>
        <p:spPr>
          <a:xfrm>
            <a:off x="3060699" y="3292898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管理巡场系统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3"/>
          <p:cNvSpPr txBox="1"/>
          <p:nvPr/>
        </p:nvSpPr>
        <p:spPr>
          <a:xfrm>
            <a:off x="3060699" y="3854588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员工签到系统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11668" y="69418"/>
            <a:ext cx="2908490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传统安全巡检的问题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81200" y="1282700"/>
            <a:ext cx="4572000" cy="21223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人员巡检时间无法追踪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巡检打点遗漏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巡检纸质化反馈方式落后，不高效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管理人员无法掌握巡检人员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没有统一归档的巡检记录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11668" y="69418"/>
            <a:ext cx="167738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功能及流程</a:t>
            </a:r>
            <a:endParaRPr lang="en-US" altLang="zh-CN" sz="2400" dirty="0" smtClean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95400" y="619185"/>
            <a:ext cx="72787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功能：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后台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Beacon</a:t>
            </a:r>
            <a:r>
              <a:rPr lang="zh-CN" altLang="en-US" dirty="0" smtClean="0"/>
              <a:t>巡检点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后台</a:t>
            </a:r>
            <a:r>
              <a:rPr lang="zh-CN" altLang="en-US" dirty="0" smtClean="0"/>
              <a:t>设定</a:t>
            </a:r>
            <a:r>
              <a:rPr lang="zh-CN" altLang="en-US" dirty="0" smtClean="0"/>
              <a:t>保安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路线、要求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提交查看巡检内容、问题反馈（照片、文字、语音）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后台查看巡检记录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对巡检问题进行分配、追踪</a:t>
            </a:r>
          </a:p>
          <a:p>
            <a:endParaRPr lang="zh-CN" altLang="en-US" dirty="0" smtClean="0"/>
          </a:p>
          <a:p>
            <a:r>
              <a:rPr lang="zh-CN" altLang="en-US" b="1" dirty="0" smtClean="0"/>
              <a:t>流程：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保安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或者关注商场内部巡检公众号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APP</a:t>
            </a:r>
            <a:r>
              <a:rPr lang="zh-CN" altLang="en-US" dirty="0" smtClean="0"/>
              <a:t>／微信向后台指定巡检人员推送 巡检通知（某一个地点或巡检路线和时间）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主动方式：安装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，并到达指定地点，蓝牙识别模块能够主动识别手机位置，标识人员巡检到岗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被动方式：保安微</a:t>
            </a:r>
            <a:r>
              <a:rPr lang="zh-CN" altLang="en-US" dirty="0" smtClean="0"/>
              <a:t>信摇一摇，登录巡检人员</a:t>
            </a:r>
            <a:r>
              <a:rPr lang="zh-CN" altLang="en-US" dirty="0" smtClean="0"/>
              <a:t>账号，系统根据</a:t>
            </a:r>
            <a:r>
              <a:rPr lang="zh-CN" altLang="en-US" dirty="0" smtClean="0"/>
              <a:t>巡检路线要求触发巡检内容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保安完</a:t>
            </a:r>
            <a:r>
              <a:rPr lang="zh-CN" altLang="en-US" dirty="0" smtClean="0"/>
              <a:t>提交巡检内容、问题反馈（照片、文字、语音）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57499" y="3214874"/>
            <a:ext cx="3619499" cy="435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3060699" y="1046134"/>
            <a:ext cx="19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智能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客服基本版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3060699" y="2169516"/>
            <a:ext cx="341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外围客流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查询系统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3"/>
          <p:cNvSpPr txBox="1"/>
          <p:nvPr/>
        </p:nvSpPr>
        <p:spPr>
          <a:xfrm>
            <a:off x="3060699" y="2731207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安全巡检系统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4"/>
          <p:cNvSpPr txBox="1"/>
          <p:nvPr/>
        </p:nvSpPr>
        <p:spPr>
          <a:xfrm>
            <a:off x="3060699" y="1607825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智能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联合营销系统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6" name="直接连接符 5"/>
          <p:cNvCxnSpPr/>
          <p:nvPr/>
        </p:nvCxnSpPr>
        <p:spPr>
          <a:xfrm rot="16200000" flipH="1">
            <a:off x="1019477" y="2601796"/>
            <a:ext cx="3244246" cy="1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3"/>
          <p:cNvSpPr txBox="1"/>
          <p:nvPr/>
        </p:nvSpPr>
        <p:spPr>
          <a:xfrm>
            <a:off x="3060699" y="3292898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管理巡场系统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3"/>
          <p:cNvSpPr txBox="1"/>
          <p:nvPr/>
        </p:nvSpPr>
        <p:spPr>
          <a:xfrm>
            <a:off x="3060699" y="3854588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员工签到系统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11668" y="69418"/>
            <a:ext cx="2908490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传统管理巡检的问题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81200" y="1282700"/>
            <a:ext cx="4572000" cy="17068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管理</a:t>
            </a:r>
            <a:r>
              <a:rPr lang="zh-CN" altLang="en-US" dirty="0" smtClean="0"/>
              <a:t>巡检内容无法动态更新</a:t>
            </a:r>
            <a:endParaRPr lang="zh-CN" alt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巡检纸质化反馈方式落后，不高效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管理人员无法掌握巡检人员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没有统一归档的巡检记录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11668" y="69418"/>
            <a:ext cx="167738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功能及流程</a:t>
            </a:r>
            <a:endParaRPr lang="en-US" altLang="zh-CN" sz="2400" dirty="0" smtClean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95400" y="619185"/>
            <a:ext cx="72787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功能：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后台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Beacon</a:t>
            </a:r>
            <a:r>
              <a:rPr lang="zh-CN" altLang="en-US" dirty="0" smtClean="0"/>
              <a:t>巡检</a:t>
            </a:r>
            <a:r>
              <a:rPr lang="zh-CN" altLang="en-US" dirty="0" smtClean="0"/>
              <a:t>点（可与店铺营销用的</a:t>
            </a:r>
            <a:r>
              <a:rPr lang="en-US" altLang="zh-CN" dirty="0" smtClean="0"/>
              <a:t>beacon</a:t>
            </a:r>
            <a:r>
              <a:rPr lang="zh-CN" altLang="en-US" dirty="0" smtClean="0"/>
              <a:t>结合）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后台</a:t>
            </a:r>
            <a:r>
              <a:rPr lang="zh-CN" altLang="en-US" dirty="0" smtClean="0"/>
              <a:t>设定管理巡检的人员、</a:t>
            </a:r>
            <a:r>
              <a:rPr lang="zh-CN" altLang="en-US" dirty="0" smtClean="0"/>
              <a:t>路线、要求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提交查看巡检内容、问题反馈（照片、文字、语音）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后台查看巡检记录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对巡检问题进行分配、追踪</a:t>
            </a:r>
          </a:p>
          <a:p>
            <a:endParaRPr lang="zh-CN" altLang="en-US" dirty="0" smtClean="0"/>
          </a:p>
          <a:p>
            <a:r>
              <a:rPr lang="zh-CN" altLang="en-US" b="1" dirty="0" smtClean="0"/>
              <a:t>流程：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巡检人员安装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或者关注商场内部巡检公众号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APP</a:t>
            </a:r>
            <a:r>
              <a:rPr lang="zh-CN" altLang="en-US" dirty="0" smtClean="0"/>
              <a:t>／微信向后台指定巡检人员推送 巡检通知（某一个地点或巡检路线和时间）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主动方式：安装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，并到达指定地点，蓝牙识别模块能够主动识别手机位置，标识人员巡检到岗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被动方式：微</a:t>
            </a:r>
            <a:r>
              <a:rPr lang="zh-CN" altLang="en-US" dirty="0" smtClean="0"/>
              <a:t>信摇一摇，登录巡检人员</a:t>
            </a:r>
            <a:r>
              <a:rPr lang="zh-CN" altLang="en-US" dirty="0" smtClean="0"/>
              <a:t>账号，系统根据</a:t>
            </a:r>
            <a:r>
              <a:rPr lang="zh-CN" altLang="en-US" dirty="0" smtClean="0"/>
              <a:t>巡检路线要求触发巡检内容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巡检人员提交</a:t>
            </a:r>
            <a:r>
              <a:rPr lang="zh-CN" altLang="en-US" dirty="0" smtClean="0"/>
              <a:t>巡检内容、问题反馈（照片、文字、语音）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11668" y="69418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功能简介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81200" y="1587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774700"/>
            <a:ext cx="67151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产品简介：</a:t>
            </a:r>
            <a:endParaRPr lang="en-US" altLang="zh-CN" sz="1200" b="1" dirty="0" smtClean="0"/>
          </a:p>
          <a:p>
            <a:r>
              <a:rPr lang="zh-CN" altLang="en-US" sz="1200" dirty="0" smtClean="0"/>
              <a:t>消费者通过购物中心微信公众号提问，自动以图文形式回复预设的内容，如果没有预设的答案则转人工答复。</a:t>
            </a:r>
            <a:endParaRPr lang="en-US" altLang="zh-CN" sz="1200" dirty="0" smtClean="0"/>
          </a:p>
          <a:p>
            <a:endParaRPr lang="en-US" altLang="zh-CN" sz="1200" b="1" dirty="0" smtClean="0"/>
          </a:p>
          <a:p>
            <a:r>
              <a:rPr lang="zh-CN" altLang="en-US" sz="1200" b="1" dirty="0" smtClean="0"/>
              <a:t>消费者</a:t>
            </a:r>
            <a:r>
              <a:rPr lang="zh-CN" altLang="en-US" sz="1200" b="1" dirty="0" smtClean="0"/>
              <a:t>端功能：</a:t>
            </a:r>
            <a:endParaRPr lang="en-US" altLang="zh-CN" sz="1200" b="1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进入微信导购助手后，通过语音或者文字输入的方式，提出任何自己的需求；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以文字的形式显示得到的回复信息，信息内容包括：</a:t>
            </a:r>
            <a:endParaRPr lang="en-US" altLang="zh-CN" sz="12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200" dirty="0" smtClean="0"/>
              <a:t>如果有匹配的关键字，显示图文形式</a:t>
            </a:r>
            <a:r>
              <a:rPr lang="zh-CN" altLang="en-US" sz="1200" dirty="0" smtClean="0"/>
              <a:t>的回复信息</a:t>
            </a:r>
            <a:r>
              <a:rPr lang="zh-CN" altLang="en-US" sz="1200" dirty="0" smtClean="0"/>
              <a:t>（服务台、洗手间位置、</a:t>
            </a:r>
            <a:r>
              <a:rPr lang="zh-CN" altLang="en-US" sz="1200" dirty="0" smtClean="0"/>
              <a:t>店铺</a:t>
            </a:r>
            <a:r>
              <a:rPr lang="zh-CN" altLang="en-US" sz="1200" dirty="0" smtClean="0"/>
              <a:t>、活动信息等</a:t>
            </a:r>
            <a:r>
              <a:rPr lang="zh-CN" altLang="en-US" sz="1200" dirty="0" smtClean="0"/>
              <a:t>）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200" dirty="0" smtClean="0"/>
              <a:t>如果没有匹配的关键字，以文字形式显示人工回复的内容。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endParaRPr lang="en-US" altLang="zh-CN" sz="1200" dirty="0" smtClean="0"/>
          </a:p>
          <a:p>
            <a:pPr marL="342900" indent="-342900">
              <a:buAutoNum type="arabicPeriod"/>
            </a:pPr>
            <a:endParaRPr lang="en-US" altLang="zh-CN" sz="1200" dirty="0" smtClean="0"/>
          </a:p>
          <a:p>
            <a:pPr marL="342900" indent="-342900"/>
            <a:r>
              <a:rPr lang="zh-CN" altLang="en-US" sz="1200" b="1" dirty="0" smtClean="0"/>
              <a:t>商场端功能（待定）：</a:t>
            </a:r>
            <a:endParaRPr lang="en-US" altLang="zh-CN" sz="12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 smtClean="0"/>
              <a:t>关键词、店铺及相关内容维护；</a:t>
            </a:r>
            <a:endParaRPr lang="en-US" altLang="zh-CN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 smtClean="0"/>
              <a:t>以文本形式，在后台显示消费者的所有问题以及回复；</a:t>
            </a:r>
            <a:endParaRPr lang="en-US" altLang="zh-CN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 smtClean="0"/>
              <a:t>可以选择问题进行回复（文字或语音）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 smtClean="0"/>
              <a:t>人工客服管理；</a:t>
            </a:r>
            <a:endParaRPr lang="en-US" altLang="zh-CN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 smtClean="0"/>
              <a:t>问题及回复统计（待定）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57499" y="3773674"/>
            <a:ext cx="3619499" cy="435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3060699" y="1046134"/>
            <a:ext cx="19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智能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客服基本版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3060699" y="2169516"/>
            <a:ext cx="341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外围客流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查询系统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3"/>
          <p:cNvSpPr txBox="1"/>
          <p:nvPr/>
        </p:nvSpPr>
        <p:spPr>
          <a:xfrm>
            <a:off x="3060699" y="2731207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安全巡检系统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4"/>
          <p:cNvSpPr txBox="1"/>
          <p:nvPr/>
        </p:nvSpPr>
        <p:spPr>
          <a:xfrm>
            <a:off x="3060699" y="1607825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智能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联合营销系统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6" name="直接连接符 5"/>
          <p:cNvCxnSpPr/>
          <p:nvPr/>
        </p:nvCxnSpPr>
        <p:spPr>
          <a:xfrm rot="16200000" flipH="1">
            <a:off x="1019477" y="2601796"/>
            <a:ext cx="3244246" cy="1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3"/>
          <p:cNvSpPr txBox="1"/>
          <p:nvPr/>
        </p:nvSpPr>
        <p:spPr>
          <a:xfrm>
            <a:off x="3060699" y="3292898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管理巡场系统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3"/>
          <p:cNvSpPr txBox="1"/>
          <p:nvPr/>
        </p:nvSpPr>
        <p:spPr>
          <a:xfrm>
            <a:off x="3060699" y="3854588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员工签到系统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11668" y="69418"/>
            <a:ext cx="2292935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功能模块及流程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81200" y="10795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zh-CN" altLang="en-US" b="1" dirty="0" smtClean="0"/>
              <a:t>功能模块：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后台</a:t>
            </a:r>
            <a:r>
              <a:rPr lang="zh-CN" altLang="en-US" dirty="0" smtClean="0"/>
              <a:t>配置楼层、店铺</a:t>
            </a:r>
            <a:r>
              <a:rPr lang="en-US" altLang="zh-CN" dirty="0" smtClean="0"/>
              <a:t>beacon</a:t>
            </a:r>
            <a:r>
              <a:rPr lang="zh-CN" altLang="en-US" dirty="0" smtClean="0"/>
              <a:t>、营业员、楼管信息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签到人员列表和楼管反馈信息统计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签到人员信息统计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/>
            <a:r>
              <a:rPr lang="zh-CN" altLang="en-US" b="1" dirty="0" smtClean="0"/>
              <a:t>流程：</a:t>
            </a:r>
            <a:endParaRPr lang="zh-CN" alt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营业员摇一摇选择上班签到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楼管关注商场内部公众号查看签到人员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对签到人员信息标记反馈（未到标识、原因说明等）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11668" y="69418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典型场景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81200" y="1587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928676"/>
            <a:ext cx="67151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消费者提问：</a:t>
            </a:r>
            <a:endParaRPr lang="en-US" altLang="zh-CN" sz="1200" b="1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>
                <a:solidFill>
                  <a:srgbClr val="2FA19C"/>
                </a:solidFill>
              </a:rPr>
              <a:t>洗手间在哪里？</a:t>
            </a:r>
            <a:endParaRPr lang="en-US" altLang="zh-CN" sz="1200" dirty="0" smtClean="0">
              <a:solidFill>
                <a:srgbClr val="2FA19C"/>
              </a:solidFill>
            </a:endParaRPr>
          </a:p>
          <a:p>
            <a:pPr marL="800100" lvl="1" indent="-342900"/>
            <a:r>
              <a:rPr lang="zh-CN" altLang="en-US" sz="1200" dirty="0" smtClean="0"/>
              <a:t>系统：根据“洗手间”关键词推送购物中心楼层平面图。</a:t>
            </a:r>
            <a:endParaRPr lang="en-US" altLang="zh-CN" sz="1200" dirty="0" smtClean="0"/>
          </a:p>
          <a:p>
            <a:pPr marL="800100" lvl="1" indent="-342900"/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en-US" altLang="zh-CN" sz="1200" dirty="0" smtClean="0">
                <a:solidFill>
                  <a:srgbClr val="2FA19C"/>
                </a:solidFill>
              </a:rPr>
              <a:t>H&amp;M</a:t>
            </a:r>
            <a:r>
              <a:rPr lang="zh-CN" altLang="en-US" sz="1200" dirty="0" smtClean="0">
                <a:solidFill>
                  <a:srgbClr val="2FA19C"/>
                </a:solidFill>
              </a:rPr>
              <a:t>在哪里？</a:t>
            </a:r>
            <a:endParaRPr lang="en-US" altLang="zh-CN" sz="1200" dirty="0" smtClean="0">
              <a:solidFill>
                <a:srgbClr val="2FA19C"/>
              </a:solidFill>
            </a:endParaRPr>
          </a:p>
          <a:p>
            <a:pPr marL="800100" lvl="1" indent="-342900"/>
            <a:r>
              <a:rPr lang="zh-CN" altLang="en-US" sz="1200" dirty="0" smtClean="0"/>
              <a:t>系统：根据“</a:t>
            </a:r>
            <a:r>
              <a:rPr lang="en-US" altLang="zh-CN" sz="1200" dirty="0" smtClean="0"/>
              <a:t>H&amp;M</a:t>
            </a:r>
            <a:r>
              <a:rPr lang="zh-CN" altLang="en-US" sz="1200" dirty="0" smtClean="0"/>
              <a:t>”关键字推送</a:t>
            </a:r>
            <a:r>
              <a:rPr lang="en-US" altLang="zh-CN" sz="1200" dirty="0" smtClean="0"/>
              <a:t>H&amp;M</a:t>
            </a:r>
            <a:r>
              <a:rPr lang="zh-CN" altLang="en-US" sz="1200" dirty="0" smtClean="0"/>
              <a:t>所在楼层平面图或推送</a:t>
            </a:r>
            <a:r>
              <a:rPr lang="en-US" altLang="zh-CN" sz="1200" dirty="0" smtClean="0"/>
              <a:t>H&amp;M</a:t>
            </a:r>
            <a:r>
              <a:rPr lang="zh-CN" altLang="en-US" sz="1200" dirty="0" smtClean="0"/>
              <a:t>的店铺信息（包括楼层、店铺编号等信息）。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>
                <a:solidFill>
                  <a:srgbClr val="2FA19C"/>
                </a:solidFill>
              </a:rPr>
              <a:t>哪里卖丝袜？</a:t>
            </a:r>
            <a:endParaRPr lang="en-US" altLang="zh-CN" sz="1200" dirty="0" smtClean="0">
              <a:solidFill>
                <a:srgbClr val="2FA19C"/>
              </a:solidFill>
            </a:endParaRPr>
          </a:p>
          <a:p>
            <a:pPr marL="800100" lvl="1" indent="-342900"/>
            <a:r>
              <a:rPr lang="zh-CN" altLang="en-US" sz="1200" dirty="0" smtClean="0"/>
              <a:t>系统：根据“丝袜”关键字，查找营业内容中有“丝袜”的店铺，然后推送店铺信息。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>
                <a:solidFill>
                  <a:srgbClr val="2FA19C"/>
                </a:solidFill>
              </a:rPr>
              <a:t>哪里的衬衣在打折？</a:t>
            </a:r>
            <a:endParaRPr lang="en-US" altLang="zh-CN" sz="1200" dirty="0" smtClean="0">
              <a:solidFill>
                <a:srgbClr val="2FA19C"/>
              </a:solidFill>
            </a:endParaRPr>
          </a:p>
          <a:p>
            <a:pPr marL="800100" lvl="1" indent="-342900"/>
            <a:r>
              <a:rPr lang="zh-CN" altLang="en-US" sz="1200" dirty="0" smtClean="0"/>
              <a:t>系统：根据“衬衣”和“打折”关键字，查找营业内容中有“衬衣”且有折扣活动的店铺，并推送店铺信息。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>
                <a:solidFill>
                  <a:srgbClr val="2FA19C"/>
                </a:solidFill>
              </a:rPr>
              <a:t>哪个川菜店排队的人少？</a:t>
            </a:r>
            <a:endParaRPr lang="en-US" altLang="zh-CN" sz="1200" dirty="0" smtClean="0">
              <a:solidFill>
                <a:srgbClr val="2FA19C"/>
              </a:solidFill>
            </a:endParaRPr>
          </a:p>
          <a:p>
            <a:pPr marL="800100" lvl="1" indent="-342900"/>
            <a:r>
              <a:rPr lang="zh-CN" altLang="en-US" sz="1200" dirty="0" smtClean="0"/>
              <a:t>系统：可能可以匹配到“川菜”关键字，推送所有营业内容包含“川菜”的店铺信息。</a:t>
            </a:r>
            <a:endParaRPr lang="en-US" altLang="zh-CN" sz="1200" dirty="0" smtClean="0"/>
          </a:p>
          <a:p>
            <a:pPr marL="800100" lvl="1" indent="-342900"/>
            <a:r>
              <a:rPr lang="zh-CN" altLang="en-US" sz="1200" dirty="0" smtClean="0">
                <a:solidFill>
                  <a:srgbClr val="2FA19C"/>
                </a:solidFill>
              </a:rPr>
              <a:t>我问排队的人少的川菜店？</a:t>
            </a:r>
            <a:endParaRPr lang="en-US" altLang="zh-CN" sz="1200" dirty="0" smtClean="0">
              <a:solidFill>
                <a:srgbClr val="2FA19C"/>
              </a:solidFill>
            </a:endParaRPr>
          </a:p>
          <a:p>
            <a:pPr marL="800100" lvl="1" indent="-342900"/>
            <a:r>
              <a:rPr lang="zh-CN" altLang="en-US" sz="1200" dirty="0" smtClean="0"/>
              <a:t>系统：对于消费者二次提问的问题，转人工回答（逻辑待优化）。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11668" y="69418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补充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说明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81200" y="1587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874" y="1016000"/>
            <a:ext cx="7091226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关键词和回复的设定要非常标准化和结构化（例如按照店铺、店铺经营内容、活动、购物中心设施等进行分类，并提供导入功能），以便于购物中心能快速上线；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上线后回复内容的更新会是挑战（可能逐步需要店铺的参与），需要设定相关的规则以激发相关人员进行回复；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对消费者，基本版的回复功能可能比较单调。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57499" y="1525774"/>
            <a:ext cx="3619499" cy="435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3060699" y="1046134"/>
            <a:ext cx="19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智能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客服基本版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3060699" y="2169516"/>
            <a:ext cx="341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外围客流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查询系统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3"/>
          <p:cNvSpPr txBox="1"/>
          <p:nvPr/>
        </p:nvSpPr>
        <p:spPr>
          <a:xfrm>
            <a:off x="3060699" y="2731207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安全巡检系统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4"/>
          <p:cNvSpPr txBox="1"/>
          <p:nvPr/>
        </p:nvSpPr>
        <p:spPr>
          <a:xfrm>
            <a:off x="3060699" y="1607825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智能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联合营销系统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6" name="直接连接符 5"/>
          <p:cNvCxnSpPr/>
          <p:nvPr/>
        </p:nvCxnSpPr>
        <p:spPr>
          <a:xfrm rot="16200000" flipH="1">
            <a:off x="1019477" y="2601796"/>
            <a:ext cx="3244246" cy="1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3"/>
          <p:cNvSpPr txBox="1"/>
          <p:nvPr/>
        </p:nvSpPr>
        <p:spPr>
          <a:xfrm>
            <a:off x="3060699" y="3292898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管理巡场系统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3"/>
          <p:cNvSpPr txBox="1"/>
          <p:nvPr/>
        </p:nvSpPr>
        <p:spPr>
          <a:xfrm>
            <a:off x="3060699" y="3854588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员工签到系统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11668" y="69418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概要介绍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81200" y="1587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874" y="1016000"/>
            <a:ext cx="7091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基于购物中心微信号的智能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联合营销</a:t>
            </a:r>
            <a:r>
              <a:rPr lang="zh-CN" altLang="en-US" b="1" dirty="0" smtClean="0"/>
              <a:t>系统：</a:t>
            </a:r>
            <a:endParaRPr lang="en-US" altLang="zh-CN" b="1" dirty="0" smtClean="0"/>
          </a:p>
          <a:p>
            <a:r>
              <a:rPr lang="zh-CN" altLang="en-US" dirty="0" smtClean="0"/>
              <a:t>购物中心向店铺开放会员标签（仅仅是标签，不是会员数据），店铺可以选定特定标签的消费者，向其推送本店铺的相关信息（新菜、活动等）。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价值：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通过虚拟客服，提高购物中心和消费者的接触频率及互动</a:t>
            </a:r>
            <a:r>
              <a:rPr lang="zh-CN" altLang="en-US" dirty="0" smtClean="0"/>
              <a:t>性（目前公众号只能单向推文或者提供购物中心的一些服务功能，和消费者没有互动性，店铺和购物中心的会员各自运行）；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通过购物中心微信公众号，帮店铺引流；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自动完善购物中心粉丝</a:t>
            </a:r>
            <a:r>
              <a:rPr lang="en-US" altLang="zh-CN" dirty="0" smtClean="0"/>
              <a:t>/</a:t>
            </a:r>
            <a:r>
              <a:rPr lang="zh-CN" altLang="en-US" dirty="0" smtClean="0"/>
              <a:t>会员标签，实现千人千面的推送。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11668" y="69418"/>
            <a:ext cx="4447371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人工智能客服的原理和表现形式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可选过程 3"/>
          <p:cNvSpPr/>
          <p:nvPr/>
        </p:nvSpPr>
        <p:spPr>
          <a:xfrm>
            <a:off x="211078" y="1346200"/>
            <a:ext cx="1846322" cy="660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粉丝标签</a:t>
            </a:r>
            <a:endParaRPr lang="zh-CN" alt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211078" y="2628900"/>
            <a:ext cx="1846322" cy="660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店铺</a:t>
            </a:r>
            <a:r>
              <a:rPr lang="en-US" altLang="zh-CN" dirty="0" smtClean="0"/>
              <a:t>/</a:t>
            </a:r>
            <a:r>
              <a:rPr lang="zh-CN" altLang="en-US" dirty="0" smtClean="0"/>
              <a:t>商品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活动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6" name="流程图: 可选过程 5"/>
          <p:cNvSpPr/>
          <p:nvPr/>
        </p:nvSpPr>
        <p:spPr>
          <a:xfrm>
            <a:off x="211078" y="3810000"/>
            <a:ext cx="1846322" cy="660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店铺推送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433578" y="1346200"/>
            <a:ext cx="800100" cy="26797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3779778" y="1308100"/>
            <a:ext cx="2108200" cy="33147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9778" y="13081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亲爱的小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3779778" y="1930400"/>
            <a:ext cx="2108200" cy="15621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店铺</a:t>
            </a:r>
            <a:r>
              <a:rPr lang="en-US" altLang="zh-CN" dirty="0" smtClean="0"/>
              <a:t>/</a:t>
            </a:r>
            <a:r>
              <a:rPr lang="zh-CN" altLang="en-US" dirty="0" smtClean="0"/>
              <a:t>商品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活动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3779778" y="3403600"/>
            <a:ext cx="2108200" cy="122555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9253" y="3429000"/>
            <a:ext cx="12287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圆角矩形标注 12"/>
          <p:cNvSpPr/>
          <p:nvPr/>
        </p:nvSpPr>
        <p:spPr>
          <a:xfrm>
            <a:off x="6548378" y="1258332"/>
            <a:ext cx="1986022" cy="419100"/>
          </a:xfrm>
          <a:prstGeom prst="wedgeRoundRectCallout">
            <a:avLst>
              <a:gd name="adj1" fmla="val -117562"/>
              <a:gd name="adj2" fmla="val 101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自动抓取粉丝昵称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67923" y="699869"/>
            <a:ext cx="5598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根据预设的条件，自动生成内容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图片并通过购物中心公众号</a:t>
            </a:r>
            <a:endParaRPr lang="en-US" altLang="zh-CN" sz="1600" dirty="0" smtClean="0"/>
          </a:p>
          <a:p>
            <a:r>
              <a:rPr lang="zh-CN" altLang="en-US" sz="1600" dirty="0" smtClean="0"/>
              <a:t>推送给指定的消费者</a:t>
            </a:r>
            <a:endParaRPr lang="zh-CN" altLang="en-US" sz="1600" dirty="0"/>
          </a:p>
        </p:txBody>
      </p:sp>
      <p:sp>
        <p:nvSpPr>
          <p:cNvPr id="15" name="圆角矩形标注 14"/>
          <p:cNvSpPr/>
          <p:nvPr/>
        </p:nvSpPr>
        <p:spPr>
          <a:xfrm>
            <a:off x="6395978" y="3289300"/>
            <a:ext cx="2138422" cy="1333500"/>
          </a:xfrm>
          <a:prstGeom prst="wedgeRoundRectCallout">
            <a:avLst>
              <a:gd name="adj1" fmla="val -91603"/>
              <a:gd name="adj2" fmla="val 4335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CN" altLang="en-US" sz="1400" dirty="0" smtClean="0"/>
              <a:t>二维码可以设计为多种用途，例如：</a:t>
            </a:r>
            <a:endParaRPr lang="en-US" altLang="zh-CN" sz="1400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zh-CN" altLang="en-US" sz="1400" dirty="0" smtClean="0"/>
              <a:t>消费者可以识别二维码领取卡券；</a:t>
            </a:r>
            <a:endParaRPr lang="en-US" altLang="zh-CN" sz="1400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zh-CN" altLang="en-US" sz="1400" dirty="0" smtClean="0"/>
              <a:t>店铺可以通过扫二维码核销卡券。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11668" y="69418"/>
            <a:ext cx="7540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说明</a:t>
            </a:r>
            <a:endParaRPr lang="en-US" altLang="zh-CN" sz="2400" dirty="0" smtClean="0">
              <a:solidFill>
                <a:schemeClr val="tx2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-2632" y="520700"/>
            <a:ext cx="9146632" cy="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6874" y="774700"/>
            <a:ext cx="7091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功能概要说明：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购物中心对会员进行初始的标签设定（也可以结合外围数据打标签）；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购物中心进行初始的内容和关键字设定（参见基本版说明）；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店铺可以查看购物中心的会员标签以及关键字设定，可以针对特定的标签以及关键字设定本店铺相关的回复内容；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粉丝</a:t>
            </a:r>
            <a:r>
              <a:rPr lang="zh-CN" altLang="en-US" dirty="0" smtClean="0"/>
              <a:t>与购物中心微信公众号互动后（例如点击推文、点击</a:t>
            </a:r>
            <a:r>
              <a:rPr lang="en-US" altLang="zh-CN" dirty="0" smtClean="0"/>
              <a:t>3*5</a:t>
            </a:r>
            <a:r>
              <a:rPr lang="zh-CN" altLang="en-US" dirty="0" smtClean="0"/>
              <a:t>菜单，或者使用智能助手后），微信公众号自动向粉丝推送相关信息。</a:t>
            </a:r>
            <a:r>
              <a:rPr lang="en-US" altLang="zh-CN" dirty="0" smtClean="0"/>
              <a:t>48</a:t>
            </a:r>
            <a:r>
              <a:rPr lang="zh-CN" altLang="en-US" dirty="0" smtClean="0"/>
              <a:t>小时内可多次推送。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推</a:t>
            </a:r>
            <a:r>
              <a:rPr lang="zh-CN" altLang="en-US" dirty="0" smtClean="0"/>
              <a:t>送的信息可以是自动生成的图片。图片中可以包含二维码，粉丝可以识别二维码进入相关链接。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其它：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购物中心可能会担心对消费者形成骚扰；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后续可考虑购物中心和店铺的深度联合营销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61331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57499" y="2071874"/>
            <a:ext cx="3619499" cy="435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3060699" y="1046134"/>
            <a:ext cx="19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智能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客服基本版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3060699" y="2169516"/>
            <a:ext cx="341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外围客流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查询系统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3"/>
          <p:cNvSpPr txBox="1"/>
          <p:nvPr/>
        </p:nvSpPr>
        <p:spPr>
          <a:xfrm>
            <a:off x="3060699" y="2731207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安全巡检系统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4"/>
          <p:cNvSpPr txBox="1"/>
          <p:nvPr/>
        </p:nvSpPr>
        <p:spPr>
          <a:xfrm>
            <a:off x="3060699" y="1607825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智能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联合营销系统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6" name="直接连接符 5"/>
          <p:cNvCxnSpPr/>
          <p:nvPr/>
        </p:nvCxnSpPr>
        <p:spPr>
          <a:xfrm rot="16200000" flipH="1">
            <a:off x="1019477" y="2601796"/>
            <a:ext cx="3244246" cy="1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3"/>
          <p:cNvSpPr txBox="1"/>
          <p:nvPr/>
        </p:nvSpPr>
        <p:spPr>
          <a:xfrm>
            <a:off x="3060699" y="3292898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管理巡场系统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3"/>
          <p:cNvSpPr txBox="1"/>
          <p:nvPr/>
        </p:nvSpPr>
        <p:spPr>
          <a:xfrm>
            <a:off x="3060699" y="3854588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购物中心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员工签到系统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19427</TotalTime>
  <Words>1956</Words>
  <Application>Microsoft Macintosh PowerPoint</Application>
  <PresentationFormat>全屏显示(16:9)</PresentationFormat>
  <Paragraphs>200</Paragraphs>
  <Slides>21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 Admin</dc:creator>
  <cp:lastModifiedBy>Joseph</cp:lastModifiedBy>
  <cp:revision>463</cp:revision>
  <dcterms:created xsi:type="dcterms:W3CDTF">2014-12-05T08:40:15Z</dcterms:created>
  <dcterms:modified xsi:type="dcterms:W3CDTF">2016-06-26T17:13:08Z</dcterms:modified>
</cp:coreProperties>
</file>