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4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99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34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06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8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21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924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6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4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1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29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1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52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58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1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03B5-458D-413B-9354-E8AF57D9B5C7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19B0-E80E-45BB-A65B-957F2C8C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63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A1EB-4737-D62E-C3BE-734937D1B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AI-Assignment 2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0761F-B5DC-796F-61FC-DCC5C5C51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7928"/>
            <a:ext cx="9144000" cy="1655762"/>
          </a:xfrm>
        </p:spPr>
        <p:txBody>
          <a:bodyPr/>
          <a:lstStyle/>
          <a:p>
            <a:r>
              <a:rPr lang="en-US" dirty="0"/>
              <a:t>Team:</a:t>
            </a:r>
            <a:br>
              <a:rPr lang="en-US" dirty="0"/>
            </a:br>
            <a:r>
              <a:rPr lang="en-US" dirty="0"/>
              <a:t>Havish Jadav(CS22B026)</a:t>
            </a:r>
          </a:p>
          <a:p>
            <a:r>
              <a:rPr lang="en-US" dirty="0"/>
              <a:t>Manan Chavda(CS22B017)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88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8C5D-3503-3D73-8FE9-88B1B6BF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115" y="806245"/>
            <a:ext cx="9854381" cy="904272"/>
          </a:xfrm>
        </p:spPr>
        <p:txBody>
          <a:bodyPr/>
          <a:lstStyle/>
          <a:p>
            <a:r>
              <a:rPr lang="en-US" b="1" dirty="0"/>
              <a:t>Algo-1: Branch and Bound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FE5E-4B68-4F6D-1DB4-AFCFAB01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86" y="1907457"/>
            <a:ext cx="7079227" cy="43655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/>
              <a:t>Environment</a:t>
            </a:r>
            <a:r>
              <a:rPr lang="en-US" sz="2000" dirty="0"/>
              <a:t>: FrozenLake-v1 (Stochastic, Slippery Surface)</a:t>
            </a:r>
          </a:p>
          <a:p>
            <a:pPr>
              <a:buNone/>
            </a:pPr>
            <a:r>
              <a:rPr lang="en-US" sz="2000" b="1" dirty="0"/>
              <a:t>Algorithm</a:t>
            </a:r>
            <a:r>
              <a:rPr lang="en-US" sz="2000" dirty="0"/>
              <a:t>: Branch and Bound (uninformed search)</a:t>
            </a:r>
          </a:p>
          <a:p>
            <a:pPr>
              <a:buNone/>
            </a:pPr>
            <a:r>
              <a:rPr lang="en-US" sz="2000" b="1" dirty="0"/>
              <a:t>Heuristic</a:t>
            </a:r>
            <a:r>
              <a:rPr lang="en-US" sz="2000" dirty="0"/>
              <a:t>: None used</a:t>
            </a:r>
          </a:p>
          <a:p>
            <a:pPr>
              <a:buNone/>
            </a:pPr>
            <a:r>
              <a:rPr lang="en-US" sz="2000" b="1" dirty="0"/>
              <a:t>Results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Often failed to find optimal paths consistently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Susceptible to exploring inefficient paths due to lack of guidance</a:t>
            </a:r>
          </a:p>
          <a:p>
            <a:pPr>
              <a:buNone/>
            </a:pPr>
            <a:r>
              <a:rPr lang="en-US" sz="2000" b="1" dirty="0"/>
              <a:t>Reason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Without a heuristic, it performs a blind search and is affected by </a:t>
            </a:r>
            <a:r>
              <a:rPr lang="en-US" sz="2000" dirty="0" err="1"/>
              <a:t>FrozenLake's</a:t>
            </a:r>
            <a:r>
              <a:rPr lang="en-US" sz="2000" dirty="0"/>
              <a:t> randomness.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0091C-58F2-439C-3DDE-9BE16FE7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2" y="2467896"/>
            <a:ext cx="3244645" cy="3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CC06-977D-FEEB-F8EC-2160A2B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310" y="503101"/>
            <a:ext cx="8610600" cy="1293028"/>
          </a:xfrm>
        </p:spPr>
        <p:txBody>
          <a:bodyPr/>
          <a:lstStyle/>
          <a:p>
            <a:r>
              <a:rPr lang="en-US" b="1" dirty="0"/>
              <a:t>Algo-2: Hill Climbing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BBD8-F4AD-3469-1FC2-1BC85D9F2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7" y="1796129"/>
            <a:ext cx="7655978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/>
              <a:t>Environment</a:t>
            </a:r>
            <a:r>
              <a:rPr lang="en-IN" sz="2000" dirty="0"/>
              <a:t>: TSP (Random Distance Matrix)</a:t>
            </a:r>
          </a:p>
          <a:p>
            <a:pPr>
              <a:buNone/>
            </a:pPr>
            <a:r>
              <a:rPr lang="en-IN" sz="2000" b="1" dirty="0"/>
              <a:t>Algorithm</a:t>
            </a:r>
            <a:r>
              <a:rPr lang="en-IN" sz="2000" dirty="0"/>
              <a:t>: Hill Climbing (Greedy Local Search)</a:t>
            </a:r>
          </a:p>
          <a:p>
            <a:pPr>
              <a:buNone/>
            </a:pPr>
            <a:r>
              <a:rPr lang="en-IN" sz="2000" b="1" dirty="0"/>
              <a:t>Heuristic</a:t>
            </a:r>
            <a:r>
              <a:rPr lang="en-IN" sz="2000" dirty="0"/>
              <a:t>: Total Path Cost</a:t>
            </a:r>
          </a:p>
          <a:p>
            <a:pPr>
              <a:buNone/>
            </a:pPr>
            <a:r>
              <a:rPr lang="en-IN" sz="2000" b="1" dirty="0"/>
              <a:t>Results</a:t>
            </a:r>
            <a:r>
              <a:rPr lang="en-IN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Often stuck in local minima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Fast but not always optimal</a:t>
            </a:r>
          </a:p>
          <a:p>
            <a:pPr>
              <a:buNone/>
            </a:pPr>
            <a:r>
              <a:rPr lang="en-IN" sz="2000" b="1" dirty="0"/>
              <a:t>Reason</a:t>
            </a:r>
            <a:r>
              <a:rPr lang="en-IN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Greedy nature limits escape from sub-optimal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No exploration beyond immediate best neighbour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D9942-5CF0-CD73-ACB8-B5E7CAB8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1" y="2000657"/>
            <a:ext cx="4045528" cy="28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0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585D-DE76-44C7-62D6-3C87A7E4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Algo-3: IDA*(Ant-maze and Taxi-v3)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74D1-BCDA-7DA4-3B05-19864C82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465142" cy="40241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/>
              <a:t>Environment</a:t>
            </a:r>
            <a:r>
              <a:rPr lang="en-IN" sz="2000" dirty="0"/>
              <a:t>: Taxi-v3 (Grid-based Navigation)</a:t>
            </a:r>
          </a:p>
          <a:p>
            <a:pPr>
              <a:buNone/>
            </a:pPr>
            <a:r>
              <a:rPr lang="en-IN" sz="2000" b="1" dirty="0"/>
              <a:t>Algorithm</a:t>
            </a:r>
            <a:r>
              <a:rPr lang="en-IN" sz="2000" dirty="0"/>
              <a:t>: Iterative Deepening A* (IDA*)</a:t>
            </a:r>
          </a:p>
          <a:p>
            <a:pPr>
              <a:buNone/>
            </a:pPr>
            <a:r>
              <a:rPr lang="en-IN" sz="2000" b="1" dirty="0"/>
              <a:t>Heuristic</a:t>
            </a:r>
            <a:r>
              <a:rPr lang="en-IN" sz="2000" dirty="0"/>
              <a:t>: Manhattan Distance (Taxi to Destination)</a:t>
            </a:r>
          </a:p>
          <a:p>
            <a:pPr>
              <a:buNone/>
            </a:pPr>
            <a:r>
              <a:rPr lang="en-IN" sz="2000" b="1" dirty="0"/>
              <a:t>Results</a:t>
            </a:r>
            <a:r>
              <a:rPr lang="en-IN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Found optimal paths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Slightly higher runtime due to recursive deepening</a:t>
            </a:r>
          </a:p>
          <a:p>
            <a:pPr>
              <a:buNone/>
            </a:pPr>
            <a:r>
              <a:rPr lang="en-IN" sz="2000" b="1" dirty="0"/>
              <a:t>Reason</a:t>
            </a:r>
            <a:r>
              <a:rPr lang="en-IN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Admissible heuristic guides the search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Combines depth-first memory efficiency with A* optimality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81BF2-67FD-DB24-1932-05542CF58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61" y="2450384"/>
            <a:ext cx="3553439" cy="28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4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44E9-A37F-EEA0-0EAB-73E12F48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Algo-4  Simulated Annealing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9BF9-F897-A410-4080-82D9A428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93589"/>
            <a:ext cx="6459266" cy="4050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/>
              <a:t>Environment</a:t>
            </a:r>
            <a:r>
              <a:rPr lang="en-IN" sz="2000" dirty="0"/>
              <a:t>: TSP</a:t>
            </a:r>
          </a:p>
          <a:p>
            <a:pPr>
              <a:buNone/>
            </a:pPr>
            <a:r>
              <a:rPr lang="en-IN" sz="2000" b="1" dirty="0"/>
              <a:t>Algorithm</a:t>
            </a:r>
            <a:r>
              <a:rPr lang="en-IN" sz="2000" dirty="0"/>
              <a:t>: Simulated Annealing</a:t>
            </a:r>
          </a:p>
          <a:p>
            <a:pPr>
              <a:buNone/>
            </a:pPr>
            <a:r>
              <a:rPr lang="en-IN" sz="2000" b="1" dirty="0"/>
              <a:t>Heuristic</a:t>
            </a:r>
            <a:r>
              <a:rPr lang="en-IN" sz="2000" dirty="0"/>
              <a:t>: Total Path Cost + Acceptance Probability</a:t>
            </a:r>
          </a:p>
          <a:p>
            <a:pPr>
              <a:buNone/>
            </a:pPr>
            <a:r>
              <a:rPr lang="en-IN" sz="2000" b="1" dirty="0"/>
              <a:t>Results</a:t>
            </a:r>
            <a:r>
              <a:rPr lang="en-IN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Better than Hill Climbing in most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Escapes local minima due to randomness</a:t>
            </a:r>
          </a:p>
          <a:p>
            <a:pPr>
              <a:buNone/>
            </a:pPr>
            <a:r>
              <a:rPr lang="en-IN" sz="2000" b="1" dirty="0"/>
              <a:t>Reason</a:t>
            </a:r>
            <a:r>
              <a:rPr lang="en-IN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Controlled randomness allows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Annealing schedule helps converge to near-optimal solution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D1C89-58A3-46DE-E363-E0B2F8FCA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18" y="2649682"/>
            <a:ext cx="4147035" cy="20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8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0389-A05C-D75B-66CF-121F31BA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0459-0165-0E1A-4724-A342816F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075"/>
            <a:ext cx="9564329" cy="4351338"/>
          </a:xfrm>
        </p:spPr>
        <p:txBody>
          <a:bodyPr/>
          <a:lstStyle/>
          <a:p>
            <a:r>
              <a:rPr lang="en-IN" sz="2400" dirty="0"/>
              <a:t> Informed search (IDA*, SA) performs better due to heuristic guidance.</a:t>
            </a:r>
          </a:p>
          <a:p>
            <a:r>
              <a:rPr lang="en-IN" sz="2400" dirty="0"/>
              <a:t>Uninformed (BnB) struggles in stochastic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1525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108</TotalTime>
  <Words>266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Bell MT</vt:lpstr>
      <vt:lpstr>Century Gothic</vt:lpstr>
      <vt:lpstr>Vapor Trail</vt:lpstr>
      <vt:lpstr>AI-Assignment 2</vt:lpstr>
      <vt:lpstr>Algo-1: Branch and Bound</vt:lpstr>
      <vt:lpstr>Algo-2: Hill Climbing</vt:lpstr>
      <vt:lpstr>Algo-3: IDA*(Ant-maze and Taxi-v3)</vt:lpstr>
      <vt:lpstr>Algo-4  Simulated Annealing</vt:lpstr>
      <vt:lpstr>Key Takeaways: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mananchavda25@outlook.com</dc:creator>
  <cp:lastModifiedBy>mananchavda25@outlook.com</cp:lastModifiedBy>
  <cp:revision>2</cp:revision>
  <dcterms:created xsi:type="dcterms:W3CDTF">2025-04-05T20:09:56Z</dcterms:created>
  <dcterms:modified xsi:type="dcterms:W3CDTF">2025-04-06T08:37:00Z</dcterms:modified>
</cp:coreProperties>
</file>