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70" r:id="rId6"/>
    <p:sldId id="260" r:id="rId7"/>
    <p:sldId id="261" r:id="rId8"/>
    <p:sldId id="262" r:id="rId9"/>
    <p:sldId id="271" r:id="rId10"/>
    <p:sldId id="263" r:id="rId11"/>
    <p:sldId id="264" r:id="rId12"/>
    <p:sldId id="265" r:id="rId13"/>
    <p:sldId id="266" r:id="rId14"/>
    <p:sldId id="267" r:id="rId15"/>
    <p:sldId id="268" r:id="rId16"/>
    <p:sldId id="274" r:id="rId17"/>
    <p:sldId id="273"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884" autoAdjust="0"/>
  </p:normalViewPr>
  <p:slideViewPr>
    <p:cSldViewPr snapToGrid="0">
      <p:cViewPr varScale="1">
        <p:scale>
          <a:sx n="60" d="100"/>
          <a:sy n="60" d="100"/>
        </p:scale>
        <p:origin x="114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44AC-65D6-4FD8-B6D4-9370B5BBA0F2}" type="datetimeFigureOut">
              <a:rPr lang="en-US" smtClean="0"/>
              <a:t>11/30/17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F1D8C-B9F2-41A7-AC11-D8DCA8F7D968}" type="slidenum">
              <a:rPr lang="en-US" smtClean="0"/>
              <a:t>‹#›</a:t>
            </a:fld>
            <a:endParaRPr lang="en-US" dirty="0"/>
          </a:p>
        </p:txBody>
      </p:sp>
    </p:spTree>
    <p:extLst>
      <p:ext uri="{BB962C8B-B14F-4D97-AF65-F5344CB8AC3E}">
        <p14:creationId xmlns:p14="http://schemas.microsoft.com/office/powerpoint/2010/main" val="244219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the SCRUM development methodology, because it allows its members to self-manage.</a:t>
            </a:r>
          </a:p>
          <a:p>
            <a:endParaRPr lang="en-US" dirty="0"/>
          </a:p>
          <a:p>
            <a:r>
              <a:rPr lang="en-US" dirty="0"/>
              <a:t>Our proposed system is primarily a dating site for DSU called DSU Connect, but it has many uses. The shy and asocial students of DSU can connect with others and make new friends easier than they could in person, and students that are Resident Advisors can easily schedule an event on campus, such as a movie night or pizza party, without having to spread the word through posters and bulletin boards. In the future we would also like to remove the need to have multiple Facebook groups per dorm, by adding a mass notification system for R.A.s around campus for notifying their residents of current events.</a:t>
            </a:r>
          </a:p>
        </p:txBody>
      </p:sp>
      <p:sp>
        <p:nvSpPr>
          <p:cNvPr id="4" name="Slide Number Placeholder 3"/>
          <p:cNvSpPr>
            <a:spLocks noGrp="1"/>
          </p:cNvSpPr>
          <p:nvPr>
            <p:ph type="sldNum" sz="quarter" idx="10"/>
          </p:nvPr>
        </p:nvSpPr>
        <p:spPr/>
        <p:txBody>
          <a:bodyPr/>
          <a:lstStyle/>
          <a:p>
            <a:fld id="{EB9F1D8C-B9F2-41A7-AC11-D8DCA8F7D968}" type="slidenum">
              <a:rPr lang="en-US" smtClean="0"/>
              <a:t>2</a:t>
            </a:fld>
            <a:endParaRPr lang="en-US" dirty="0"/>
          </a:p>
        </p:txBody>
      </p:sp>
    </p:spTree>
    <p:extLst>
      <p:ext uri="{BB962C8B-B14F-4D97-AF65-F5344CB8AC3E}">
        <p14:creationId xmlns:p14="http://schemas.microsoft.com/office/powerpoint/2010/main" val="199289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7 webpages in Illustrator, and here is the login page and personal profile page.</a:t>
            </a:r>
          </a:p>
        </p:txBody>
      </p:sp>
      <p:sp>
        <p:nvSpPr>
          <p:cNvPr id="4" name="Slide Number Placeholder 3"/>
          <p:cNvSpPr>
            <a:spLocks noGrp="1"/>
          </p:cNvSpPr>
          <p:nvPr>
            <p:ph type="sldNum" sz="quarter" idx="10"/>
          </p:nvPr>
        </p:nvSpPr>
        <p:spPr/>
        <p:txBody>
          <a:bodyPr/>
          <a:lstStyle/>
          <a:p>
            <a:fld id="{EB9F1D8C-B9F2-41A7-AC11-D8DCA8F7D968}" type="slidenum">
              <a:rPr lang="en-US" smtClean="0"/>
              <a:t>10</a:t>
            </a:fld>
            <a:endParaRPr lang="en-US" dirty="0"/>
          </a:p>
        </p:txBody>
      </p:sp>
    </p:spTree>
    <p:extLst>
      <p:ext uri="{BB962C8B-B14F-4D97-AF65-F5344CB8AC3E}">
        <p14:creationId xmlns:p14="http://schemas.microsoft.com/office/powerpoint/2010/main" val="351171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page for display users near you and on the right is a profile page for one of those users.</a:t>
            </a:r>
          </a:p>
        </p:txBody>
      </p:sp>
      <p:sp>
        <p:nvSpPr>
          <p:cNvPr id="4" name="Slide Number Placeholder 3"/>
          <p:cNvSpPr>
            <a:spLocks noGrp="1"/>
          </p:cNvSpPr>
          <p:nvPr>
            <p:ph type="sldNum" sz="quarter" idx="10"/>
          </p:nvPr>
        </p:nvSpPr>
        <p:spPr/>
        <p:txBody>
          <a:bodyPr/>
          <a:lstStyle/>
          <a:p>
            <a:fld id="{EB9F1D8C-B9F2-41A7-AC11-D8DCA8F7D968}" type="slidenum">
              <a:rPr lang="en-US" smtClean="0"/>
              <a:t>11</a:t>
            </a:fld>
            <a:endParaRPr lang="en-US" dirty="0"/>
          </a:p>
        </p:txBody>
      </p:sp>
    </p:spTree>
    <p:extLst>
      <p:ext uri="{BB962C8B-B14F-4D97-AF65-F5344CB8AC3E}">
        <p14:creationId xmlns:p14="http://schemas.microsoft.com/office/powerpoint/2010/main" val="97782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page that will display the list of your friends/connections and a page for viewing and creating events.</a:t>
            </a:r>
          </a:p>
        </p:txBody>
      </p:sp>
      <p:sp>
        <p:nvSpPr>
          <p:cNvPr id="4" name="Slide Number Placeholder 3"/>
          <p:cNvSpPr>
            <a:spLocks noGrp="1"/>
          </p:cNvSpPr>
          <p:nvPr>
            <p:ph type="sldNum" sz="quarter" idx="10"/>
          </p:nvPr>
        </p:nvSpPr>
        <p:spPr/>
        <p:txBody>
          <a:bodyPr/>
          <a:lstStyle/>
          <a:p>
            <a:fld id="{EB9F1D8C-B9F2-41A7-AC11-D8DCA8F7D968}" type="slidenum">
              <a:rPr lang="en-US" smtClean="0"/>
              <a:t>12</a:t>
            </a:fld>
            <a:endParaRPr lang="en-US" dirty="0"/>
          </a:p>
        </p:txBody>
      </p:sp>
    </p:spTree>
    <p:extLst>
      <p:ext uri="{BB962C8B-B14F-4D97-AF65-F5344CB8AC3E}">
        <p14:creationId xmlns:p14="http://schemas.microsoft.com/office/powerpoint/2010/main" val="301420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have a page for admins to manage users. Only admins can see this page.</a:t>
            </a:r>
          </a:p>
        </p:txBody>
      </p:sp>
      <p:sp>
        <p:nvSpPr>
          <p:cNvPr id="4" name="Slide Number Placeholder 3"/>
          <p:cNvSpPr>
            <a:spLocks noGrp="1"/>
          </p:cNvSpPr>
          <p:nvPr>
            <p:ph type="sldNum" sz="quarter" idx="10"/>
          </p:nvPr>
        </p:nvSpPr>
        <p:spPr/>
        <p:txBody>
          <a:bodyPr/>
          <a:lstStyle/>
          <a:p>
            <a:fld id="{EB9F1D8C-B9F2-41A7-AC11-D8DCA8F7D968}" type="slidenum">
              <a:rPr lang="en-US" smtClean="0"/>
              <a:t>13</a:t>
            </a:fld>
            <a:endParaRPr lang="en-US" dirty="0"/>
          </a:p>
        </p:txBody>
      </p:sp>
    </p:spTree>
    <p:extLst>
      <p:ext uri="{BB962C8B-B14F-4D97-AF65-F5344CB8AC3E}">
        <p14:creationId xmlns:p14="http://schemas.microsoft.com/office/powerpoint/2010/main" val="45232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users that are less technologically inclined or have not used social media before, implementing a tool such as Intro.js would walk them through what functionality is available in the site.</a:t>
            </a:r>
          </a:p>
        </p:txBody>
      </p:sp>
      <p:sp>
        <p:nvSpPr>
          <p:cNvPr id="4" name="Slide Number Placeholder 3"/>
          <p:cNvSpPr>
            <a:spLocks noGrp="1"/>
          </p:cNvSpPr>
          <p:nvPr>
            <p:ph type="sldNum" sz="quarter" idx="10"/>
          </p:nvPr>
        </p:nvSpPr>
        <p:spPr/>
        <p:txBody>
          <a:bodyPr/>
          <a:lstStyle/>
          <a:p>
            <a:fld id="{EB9F1D8C-B9F2-41A7-AC11-D8DCA8F7D968}" type="slidenum">
              <a:rPr lang="en-US" smtClean="0"/>
              <a:t>16</a:t>
            </a:fld>
            <a:endParaRPr lang="en-US" dirty="0"/>
          </a:p>
        </p:txBody>
      </p:sp>
    </p:spTree>
    <p:extLst>
      <p:ext uri="{BB962C8B-B14F-4D97-AF65-F5344CB8AC3E}">
        <p14:creationId xmlns:p14="http://schemas.microsoft.com/office/powerpoint/2010/main" val="329949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assigned everyone to a specific task and after the first deliverable we assigned members to tasks that were fairly similar to their previous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tried to meet at least once per week, however time constraints, other projects, and family issues prevented us from achieving that goal. Realistically we met only once per deliverable, possibly less.</a:t>
            </a:r>
            <a:endParaRPr lang="en-US" dirty="0"/>
          </a:p>
        </p:txBody>
      </p:sp>
      <p:sp>
        <p:nvSpPr>
          <p:cNvPr id="4" name="Slide Number Placeholder 3"/>
          <p:cNvSpPr>
            <a:spLocks noGrp="1"/>
          </p:cNvSpPr>
          <p:nvPr>
            <p:ph type="sldNum" sz="quarter" idx="10"/>
          </p:nvPr>
        </p:nvSpPr>
        <p:spPr/>
        <p:txBody>
          <a:bodyPr/>
          <a:lstStyle/>
          <a:p>
            <a:fld id="{EB9F1D8C-B9F2-41A7-AC11-D8DCA8F7D968}" type="slidenum">
              <a:rPr lang="en-US" smtClean="0"/>
              <a:t>18</a:t>
            </a:fld>
            <a:endParaRPr lang="en-US" dirty="0"/>
          </a:p>
        </p:txBody>
      </p:sp>
    </p:spTree>
    <p:extLst>
      <p:ext uri="{BB962C8B-B14F-4D97-AF65-F5344CB8AC3E}">
        <p14:creationId xmlns:p14="http://schemas.microsoft.com/office/powerpoint/2010/main" val="3295762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CEA8-D677-4240-B315-3D6883048D0A}"/>
              </a:ext>
            </a:extLst>
          </p:cNvPr>
          <p:cNvSpPr>
            <a:spLocks noGrp="1"/>
          </p:cNvSpPr>
          <p:nvPr>
            <p:ph type="ctrTitle"/>
          </p:nvPr>
        </p:nvSpPr>
        <p:spPr/>
        <p:txBody>
          <a:bodyPr/>
          <a:lstStyle/>
          <a:p>
            <a:pPr algn="ctr"/>
            <a:r>
              <a:rPr lang="en-US" dirty="0"/>
              <a:t>DSU Connect</a:t>
            </a:r>
          </a:p>
        </p:txBody>
      </p:sp>
      <p:sp>
        <p:nvSpPr>
          <p:cNvPr id="3" name="Subtitle 2">
            <a:extLst>
              <a:ext uri="{FF2B5EF4-FFF2-40B4-BE49-F238E27FC236}">
                <a16:creationId xmlns:a16="http://schemas.microsoft.com/office/drawing/2014/main" id="{FC0D027A-8B8B-418E-9114-01FE32D98436}"/>
              </a:ext>
            </a:extLst>
          </p:cNvPr>
          <p:cNvSpPr>
            <a:spLocks noGrp="1"/>
          </p:cNvSpPr>
          <p:nvPr>
            <p:ph type="subTitle" idx="1"/>
          </p:nvPr>
        </p:nvSpPr>
        <p:spPr/>
        <p:txBody>
          <a:bodyPr/>
          <a:lstStyle/>
          <a:p>
            <a:pPr algn="ctr"/>
            <a:r>
              <a:rPr lang="en-US" dirty="0"/>
              <a:t>Austin Krieger, matthew dobbs, ryan butzke, carter flanery</a:t>
            </a:r>
          </a:p>
        </p:txBody>
      </p:sp>
    </p:spTree>
    <p:extLst>
      <p:ext uri="{BB962C8B-B14F-4D97-AF65-F5344CB8AC3E}">
        <p14:creationId xmlns:p14="http://schemas.microsoft.com/office/powerpoint/2010/main" val="353590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168-F158-4857-BBF5-7E5585BC84A1}"/>
              </a:ext>
            </a:extLst>
          </p:cNvPr>
          <p:cNvSpPr>
            <a:spLocks noGrp="1"/>
          </p:cNvSpPr>
          <p:nvPr>
            <p:ph type="title"/>
          </p:nvPr>
        </p:nvSpPr>
        <p:spPr/>
        <p:txBody>
          <a:bodyPr/>
          <a:lstStyle/>
          <a:p>
            <a:pPr algn="ctr"/>
            <a:r>
              <a:rPr lang="en-US" dirty="0"/>
              <a:t>Design - UI</a:t>
            </a:r>
          </a:p>
        </p:txBody>
      </p:sp>
      <p:pic>
        <p:nvPicPr>
          <p:cNvPr id="5" name="Content Placeholder 4">
            <a:extLst>
              <a:ext uri="{FF2B5EF4-FFF2-40B4-BE49-F238E27FC236}">
                <a16:creationId xmlns:a16="http://schemas.microsoft.com/office/drawing/2014/main" id="{C6AC5BA9-364A-4B33-8DD4-281EBB105A59}"/>
              </a:ext>
            </a:extLst>
          </p:cNvPr>
          <p:cNvPicPr>
            <a:picLocks noGrp="1" noChangeAspect="1"/>
          </p:cNvPicPr>
          <p:nvPr>
            <p:ph idx="1"/>
          </p:nvPr>
        </p:nvPicPr>
        <p:blipFill>
          <a:blip r:embed="rId3"/>
          <a:stretch>
            <a:fillRect/>
          </a:stretch>
        </p:blipFill>
        <p:spPr>
          <a:xfrm>
            <a:off x="1141413" y="2097087"/>
            <a:ext cx="4861000" cy="2834741"/>
          </a:xfrm>
        </p:spPr>
      </p:pic>
      <p:pic>
        <p:nvPicPr>
          <p:cNvPr id="7" name="Picture 6">
            <a:extLst>
              <a:ext uri="{FF2B5EF4-FFF2-40B4-BE49-F238E27FC236}">
                <a16:creationId xmlns:a16="http://schemas.microsoft.com/office/drawing/2014/main" id="{27FDB9EF-E942-4407-BB13-57F85B1B43FA}"/>
              </a:ext>
            </a:extLst>
          </p:cNvPr>
          <p:cNvPicPr>
            <a:picLocks noChangeAspect="1"/>
          </p:cNvPicPr>
          <p:nvPr/>
        </p:nvPicPr>
        <p:blipFill>
          <a:blip r:embed="rId4"/>
          <a:stretch>
            <a:fillRect/>
          </a:stretch>
        </p:blipFill>
        <p:spPr>
          <a:xfrm>
            <a:off x="6195060" y="2097088"/>
            <a:ext cx="4852351" cy="2834741"/>
          </a:xfrm>
          <a:prstGeom prst="rect">
            <a:avLst/>
          </a:prstGeom>
        </p:spPr>
      </p:pic>
    </p:spTree>
    <p:extLst>
      <p:ext uri="{BB962C8B-B14F-4D97-AF65-F5344CB8AC3E}">
        <p14:creationId xmlns:p14="http://schemas.microsoft.com/office/powerpoint/2010/main" val="393954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168-F158-4857-BBF5-7E5585BC84A1}"/>
              </a:ext>
            </a:extLst>
          </p:cNvPr>
          <p:cNvSpPr>
            <a:spLocks noGrp="1"/>
          </p:cNvSpPr>
          <p:nvPr>
            <p:ph type="title"/>
          </p:nvPr>
        </p:nvSpPr>
        <p:spPr/>
        <p:txBody>
          <a:bodyPr/>
          <a:lstStyle/>
          <a:p>
            <a:pPr algn="ctr"/>
            <a:r>
              <a:rPr lang="en-US" dirty="0"/>
              <a:t>Design - UI</a:t>
            </a:r>
          </a:p>
        </p:txBody>
      </p:sp>
      <p:pic>
        <p:nvPicPr>
          <p:cNvPr id="8" name="Content Placeholder 7">
            <a:extLst>
              <a:ext uri="{FF2B5EF4-FFF2-40B4-BE49-F238E27FC236}">
                <a16:creationId xmlns:a16="http://schemas.microsoft.com/office/drawing/2014/main" id="{B7772170-DAEC-422D-B318-325D702B4BBB}"/>
              </a:ext>
            </a:extLst>
          </p:cNvPr>
          <p:cNvPicPr>
            <a:picLocks noGrp="1" noChangeAspect="1"/>
          </p:cNvPicPr>
          <p:nvPr>
            <p:ph idx="1"/>
          </p:nvPr>
        </p:nvPicPr>
        <p:blipFill>
          <a:blip r:embed="rId3"/>
          <a:stretch>
            <a:fillRect/>
          </a:stretch>
        </p:blipFill>
        <p:spPr>
          <a:xfrm>
            <a:off x="1141414" y="2097088"/>
            <a:ext cx="4852350" cy="2834741"/>
          </a:xfrm>
        </p:spPr>
      </p:pic>
      <p:pic>
        <p:nvPicPr>
          <p:cNvPr id="10" name="Picture 9">
            <a:extLst>
              <a:ext uri="{FF2B5EF4-FFF2-40B4-BE49-F238E27FC236}">
                <a16:creationId xmlns:a16="http://schemas.microsoft.com/office/drawing/2014/main" id="{60E06F33-9AD4-4B27-8113-E8A316804D99}"/>
              </a:ext>
            </a:extLst>
          </p:cNvPr>
          <p:cNvPicPr>
            <a:picLocks noChangeAspect="1"/>
          </p:cNvPicPr>
          <p:nvPr/>
        </p:nvPicPr>
        <p:blipFill>
          <a:blip r:embed="rId4"/>
          <a:stretch>
            <a:fillRect/>
          </a:stretch>
        </p:blipFill>
        <p:spPr>
          <a:xfrm>
            <a:off x="6195061" y="2097088"/>
            <a:ext cx="4852350" cy="2834741"/>
          </a:xfrm>
          <a:prstGeom prst="rect">
            <a:avLst/>
          </a:prstGeom>
        </p:spPr>
      </p:pic>
    </p:spTree>
    <p:extLst>
      <p:ext uri="{BB962C8B-B14F-4D97-AF65-F5344CB8AC3E}">
        <p14:creationId xmlns:p14="http://schemas.microsoft.com/office/powerpoint/2010/main" val="224662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168-F158-4857-BBF5-7E5585BC84A1}"/>
              </a:ext>
            </a:extLst>
          </p:cNvPr>
          <p:cNvSpPr>
            <a:spLocks noGrp="1"/>
          </p:cNvSpPr>
          <p:nvPr>
            <p:ph type="title"/>
          </p:nvPr>
        </p:nvSpPr>
        <p:spPr/>
        <p:txBody>
          <a:bodyPr/>
          <a:lstStyle/>
          <a:p>
            <a:pPr algn="ctr"/>
            <a:r>
              <a:rPr lang="en-US" dirty="0"/>
              <a:t>Design - UI</a:t>
            </a:r>
          </a:p>
        </p:txBody>
      </p:sp>
      <p:pic>
        <p:nvPicPr>
          <p:cNvPr id="6" name="Content Placeholder 5">
            <a:extLst>
              <a:ext uri="{FF2B5EF4-FFF2-40B4-BE49-F238E27FC236}">
                <a16:creationId xmlns:a16="http://schemas.microsoft.com/office/drawing/2014/main" id="{85E6E650-E134-4FE7-AC96-F177FF293538}"/>
              </a:ext>
            </a:extLst>
          </p:cNvPr>
          <p:cNvPicPr>
            <a:picLocks noGrp="1" noChangeAspect="1"/>
          </p:cNvPicPr>
          <p:nvPr>
            <p:ph idx="1"/>
          </p:nvPr>
        </p:nvPicPr>
        <p:blipFill>
          <a:blip r:embed="rId3"/>
          <a:stretch>
            <a:fillRect/>
          </a:stretch>
        </p:blipFill>
        <p:spPr>
          <a:xfrm>
            <a:off x="1141414" y="2097088"/>
            <a:ext cx="4857050" cy="2837487"/>
          </a:xfrm>
        </p:spPr>
      </p:pic>
      <p:pic>
        <p:nvPicPr>
          <p:cNvPr id="9" name="Picture 8">
            <a:extLst>
              <a:ext uri="{FF2B5EF4-FFF2-40B4-BE49-F238E27FC236}">
                <a16:creationId xmlns:a16="http://schemas.microsoft.com/office/drawing/2014/main" id="{58E805EA-4150-4671-9323-9EDF400F302F}"/>
              </a:ext>
            </a:extLst>
          </p:cNvPr>
          <p:cNvPicPr>
            <a:picLocks noChangeAspect="1"/>
          </p:cNvPicPr>
          <p:nvPr/>
        </p:nvPicPr>
        <p:blipFill>
          <a:blip r:embed="rId4"/>
          <a:stretch>
            <a:fillRect/>
          </a:stretch>
        </p:blipFill>
        <p:spPr>
          <a:xfrm>
            <a:off x="6195060" y="2097088"/>
            <a:ext cx="4852351" cy="2834741"/>
          </a:xfrm>
          <a:prstGeom prst="rect">
            <a:avLst/>
          </a:prstGeom>
        </p:spPr>
      </p:pic>
    </p:spTree>
    <p:extLst>
      <p:ext uri="{BB962C8B-B14F-4D97-AF65-F5344CB8AC3E}">
        <p14:creationId xmlns:p14="http://schemas.microsoft.com/office/powerpoint/2010/main" val="62681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168-F158-4857-BBF5-7E5585BC84A1}"/>
              </a:ext>
            </a:extLst>
          </p:cNvPr>
          <p:cNvSpPr>
            <a:spLocks noGrp="1"/>
          </p:cNvSpPr>
          <p:nvPr>
            <p:ph type="title"/>
          </p:nvPr>
        </p:nvSpPr>
        <p:spPr/>
        <p:txBody>
          <a:bodyPr/>
          <a:lstStyle/>
          <a:p>
            <a:pPr algn="ctr"/>
            <a:r>
              <a:rPr lang="en-US" dirty="0"/>
              <a:t>Design - UI</a:t>
            </a:r>
          </a:p>
        </p:txBody>
      </p:sp>
      <p:pic>
        <p:nvPicPr>
          <p:cNvPr id="7" name="Content Placeholder 6">
            <a:extLst>
              <a:ext uri="{FF2B5EF4-FFF2-40B4-BE49-F238E27FC236}">
                <a16:creationId xmlns:a16="http://schemas.microsoft.com/office/drawing/2014/main" id="{D9BCEF65-9C5F-4455-A3A0-6C368B74C565}"/>
              </a:ext>
            </a:extLst>
          </p:cNvPr>
          <p:cNvPicPr>
            <a:picLocks noGrp="1" noChangeAspect="1"/>
          </p:cNvPicPr>
          <p:nvPr>
            <p:ph idx="1"/>
          </p:nvPr>
        </p:nvPicPr>
        <p:blipFill>
          <a:blip r:embed="rId3"/>
          <a:stretch>
            <a:fillRect/>
          </a:stretch>
        </p:blipFill>
        <p:spPr>
          <a:xfrm>
            <a:off x="1141414" y="2097088"/>
            <a:ext cx="4852350" cy="2834741"/>
          </a:xfrm>
        </p:spPr>
      </p:pic>
    </p:spTree>
    <p:extLst>
      <p:ext uri="{BB962C8B-B14F-4D97-AF65-F5344CB8AC3E}">
        <p14:creationId xmlns:p14="http://schemas.microsoft.com/office/powerpoint/2010/main" val="178383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E3C1-1715-4E9C-9A2D-7CA1650D03BC}"/>
              </a:ext>
            </a:extLst>
          </p:cNvPr>
          <p:cNvSpPr>
            <a:spLocks noGrp="1"/>
          </p:cNvSpPr>
          <p:nvPr>
            <p:ph type="title"/>
          </p:nvPr>
        </p:nvSpPr>
        <p:spPr/>
        <p:txBody>
          <a:bodyPr/>
          <a:lstStyle/>
          <a:p>
            <a:pPr algn="ctr"/>
            <a:r>
              <a:rPr lang="en-US" dirty="0"/>
              <a:t>Design – physical architecture</a:t>
            </a:r>
          </a:p>
        </p:txBody>
      </p:sp>
      <p:sp>
        <p:nvSpPr>
          <p:cNvPr id="3" name="Content Placeholder 2">
            <a:extLst>
              <a:ext uri="{FF2B5EF4-FFF2-40B4-BE49-F238E27FC236}">
                <a16:creationId xmlns:a16="http://schemas.microsoft.com/office/drawing/2014/main" id="{04A14EF6-70F2-462F-BBD7-B32AEEC633D4}"/>
              </a:ext>
            </a:extLst>
          </p:cNvPr>
          <p:cNvSpPr>
            <a:spLocks noGrp="1"/>
          </p:cNvSpPr>
          <p:nvPr>
            <p:ph idx="1"/>
          </p:nvPr>
        </p:nvSpPr>
        <p:spPr/>
        <p:txBody>
          <a:bodyPr>
            <a:normAutofit/>
          </a:bodyPr>
          <a:lstStyle/>
          <a:p>
            <a:r>
              <a:rPr lang="en-US" dirty="0"/>
              <a:t>2 identical servers for uninterrupted upgrades and preventing downtime</a:t>
            </a:r>
          </a:p>
          <a:p>
            <a:pPr lvl="1"/>
            <a:r>
              <a:rPr lang="en-US" dirty="0"/>
              <a:t>4-8 CPUs with preferably 32 GB of memory</a:t>
            </a:r>
          </a:p>
          <a:p>
            <a:pPr lvl="1"/>
            <a:r>
              <a:rPr lang="en-US" dirty="0"/>
              <a:t>16-32 gigabytes of ram available</a:t>
            </a:r>
          </a:p>
          <a:p>
            <a:pPr lvl="1"/>
            <a:r>
              <a:rPr lang="en-US" dirty="0"/>
              <a:t>100+ GB of SSD space to keep up with binary and related file types</a:t>
            </a:r>
          </a:p>
          <a:p>
            <a:r>
              <a:rPr lang="en-US" dirty="0"/>
              <a:t>High usage will require a minimum of 25 Mbps, preferred speed around 100 Mbps for growth and a high-speed experience for all users.</a:t>
            </a:r>
          </a:p>
        </p:txBody>
      </p:sp>
    </p:spTree>
    <p:extLst>
      <p:ext uri="{BB962C8B-B14F-4D97-AF65-F5344CB8AC3E}">
        <p14:creationId xmlns:p14="http://schemas.microsoft.com/office/powerpoint/2010/main" val="86116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6C4D-5448-45B2-B6AA-370046AD14C7}"/>
              </a:ext>
            </a:extLst>
          </p:cNvPr>
          <p:cNvSpPr>
            <a:spLocks noGrp="1"/>
          </p:cNvSpPr>
          <p:nvPr>
            <p:ph type="title"/>
          </p:nvPr>
        </p:nvSpPr>
        <p:spPr/>
        <p:txBody>
          <a:bodyPr/>
          <a:lstStyle/>
          <a:p>
            <a:pPr algn="ctr"/>
            <a:r>
              <a:rPr lang="en-US" dirty="0"/>
              <a:t>Design - strategy</a:t>
            </a:r>
          </a:p>
        </p:txBody>
      </p:sp>
      <p:sp>
        <p:nvSpPr>
          <p:cNvPr id="3" name="Content Placeholder 2">
            <a:extLst>
              <a:ext uri="{FF2B5EF4-FFF2-40B4-BE49-F238E27FC236}">
                <a16:creationId xmlns:a16="http://schemas.microsoft.com/office/drawing/2014/main" id="{3FF3E2C2-D86C-4254-A1C5-A8C0734C9DB1}"/>
              </a:ext>
            </a:extLst>
          </p:cNvPr>
          <p:cNvSpPr>
            <a:spLocks noGrp="1"/>
          </p:cNvSpPr>
          <p:nvPr>
            <p:ph idx="1"/>
          </p:nvPr>
        </p:nvSpPr>
        <p:spPr/>
        <p:txBody>
          <a:bodyPr/>
          <a:lstStyle/>
          <a:p>
            <a:r>
              <a:rPr lang="en-US" dirty="0"/>
              <a:t>We determined that package software would be the most beneficial option for our system.</a:t>
            </a:r>
          </a:p>
          <a:p>
            <a:r>
              <a:rPr lang="en-US" dirty="0"/>
              <a:t>Risks:</a:t>
            </a:r>
          </a:p>
          <a:p>
            <a:pPr lvl="1"/>
            <a:r>
              <a:rPr lang="en-US" dirty="0"/>
              <a:t>Miscommunications with those designing the system.</a:t>
            </a:r>
          </a:p>
          <a:p>
            <a:pPr lvl="1"/>
            <a:r>
              <a:rPr lang="en-US" dirty="0"/>
              <a:t>Price of the package software.</a:t>
            </a:r>
          </a:p>
        </p:txBody>
      </p:sp>
    </p:spTree>
    <p:extLst>
      <p:ext uri="{BB962C8B-B14F-4D97-AF65-F5344CB8AC3E}">
        <p14:creationId xmlns:p14="http://schemas.microsoft.com/office/powerpoint/2010/main" val="185729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6C69-352A-48B0-8D8A-2FB6C04CE3DF}"/>
              </a:ext>
            </a:extLst>
          </p:cNvPr>
          <p:cNvSpPr>
            <a:spLocks noGrp="1"/>
          </p:cNvSpPr>
          <p:nvPr>
            <p:ph type="title"/>
          </p:nvPr>
        </p:nvSpPr>
        <p:spPr/>
        <p:txBody>
          <a:bodyPr/>
          <a:lstStyle/>
          <a:p>
            <a:pPr algn="ctr"/>
            <a:r>
              <a:rPr lang="en-US" dirty="0"/>
              <a:t>Implementation – Training</a:t>
            </a:r>
          </a:p>
        </p:txBody>
      </p:sp>
      <p:pic>
        <p:nvPicPr>
          <p:cNvPr id="6" name="Picture 5">
            <a:extLst>
              <a:ext uri="{FF2B5EF4-FFF2-40B4-BE49-F238E27FC236}">
                <a16:creationId xmlns:a16="http://schemas.microsoft.com/office/drawing/2014/main" id="{AF4F8F99-898F-40A3-8EA8-8D2123945D48}"/>
              </a:ext>
            </a:extLst>
          </p:cNvPr>
          <p:cNvPicPr/>
          <p:nvPr/>
        </p:nvPicPr>
        <p:blipFill>
          <a:blip r:embed="rId3"/>
          <a:stretch>
            <a:fillRect/>
          </a:stretch>
        </p:blipFill>
        <p:spPr>
          <a:xfrm>
            <a:off x="1141413" y="2097090"/>
            <a:ext cx="4479153" cy="2612071"/>
          </a:xfrm>
          <a:prstGeom prst="rect">
            <a:avLst/>
          </a:prstGeom>
        </p:spPr>
      </p:pic>
      <p:pic>
        <p:nvPicPr>
          <p:cNvPr id="8" name="Picture 7">
            <a:extLst>
              <a:ext uri="{FF2B5EF4-FFF2-40B4-BE49-F238E27FC236}">
                <a16:creationId xmlns:a16="http://schemas.microsoft.com/office/drawing/2014/main" id="{BDF0807A-7156-4685-8C1E-A7ADAF9AA846}"/>
              </a:ext>
            </a:extLst>
          </p:cNvPr>
          <p:cNvPicPr>
            <a:picLocks noChangeAspect="1"/>
          </p:cNvPicPr>
          <p:nvPr/>
        </p:nvPicPr>
        <p:blipFill>
          <a:blip r:embed="rId4"/>
          <a:stretch>
            <a:fillRect/>
          </a:stretch>
        </p:blipFill>
        <p:spPr>
          <a:xfrm>
            <a:off x="6146465" y="2097089"/>
            <a:ext cx="4900946" cy="2612072"/>
          </a:xfrm>
          <a:prstGeom prst="rect">
            <a:avLst/>
          </a:prstGeom>
        </p:spPr>
      </p:pic>
    </p:spTree>
    <p:extLst>
      <p:ext uri="{BB962C8B-B14F-4D97-AF65-F5344CB8AC3E}">
        <p14:creationId xmlns:p14="http://schemas.microsoft.com/office/powerpoint/2010/main" val="272756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7697-0198-4000-B89A-4C09C3CF6E6E}"/>
              </a:ext>
            </a:extLst>
          </p:cNvPr>
          <p:cNvSpPr>
            <a:spLocks noGrp="1"/>
          </p:cNvSpPr>
          <p:nvPr>
            <p:ph type="title"/>
          </p:nvPr>
        </p:nvSpPr>
        <p:spPr/>
        <p:txBody>
          <a:bodyPr/>
          <a:lstStyle/>
          <a:p>
            <a:pPr algn="ctr"/>
            <a:r>
              <a:rPr lang="en-US" dirty="0"/>
              <a:t>Implementation – Maintaining the system</a:t>
            </a:r>
          </a:p>
        </p:txBody>
      </p:sp>
      <p:sp>
        <p:nvSpPr>
          <p:cNvPr id="3" name="Content Placeholder 2">
            <a:extLst>
              <a:ext uri="{FF2B5EF4-FFF2-40B4-BE49-F238E27FC236}">
                <a16:creationId xmlns:a16="http://schemas.microsoft.com/office/drawing/2014/main" id="{4B22BF55-A016-4140-8B6C-E77326679BFE}"/>
              </a:ext>
            </a:extLst>
          </p:cNvPr>
          <p:cNvSpPr>
            <a:spLocks noGrp="1"/>
          </p:cNvSpPr>
          <p:nvPr>
            <p:ph idx="1"/>
          </p:nvPr>
        </p:nvSpPr>
        <p:spPr/>
        <p:txBody>
          <a:bodyPr/>
          <a:lstStyle/>
          <a:p>
            <a:r>
              <a:rPr lang="en-US" dirty="0"/>
              <a:t>Back up data</a:t>
            </a:r>
          </a:p>
          <a:p>
            <a:r>
              <a:rPr lang="en-US" dirty="0"/>
              <a:t>Clean dust form equipment</a:t>
            </a:r>
          </a:p>
          <a:p>
            <a:r>
              <a:rPr lang="en-US" dirty="0"/>
              <a:t>Practice good cable management</a:t>
            </a:r>
          </a:p>
          <a:p>
            <a:r>
              <a:rPr lang="en-US" dirty="0"/>
              <a:t>Keep systems up to date</a:t>
            </a:r>
          </a:p>
        </p:txBody>
      </p:sp>
    </p:spTree>
    <p:extLst>
      <p:ext uri="{BB962C8B-B14F-4D97-AF65-F5344CB8AC3E}">
        <p14:creationId xmlns:p14="http://schemas.microsoft.com/office/powerpoint/2010/main" val="115371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816E-7CF0-46D6-B252-AF63D781C8CE}"/>
              </a:ext>
            </a:extLst>
          </p:cNvPr>
          <p:cNvSpPr>
            <a:spLocks noGrp="1"/>
          </p:cNvSpPr>
          <p:nvPr>
            <p:ph type="title"/>
          </p:nvPr>
        </p:nvSpPr>
        <p:spPr/>
        <p:txBody>
          <a:bodyPr/>
          <a:lstStyle/>
          <a:p>
            <a:pPr algn="ctr"/>
            <a:r>
              <a:rPr lang="en-US" dirty="0"/>
              <a:t>Project assessment</a:t>
            </a:r>
          </a:p>
        </p:txBody>
      </p:sp>
      <p:sp>
        <p:nvSpPr>
          <p:cNvPr id="3" name="Content Placeholder 2">
            <a:extLst>
              <a:ext uri="{FF2B5EF4-FFF2-40B4-BE49-F238E27FC236}">
                <a16:creationId xmlns:a16="http://schemas.microsoft.com/office/drawing/2014/main" id="{7C573609-03A8-4BBE-84CC-7AE21346CC84}"/>
              </a:ext>
            </a:extLst>
          </p:cNvPr>
          <p:cNvSpPr>
            <a:spLocks noGrp="1"/>
          </p:cNvSpPr>
          <p:nvPr>
            <p:ph idx="1"/>
          </p:nvPr>
        </p:nvSpPr>
        <p:spPr/>
        <p:txBody>
          <a:bodyPr/>
          <a:lstStyle/>
          <a:p>
            <a:r>
              <a:rPr lang="en-US" dirty="0"/>
              <a:t>What worked?</a:t>
            </a:r>
          </a:p>
          <a:p>
            <a:pPr lvl="1"/>
            <a:r>
              <a:rPr lang="en-US" dirty="0"/>
              <a:t>Assigning specific tasks to group members</a:t>
            </a:r>
          </a:p>
          <a:p>
            <a:r>
              <a:rPr lang="en-US" dirty="0"/>
              <a:t>What did not work?</a:t>
            </a:r>
          </a:p>
          <a:p>
            <a:pPr lvl="1"/>
            <a:r>
              <a:rPr lang="en-US" dirty="0"/>
              <a:t>Meeting regularly</a:t>
            </a:r>
          </a:p>
        </p:txBody>
      </p:sp>
    </p:spTree>
    <p:extLst>
      <p:ext uri="{BB962C8B-B14F-4D97-AF65-F5344CB8AC3E}">
        <p14:creationId xmlns:p14="http://schemas.microsoft.com/office/powerpoint/2010/main" val="2229727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6686-3A6C-4A14-B9EF-4D6CBCDECF56}"/>
              </a:ext>
            </a:extLst>
          </p:cNvPr>
          <p:cNvSpPr>
            <a:spLocks noGrp="1"/>
          </p:cNvSpPr>
          <p:nvPr>
            <p:ph type="title"/>
          </p:nvPr>
        </p:nvSpPr>
        <p:spPr/>
        <p:txBody>
          <a:bodyPr/>
          <a:lstStyle/>
          <a:p>
            <a:pPr algn="ctr"/>
            <a:r>
              <a:rPr lang="en-US" dirty="0"/>
              <a:t>Questions, Comments, Concerns?</a:t>
            </a:r>
          </a:p>
        </p:txBody>
      </p:sp>
    </p:spTree>
    <p:extLst>
      <p:ext uri="{BB962C8B-B14F-4D97-AF65-F5344CB8AC3E}">
        <p14:creationId xmlns:p14="http://schemas.microsoft.com/office/powerpoint/2010/main" val="257978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F687-616E-4205-A56D-FCBBC85A3456}"/>
              </a:ext>
            </a:extLst>
          </p:cNvPr>
          <p:cNvSpPr>
            <a:spLocks noGrp="1"/>
          </p:cNvSpPr>
          <p:nvPr>
            <p:ph type="title"/>
          </p:nvPr>
        </p:nvSpPr>
        <p:spPr/>
        <p:txBody>
          <a:bodyPr/>
          <a:lstStyle/>
          <a:p>
            <a:pPr algn="ctr"/>
            <a:r>
              <a:rPr lang="en-US" dirty="0"/>
              <a:t>Planning</a:t>
            </a:r>
          </a:p>
        </p:txBody>
      </p:sp>
      <p:sp>
        <p:nvSpPr>
          <p:cNvPr id="3" name="Content Placeholder 2">
            <a:extLst>
              <a:ext uri="{FF2B5EF4-FFF2-40B4-BE49-F238E27FC236}">
                <a16:creationId xmlns:a16="http://schemas.microsoft.com/office/drawing/2014/main" id="{7A5FADA6-B76F-40F2-939C-72DE71779AB6}"/>
              </a:ext>
            </a:extLst>
          </p:cNvPr>
          <p:cNvSpPr>
            <a:spLocks noGrp="1"/>
          </p:cNvSpPr>
          <p:nvPr>
            <p:ph idx="1"/>
          </p:nvPr>
        </p:nvSpPr>
        <p:spPr/>
        <p:txBody>
          <a:bodyPr>
            <a:normAutofit lnSpcReduction="10000"/>
          </a:bodyPr>
          <a:lstStyle/>
          <a:p>
            <a:r>
              <a:rPr lang="en-US" dirty="0"/>
              <a:t>Development Methodology: SCRUM</a:t>
            </a:r>
          </a:p>
          <a:p>
            <a:r>
              <a:rPr lang="en-US" dirty="0"/>
              <a:t>Proposed System: DSU Connect</a:t>
            </a:r>
          </a:p>
          <a:p>
            <a:r>
              <a:rPr lang="en-US" dirty="0"/>
              <a:t>Business Need: DSU lacks a way for its less social students to interact with others and make new friends around campus.</a:t>
            </a:r>
          </a:p>
          <a:p>
            <a:r>
              <a:rPr lang="en-US" dirty="0"/>
              <a:t>Functionality: Custom Profiles, Schedule Events, Instant Messaging, Making Friends</a:t>
            </a:r>
          </a:p>
          <a:p>
            <a:r>
              <a:rPr lang="en-US" dirty="0"/>
              <a:t>Intangible Value: We aim to make the campus more connected and social.</a:t>
            </a:r>
          </a:p>
          <a:p>
            <a:endParaRPr lang="en-US" dirty="0"/>
          </a:p>
        </p:txBody>
      </p:sp>
    </p:spTree>
    <p:extLst>
      <p:ext uri="{BB962C8B-B14F-4D97-AF65-F5344CB8AC3E}">
        <p14:creationId xmlns:p14="http://schemas.microsoft.com/office/powerpoint/2010/main" val="289728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04FD-33CB-4DF1-8A2A-0E27CD4BE56D}"/>
              </a:ext>
            </a:extLst>
          </p:cNvPr>
          <p:cNvSpPr>
            <a:spLocks noGrp="1"/>
          </p:cNvSpPr>
          <p:nvPr>
            <p:ph type="title"/>
          </p:nvPr>
        </p:nvSpPr>
        <p:spPr/>
        <p:txBody>
          <a:bodyPr/>
          <a:lstStyle/>
          <a:p>
            <a:pPr algn="ctr"/>
            <a:r>
              <a:rPr lang="en-US" dirty="0"/>
              <a:t>Analysis - diagrams</a:t>
            </a:r>
          </a:p>
        </p:txBody>
      </p:sp>
      <p:pic>
        <p:nvPicPr>
          <p:cNvPr id="5" name="Content Placeholder 4">
            <a:extLst>
              <a:ext uri="{FF2B5EF4-FFF2-40B4-BE49-F238E27FC236}">
                <a16:creationId xmlns:a16="http://schemas.microsoft.com/office/drawing/2014/main" id="{5D9920F7-C24C-46AE-BA99-7E300CEDC5F0}"/>
              </a:ext>
            </a:extLst>
          </p:cNvPr>
          <p:cNvPicPr>
            <a:picLocks noGrp="1" noChangeAspect="1"/>
          </p:cNvPicPr>
          <p:nvPr>
            <p:ph idx="1"/>
          </p:nvPr>
        </p:nvPicPr>
        <p:blipFill>
          <a:blip r:embed="rId2"/>
          <a:stretch>
            <a:fillRect/>
          </a:stretch>
        </p:blipFill>
        <p:spPr>
          <a:xfrm>
            <a:off x="1141413" y="2097088"/>
            <a:ext cx="4630848" cy="3541712"/>
          </a:xfrm>
        </p:spPr>
      </p:pic>
      <p:pic>
        <p:nvPicPr>
          <p:cNvPr id="6" name="Picture 5">
            <a:extLst>
              <a:ext uri="{FF2B5EF4-FFF2-40B4-BE49-F238E27FC236}">
                <a16:creationId xmlns:a16="http://schemas.microsoft.com/office/drawing/2014/main" id="{5C4376CC-60EF-400F-812C-8D4A433AFED5}"/>
              </a:ext>
            </a:extLst>
          </p:cNvPr>
          <p:cNvPicPr>
            <a:picLocks noChangeAspect="1"/>
          </p:cNvPicPr>
          <p:nvPr/>
        </p:nvPicPr>
        <p:blipFill>
          <a:blip r:embed="rId3"/>
          <a:stretch>
            <a:fillRect/>
          </a:stretch>
        </p:blipFill>
        <p:spPr>
          <a:xfrm>
            <a:off x="6429533" y="2097088"/>
            <a:ext cx="4617878" cy="3541712"/>
          </a:xfrm>
          <a:prstGeom prst="rect">
            <a:avLst/>
          </a:prstGeom>
        </p:spPr>
      </p:pic>
    </p:spTree>
    <p:extLst>
      <p:ext uri="{BB962C8B-B14F-4D97-AF65-F5344CB8AC3E}">
        <p14:creationId xmlns:p14="http://schemas.microsoft.com/office/powerpoint/2010/main" val="420653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73F5-69C1-4D67-8362-89D360A2973C}"/>
              </a:ext>
            </a:extLst>
          </p:cNvPr>
          <p:cNvSpPr>
            <a:spLocks noGrp="1"/>
          </p:cNvSpPr>
          <p:nvPr>
            <p:ph type="title"/>
          </p:nvPr>
        </p:nvSpPr>
        <p:spPr/>
        <p:txBody>
          <a:bodyPr/>
          <a:lstStyle/>
          <a:p>
            <a:pPr algn="ctr"/>
            <a:r>
              <a:rPr lang="en-US" dirty="0"/>
              <a:t>Analysis – use case description</a:t>
            </a:r>
          </a:p>
        </p:txBody>
      </p:sp>
      <p:pic>
        <p:nvPicPr>
          <p:cNvPr id="5" name="Content Placeholder 4">
            <a:extLst>
              <a:ext uri="{FF2B5EF4-FFF2-40B4-BE49-F238E27FC236}">
                <a16:creationId xmlns:a16="http://schemas.microsoft.com/office/drawing/2014/main" id="{4DBE74AA-B66B-4D92-8CCA-5D35DFFEB8D2}"/>
              </a:ext>
            </a:extLst>
          </p:cNvPr>
          <p:cNvPicPr>
            <a:picLocks noGrp="1" noChangeAspect="1"/>
          </p:cNvPicPr>
          <p:nvPr>
            <p:ph idx="1"/>
          </p:nvPr>
        </p:nvPicPr>
        <p:blipFill>
          <a:blip r:embed="rId2"/>
          <a:stretch>
            <a:fillRect/>
          </a:stretch>
        </p:blipFill>
        <p:spPr>
          <a:xfrm>
            <a:off x="3045910" y="2249488"/>
            <a:ext cx="6097006" cy="3541712"/>
          </a:xfrm>
        </p:spPr>
      </p:pic>
    </p:spTree>
    <p:extLst>
      <p:ext uri="{BB962C8B-B14F-4D97-AF65-F5344CB8AC3E}">
        <p14:creationId xmlns:p14="http://schemas.microsoft.com/office/powerpoint/2010/main" val="251589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B36A-5D75-4351-ACDA-842272873C89}"/>
              </a:ext>
            </a:extLst>
          </p:cNvPr>
          <p:cNvSpPr>
            <a:spLocks noGrp="1"/>
          </p:cNvSpPr>
          <p:nvPr>
            <p:ph type="title"/>
          </p:nvPr>
        </p:nvSpPr>
        <p:spPr/>
        <p:txBody>
          <a:bodyPr/>
          <a:lstStyle/>
          <a:p>
            <a:pPr algn="ctr"/>
            <a:r>
              <a:rPr lang="en-US" dirty="0"/>
              <a:t>Analysis – class diagram</a:t>
            </a:r>
          </a:p>
        </p:txBody>
      </p:sp>
      <p:pic>
        <p:nvPicPr>
          <p:cNvPr id="5" name="Content Placeholder 4">
            <a:extLst>
              <a:ext uri="{FF2B5EF4-FFF2-40B4-BE49-F238E27FC236}">
                <a16:creationId xmlns:a16="http://schemas.microsoft.com/office/drawing/2014/main" id="{FA2B5DE2-5C98-4B50-8CF0-68B612227B3D}"/>
              </a:ext>
            </a:extLst>
          </p:cNvPr>
          <p:cNvPicPr>
            <a:picLocks noGrp="1" noChangeAspect="1"/>
          </p:cNvPicPr>
          <p:nvPr>
            <p:ph idx="1"/>
          </p:nvPr>
        </p:nvPicPr>
        <p:blipFill>
          <a:blip r:embed="rId2"/>
          <a:stretch>
            <a:fillRect/>
          </a:stretch>
        </p:blipFill>
        <p:spPr>
          <a:xfrm>
            <a:off x="3235009" y="1952692"/>
            <a:ext cx="5718806" cy="4208958"/>
          </a:xfrm>
        </p:spPr>
      </p:pic>
    </p:spTree>
    <p:extLst>
      <p:ext uri="{BB962C8B-B14F-4D97-AF65-F5344CB8AC3E}">
        <p14:creationId xmlns:p14="http://schemas.microsoft.com/office/powerpoint/2010/main" val="1003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FBB3-A74C-4F5C-BACB-FE4A152FA38E}"/>
              </a:ext>
            </a:extLst>
          </p:cNvPr>
          <p:cNvSpPr>
            <a:spLocks noGrp="1"/>
          </p:cNvSpPr>
          <p:nvPr>
            <p:ph type="title"/>
          </p:nvPr>
        </p:nvSpPr>
        <p:spPr/>
        <p:txBody>
          <a:bodyPr/>
          <a:lstStyle/>
          <a:p>
            <a:pPr algn="ctr"/>
            <a:r>
              <a:rPr lang="en-US" dirty="0"/>
              <a:t>Analysis - functional</a:t>
            </a:r>
          </a:p>
        </p:txBody>
      </p:sp>
      <p:sp>
        <p:nvSpPr>
          <p:cNvPr id="3" name="Content Placeholder 2">
            <a:extLst>
              <a:ext uri="{FF2B5EF4-FFF2-40B4-BE49-F238E27FC236}">
                <a16:creationId xmlns:a16="http://schemas.microsoft.com/office/drawing/2014/main" id="{AFB86338-BC2B-4E1C-8A74-FA2B1DD25FFB}"/>
              </a:ext>
            </a:extLst>
          </p:cNvPr>
          <p:cNvSpPr>
            <a:spLocks noGrp="1"/>
          </p:cNvSpPr>
          <p:nvPr>
            <p:ph idx="1"/>
          </p:nvPr>
        </p:nvSpPr>
        <p:spPr/>
        <p:txBody>
          <a:bodyPr/>
          <a:lstStyle/>
          <a:p>
            <a:r>
              <a:rPr lang="en-US" dirty="0"/>
              <a:t>Functional requirements:</a:t>
            </a:r>
          </a:p>
          <a:p>
            <a:pPr lvl="1"/>
            <a:r>
              <a:rPr lang="en-US" dirty="0"/>
              <a:t>Match users</a:t>
            </a:r>
          </a:p>
          <a:p>
            <a:pPr lvl="2"/>
            <a:r>
              <a:rPr lang="en-US" dirty="0"/>
              <a:t>Like/Dislike photos</a:t>
            </a:r>
          </a:p>
          <a:p>
            <a:pPr lvl="2"/>
            <a:r>
              <a:rPr lang="en-US" dirty="0"/>
              <a:t>Notify a match has been made</a:t>
            </a:r>
          </a:p>
          <a:p>
            <a:pPr lvl="1"/>
            <a:r>
              <a:rPr lang="en-US" dirty="0"/>
              <a:t>Appealing user interface</a:t>
            </a:r>
          </a:p>
          <a:p>
            <a:pPr lvl="2"/>
            <a:r>
              <a:rPr lang="en-US" dirty="0"/>
              <a:t>Target age group: 18-28</a:t>
            </a:r>
          </a:p>
          <a:p>
            <a:pPr lvl="1"/>
            <a:r>
              <a:rPr lang="en-US" dirty="0"/>
              <a:t>Provide a means for students to be more social in their community</a:t>
            </a:r>
          </a:p>
        </p:txBody>
      </p:sp>
    </p:spTree>
    <p:extLst>
      <p:ext uri="{BB962C8B-B14F-4D97-AF65-F5344CB8AC3E}">
        <p14:creationId xmlns:p14="http://schemas.microsoft.com/office/powerpoint/2010/main" val="121696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1AB1-C82F-4EDB-8A97-08A83D87C103}"/>
              </a:ext>
            </a:extLst>
          </p:cNvPr>
          <p:cNvSpPr>
            <a:spLocks noGrp="1"/>
          </p:cNvSpPr>
          <p:nvPr>
            <p:ph type="title"/>
          </p:nvPr>
        </p:nvSpPr>
        <p:spPr/>
        <p:txBody>
          <a:bodyPr/>
          <a:lstStyle/>
          <a:p>
            <a:pPr algn="ctr"/>
            <a:r>
              <a:rPr lang="en-US" dirty="0"/>
              <a:t>Analysis – non-functional</a:t>
            </a:r>
          </a:p>
        </p:txBody>
      </p:sp>
      <p:sp>
        <p:nvSpPr>
          <p:cNvPr id="3" name="Content Placeholder 2">
            <a:extLst>
              <a:ext uri="{FF2B5EF4-FFF2-40B4-BE49-F238E27FC236}">
                <a16:creationId xmlns:a16="http://schemas.microsoft.com/office/drawing/2014/main" id="{A2BF3BF6-DDDC-4A00-A978-778B65748467}"/>
              </a:ext>
            </a:extLst>
          </p:cNvPr>
          <p:cNvSpPr>
            <a:spLocks noGrp="1"/>
          </p:cNvSpPr>
          <p:nvPr>
            <p:ph idx="1"/>
          </p:nvPr>
        </p:nvSpPr>
        <p:spPr/>
        <p:txBody>
          <a:bodyPr>
            <a:normAutofit lnSpcReduction="10000"/>
          </a:bodyPr>
          <a:lstStyle/>
          <a:p>
            <a:r>
              <a:rPr lang="en-US" dirty="0"/>
              <a:t>Non-Functional requirements</a:t>
            </a:r>
          </a:p>
          <a:p>
            <a:pPr lvl="1"/>
            <a:r>
              <a:rPr lang="en-US" dirty="0"/>
              <a:t>Operational</a:t>
            </a:r>
          </a:p>
          <a:p>
            <a:pPr lvl="2"/>
            <a:r>
              <a:rPr lang="en-US" dirty="0"/>
              <a:t>Mobile (IOS/Android) operating systems</a:t>
            </a:r>
          </a:p>
          <a:p>
            <a:pPr lvl="1"/>
            <a:r>
              <a:rPr lang="en-US" dirty="0"/>
              <a:t>Performance</a:t>
            </a:r>
          </a:p>
          <a:p>
            <a:pPr lvl="2"/>
            <a:r>
              <a:rPr lang="en-US" dirty="0"/>
              <a:t>Plenty of server space</a:t>
            </a:r>
          </a:p>
          <a:p>
            <a:pPr lvl="2"/>
            <a:r>
              <a:rPr lang="en-US" dirty="0"/>
              <a:t>Max logon time of 8 seconds</a:t>
            </a:r>
          </a:p>
          <a:p>
            <a:pPr lvl="1"/>
            <a:r>
              <a:rPr lang="en-US" dirty="0"/>
              <a:t>Security</a:t>
            </a:r>
          </a:p>
          <a:p>
            <a:pPr lvl="2"/>
            <a:r>
              <a:rPr lang="en-US" dirty="0"/>
              <a:t>No physical copy of matches list can be made</a:t>
            </a:r>
          </a:p>
          <a:p>
            <a:pPr lvl="2"/>
            <a:r>
              <a:rPr lang="en-US" dirty="0"/>
              <a:t>Photo approval system to filter explicit content</a:t>
            </a:r>
          </a:p>
        </p:txBody>
      </p:sp>
    </p:spTree>
    <p:extLst>
      <p:ext uri="{BB962C8B-B14F-4D97-AF65-F5344CB8AC3E}">
        <p14:creationId xmlns:p14="http://schemas.microsoft.com/office/powerpoint/2010/main" val="62140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94B6-F859-4336-B27F-6A5AF711B59C}"/>
              </a:ext>
            </a:extLst>
          </p:cNvPr>
          <p:cNvSpPr>
            <a:spLocks noGrp="1"/>
          </p:cNvSpPr>
          <p:nvPr>
            <p:ph type="title"/>
          </p:nvPr>
        </p:nvSpPr>
        <p:spPr/>
        <p:txBody>
          <a:bodyPr/>
          <a:lstStyle/>
          <a:p>
            <a:pPr algn="ctr"/>
            <a:r>
              <a:rPr lang="en-US" dirty="0"/>
              <a:t>Design - Database</a:t>
            </a:r>
          </a:p>
        </p:txBody>
      </p:sp>
      <p:pic>
        <p:nvPicPr>
          <p:cNvPr id="5" name="Content Placeholder 4">
            <a:extLst>
              <a:ext uri="{FF2B5EF4-FFF2-40B4-BE49-F238E27FC236}">
                <a16:creationId xmlns:a16="http://schemas.microsoft.com/office/drawing/2014/main" id="{B0DE3094-73E5-43F1-87C0-3048B2713FF6}"/>
              </a:ext>
            </a:extLst>
          </p:cNvPr>
          <p:cNvPicPr>
            <a:picLocks noGrp="1" noChangeAspect="1"/>
          </p:cNvPicPr>
          <p:nvPr>
            <p:ph idx="1"/>
          </p:nvPr>
        </p:nvPicPr>
        <p:blipFill>
          <a:blip r:embed="rId2"/>
          <a:stretch>
            <a:fillRect/>
          </a:stretch>
        </p:blipFill>
        <p:spPr>
          <a:xfrm>
            <a:off x="3246771" y="2097088"/>
            <a:ext cx="5695282" cy="4279328"/>
          </a:xfrm>
        </p:spPr>
      </p:pic>
    </p:spTree>
    <p:extLst>
      <p:ext uri="{BB962C8B-B14F-4D97-AF65-F5344CB8AC3E}">
        <p14:creationId xmlns:p14="http://schemas.microsoft.com/office/powerpoint/2010/main" val="100503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01A9-69EF-4B57-ADF7-3EF6077E4111}"/>
              </a:ext>
            </a:extLst>
          </p:cNvPr>
          <p:cNvSpPr>
            <a:spLocks noGrp="1"/>
          </p:cNvSpPr>
          <p:nvPr>
            <p:ph type="title"/>
          </p:nvPr>
        </p:nvSpPr>
        <p:spPr/>
        <p:txBody>
          <a:bodyPr/>
          <a:lstStyle/>
          <a:p>
            <a:pPr algn="ctr"/>
            <a:r>
              <a:rPr lang="en-US" dirty="0"/>
              <a:t>Design – method specification</a:t>
            </a:r>
          </a:p>
        </p:txBody>
      </p:sp>
      <p:pic>
        <p:nvPicPr>
          <p:cNvPr id="5" name="Content Placeholder 4">
            <a:extLst>
              <a:ext uri="{FF2B5EF4-FFF2-40B4-BE49-F238E27FC236}">
                <a16:creationId xmlns:a16="http://schemas.microsoft.com/office/drawing/2014/main" id="{22959925-24CB-42C2-81D7-B00FB9A32424}"/>
              </a:ext>
            </a:extLst>
          </p:cNvPr>
          <p:cNvPicPr>
            <a:picLocks noGrp="1" noChangeAspect="1"/>
          </p:cNvPicPr>
          <p:nvPr>
            <p:ph idx="1"/>
          </p:nvPr>
        </p:nvPicPr>
        <p:blipFill>
          <a:blip r:embed="rId2"/>
          <a:stretch>
            <a:fillRect/>
          </a:stretch>
        </p:blipFill>
        <p:spPr>
          <a:xfrm>
            <a:off x="3580559" y="2097088"/>
            <a:ext cx="5027705" cy="4079859"/>
          </a:xfrm>
        </p:spPr>
      </p:pic>
    </p:spTree>
    <p:extLst>
      <p:ext uri="{BB962C8B-B14F-4D97-AF65-F5344CB8AC3E}">
        <p14:creationId xmlns:p14="http://schemas.microsoft.com/office/powerpoint/2010/main" val="873887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915</TotalTime>
  <Words>653</Words>
  <Application>Microsoft Office PowerPoint</Application>
  <PresentationFormat>Widescreen</PresentationFormat>
  <Paragraphs>76</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DSU Connect</vt:lpstr>
      <vt:lpstr>Planning</vt:lpstr>
      <vt:lpstr>Analysis - diagrams</vt:lpstr>
      <vt:lpstr>Analysis – use case description</vt:lpstr>
      <vt:lpstr>Analysis – class diagram</vt:lpstr>
      <vt:lpstr>Analysis - functional</vt:lpstr>
      <vt:lpstr>Analysis – non-functional</vt:lpstr>
      <vt:lpstr>Design - Database</vt:lpstr>
      <vt:lpstr>Design – method specification</vt:lpstr>
      <vt:lpstr>Design - UI</vt:lpstr>
      <vt:lpstr>Design - UI</vt:lpstr>
      <vt:lpstr>Design - UI</vt:lpstr>
      <vt:lpstr>Design - UI</vt:lpstr>
      <vt:lpstr>Design – physical architecture</vt:lpstr>
      <vt:lpstr>Design - strategy</vt:lpstr>
      <vt:lpstr>Implementation – Training</vt:lpstr>
      <vt:lpstr>Implementation – Maintaining the system</vt:lpstr>
      <vt:lpstr>Project assessment</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DSUConnect</dc:title>
  <dc:creator>Austin Krieger</dc:creator>
  <cp:lastModifiedBy>Austin Krieger</cp:lastModifiedBy>
  <cp:revision>83</cp:revision>
  <dcterms:created xsi:type="dcterms:W3CDTF">2017-11-28T16:04:56Z</dcterms:created>
  <dcterms:modified xsi:type="dcterms:W3CDTF">2017-11-30T22:12:08Z</dcterms:modified>
</cp:coreProperties>
</file>