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7CCFA44-7155-4A31-8487-9FCCB736FE97}" type="datetimeFigureOut">
              <a:rPr lang="en-IN" smtClean="0"/>
              <a:t>04-04-2024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6840D43-3B1C-44E6-8D67-F07F02AE6D77}" type="slidenum">
              <a:rPr lang="en-IN" smtClean="0"/>
              <a:t>‹#›</a:t>
            </a:fld>
            <a:endParaRPr lang="en-IN"/>
          </a:p>
        </p:txBody>
      </p:sp>
    </p:spTree>
    <p:extLst>
      <p:ext uri="{BB962C8B-B14F-4D97-AF65-F5344CB8AC3E}">
        <p14:creationId xmlns:p14="http://schemas.microsoft.com/office/powerpoint/2010/main" val="24851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840D43-3B1C-44E6-8D67-F07F02AE6D77}" type="slidenum">
              <a:rPr lang="en-IN" smtClean="0"/>
              <a:t>3</a:t>
            </a:fld>
            <a:endParaRPr lang="en-IN"/>
          </a:p>
        </p:txBody>
      </p:sp>
    </p:spTree>
    <p:extLst>
      <p:ext uri="{BB962C8B-B14F-4D97-AF65-F5344CB8AC3E}">
        <p14:creationId xmlns:p14="http://schemas.microsoft.com/office/powerpoint/2010/main" val="2358917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 name="PlaceHolder 2"/>
          <p:cNvSpPr>
            <a:spLocks noGrp="1"/>
          </p:cNvSpPr>
          <p:nvPr>
            <p:ph/>
          </p:nvPr>
        </p:nvSpPr>
        <p:spPr>
          <a:xfrm>
            <a:off x="609480" y="1520280"/>
            <a:ext cx="109720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3"/>
          <p:cNvSpPr>
            <a:spLocks noGrp="1"/>
          </p:cNvSpPr>
          <p:nvPr>
            <p:ph/>
          </p:nvPr>
        </p:nvSpPr>
        <p:spPr>
          <a:xfrm>
            <a:off x="609480" y="3488760"/>
            <a:ext cx="109720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 name="PlaceHolder 4"/>
          <p:cNvSpPr>
            <a:spLocks noGrp="1"/>
          </p:cNvSpPr>
          <p:nvPr>
            <p:ph/>
          </p:nvPr>
        </p:nvSpPr>
        <p:spPr>
          <a:xfrm>
            <a:off x="609480" y="348876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5"/>
          <p:cNvSpPr>
            <a:spLocks noGrp="1"/>
          </p:cNvSpPr>
          <p:nvPr>
            <p:ph/>
          </p:nvPr>
        </p:nvSpPr>
        <p:spPr>
          <a:xfrm>
            <a:off x="6231960" y="348876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 name="PlaceHolder 2"/>
          <p:cNvSpPr>
            <a:spLocks noGrp="1"/>
          </p:cNvSpPr>
          <p:nvPr>
            <p:ph/>
          </p:nvPr>
        </p:nvSpPr>
        <p:spPr>
          <a:xfrm>
            <a:off x="609480" y="152028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3"/>
          <p:cNvSpPr>
            <a:spLocks noGrp="1"/>
          </p:cNvSpPr>
          <p:nvPr>
            <p:ph/>
          </p:nvPr>
        </p:nvSpPr>
        <p:spPr>
          <a:xfrm>
            <a:off x="4319280" y="152028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4"/>
          <p:cNvSpPr>
            <a:spLocks noGrp="1"/>
          </p:cNvSpPr>
          <p:nvPr>
            <p:ph/>
          </p:nvPr>
        </p:nvSpPr>
        <p:spPr>
          <a:xfrm>
            <a:off x="8028720" y="152028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5"/>
          <p:cNvSpPr>
            <a:spLocks noGrp="1"/>
          </p:cNvSpPr>
          <p:nvPr>
            <p:ph/>
          </p:nvPr>
        </p:nvSpPr>
        <p:spPr>
          <a:xfrm>
            <a:off x="609480" y="348876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6"/>
          <p:cNvSpPr>
            <a:spLocks noGrp="1"/>
          </p:cNvSpPr>
          <p:nvPr>
            <p:ph/>
          </p:nvPr>
        </p:nvSpPr>
        <p:spPr>
          <a:xfrm>
            <a:off x="4319280" y="348876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7"/>
          <p:cNvSpPr>
            <a:spLocks noGrp="1"/>
          </p:cNvSpPr>
          <p:nvPr>
            <p:ph/>
          </p:nvPr>
        </p:nvSpPr>
        <p:spPr>
          <a:xfrm>
            <a:off x="8028720" y="348876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 name="PlaceHolder 2"/>
          <p:cNvSpPr>
            <a:spLocks noGrp="1"/>
          </p:cNvSpPr>
          <p:nvPr>
            <p:ph/>
          </p:nvPr>
        </p:nvSpPr>
        <p:spPr>
          <a:xfrm>
            <a:off x="609480" y="1520280"/>
            <a:ext cx="10972080" cy="3768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 name="PlaceHolder 2"/>
          <p:cNvSpPr>
            <a:spLocks noGrp="1"/>
          </p:cNvSpPr>
          <p:nvPr>
            <p:ph/>
          </p:nvPr>
        </p:nvSpPr>
        <p:spPr>
          <a:xfrm>
            <a:off x="609480" y="1520280"/>
            <a:ext cx="5354280" cy="3768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 name="PlaceHolder 3"/>
          <p:cNvSpPr>
            <a:spLocks noGrp="1"/>
          </p:cNvSpPr>
          <p:nvPr>
            <p:ph/>
          </p:nvPr>
        </p:nvSpPr>
        <p:spPr>
          <a:xfrm>
            <a:off x="6231960" y="1520280"/>
            <a:ext cx="5354280" cy="3768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59200"/>
            <a:ext cx="10972080" cy="50292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 name="PlaceHolder 3"/>
          <p:cNvSpPr>
            <a:spLocks noGrp="1"/>
          </p:cNvSpPr>
          <p:nvPr>
            <p:ph/>
          </p:nvPr>
        </p:nvSpPr>
        <p:spPr>
          <a:xfrm>
            <a:off x="6231960" y="1520280"/>
            <a:ext cx="5354280" cy="3768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 name="PlaceHolder 4"/>
          <p:cNvSpPr>
            <a:spLocks noGrp="1"/>
          </p:cNvSpPr>
          <p:nvPr>
            <p:ph/>
          </p:nvPr>
        </p:nvSpPr>
        <p:spPr>
          <a:xfrm>
            <a:off x="609480" y="348876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 name="PlaceHolder 2"/>
          <p:cNvSpPr>
            <a:spLocks noGrp="1"/>
          </p:cNvSpPr>
          <p:nvPr>
            <p:ph/>
          </p:nvPr>
        </p:nvSpPr>
        <p:spPr>
          <a:xfrm>
            <a:off x="609480" y="1520280"/>
            <a:ext cx="5354280" cy="3768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 name="PlaceHolder 4"/>
          <p:cNvSpPr>
            <a:spLocks noGrp="1"/>
          </p:cNvSpPr>
          <p:nvPr>
            <p:ph/>
          </p:nvPr>
        </p:nvSpPr>
        <p:spPr>
          <a:xfrm>
            <a:off x="6231960" y="348876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 name="PlaceHolder 4"/>
          <p:cNvSpPr>
            <a:spLocks noGrp="1"/>
          </p:cNvSpPr>
          <p:nvPr>
            <p:ph/>
          </p:nvPr>
        </p:nvSpPr>
        <p:spPr>
          <a:xfrm>
            <a:off x="609480" y="3488760"/>
            <a:ext cx="109720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39" name="Straight Connector 3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40" name="Straight Connector 3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41" name="Freeform 4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42" name="Freeform 4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43" name="Freeform 4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44" name="Freeform 4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45" name="Freeform 4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46" name="Freeform 4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47" name="Freeform 4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48" name="Freeform 4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49" name="TextBox 4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50" name="TextBox 4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51" name="Freeform 50"/>
          <p:cNvSpPr/>
          <p:nvPr/>
        </p:nvSpPr>
        <p:spPr>
          <a:xfrm>
            <a:off x="900000" y="450000"/>
            <a:ext cx="1229040" cy="1057680"/>
          </a:xfrm>
          <a:custGeom>
            <a:avLst/>
            <a:gdLst/>
            <a:ahLst/>
            <a:cxnLst/>
            <a:rect l="0" t="0" r="r" b="b"/>
            <a:pathLst>
              <a:path w="3414" h="2938">
                <a:moveTo>
                  <a:pt x="0" y="1470"/>
                </a:moveTo>
                <a:lnTo>
                  <a:pt x="734" y="0"/>
                </a:lnTo>
                <a:lnTo>
                  <a:pt x="2679" y="0"/>
                </a:lnTo>
                <a:lnTo>
                  <a:pt x="3414" y="1470"/>
                </a:lnTo>
                <a:lnTo>
                  <a:pt x="2679" y="2938"/>
                </a:lnTo>
                <a:lnTo>
                  <a:pt x="734" y="2938"/>
                </a:lnTo>
                <a:lnTo>
                  <a:pt x="0" y="1470"/>
                </a:lnTo>
                <a:close/>
              </a:path>
            </a:pathLst>
          </a:custGeom>
          <a:solidFill>
            <a:srgbClr val="5FCBEF"/>
          </a:solidFill>
          <a:ln w="0">
            <a:noFill/>
          </a:ln>
        </p:spPr>
      </p:sp>
      <p:sp>
        <p:nvSpPr>
          <p:cNvPr id="52" name="Freeform 51"/>
          <p:cNvSpPr/>
          <p:nvPr/>
        </p:nvSpPr>
        <p:spPr>
          <a:xfrm>
            <a:off x="3822840" y="1440"/>
            <a:ext cx="1667160" cy="1438560"/>
          </a:xfrm>
          <a:custGeom>
            <a:avLst/>
            <a:gdLst/>
            <a:ahLst/>
            <a:cxnLst/>
            <a:rect l="0" t="0" r="r" b="b"/>
            <a:pathLst>
              <a:path w="4631" h="3996">
                <a:moveTo>
                  <a:pt x="0" y="1997"/>
                </a:moveTo>
                <a:lnTo>
                  <a:pt x="999" y="0"/>
                </a:lnTo>
                <a:lnTo>
                  <a:pt x="3633" y="0"/>
                </a:lnTo>
                <a:lnTo>
                  <a:pt x="4631" y="1997"/>
                </a:lnTo>
                <a:lnTo>
                  <a:pt x="3633" y="3996"/>
                </a:lnTo>
                <a:lnTo>
                  <a:pt x="999" y="3996"/>
                </a:lnTo>
                <a:lnTo>
                  <a:pt x="0" y="1997"/>
                </a:lnTo>
                <a:close/>
              </a:path>
            </a:pathLst>
          </a:custGeom>
          <a:solidFill>
            <a:srgbClr val="42D0A2"/>
          </a:solidFill>
          <a:ln w="0">
            <a:noFill/>
          </a:ln>
        </p:spPr>
      </p:sp>
      <p:sp>
        <p:nvSpPr>
          <p:cNvPr id="53" name="Freeform 52"/>
          <p:cNvSpPr/>
          <p:nvPr/>
        </p:nvSpPr>
        <p:spPr>
          <a:xfrm>
            <a:off x="3775680" y="5850000"/>
            <a:ext cx="724320" cy="619560"/>
          </a:xfrm>
          <a:custGeom>
            <a:avLst/>
            <a:gdLst/>
            <a:ahLst/>
            <a:cxnLst/>
            <a:rect l="0" t="0" r="r" b="b"/>
            <a:pathLst>
              <a:path w="2012" h="1721">
                <a:moveTo>
                  <a:pt x="0" y="861"/>
                </a:moveTo>
                <a:lnTo>
                  <a:pt x="430" y="0"/>
                </a:lnTo>
                <a:lnTo>
                  <a:pt x="1582" y="0"/>
                </a:lnTo>
                <a:lnTo>
                  <a:pt x="2012" y="861"/>
                </a:lnTo>
                <a:lnTo>
                  <a:pt x="1582" y="1721"/>
                </a:lnTo>
                <a:lnTo>
                  <a:pt x="430" y="1721"/>
                </a:lnTo>
                <a:lnTo>
                  <a:pt x="0" y="861"/>
                </a:lnTo>
                <a:close/>
              </a:path>
            </a:pathLst>
          </a:custGeom>
          <a:solidFill>
            <a:srgbClr val="42B051"/>
          </a:solidFill>
          <a:ln w="0">
            <a:noFill/>
          </a:ln>
        </p:spPr>
      </p:sp>
      <p:sp>
        <p:nvSpPr>
          <p:cNvPr id="54" name="Freeform 53"/>
          <p:cNvSpPr/>
          <p:nvPr/>
        </p:nvSpPr>
        <p:spPr>
          <a:xfrm>
            <a:off x="2070000" y="180000"/>
            <a:ext cx="648000" cy="562320"/>
          </a:xfrm>
          <a:custGeom>
            <a:avLst/>
            <a:gdLst/>
            <a:ahLst/>
            <a:cxnLst/>
            <a:rect l="0" t="0" r="r" b="b"/>
            <a:pathLst>
              <a:path w="1800" h="1562">
                <a:moveTo>
                  <a:pt x="0" y="780"/>
                </a:moveTo>
                <a:lnTo>
                  <a:pt x="390" y="0"/>
                </a:lnTo>
                <a:lnTo>
                  <a:pt x="1410" y="0"/>
                </a:lnTo>
                <a:lnTo>
                  <a:pt x="1800" y="780"/>
                </a:lnTo>
                <a:lnTo>
                  <a:pt x="1410" y="1562"/>
                </a:lnTo>
                <a:lnTo>
                  <a:pt x="390" y="1562"/>
                </a:lnTo>
                <a:lnTo>
                  <a:pt x="0" y="780"/>
                </a:lnTo>
                <a:close/>
              </a:path>
            </a:pathLst>
          </a:custGeom>
          <a:solidFill>
            <a:srgbClr val="2E946B"/>
          </a:solidFill>
          <a:ln w="0">
            <a:noFill/>
          </a:ln>
        </p:spPr>
      </p:sp>
      <p:sp>
        <p:nvSpPr>
          <p:cNvPr id="55" name="TextBox 54"/>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1</a:t>
            </a:r>
            <a:endParaRPr lang="en-IN" sz="1130" b="0" strike="noStrike" spc="-1">
              <a:latin typeface="Times New Roman"/>
            </a:endParaRPr>
          </a:p>
        </p:txBody>
      </p:sp>
      <p:sp>
        <p:nvSpPr>
          <p:cNvPr id="56" name="TextBox 55"/>
          <p:cNvSpPr txBox="1"/>
          <p:nvPr/>
        </p:nvSpPr>
        <p:spPr>
          <a:xfrm>
            <a:off x="409680" y="1710000"/>
            <a:ext cx="11380320" cy="4073040"/>
          </a:xfrm>
          <a:prstGeom prst="rect">
            <a:avLst/>
          </a:prstGeom>
          <a:noFill/>
          <a:ln w="0">
            <a:noFill/>
          </a:ln>
        </p:spPr>
        <p:txBody>
          <a:bodyPr lIns="0" tIns="0" rIns="0" bIns="0" anchor="t">
            <a:noAutofit/>
          </a:bodyPr>
          <a:lstStyle/>
          <a:p>
            <a:r>
              <a:rPr lang="en-IN" sz="3600" b="1" strike="noStrike" spc="-1" dirty="0">
                <a:solidFill>
                  <a:srgbClr val="000000"/>
                </a:solidFill>
                <a:latin typeface="Times New Roman"/>
              </a:rPr>
              <a:t>Name:</a:t>
            </a:r>
            <a:r>
              <a:rPr lang="en-IN" sz="3600" b="0" strike="noStrike" spc="-1" dirty="0">
                <a:solidFill>
                  <a:srgbClr val="000000"/>
                </a:solidFill>
                <a:latin typeface="Times New Roman"/>
              </a:rPr>
              <a:t> V. RAMESH KUMAR</a:t>
            </a:r>
            <a:endParaRPr lang="en-IN" sz="3600" b="0" strike="noStrike" spc="-1" dirty="0">
              <a:latin typeface="Times New Roman"/>
            </a:endParaRPr>
          </a:p>
          <a:p>
            <a:r>
              <a:rPr lang="en-IN" sz="3600" b="1" strike="noStrike" spc="-1" dirty="0">
                <a:solidFill>
                  <a:srgbClr val="000000"/>
                </a:solidFill>
                <a:latin typeface="Times New Roman"/>
              </a:rPr>
              <a:t>NM</a:t>
            </a:r>
            <a:r>
              <a:rPr lang="en-IN" sz="3600" b="0" strike="noStrike" spc="-1" dirty="0">
                <a:solidFill>
                  <a:srgbClr val="000000"/>
                </a:solidFill>
                <a:latin typeface="Times New Roman"/>
              </a:rPr>
              <a:t> </a:t>
            </a:r>
            <a:r>
              <a:rPr lang="en-IN" sz="3600" b="1" strike="noStrike" spc="-1" dirty="0">
                <a:solidFill>
                  <a:srgbClr val="000000"/>
                </a:solidFill>
                <a:latin typeface="Times New Roman"/>
              </a:rPr>
              <a:t>id: </a:t>
            </a:r>
            <a:r>
              <a:rPr lang="en-IN" sz="3600" b="0" strike="noStrike" spc="-1" dirty="0">
                <a:solidFill>
                  <a:srgbClr val="000000"/>
                </a:solidFill>
                <a:latin typeface="Times New Roman"/>
              </a:rPr>
              <a:t>au730321104039</a:t>
            </a:r>
            <a:endParaRPr lang="en-IN" sz="3600" b="0" strike="noStrike" spc="-1" dirty="0">
              <a:latin typeface="Times New Roman"/>
            </a:endParaRPr>
          </a:p>
          <a:p>
            <a:r>
              <a:rPr lang="en-IN" sz="3600" b="1" strike="noStrike" spc="-1" dirty="0">
                <a:solidFill>
                  <a:srgbClr val="000000"/>
                </a:solidFill>
                <a:latin typeface="Times New Roman"/>
              </a:rPr>
              <a:t>Reg. No:</a:t>
            </a:r>
            <a:r>
              <a:rPr lang="en-IN" sz="3600" b="0" strike="noStrike" spc="-1" dirty="0">
                <a:solidFill>
                  <a:srgbClr val="000000"/>
                </a:solidFill>
                <a:latin typeface="Times New Roman"/>
              </a:rPr>
              <a:t> 730321104039</a:t>
            </a:r>
            <a:endParaRPr lang="en-IN" sz="3600" b="0" strike="noStrike" spc="-1" dirty="0">
              <a:latin typeface="Times New Roman"/>
            </a:endParaRPr>
          </a:p>
          <a:p>
            <a:r>
              <a:rPr lang="en-IN" sz="3600" b="1" strike="noStrike" spc="-1" dirty="0">
                <a:solidFill>
                  <a:srgbClr val="000000"/>
                </a:solidFill>
                <a:latin typeface="Times New Roman"/>
              </a:rPr>
              <a:t>Year:</a:t>
            </a:r>
            <a:r>
              <a:rPr lang="en-IN" sz="3600" b="0" strike="noStrike" spc="-1" dirty="0">
                <a:solidFill>
                  <a:srgbClr val="000000"/>
                </a:solidFill>
                <a:latin typeface="Times New Roman"/>
              </a:rPr>
              <a:t> III </a:t>
            </a:r>
            <a:endParaRPr lang="en-IN" sz="3600" b="0" strike="noStrike" spc="-1" dirty="0">
              <a:latin typeface="Times New Roman"/>
            </a:endParaRPr>
          </a:p>
          <a:p>
            <a:r>
              <a:rPr lang="en-IN" sz="3600" b="1" strike="noStrike" spc="-1" dirty="0">
                <a:solidFill>
                  <a:srgbClr val="000000"/>
                </a:solidFill>
                <a:latin typeface="Times New Roman"/>
              </a:rPr>
              <a:t>Department:</a:t>
            </a:r>
            <a:r>
              <a:rPr lang="en-IN" sz="3600" b="0" strike="noStrike" spc="-1" dirty="0">
                <a:solidFill>
                  <a:srgbClr val="000000"/>
                </a:solidFill>
                <a:latin typeface="Times New Roman"/>
              </a:rPr>
              <a:t> B.</a:t>
            </a:r>
            <a:r>
              <a:rPr lang="en-IN" sz="3600" spc="-1" dirty="0">
                <a:solidFill>
                  <a:srgbClr val="000000"/>
                </a:solidFill>
                <a:latin typeface="Times New Roman"/>
              </a:rPr>
              <a:t>E Computer science and Engineering</a:t>
            </a:r>
            <a:endParaRPr lang="en-IN" sz="3600" b="0" strike="noStrike" spc="-1" dirty="0">
              <a:latin typeface="Times New Roman"/>
            </a:endParaRPr>
          </a:p>
          <a:p>
            <a:r>
              <a:rPr lang="en-IN" sz="3600" b="1" strike="noStrike" spc="-1" dirty="0">
                <a:solidFill>
                  <a:srgbClr val="000000"/>
                </a:solidFill>
                <a:latin typeface="Times New Roman"/>
              </a:rPr>
              <a:t>College Name:</a:t>
            </a:r>
            <a:r>
              <a:rPr lang="en-IN" sz="3600" b="0" strike="noStrike" spc="-1" dirty="0">
                <a:solidFill>
                  <a:srgbClr val="000000"/>
                </a:solidFill>
                <a:latin typeface="Times New Roman"/>
              </a:rPr>
              <a:t> Builders Engineering College</a:t>
            </a:r>
            <a:endParaRPr lang="en-IN" sz="3600" b="0" strike="noStrike" spc="-1" dirty="0">
              <a:latin typeface="Times New Roman"/>
            </a:endParaRPr>
          </a:p>
          <a:p>
            <a:endParaRPr lang="en-IN" sz="3600" b="0" strike="noStrike" spc="-1" dirty="0">
              <a:latin typeface="Times New Roman"/>
            </a:endParaRPr>
          </a:p>
          <a:p>
            <a:endParaRPr lang="en-IN" sz="3600" b="0" strike="noStrike" spc="-1" dirty="0">
              <a:latin typeface="Times New Roman"/>
            </a:endParaRPr>
          </a:p>
        </p:txBody>
      </p:sp>
      <p:pic>
        <p:nvPicPr>
          <p:cNvPr id="57" name="Picture 56"/>
          <p:cNvPicPr/>
          <p:nvPr/>
        </p:nvPicPr>
        <p:blipFill>
          <a:blip r:embed="rId2"/>
          <a:stretch/>
        </p:blipFill>
        <p:spPr>
          <a:xfrm>
            <a:off x="676440" y="6467400"/>
            <a:ext cx="2142720" cy="19980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Freeform 203"/>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205" name="Straight Connector 204"/>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206" name="Straight Connector 205"/>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207" name="Freeform 206"/>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208" name="Freeform 207"/>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209" name="Freeform 208"/>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210" name="Freeform 209"/>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211" name="Freeform 210"/>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212" name="Freeform 211"/>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213" name="Freeform 212"/>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214" name="Freeform 213"/>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215" name="TextBox 214"/>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216" name="TextBox 215"/>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pic>
        <p:nvPicPr>
          <p:cNvPr id="217" name="Picture 216"/>
          <p:cNvPicPr/>
          <p:nvPr/>
        </p:nvPicPr>
        <p:blipFill>
          <a:blip r:embed="rId2"/>
          <a:stretch/>
        </p:blipFill>
        <p:spPr>
          <a:xfrm>
            <a:off x="676440" y="6467400"/>
            <a:ext cx="2142720" cy="199800"/>
          </a:xfrm>
          <a:prstGeom prst="rect">
            <a:avLst/>
          </a:prstGeom>
          <a:ln w="0">
            <a:noFill/>
          </a:ln>
        </p:spPr>
      </p:pic>
      <p:sp>
        <p:nvSpPr>
          <p:cNvPr id="218" name="TextBox 217"/>
          <p:cNvSpPr txBox="1"/>
          <p:nvPr/>
        </p:nvSpPr>
        <p:spPr>
          <a:xfrm>
            <a:off x="767880" y="442080"/>
            <a:ext cx="3275640" cy="709200"/>
          </a:xfrm>
          <a:prstGeom prst="rect">
            <a:avLst/>
          </a:prstGeom>
          <a:noFill/>
          <a:ln w="0">
            <a:noFill/>
          </a:ln>
        </p:spPr>
        <p:txBody>
          <a:bodyPr lIns="0" tIns="0" rIns="0" bIns="0" anchor="t">
            <a:noAutofit/>
          </a:bodyPr>
          <a:lstStyle/>
          <a:p>
            <a:r>
              <a:rPr lang="en-IN" sz="4800" b="1" strike="noStrike" spc="-1">
                <a:solidFill>
                  <a:srgbClr val="000000"/>
                </a:solidFill>
                <a:latin typeface="Trebuchet MS"/>
              </a:rPr>
              <a:t>RESULTS </a:t>
            </a:r>
            <a:endParaRPr lang="en-IN" sz="4800" b="0" strike="noStrike" spc="-1">
              <a:latin typeface="Times New Roman"/>
            </a:endParaRPr>
          </a:p>
        </p:txBody>
      </p:sp>
      <p:pic>
        <p:nvPicPr>
          <p:cNvPr id="219" name="Picture 218"/>
          <p:cNvPicPr/>
          <p:nvPr/>
        </p:nvPicPr>
        <p:blipFill>
          <a:blip r:embed="rId3">
            <a:extLst>
              <a:ext uri="{28A0092B-C50C-407E-A947-70E740481C1C}">
                <a14:useLocalDpi xmlns:a14="http://schemas.microsoft.com/office/drawing/2010/main" val="0"/>
              </a:ext>
            </a:extLst>
          </a:blip>
          <a:srcRect/>
          <a:stretch/>
        </p:blipFill>
        <p:spPr>
          <a:xfrm>
            <a:off x="886471" y="1170000"/>
            <a:ext cx="3802737" cy="2159640"/>
          </a:xfrm>
          <a:prstGeom prst="rect">
            <a:avLst/>
          </a:prstGeom>
          <a:ln w="0">
            <a:noFill/>
          </a:ln>
        </p:spPr>
      </p:pic>
      <p:pic>
        <p:nvPicPr>
          <p:cNvPr id="220" name="Picture 219"/>
          <p:cNvPicPr/>
          <p:nvPr/>
        </p:nvPicPr>
        <p:blipFill>
          <a:blip r:embed="rId4">
            <a:extLst>
              <a:ext uri="{28A0092B-C50C-407E-A947-70E740481C1C}">
                <a14:useLocalDpi xmlns:a14="http://schemas.microsoft.com/office/drawing/2010/main" val="0"/>
              </a:ext>
            </a:extLst>
          </a:blip>
          <a:srcRect/>
          <a:stretch/>
        </p:blipFill>
        <p:spPr>
          <a:xfrm>
            <a:off x="5485680" y="1830167"/>
            <a:ext cx="4054320" cy="749666"/>
          </a:xfrm>
          <a:prstGeom prst="rect">
            <a:avLst/>
          </a:prstGeom>
          <a:ln w="0">
            <a:noFill/>
          </a:ln>
        </p:spPr>
      </p:pic>
      <p:pic>
        <p:nvPicPr>
          <p:cNvPr id="221" name="Picture 220"/>
          <p:cNvPicPr/>
          <p:nvPr/>
        </p:nvPicPr>
        <p:blipFill>
          <a:blip r:embed="rId5">
            <a:extLst>
              <a:ext uri="{28A0092B-C50C-407E-A947-70E740481C1C}">
                <a14:useLocalDpi xmlns:a14="http://schemas.microsoft.com/office/drawing/2010/main" val="0"/>
              </a:ext>
            </a:extLst>
          </a:blip>
          <a:srcRect/>
          <a:stretch/>
        </p:blipFill>
        <p:spPr>
          <a:xfrm>
            <a:off x="715680" y="3912836"/>
            <a:ext cx="4054320" cy="2224808"/>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a:xfrm>
            <a:off x="990000" y="2970000"/>
            <a:ext cx="8550000" cy="738000"/>
          </a:xfrm>
          <a:custGeom>
            <a:avLst/>
            <a:gdLst/>
            <a:ahLst/>
            <a:cxnLst/>
            <a:rect l="0" t="0" r="r" b="b"/>
            <a:pathLst>
              <a:path w="23750" h="2050">
                <a:moveTo>
                  <a:pt x="0" y="2050"/>
                </a:moveTo>
                <a:lnTo>
                  <a:pt x="23750" y="2050"/>
                </a:lnTo>
                <a:lnTo>
                  <a:pt x="23750" y="0"/>
                </a:lnTo>
                <a:lnTo>
                  <a:pt x="0" y="0"/>
                </a:lnTo>
                <a:lnTo>
                  <a:pt x="0" y="2050"/>
                </a:lnTo>
                <a:close/>
              </a:path>
            </a:pathLst>
          </a:custGeom>
          <a:noFill/>
          <a:ln w="0">
            <a:noFill/>
          </a:ln>
        </p:spPr>
        <p:txBody>
          <a:bodyPr lIns="0" tIns="0" rIns="0" bIns="0" anchor="t">
            <a:noAutofit/>
          </a:bodyPr>
          <a:lstStyle/>
          <a:p>
            <a:pPr algn="ctr">
              <a:buNone/>
            </a:pPr>
            <a:r>
              <a:rPr lang="en-IN" sz="4800" b="1" spc="-1" dirty="0">
                <a:solidFill>
                  <a:srgbClr val="197EDB"/>
                </a:solidFill>
                <a:latin typeface="Times New Roman"/>
              </a:rPr>
              <a:t>LANGUAGE TRANSLATION</a:t>
            </a:r>
            <a:endParaRPr lang="en-IN" sz="4800" b="0" strike="noStrike" spc="-1" dirty="0">
              <a:latin typeface="Times New Roman"/>
            </a:endParaRPr>
          </a:p>
        </p:txBody>
      </p:sp>
      <p:sp>
        <p:nvSpPr>
          <p:cNvPr id="59" name="Straight Connector 5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60" name="Straight Connector 5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61" name="Freeform 6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62" name="Freeform 6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63" name="Freeform 6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64" name="Freeform 6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65" name="Freeform 6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66" name="Freeform 6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67" name="Freeform 6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68" name="Freeform 6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69" name="TextBox 6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70" name="TextBox 6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71" name="Freeform 70"/>
          <p:cNvSpPr/>
          <p:nvPr/>
        </p:nvSpPr>
        <p:spPr>
          <a:xfrm>
            <a:off x="9353520" y="536256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72" name="Freeform 71"/>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sp>
        <p:nvSpPr>
          <p:cNvPr id="73" name="TextBox 72"/>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2</a:t>
            </a:r>
            <a:endParaRPr lang="en-IN" sz="1130" b="0" strike="noStrike" spc="-1">
              <a:latin typeface="Times New Roman"/>
            </a:endParaRPr>
          </a:p>
        </p:txBody>
      </p:sp>
      <p:pic>
        <p:nvPicPr>
          <p:cNvPr id="74" name="Picture 73"/>
          <p:cNvPicPr/>
          <p:nvPr/>
        </p:nvPicPr>
        <p:blipFill>
          <a:blip r:embed="rId2"/>
          <a:stretch/>
        </p:blipFill>
        <p:spPr>
          <a:xfrm>
            <a:off x="676440" y="6467400"/>
            <a:ext cx="2142720" cy="199800"/>
          </a:xfrm>
          <a:prstGeom prst="rect">
            <a:avLst/>
          </a:prstGeom>
          <a:ln w="0">
            <a:noFill/>
          </a:ln>
        </p:spPr>
      </p:pic>
      <p:pic>
        <p:nvPicPr>
          <p:cNvPr id="75" name="Picture 74"/>
          <p:cNvPicPr/>
          <p:nvPr/>
        </p:nvPicPr>
        <p:blipFill>
          <a:blip r:embed="rId3"/>
          <a:stretch/>
        </p:blipFill>
        <p:spPr>
          <a:xfrm>
            <a:off x="466560" y="6410160"/>
            <a:ext cx="3704760" cy="294840"/>
          </a:xfrm>
          <a:prstGeom prst="rect">
            <a:avLst/>
          </a:prstGeom>
          <a:ln w="0">
            <a:noFill/>
          </a:ln>
        </p:spPr>
      </p:pic>
      <p:sp>
        <p:nvSpPr>
          <p:cNvPr id="76" name="TextBox 75"/>
          <p:cNvSpPr txBox="1"/>
          <p:nvPr/>
        </p:nvSpPr>
        <p:spPr>
          <a:xfrm>
            <a:off x="752400" y="881640"/>
            <a:ext cx="4479840" cy="632880"/>
          </a:xfrm>
          <a:prstGeom prst="rect">
            <a:avLst/>
          </a:prstGeom>
          <a:noFill/>
          <a:ln w="0">
            <a:noFill/>
          </a:ln>
        </p:spPr>
        <p:txBody>
          <a:bodyPr lIns="0" tIns="0" rIns="0" bIns="0" anchor="t">
            <a:noAutofit/>
          </a:bodyPr>
          <a:lstStyle/>
          <a:p>
            <a:r>
              <a:rPr lang="en-IN" sz="4290" b="1" strike="noStrike" spc="-1">
                <a:solidFill>
                  <a:srgbClr val="000000"/>
                </a:solidFill>
                <a:latin typeface="Trebuchet MS"/>
              </a:rPr>
              <a:t>PROJECT TITLE</a:t>
            </a:r>
            <a:endParaRPr lang="en-IN" sz="429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eeform 76"/>
          <p:cNvSpPr/>
          <p:nvPr/>
        </p:nvSpPr>
        <p:spPr>
          <a:xfrm>
            <a:off x="1289915" y="111495"/>
            <a:ext cx="8708690" cy="6247545"/>
          </a:xfrm>
          <a:custGeom>
            <a:avLst/>
            <a:gdLst/>
            <a:ahLst/>
            <a:cxnLst/>
            <a:rect l="0" t="0" r="r" b="b"/>
            <a:pathLst>
              <a:path w="26000" h="9250">
                <a:moveTo>
                  <a:pt x="0" y="9250"/>
                </a:moveTo>
                <a:lnTo>
                  <a:pt x="26000" y="9250"/>
                </a:lnTo>
                <a:lnTo>
                  <a:pt x="26000" y="0"/>
                </a:lnTo>
                <a:lnTo>
                  <a:pt x="0" y="0"/>
                </a:lnTo>
                <a:lnTo>
                  <a:pt x="0" y="9250"/>
                </a:lnTo>
                <a:close/>
              </a:path>
            </a:pathLst>
          </a:custGeom>
          <a:noFill/>
          <a:ln w="0">
            <a:noFill/>
          </a:ln>
        </p:spPr>
        <p:txBody>
          <a:bodyPr lIns="0" tIns="0" rIns="0" bIns="0" anchor="t">
            <a:noAutofit/>
          </a:bodyPr>
          <a:lstStyle/>
          <a:p>
            <a:r>
              <a:rPr lang="en-IN" sz="2400" b="0" strike="noStrike" spc="-1" dirty="0">
                <a:latin typeface="Times New Roman"/>
              </a:rPr>
              <a:t>         </a:t>
            </a:r>
          </a:p>
          <a:p>
            <a:endParaRPr lang="en-IN" sz="2400" b="0" strike="noStrike" spc="-1" dirty="0">
              <a:latin typeface="Times New Roman"/>
            </a:endParaRPr>
          </a:p>
          <a:p>
            <a:endParaRPr lang="en-IN" sz="2400" b="0" strike="noStrike" spc="-1" dirty="0">
              <a:latin typeface="Times New Roman"/>
            </a:endParaRPr>
          </a:p>
          <a:p>
            <a:endParaRPr lang="en-IN" sz="2400" b="0" strike="noStrike" spc="-1" dirty="0">
              <a:latin typeface="Times New Roman"/>
            </a:endParaRPr>
          </a:p>
          <a:p>
            <a:r>
              <a:rPr lang="en-IN" sz="2400" b="0" strike="noStrike" spc="-1" dirty="0">
                <a:latin typeface="Times New Roman"/>
              </a:rPr>
              <a:t>        </a:t>
            </a:r>
            <a:br>
              <a:rPr sz="2400" dirty="0"/>
            </a:br>
            <a:r>
              <a:rPr lang="en-IN" sz="3600" b="0" strike="noStrike" spc="-1" dirty="0">
                <a:latin typeface="Times New Roman"/>
              </a:rPr>
              <a:t>1. Introduction to language translation.</a:t>
            </a:r>
          </a:p>
          <a:p>
            <a:r>
              <a:rPr lang="en-IN" sz="3600" b="0" strike="noStrike" spc="-1" dirty="0">
                <a:latin typeface="Times New Roman"/>
              </a:rPr>
              <a:t>2. Technologies and Tools.</a:t>
            </a:r>
          </a:p>
          <a:p>
            <a:r>
              <a:rPr lang="en-IN" sz="3600" b="0" strike="noStrike" spc="-1" dirty="0">
                <a:latin typeface="Times New Roman"/>
              </a:rPr>
              <a:t>3. Hardware Requirements.</a:t>
            </a:r>
          </a:p>
          <a:p>
            <a:r>
              <a:rPr lang="en-IN" sz="3600" b="0" strike="noStrike" spc="-1" dirty="0">
                <a:latin typeface="Times New Roman"/>
              </a:rPr>
              <a:t>4. Software Development  </a:t>
            </a:r>
          </a:p>
          <a:p>
            <a:r>
              <a:rPr lang="en-IN" sz="3600" b="0" strike="noStrike" spc="-1" dirty="0">
                <a:latin typeface="Times New Roman"/>
              </a:rPr>
              <a:t>5. Algorithm.</a:t>
            </a:r>
          </a:p>
          <a:p>
            <a:r>
              <a:rPr lang="en-IN" sz="3600" b="0" strike="noStrike" spc="-1" dirty="0">
                <a:latin typeface="Times New Roman"/>
              </a:rPr>
              <a:t>6. Use Cases and Applications.</a:t>
            </a:r>
          </a:p>
          <a:p>
            <a:r>
              <a:rPr lang="en-IN" sz="3600" b="0" strike="noStrike" spc="-1" dirty="0">
                <a:latin typeface="Times New Roman"/>
              </a:rPr>
              <a:t>7. Conclusion. </a:t>
            </a:r>
          </a:p>
          <a:p>
            <a:endParaRPr lang="en-IN" sz="2400" b="0" strike="noStrike" spc="-1" dirty="0">
              <a:latin typeface="Times New Roman"/>
            </a:endParaRPr>
          </a:p>
          <a:p>
            <a:endParaRPr lang="en-IN" sz="2400" b="0" strike="noStrike" spc="-1" dirty="0">
              <a:latin typeface="Times New Roman"/>
            </a:endParaRPr>
          </a:p>
        </p:txBody>
      </p:sp>
      <p:sp>
        <p:nvSpPr>
          <p:cNvPr id="78" name="Straight Connector 7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79" name="Straight Connector 7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80" name="Freeform 7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81" name="Freeform 8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82" name="Freeform 8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83" name="Freeform 8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84" name="Freeform 8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85" name="Freeform 8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86" name="Freeform 85"/>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87" name="Freeform 86"/>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88" name="TextBox 8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89" name="TextBox 8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90" name="Freeform 89"/>
          <p:cNvSpPr/>
          <p:nvPr/>
        </p:nvSpPr>
        <p:spPr>
          <a:xfrm>
            <a:off x="7362720" y="447480"/>
            <a:ext cx="362160" cy="362160"/>
          </a:xfrm>
          <a:custGeom>
            <a:avLst/>
            <a:gdLst/>
            <a:ahLst/>
            <a:cxnLst/>
            <a:rect l="0" t="0" r="r" b="b"/>
            <a:pathLst>
              <a:path w="1006" h="1006">
                <a:moveTo>
                  <a:pt x="0" y="504"/>
                </a:moveTo>
                <a:cubicBezTo>
                  <a:pt x="0" y="225"/>
                  <a:pt x="226" y="0"/>
                  <a:pt x="504" y="0"/>
                </a:cubicBezTo>
                <a:cubicBezTo>
                  <a:pt x="781" y="0"/>
                  <a:pt x="1006" y="225"/>
                  <a:pt x="1006" y="504"/>
                </a:cubicBezTo>
                <a:cubicBezTo>
                  <a:pt x="1006" y="781"/>
                  <a:pt x="781" y="1006"/>
                  <a:pt x="504" y="1006"/>
                </a:cubicBezTo>
                <a:cubicBezTo>
                  <a:pt x="226" y="1006"/>
                  <a:pt x="0" y="781"/>
                  <a:pt x="0" y="504"/>
                </a:cubicBezTo>
                <a:close/>
              </a:path>
            </a:pathLst>
          </a:custGeom>
          <a:solidFill>
            <a:srgbClr val="EBEBEB"/>
          </a:solidFill>
          <a:ln w="0">
            <a:noFill/>
          </a:ln>
        </p:spPr>
      </p:sp>
      <p:sp>
        <p:nvSpPr>
          <p:cNvPr id="91" name="Freeform 90"/>
          <p:cNvSpPr/>
          <p:nvPr/>
        </p:nvSpPr>
        <p:spPr>
          <a:xfrm>
            <a:off x="11010600" y="5609880"/>
            <a:ext cx="648360" cy="648360"/>
          </a:xfrm>
          <a:custGeom>
            <a:avLst/>
            <a:gdLst/>
            <a:ahLst/>
            <a:cxnLst/>
            <a:rect l="0" t="0" r="r" b="b"/>
            <a:pathLst>
              <a:path w="1801" h="1801">
                <a:moveTo>
                  <a:pt x="0" y="900"/>
                </a:moveTo>
                <a:cubicBezTo>
                  <a:pt x="0" y="403"/>
                  <a:pt x="403" y="0"/>
                  <a:pt x="901" y="0"/>
                </a:cubicBezTo>
                <a:cubicBezTo>
                  <a:pt x="1398" y="0"/>
                  <a:pt x="1801" y="403"/>
                  <a:pt x="1801" y="900"/>
                </a:cubicBezTo>
                <a:cubicBezTo>
                  <a:pt x="1801" y="1397"/>
                  <a:pt x="1398" y="1801"/>
                  <a:pt x="901" y="1801"/>
                </a:cubicBezTo>
                <a:cubicBezTo>
                  <a:pt x="403" y="1801"/>
                  <a:pt x="0" y="1397"/>
                  <a:pt x="0" y="900"/>
                </a:cubicBezTo>
                <a:close/>
              </a:path>
            </a:pathLst>
          </a:custGeom>
          <a:solidFill>
            <a:srgbClr val="2E83C3"/>
          </a:solidFill>
          <a:ln w="0">
            <a:noFill/>
          </a:ln>
        </p:spPr>
      </p:sp>
      <p:sp>
        <p:nvSpPr>
          <p:cNvPr id="92" name="Freeform 91"/>
          <p:cNvSpPr/>
          <p:nvPr/>
        </p:nvSpPr>
        <p:spPr>
          <a:xfrm>
            <a:off x="10686960" y="6134040"/>
            <a:ext cx="248040" cy="248040"/>
          </a:xfrm>
          <a:custGeom>
            <a:avLst/>
            <a:gdLst/>
            <a:ahLst/>
            <a:cxnLst/>
            <a:rect l="0" t="0" r="r" b="b"/>
            <a:pathLst>
              <a:path w="689" h="689">
                <a:moveTo>
                  <a:pt x="0" y="344"/>
                </a:moveTo>
                <a:cubicBezTo>
                  <a:pt x="0" y="154"/>
                  <a:pt x="154" y="0"/>
                  <a:pt x="345" y="0"/>
                </a:cubicBezTo>
                <a:cubicBezTo>
                  <a:pt x="535" y="0"/>
                  <a:pt x="689" y="154"/>
                  <a:pt x="689" y="344"/>
                </a:cubicBezTo>
                <a:cubicBezTo>
                  <a:pt x="689" y="535"/>
                  <a:pt x="535" y="689"/>
                  <a:pt x="345" y="689"/>
                </a:cubicBezTo>
                <a:cubicBezTo>
                  <a:pt x="154" y="689"/>
                  <a:pt x="0" y="535"/>
                  <a:pt x="0" y="344"/>
                </a:cubicBezTo>
                <a:close/>
              </a:path>
            </a:pathLst>
          </a:custGeom>
          <a:solidFill>
            <a:srgbClr val="2E946B"/>
          </a:solidFill>
          <a:ln w="0">
            <a:noFill/>
          </a:ln>
        </p:spPr>
      </p:sp>
      <p:pic>
        <p:nvPicPr>
          <p:cNvPr id="93" name="Picture 92"/>
          <p:cNvPicPr/>
          <p:nvPr/>
        </p:nvPicPr>
        <p:blipFill>
          <a:blip r:embed="rId3"/>
          <a:stretch/>
        </p:blipFill>
        <p:spPr>
          <a:xfrm>
            <a:off x="466560" y="6410160"/>
            <a:ext cx="3704760" cy="294840"/>
          </a:xfrm>
          <a:prstGeom prst="rect">
            <a:avLst/>
          </a:prstGeom>
          <a:ln w="0">
            <a:noFill/>
          </a:ln>
        </p:spPr>
      </p:pic>
      <p:pic>
        <p:nvPicPr>
          <p:cNvPr id="94" name="Picture 93"/>
          <p:cNvPicPr/>
          <p:nvPr/>
        </p:nvPicPr>
        <p:blipFill>
          <a:blip r:embed="rId4"/>
          <a:stretch/>
        </p:blipFill>
        <p:spPr>
          <a:xfrm flipH="1">
            <a:off x="92160" y="4347900"/>
            <a:ext cx="973835" cy="2260800"/>
          </a:xfrm>
          <a:prstGeom prst="rect">
            <a:avLst/>
          </a:prstGeom>
          <a:ln w="0">
            <a:noFill/>
          </a:ln>
        </p:spPr>
      </p:pic>
      <p:sp>
        <p:nvSpPr>
          <p:cNvPr id="95" name="TextBox 94"/>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3</a:t>
            </a:r>
            <a:endParaRPr lang="en-IN" sz="1130" b="0" strike="noStrike" spc="-1">
              <a:latin typeface="Times New Roman"/>
            </a:endParaRPr>
          </a:p>
        </p:txBody>
      </p:sp>
      <p:sp>
        <p:nvSpPr>
          <p:cNvPr id="96" name="TextBox 95"/>
          <p:cNvSpPr txBox="1"/>
          <p:nvPr/>
        </p:nvSpPr>
        <p:spPr>
          <a:xfrm>
            <a:off x="752400" y="502200"/>
            <a:ext cx="2878200" cy="709200"/>
          </a:xfrm>
          <a:prstGeom prst="rect">
            <a:avLst/>
          </a:prstGeom>
          <a:noFill/>
          <a:ln w="0">
            <a:noFill/>
          </a:ln>
        </p:spPr>
        <p:txBody>
          <a:bodyPr lIns="0" tIns="0" rIns="0" bIns="0" anchor="t">
            <a:noAutofit/>
          </a:bodyPr>
          <a:lstStyle/>
          <a:p>
            <a:r>
              <a:rPr lang="en-IN" sz="4800" b="1" strike="noStrike" spc="-1">
                <a:solidFill>
                  <a:srgbClr val="000000"/>
                </a:solidFill>
                <a:latin typeface="Trebuchet MS"/>
              </a:rPr>
              <a:t>AGENDA</a:t>
            </a:r>
            <a:endParaRPr lang="en-IN" sz="48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96"/>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98" name="Straight Connector 9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99" name="Straight Connector 9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00" name="Freeform 9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01" name="Freeform 10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02" name="Freeform 10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03" name="Freeform 10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04" name="Freeform 10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05" name="Freeform 10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06" name="Freeform 105"/>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07" name="Freeform 106"/>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08" name="TextBox 10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09" name="TextBox 10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110" name="Freeform 109"/>
          <p:cNvSpPr/>
          <p:nvPr/>
        </p:nvSpPr>
        <p:spPr>
          <a:xfrm>
            <a:off x="9532440" y="530244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111" name="Freeform 110"/>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sp>
        <p:nvSpPr>
          <p:cNvPr id="112" name="TextBox 111"/>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4</a:t>
            </a:r>
            <a:endParaRPr lang="en-IN" sz="1130" b="0" strike="noStrike" spc="-1">
              <a:latin typeface="Times New Roman"/>
            </a:endParaRPr>
          </a:p>
        </p:txBody>
      </p:sp>
      <p:pic>
        <p:nvPicPr>
          <p:cNvPr id="113" name="Picture 112"/>
          <p:cNvPicPr/>
          <p:nvPr/>
        </p:nvPicPr>
        <p:blipFill>
          <a:blip r:embed="rId2"/>
          <a:stretch/>
        </p:blipFill>
        <p:spPr>
          <a:xfrm rot="20728200">
            <a:off x="9932400" y="4095000"/>
            <a:ext cx="2037240" cy="2402640"/>
          </a:xfrm>
          <a:prstGeom prst="rect">
            <a:avLst/>
          </a:prstGeom>
          <a:ln w="0">
            <a:noFill/>
          </a:ln>
        </p:spPr>
      </p:pic>
      <p:pic>
        <p:nvPicPr>
          <p:cNvPr id="114" name="Picture 113"/>
          <p:cNvPicPr/>
          <p:nvPr/>
        </p:nvPicPr>
        <p:blipFill>
          <a:blip r:embed="rId3"/>
          <a:stretch/>
        </p:blipFill>
        <p:spPr>
          <a:xfrm>
            <a:off x="676440" y="6467400"/>
            <a:ext cx="2142720" cy="199800"/>
          </a:xfrm>
          <a:prstGeom prst="rect">
            <a:avLst/>
          </a:prstGeom>
          <a:ln w="0">
            <a:noFill/>
          </a:ln>
        </p:spPr>
      </p:pic>
      <p:sp>
        <p:nvSpPr>
          <p:cNvPr id="115" name="TextBox 114"/>
          <p:cNvSpPr txBox="1"/>
          <p:nvPr/>
        </p:nvSpPr>
        <p:spPr>
          <a:xfrm>
            <a:off x="332280" y="455400"/>
            <a:ext cx="7000560" cy="632880"/>
          </a:xfrm>
          <a:prstGeom prst="rect">
            <a:avLst/>
          </a:prstGeom>
          <a:noFill/>
          <a:ln w="0">
            <a:noFill/>
          </a:ln>
        </p:spPr>
        <p:txBody>
          <a:bodyPr lIns="0" tIns="0" rIns="0" bIns="0" anchor="t">
            <a:noAutofit/>
          </a:bodyPr>
          <a:lstStyle/>
          <a:p>
            <a:r>
              <a:rPr lang="en-IN" sz="4280" b="1" strike="noStrike" spc="-1">
                <a:solidFill>
                  <a:srgbClr val="000000"/>
                </a:solidFill>
                <a:latin typeface="Trebuchet MS"/>
              </a:rPr>
              <a:t>PROBLEM  STATEMENT</a:t>
            </a:r>
            <a:endParaRPr lang="en-IN" sz="4280" b="0" strike="noStrike" spc="-1">
              <a:latin typeface="Times New Roman"/>
            </a:endParaRPr>
          </a:p>
        </p:txBody>
      </p:sp>
      <p:sp>
        <p:nvSpPr>
          <p:cNvPr id="116" name="TextBox 115"/>
          <p:cNvSpPr txBox="1"/>
          <p:nvPr/>
        </p:nvSpPr>
        <p:spPr>
          <a:xfrm>
            <a:off x="270000" y="1260000"/>
            <a:ext cx="9810000" cy="4950000"/>
          </a:xfrm>
          <a:prstGeom prst="rect">
            <a:avLst/>
          </a:prstGeom>
          <a:noFill/>
          <a:ln w="0">
            <a:noFill/>
          </a:ln>
        </p:spPr>
        <p:txBody>
          <a:bodyPr lIns="0" tIns="0" rIns="0" bIns="0" anchor="t">
            <a:noAutofit/>
          </a:bodyPr>
          <a:lstStyle/>
          <a:p>
            <a:r>
              <a:rPr lang="en-US" sz="2800" b="0" i="0" dirty="0">
                <a:solidFill>
                  <a:srgbClr val="0D0D0D"/>
                </a:solidFill>
                <a:effectLst/>
                <a:latin typeface="Söhne"/>
              </a:rPr>
              <a:t>The task is to develop a Recurrent Neural Network (RNN) model for language translation. Given a sequence of words in one language (source language), the model is required to predict the corresponding sequence of words in another language (target language). This task involves training the RNN to learn the mapping between the source and target languages, enabling it to accurately translate text from one language to another.</a:t>
            </a:r>
            <a:endParaRPr lang="en-IN" sz="2800" b="0" strike="noStrike" spc="-1" dirty="0">
              <a:latin typeface="Times New Roman"/>
            </a:endParaRPr>
          </a:p>
          <a:p>
            <a:r>
              <a:rPr lang="en-IN" sz="2800" b="0" strike="noStrike" spc="-1" dirty="0">
                <a:latin typeface="Times New Roman"/>
              </a:rPr>
              <a:t>Key Challenges:</a:t>
            </a:r>
          </a:p>
          <a:p>
            <a:r>
              <a:rPr lang="en-IN" sz="2800" b="0" strike="noStrike" spc="-1" dirty="0">
                <a:latin typeface="Times New Roman"/>
              </a:rPr>
              <a:t>     1. </a:t>
            </a:r>
            <a:r>
              <a:rPr lang="en-IN" sz="2800" i="0" dirty="0">
                <a:solidFill>
                  <a:srgbClr val="0D0D0D"/>
                </a:solidFill>
                <a:effectLst/>
                <a:latin typeface="Söhne"/>
              </a:rPr>
              <a:t>Sequence-to-Sequence Learning</a:t>
            </a:r>
            <a:endParaRPr lang="en-IN" sz="2800" strike="noStrike" spc="-1" dirty="0">
              <a:latin typeface="Times New Roman"/>
            </a:endParaRPr>
          </a:p>
          <a:p>
            <a:r>
              <a:rPr lang="en-IN" sz="2800" spc="-1" dirty="0">
                <a:latin typeface="Times New Roman"/>
              </a:rPr>
              <a:t>     </a:t>
            </a:r>
            <a:r>
              <a:rPr lang="en-IN" sz="2800" b="0" strike="noStrike" spc="-1" dirty="0">
                <a:latin typeface="Times New Roman"/>
              </a:rPr>
              <a:t>2. </a:t>
            </a:r>
            <a:r>
              <a:rPr lang="en-IN" sz="2800" dirty="0">
                <a:solidFill>
                  <a:srgbClr val="0D0D0D"/>
                </a:solidFill>
                <a:latin typeface="Söhne"/>
              </a:rPr>
              <a:t>Dataset</a:t>
            </a:r>
            <a:endParaRPr lang="en-IN" sz="2800" spc="-1" dirty="0">
              <a:solidFill>
                <a:srgbClr val="0D0D0D"/>
              </a:solidFill>
              <a:latin typeface="Times New Roman"/>
            </a:endParaRPr>
          </a:p>
          <a:p>
            <a:r>
              <a:rPr lang="en-IN" sz="2800" b="0" strike="noStrike" spc="-1" dirty="0">
                <a:solidFill>
                  <a:srgbClr val="0D0D0D"/>
                </a:solidFill>
                <a:latin typeface="Times New Roman"/>
              </a:rPr>
              <a:t>     </a:t>
            </a:r>
            <a:r>
              <a:rPr lang="en-IN" sz="2800" b="0" strike="noStrike" spc="-1" dirty="0">
                <a:latin typeface="Times New Roman"/>
              </a:rPr>
              <a:t>3. </a:t>
            </a:r>
            <a:r>
              <a:rPr lang="en-IN" sz="2800" i="0" dirty="0">
                <a:solidFill>
                  <a:srgbClr val="0D0D0D"/>
                </a:solidFill>
                <a:effectLst/>
                <a:latin typeface="Söhne"/>
              </a:rPr>
              <a:t>Model Architecture</a:t>
            </a:r>
            <a:endParaRPr lang="en-IN" sz="2800" strike="noStrike" spc="-1" dirty="0">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eeform 116"/>
          <p:cNvSpPr/>
          <p:nvPr/>
        </p:nvSpPr>
        <p:spPr>
          <a:xfrm>
            <a:off x="138240" y="1350000"/>
            <a:ext cx="11471760" cy="4410000"/>
          </a:xfrm>
          <a:custGeom>
            <a:avLst/>
            <a:gdLst/>
            <a:ahLst/>
            <a:cxnLst/>
            <a:rect l="0" t="0" r="r" b="b"/>
            <a:pathLst>
              <a:path w="31866" h="12250">
                <a:moveTo>
                  <a:pt x="0" y="12250"/>
                </a:moveTo>
                <a:lnTo>
                  <a:pt x="31866" y="12250"/>
                </a:lnTo>
                <a:lnTo>
                  <a:pt x="31866" y="0"/>
                </a:lnTo>
                <a:lnTo>
                  <a:pt x="0" y="0"/>
                </a:lnTo>
                <a:lnTo>
                  <a:pt x="0" y="12250"/>
                </a:lnTo>
                <a:close/>
              </a:path>
            </a:pathLst>
          </a:custGeom>
          <a:solidFill>
            <a:srgbClr val="F2F2F2">
              <a:alpha val="70000"/>
            </a:srgbClr>
          </a:solidFill>
          <a:ln w="0">
            <a:noFill/>
          </a:ln>
        </p:spPr>
        <p:txBody>
          <a:bodyPr lIns="0" tIns="0" rIns="0" bIns="0" anchor="t">
            <a:noAutofit/>
          </a:bodyPr>
          <a:lstStyle/>
          <a:p>
            <a:pPr marL="216000" indent="-216000">
              <a:buClr>
                <a:srgbClr val="050404"/>
              </a:buClr>
              <a:buSzPct val="45000"/>
              <a:buFont typeface="Wingdings" charset="2"/>
              <a:buChar char=""/>
            </a:pPr>
            <a:r>
              <a:rPr lang="en-US" sz="2800" b="0" i="0" dirty="0">
                <a:solidFill>
                  <a:srgbClr val="0D0D0D"/>
                </a:solidFill>
                <a:effectLst/>
                <a:latin typeface="Söhne"/>
              </a:rPr>
              <a:t>Accurate language translation model capable of translating text from a source language to a target language.</a:t>
            </a:r>
          </a:p>
          <a:p>
            <a:pPr marL="216000" indent="-216000">
              <a:buClr>
                <a:srgbClr val="050404"/>
              </a:buClr>
              <a:buSzPct val="45000"/>
              <a:buFont typeface="Wingdings" charset="2"/>
              <a:buChar char=""/>
            </a:pPr>
            <a:r>
              <a:rPr lang="en-US" sz="2800" dirty="0">
                <a:solidFill>
                  <a:srgbClr val="0D0D0D"/>
                </a:solidFill>
                <a:latin typeface="Söhne"/>
              </a:rPr>
              <a:t>O</a:t>
            </a:r>
            <a:r>
              <a:rPr lang="en-US" sz="2800" b="0" i="0" dirty="0">
                <a:solidFill>
                  <a:srgbClr val="0D0D0D"/>
                </a:solidFill>
                <a:effectLst/>
                <a:latin typeface="Söhne"/>
              </a:rPr>
              <a:t>penCV to perform text detection and extraction from images or videos.</a:t>
            </a:r>
          </a:p>
          <a:p>
            <a:pPr marL="216000" indent="-216000">
              <a:buClr>
                <a:srgbClr val="050404"/>
              </a:buClr>
              <a:buSzPct val="45000"/>
              <a:buFont typeface="Wingdings" charset="2"/>
              <a:buChar char=""/>
            </a:pPr>
            <a:r>
              <a:rPr lang="en-US" sz="2800" dirty="0">
                <a:solidFill>
                  <a:srgbClr val="0D0D0D"/>
                </a:solidFill>
                <a:latin typeface="Söhne"/>
              </a:rPr>
              <a:t>U</a:t>
            </a:r>
            <a:r>
              <a:rPr lang="en-US" sz="2800" b="0" i="0" dirty="0">
                <a:solidFill>
                  <a:srgbClr val="0D0D0D"/>
                </a:solidFill>
                <a:effectLst/>
                <a:latin typeface="Söhne"/>
              </a:rPr>
              <a:t>se OpenCV to display the translated text on the screen or overlay it onto the original image or video.</a:t>
            </a:r>
          </a:p>
          <a:p>
            <a:pPr marL="216000" indent="-216000">
              <a:buClr>
                <a:srgbClr val="050404"/>
              </a:buClr>
              <a:buSzPct val="45000"/>
              <a:buFont typeface="Wingdings" charset="2"/>
              <a:buChar char=""/>
            </a:pPr>
            <a:r>
              <a:rPr lang="en-US" sz="2800" dirty="0">
                <a:solidFill>
                  <a:srgbClr val="0D0D0D"/>
                </a:solidFill>
                <a:latin typeface="Söhne"/>
              </a:rPr>
              <a:t>L</a:t>
            </a:r>
            <a:r>
              <a:rPr lang="en-US" sz="2800" b="0" i="0" dirty="0">
                <a:solidFill>
                  <a:srgbClr val="0D0D0D"/>
                </a:solidFill>
                <a:effectLst/>
                <a:latin typeface="Söhne"/>
              </a:rPr>
              <a:t>ibraries such as NLTK or </a:t>
            </a:r>
            <a:r>
              <a:rPr lang="en-US" sz="2800" b="0" i="0" dirty="0" err="1">
                <a:solidFill>
                  <a:srgbClr val="0D0D0D"/>
                </a:solidFill>
                <a:effectLst/>
                <a:latin typeface="Söhne"/>
              </a:rPr>
              <a:t>spaCy</a:t>
            </a:r>
            <a:r>
              <a:rPr lang="en-IN" sz="2600" i="0" spc="-1" dirty="0">
                <a:solidFill>
                  <a:srgbClr val="0D0D0D"/>
                </a:solidFill>
                <a:effectLst/>
                <a:latin typeface="Times New Roman"/>
              </a:rPr>
              <a:t>.</a:t>
            </a:r>
          </a:p>
          <a:p>
            <a:pPr marL="216000" indent="-216000">
              <a:buClr>
                <a:srgbClr val="050404"/>
              </a:buClr>
              <a:buSzPct val="45000"/>
              <a:buFont typeface="Wingdings" charset="2"/>
              <a:buChar char=""/>
            </a:pPr>
            <a:r>
              <a:rPr lang="en-US" sz="2800" b="0" i="0" dirty="0">
                <a:solidFill>
                  <a:srgbClr val="0D0D0D"/>
                </a:solidFill>
                <a:effectLst/>
                <a:latin typeface="Söhne"/>
              </a:rPr>
              <a:t>Potential areas for future work include exploring advanced architectures such as Transformer models</a:t>
            </a:r>
            <a:r>
              <a:rPr lang="en-IN" sz="2600" b="0" spc="-1" dirty="0">
                <a:solidFill>
                  <a:srgbClr val="0D0D0D"/>
                </a:solidFill>
                <a:latin typeface="Times New Roman"/>
              </a:rPr>
              <a:t>.</a:t>
            </a:r>
            <a:endParaRPr lang="en-US" sz="2800" b="0" i="0" dirty="0">
              <a:solidFill>
                <a:srgbClr val="0D0D0D"/>
              </a:solidFill>
              <a:effectLst/>
              <a:latin typeface="Söhne"/>
            </a:endParaRPr>
          </a:p>
        </p:txBody>
      </p:sp>
      <p:sp>
        <p:nvSpPr>
          <p:cNvPr id="118" name="Straight Connector 11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19" name="Straight Connector 11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20" name="Freeform 11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21" name="Freeform 12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22" name="Freeform 12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23" name="Freeform 12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24" name="Freeform 12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25" name="Freeform 12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26" name="Freeform 125"/>
          <p:cNvSpPr/>
          <p:nvPr/>
        </p:nvSpPr>
        <p:spPr>
          <a:xfrm>
            <a:off x="10350000" y="360000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27" name="Freeform 126"/>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28" name="TextBox 12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29" name="TextBox 12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130" name="TextBox 129"/>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5</a:t>
            </a:r>
            <a:endParaRPr lang="en-IN" sz="1130" b="0" strike="noStrike" spc="-1">
              <a:latin typeface="Times New Roman"/>
            </a:endParaRPr>
          </a:p>
        </p:txBody>
      </p:sp>
      <p:pic>
        <p:nvPicPr>
          <p:cNvPr id="131" name="Picture 130"/>
          <p:cNvPicPr/>
          <p:nvPr/>
        </p:nvPicPr>
        <p:blipFill>
          <a:blip r:embed="rId2"/>
          <a:stretch/>
        </p:blipFill>
        <p:spPr>
          <a:xfrm>
            <a:off x="10440000" y="4860000"/>
            <a:ext cx="1530000" cy="1757880"/>
          </a:xfrm>
          <a:prstGeom prst="rect">
            <a:avLst/>
          </a:prstGeom>
          <a:ln w="0">
            <a:noFill/>
          </a:ln>
        </p:spPr>
      </p:pic>
      <p:pic>
        <p:nvPicPr>
          <p:cNvPr id="132" name="Picture 131"/>
          <p:cNvPicPr/>
          <p:nvPr/>
        </p:nvPicPr>
        <p:blipFill>
          <a:blip r:embed="rId3"/>
          <a:stretch/>
        </p:blipFill>
        <p:spPr>
          <a:xfrm>
            <a:off x="676440" y="6467400"/>
            <a:ext cx="2142720" cy="199800"/>
          </a:xfrm>
          <a:prstGeom prst="rect">
            <a:avLst/>
          </a:prstGeom>
          <a:ln w="0">
            <a:noFill/>
          </a:ln>
        </p:spPr>
      </p:pic>
      <p:sp>
        <p:nvSpPr>
          <p:cNvPr id="133" name="TextBox 132"/>
          <p:cNvSpPr txBox="1"/>
          <p:nvPr/>
        </p:nvSpPr>
        <p:spPr>
          <a:xfrm>
            <a:off x="325440" y="270000"/>
            <a:ext cx="6154560" cy="622080"/>
          </a:xfrm>
          <a:prstGeom prst="rect">
            <a:avLst/>
          </a:prstGeom>
          <a:noFill/>
          <a:ln w="0">
            <a:noFill/>
          </a:ln>
        </p:spPr>
        <p:txBody>
          <a:bodyPr lIns="0" tIns="0" rIns="0" bIns="0" anchor="t">
            <a:noAutofit/>
          </a:bodyPr>
          <a:lstStyle/>
          <a:p>
            <a:r>
              <a:rPr lang="en-IN" sz="4200" b="1" strike="noStrike" spc="-1">
                <a:solidFill>
                  <a:srgbClr val="000000"/>
                </a:solidFill>
                <a:latin typeface="Trebuchet MS"/>
              </a:rPr>
              <a:t>PROJECT  OVERVIEW</a:t>
            </a:r>
            <a:endParaRPr lang="en-IN" sz="420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133"/>
          <p:cNvSpPr/>
          <p:nvPr/>
        </p:nvSpPr>
        <p:spPr>
          <a:xfrm>
            <a:off x="1328400" y="1860660"/>
            <a:ext cx="8460000" cy="2790000"/>
          </a:xfrm>
          <a:custGeom>
            <a:avLst/>
            <a:gdLst/>
            <a:ahLst/>
            <a:cxnLst/>
            <a:rect l="0" t="0" r="r" b="b"/>
            <a:pathLst>
              <a:path w="23500" h="7750">
                <a:moveTo>
                  <a:pt x="0" y="7750"/>
                </a:moveTo>
                <a:lnTo>
                  <a:pt x="23500" y="7750"/>
                </a:lnTo>
                <a:lnTo>
                  <a:pt x="23500" y="0"/>
                </a:lnTo>
                <a:lnTo>
                  <a:pt x="0" y="0"/>
                </a:lnTo>
                <a:lnTo>
                  <a:pt x="0" y="7750"/>
                </a:lnTo>
                <a:close/>
              </a:path>
            </a:pathLst>
          </a:custGeom>
          <a:solidFill>
            <a:srgbClr val="FFFFFF"/>
          </a:solidFill>
          <a:ln w="0">
            <a:noFill/>
          </a:ln>
        </p:spPr>
        <p:txBody>
          <a:bodyPr lIns="0" tIns="0" rIns="0" bIns="0" anchor="t">
            <a:noAutofit/>
          </a:bodyPr>
          <a:lstStyle/>
          <a:p>
            <a:r>
              <a:rPr lang="en-IN" sz="3600" b="0" strike="noStrike" spc="-1" dirty="0">
                <a:latin typeface="Times New Roman"/>
              </a:rPr>
              <a:t>1. </a:t>
            </a:r>
            <a:r>
              <a:rPr lang="en-IN" sz="3600" i="0" dirty="0">
                <a:solidFill>
                  <a:srgbClr val="0D0D0D"/>
                </a:solidFill>
                <a:effectLst/>
                <a:latin typeface="Söhne"/>
              </a:rPr>
              <a:t>Individuals</a:t>
            </a:r>
            <a:endParaRPr lang="en-IN" sz="3600" strike="noStrike" spc="-1" dirty="0">
              <a:latin typeface="Times New Roman"/>
            </a:endParaRPr>
          </a:p>
          <a:p>
            <a:r>
              <a:rPr lang="en-IN" sz="3600" b="0" strike="noStrike" spc="-1" dirty="0">
                <a:latin typeface="Times New Roman"/>
              </a:rPr>
              <a:t>2. </a:t>
            </a:r>
            <a:r>
              <a:rPr lang="en-IN" sz="3600" i="0" dirty="0">
                <a:solidFill>
                  <a:srgbClr val="0D0D0D"/>
                </a:solidFill>
                <a:effectLst/>
                <a:latin typeface="Söhne"/>
              </a:rPr>
              <a:t>Government Agencies</a:t>
            </a:r>
          </a:p>
          <a:p>
            <a:r>
              <a:rPr lang="en-IN" sz="3600" strike="noStrike" spc="-1" dirty="0">
                <a:latin typeface="Times New Roman"/>
              </a:rPr>
              <a:t>3</a:t>
            </a:r>
            <a:r>
              <a:rPr lang="en-IN" sz="3600" b="0" strike="noStrike" spc="-1" dirty="0">
                <a:latin typeface="Times New Roman"/>
              </a:rPr>
              <a:t>. </a:t>
            </a:r>
            <a:r>
              <a:rPr lang="en-IN" sz="3600" i="0" dirty="0">
                <a:solidFill>
                  <a:srgbClr val="0D0D0D"/>
                </a:solidFill>
                <a:effectLst/>
                <a:latin typeface="Söhne"/>
              </a:rPr>
              <a:t>Educational Institutions</a:t>
            </a:r>
          </a:p>
          <a:p>
            <a:r>
              <a:rPr lang="en-IN" sz="3600" strike="noStrike" spc="-1" dirty="0">
                <a:latin typeface="Times New Roman"/>
              </a:rPr>
              <a:t>4</a:t>
            </a:r>
            <a:r>
              <a:rPr lang="en-IN" sz="3600" b="0" strike="noStrike" spc="-1" dirty="0">
                <a:latin typeface="Times New Roman"/>
              </a:rPr>
              <a:t>. </a:t>
            </a:r>
            <a:r>
              <a:rPr lang="en-IN" sz="3600" i="0" dirty="0">
                <a:solidFill>
                  <a:srgbClr val="0D0D0D"/>
                </a:solidFill>
                <a:effectLst/>
                <a:latin typeface="Söhne"/>
              </a:rPr>
              <a:t>Nonprofit Organizations</a:t>
            </a:r>
          </a:p>
          <a:p>
            <a:r>
              <a:rPr lang="en-IN" sz="3600" strike="noStrike" spc="-1" dirty="0">
                <a:latin typeface="Times New Roman"/>
              </a:rPr>
              <a:t>5</a:t>
            </a:r>
            <a:r>
              <a:rPr lang="en-IN" sz="3600" b="0" strike="noStrike" spc="-1" dirty="0">
                <a:latin typeface="Times New Roman"/>
              </a:rPr>
              <a:t>. </a:t>
            </a:r>
            <a:r>
              <a:rPr lang="en-IN" sz="3600" i="0" dirty="0">
                <a:solidFill>
                  <a:srgbClr val="0D0D0D"/>
                </a:solidFill>
                <a:effectLst/>
                <a:latin typeface="Söhne"/>
              </a:rPr>
              <a:t>Legal Industry</a:t>
            </a:r>
            <a:endParaRPr lang="en-IN" sz="3600" strike="noStrike" spc="-1" dirty="0">
              <a:latin typeface="Times New Roman"/>
            </a:endParaRPr>
          </a:p>
        </p:txBody>
      </p:sp>
      <p:sp>
        <p:nvSpPr>
          <p:cNvPr id="135" name="Straight Connector 134"/>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36" name="Straight Connector 135"/>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37" name="Freeform 136"/>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38" name="Freeform 137"/>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39" name="Freeform 138"/>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40" name="Freeform 139"/>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41" name="Freeform 140"/>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42" name="Freeform 141"/>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43" name="Freeform 142"/>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44" name="Freeform 143"/>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45" name="TextBox 144"/>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46" name="TextBox 145"/>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147" name="TextBox 146"/>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6</a:t>
            </a:r>
            <a:endParaRPr lang="en-IN" sz="1130" b="0" strike="noStrike" spc="-1">
              <a:latin typeface="Times New Roman"/>
            </a:endParaRPr>
          </a:p>
        </p:txBody>
      </p:sp>
      <p:pic>
        <p:nvPicPr>
          <p:cNvPr id="148" name="Picture 147"/>
          <p:cNvPicPr/>
          <p:nvPr/>
        </p:nvPicPr>
        <p:blipFill>
          <a:blip r:embed="rId2"/>
          <a:stretch/>
        </p:blipFill>
        <p:spPr>
          <a:xfrm>
            <a:off x="723960" y="6172200"/>
            <a:ext cx="2180880" cy="485280"/>
          </a:xfrm>
          <a:prstGeom prst="rect">
            <a:avLst/>
          </a:prstGeom>
          <a:ln w="0">
            <a:noFill/>
          </a:ln>
        </p:spPr>
      </p:pic>
      <p:sp>
        <p:nvSpPr>
          <p:cNvPr id="149" name="TextBox 148"/>
          <p:cNvSpPr txBox="1"/>
          <p:nvPr/>
        </p:nvSpPr>
        <p:spPr>
          <a:xfrm>
            <a:off x="712080" y="934200"/>
            <a:ext cx="6253560" cy="477360"/>
          </a:xfrm>
          <a:prstGeom prst="rect">
            <a:avLst/>
          </a:prstGeom>
          <a:noFill/>
          <a:ln w="0">
            <a:noFill/>
          </a:ln>
        </p:spPr>
        <p:txBody>
          <a:bodyPr lIns="0" tIns="0" rIns="0" bIns="0" anchor="t">
            <a:noAutofit/>
          </a:bodyPr>
          <a:lstStyle/>
          <a:p>
            <a:r>
              <a:rPr lang="en-IN" sz="3230" b="1" strike="noStrike" spc="-1">
                <a:solidFill>
                  <a:srgbClr val="000000"/>
                </a:solidFill>
                <a:latin typeface="Trebuchet MS"/>
              </a:rPr>
              <a:t>WHO ARE THE END USERS?</a:t>
            </a:r>
            <a:endParaRPr lang="en-IN" sz="323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149"/>
          <p:cNvSpPr/>
          <p:nvPr/>
        </p:nvSpPr>
        <p:spPr>
          <a:xfrm>
            <a:off x="720000" y="1530000"/>
            <a:ext cx="9360000" cy="4968000"/>
          </a:xfrm>
          <a:custGeom>
            <a:avLst/>
            <a:gdLst/>
            <a:ahLst/>
            <a:cxnLst/>
            <a:rect l="0" t="0" r="r" b="b"/>
            <a:pathLst>
              <a:path w="26000" h="13800">
                <a:moveTo>
                  <a:pt x="0" y="13800"/>
                </a:moveTo>
                <a:lnTo>
                  <a:pt x="26000" y="13800"/>
                </a:lnTo>
                <a:lnTo>
                  <a:pt x="26000" y="0"/>
                </a:lnTo>
                <a:lnTo>
                  <a:pt x="0" y="0"/>
                </a:lnTo>
                <a:lnTo>
                  <a:pt x="0" y="13800"/>
                </a:lnTo>
                <a:close/>
              </a:path>
            </a:pathLst>
          </a:custGeom>
          <a:solidFill>
            <a:srgbClr val="FFFFFF"/>
          </a:solidFill>
          <a:ln w="0">
            <a:noFill/>
          </a:ln>
        </p:spPr>
      </p:sp>
      <p:sp>
        <p:nvSpPr>
          <p:cNvPr id="151" name="Straight Connector 150"/>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52" name="Straight Connector 151"/>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53" name="Freeform 152"/>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54" name="Freeform 153"/>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55" name="Freeform 154"/>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56" name="Freeform 155"/>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57" name="Freeform 156"/>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58" name="Freeform 157"/>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59" name="Freeform 158"/>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60" name="Freeform 159"/>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61" name="TextBox 160"/>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62" name="TextBox 161"/>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pic>
        <p:nvPicPr>
          <p:cNvPr id="163" name="Picture 162"/>
          <p:cNvPicPr/>
          <p:nvPr/>
        </p:nvPicPr>
        <p:blipFill>
          <a:blip r:embed="rId2"/>
          <a:stretch/>
        </p:blipFill>
        <p:spPr>
          <a:xfrm rot="20850000">
            <a:off x="319680" y="4655880"/>
            <a:ext cx="1620000" cy="1951920"/>
          </a:xfrm>
          <a:prstGeom prst="rect">
            <a:avLst/>
          </a:prstGeom>
          <a:ln w="0">
            <a:noFill/>
          </a:ln>
        </p:spPr>
      </p:pic>
      <p:sp>
        <p:nvSpPr>
          <p:cNvPr id="164" name="TextBox 163"/>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7</a:t>
            </a:r>
            <a:endParaRPr lang="en-IN" sz="1130" b="0" strike="noStrike" spc="-1">
              <a:latin typeface="Times New Roman"/>
            </a:endParaRPr>
          </a:p>
        </p:txBody>
      </p:sp>
      <p:pic>
        <p:nvPicPr>
          <p:cNvPr id="165" name="Picture 164"/>
          <p:cNvPicPr/>
          <p:nvPr/>
        </p:nvPicPr>
        <p:blipFill>
          <a:blip r:embed="rId3"/>
          <a:stretch/>
        </p:blipFill>
        <p:spPr>
          <a:xfrm>
            <a:off x="676440" y="6467400"/>
            <a:ext cx="2142720" cy="199800"/>
          </a:xfrm>
          <a:prstGeom prst="rect">
            <a:avLst/>
          </a:prstGeom>
          <a:ln w="0">
            <a:noFill/>
          </a:ln>
        </p:spPr>
      </p:pic>
      <p:sp>
        <p:nvSpPr>
          <p:cNvPr id="166" name="TextBox 165"/>
          <p:cNvSpPr txBox="1"/>
          <p:nvPr/>
        </p:nvSpPr>
        <p:spPr>
          <a:xfrm>
            <a:off x="570960" y="903600"/>
            <a:ext cx="12079800" cy="533880"/>
          </a:xfrm>
          <a:prstGeom prst="rect">
            <a:avLst/>
          </a:prstGeom>
          <a:noFill/>
          <a:ln w="0">
            <a:noFill/>
          </a:ln>
        </p:spPr>
        <p:txBody>
          <a:bodyPr lIns="0" tIns="0" rIns="0" bIns="0" anchor="t">
            <a:noAutofit/>
          </a:bodyPr>
          <a:lstStyle/>
          <a:p>
            <a:r>
              <a:rPr lang="en-IN" sz="3609" b="1" strike="noStrike" spc="-1">
                <a:solidFill>
                  <a:srgbClr val="000000"/>
                </a:solidFill>
                <a:latin typeface="Trebuchet MS"/>
              </a:rPr>
              <a:t>YOUR SOLUTION AND ITS VALUE PROPOSITION</a:t>
            </a:r>
            <a:endParaRPr lang="en-IN" sz="3609" b="0" strike="noStrike" spc="-1">
              <a:latin typeface="Times New Roman"/>
            </a:endParaRPr>
          </a:p>
        </p:txBody>
      </p:sp>
      <p:sp>
        <p:nvSpPr>
          <p:cNvPr id="167" name="TextBox 166"/>
          <p:cNvSpPr txBox="1"/>
          <p:nvPr/>
        </p:nvSpPr>
        <p:spPr>
          <a:xfrm>
            <a:off x="720000" y="1620000"/>
            <a:ext cx="9450000" cy="2814840"/>
          </a:xfrm>
          <a:prstGeom prst="rect">
            <a:avLst/>
          </a:prstGeom>
          <a:noFill/>
          <a:ln w="0">
            <a:noFill/>
          </a:ln>
        </p:spPr>
        <p:txBody>
          <a:bodyPr lIns="0" tIns="0" rIns="0" bIns="0" anchor="t">
            <a:noAutofit/>
          </a:bodyPr>
          <a:lstStyle/>
          <a:p>
            <a:r>
              <a:rPr lang="en-IN" sz="2800" b="1" strike="noStrike" spc="-1" dirty="0">
                <a:latin typeface="Times New Roman"/>
              </a:rPr>
              <a:t>Solution: </a:t>
            </a:r>
            <a:endParaRPr lang="en-IN" sz="2800" b="0" strike="noStrike" spc="-1" dirty="0">
              <a:latin typeface="Times New Roman"/>
            </a:endParaRPr>
          </a:p>
          <a:p>
            <a:r>
              <a:rPr lang="en-IN" sz="2800" b="1" strike="noStrike" spc="-1" dirty="0">
                <a:latin typeface="Times New Roman"/>
              </a:rPr>
              <a:t>    </a:t>
            </a:r>
            <a:r>
              <a:rPr lang="en-US" sz="2800" b="0" i="0" dirty="0">
                <a:solidFill>
                  <a:srgbClr val="0D0D0D"/>
                </a:solidFill>
                <a:effectLst/>
                <a:latin typeface="Söhne"/>
              </a:rPr>
              <a:t>Benefit from large-scale pre-training on diverse text corpora, achieve state-of-the-art performance.</a:t>
            </a:r>
          </a:p>
          <a:p>
            <a:r>
              <a:rPr lang="en-IN" sz="2800" b="1" strike="noStrike" spc="-1" dirty="0">
                <a:latin typeface="Times New Roman"/>
              </a:rPr>
              <a:t>Value Proposition:</a:t>
            </a:r>
            <a:endParaRPr lang="en-IN" sz="2800" b="0" strike="noStrike" spc="-1" dirty="0">
              <a:latin typeface="Times New Roman"/>
            </a:endParaRPr>
          </a:p>
          <a:p>
            <a:r>
              <a:rPr lang="en-IN" sz="2800" b="1" strike="noStrike" spc="-1" dirty="0">
                <a:latin typeface="Times New Roman"/>
              </a:rPr>
              <a:t>    </a:t>
            </a:r>
            <a:r>
              <a:rPr lang="en-US" sz="2800" strike="noStrike" spc="-1" dirty="0">
                <a:solidFill>
                  <a:srgbClr val="0D0D0D"/>
                </a:solidFill>
                <a:latin typeface="Söhne"/>
              </a:rPr>
              <a:t>C</a:t>
            </a:r>
            <a:r>
              <a:rPr lang="en-US" sz="2800" b="0" i="0" dirty="0">
                <a:solidFill>
                  <a:srgbClr val="0D0D0D"/>
                </a:solidFill>
                <a:effectLst/>
                <a:latin typeface="Söhne"/>
              </a:rPr>
              <a:t>reate value by enabling communication, fostering understanding, and facilitating collaboration in an increasingly interconnected and multicultural world</a:t>
            </a:r>
            <a:r>
              <a:rPr lang="en-IN" sz="2800" b="0" strike="noStrike" spc="-1" dirty="0">
                <a:latin typeface="Times New Roma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Freeform 167"/>
          <p:cNvSpPr/>
          <p:nvPr/>
        </p:nvSpPr>
        <p:spPr>
          <a:xfrm>
            <a:off x="720000" y="1350000"/>
            <a:ext cx="10260000" cy="4500000"/>
          </a:xfrm>
          <a:custGeom>
            <a:avLst/>
            <a:gdLst/>
            <a:ahLst/>
            <a:cxnLst/>
            <a:rect l="0" t="0" r="r" b="b"/>
            <a:pathLst>
              <a:path w="28500" h="12500">
                <a:moveTo>
                  <a:pt x="0" y="12500"/>
                </a:moveTo>
                <a:lnTo>
                  <a:pt x="28500" y="12500"/>
                </a:lnTo>
                <a:lnTo>
                  <a:pt x="28500" y="0"/>
                </a:lnTo>
                <a:lnTo>
                  <a:pt x="0" y="0"/>
                </a:lnTo>
                <a:lnTo>
                  <a:pt x="0" y="12500"/>
                </a:lnTo>
                <a:close/>
              </a:path>
            </a:pathLst>
          </a:custGeom>
          <a:solidFill>
            <a:srgbClr val="FFFFFF"/>
          </a:solidFill>
          <a:ln w="0">
            <a:noFill/>
          </a:ln>
        </p:spPr>
      </p:sp>
      <p:sp>
        <p:nvSpPr>
          <p:cNvPr id="169" name="Straight Connector 16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70" name="Straight Connector 16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71" name="Freeform 17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72" name="Freeform 17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73" name="Freeform 17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74" name="Freeform 17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75" name="Freeform 17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76" name="Freeform 17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77" name="Freeform 17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78" name="Freeform 17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79" name="TextBox 17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80" name="TextBox 17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pic>
        <p:nvPicPr>
          <p:cNvPr id="181" name="Picture 180"/>
          <p:cNvPicPr/>
          <p:nvPr/>
        </p:nvPicPr>
        <p:blipFill>
          <a:blip r:embed="rId2"/>
          <a:stretch/>
        </p:blipFill>
        <p:spPr>
          <a:xfrm>
            <a:off x="180000" y="4241880"/>
            <a:ext cx="1800000" cy="2495160"/>
          </a:xfrm>
          <a:prstGeom prst="rect">
            <a:avLst/>
          </a:prstGeom>
          <a:ln w="0">
            <a:noFill/>
          </a:ln>
        </p:spPr>
      </p:pic>
      <p:sp>
        <p:nvSpPr>
          <p:cNvPr id="182" name="TextBox 181"/>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8</a:t>
            </a:r>
            <a:endParaRPr lang="en-IN" sz="1130" b="0" strike="noStrike" spc="-1">
              <a:latin typeface="Times New Roman"/>
            </a:endParaRPr>
          </a:p>
        </p:txBody>
      </p:sp>
      <p:sp>
        <p:nvSpPr>
          <p:cNvPr id="183" name="TextBox 182"/>
          <p:cNvSpPr txBox="1"/>
          <p:nvPr/>
        </p:nvSpPr>
        <p:spPr>
          <a:xfrm>
            <a:off x="752400" y="706680"/>
            <a:ext cx="9127800" cy="632880"/>
          </a:xfrm>
          <a:prstGeom prst="rect">
            <a:avLst/>
          </a:prstGeom>
          <a:noFill/>
          <a:ln w="0">
            <a:noFill/>
          </a:ln>
        </p:spPr>
        <p:txBody>
          <a:bodyPr lIns="0" tIns="0" rIns="0" bIns="0" anchor="t">
            <a:noAutofit/>
          </a:bodyPr>
          <a:lstStyle/>
          <a:p>
            <a:r>
              <a:rPr lang="en-IN" sz="4280" b="1" strike="noStrike" spc="-1">
                <a:solidFill>
                  <a:srgbClr val="000000"/>
                </a:solidFill>
                <a:latin typeface="Trebuchet MS"/>
              </a:rPr>
              <a:t>THE WOW IN YOUR SOLUTION</a:t>
            </a:r>
            <a:endParaRPr lang="en-IN" sz="4280" b="0" strike="noStrike" spc="-1">
              <a:latin typeface="Times New Roman"/>
            </a:endParaRPr>
          </a:p>
        </p:txBody>
      </p:sp>
      <p:sp>
        <p:nvSpPr>
          <p:cNvPr id="184" name="TextBox 183"/>
          <p:cNvSpPr txBox="1"/>
          <p:nvPr/>
        </p:nvSpPr>
        <p:spPr>
          <a:xfrm>
            <a:off x="1980000" y="1800000"/>
            <a:ext cx="8190000" cy="4050000"/>
          </a:xfrm>
          <a:prstGeom prst="rect">
            <a:avLst/>
          </a:prstGeom>
          <a:noFill/>
          <a:ln w="0">
            <a:noFill/>
          </a:ln>
        </p:spPr>
        <p:txBody>
          <a:bodyPr lIns="0" tIns="0" rIns="0" bIns="0" anchor="t">
            <a:noAutofit/>
          </a:bodyPr>
          <a:lstStyle/>
          <a:p>
            <a:r>
              <a:rPr lang="en-IN" sz="3200" b="0" strike="noStrike" spc="-1" dirty="0">
                <a:latin typeface="Times New Roman"/>
              </a:rPr>
              <a:t>1. </a:t>
            </a:r>
            <a:r>
              <a:rPr lang="en-IN" sz="3200" i="0" dirty="0">
                <a:solidFill>
                  <a:srgbClr val="0D0D0D"/>
                </a:solidFill>
                <a:effectLst/>
                <a:latin typeface="Söhne"/>
              </a:rPr>
              <a:t>Accuracy</a:t>
            </a:r>
            <a:endParaRPr lang="en-IN" sz="3200" strike="noStrike" spc="-1" dirty="0">
              <a:latin typeface="Times New Roman"/>
            </a:endParaRPr>
          </a:p>
          <a:p>
            <a:r>
              <a:rPr lang="en-IN" sz="3200" b="0" strike="noStrike" spc="-1" dirty="0">
                <a:latin typeface="Times New Roman"/>
              </a:rPr>
              <a:t>2. </a:t>
            </a:r>
            <a:r>
              <a:rPr lang="en-IN" sz="3200" spc="-1" dirty="0">
                <a:latin typeface="Times New Roman"/>
              </a:rPr>
              <a:t>Speed</a:t>
            </a:r>
            <a:endParaRPr lang="en-IN" sz="3200" b="0" strike="noStrike" spc="-1" dirty="0">
              <a:latin typeface="Times New Roman"/>
            </a:endParaRPr>
          </a:p>
          <a:p>
            <a:r>
              <a:rPr lang="en-IN" sz="3200" b="0" strike="noStrike" spc="-1" dirty="0">
                <a:latin typeface="Times New Roman"/>
              </a:rPr>
              <a:t>3. </a:t>
            </a:r>
            <a:r>
              <a:rPr lang="en-IN" sz="3200" spc="-1" dirty="0">
                <a:latin typeface="Times New Roman"/>
              </a:rPr>
              <a:t>Fluency</a:t>
            </a:r>
            <a:endParaRPr lang="en-IN" sz="3200" b="0" strike="noStrike" spc="-1" dirty="0">
              <a:latin typeface="Times New Roman"/>
            </a:endParaRPr>
          </a:p>
          <a:p>
            <a:r>
              <a:rPr lang="en-IN" sz="3200" b="0" strike="noStrike" spc="-1" dirty="0">
                <a:latin typeface="Times New Roman"/>
              </a:rPr>
              <a:t>4. </a:t>
            </a:r>
            <a:r>
              <a:rPr lang="en-IN" sz="3200" i="0" dirty="0">
                <a:solidFill>
                  <a:srgbClr val="0D0D0D"/>
                </a:solidFill>
                <a:effectLst/>
                <a:latin typeface="Söhne"/>
              </a:rPr>
              <a:t>Context Awareness</a:t>
            </a:r>
          </a:p>
          <a:p>
            <a:r>
              <a:rPr lang="en-IN" sz="3200" strike="noStrike" spc="-1" dirty="0">
                <a:latin typeface="Times New Roman"/>
              </a:rPr>
              <a:t>5</a:t>
            </a:r>
            <a:r>
              <a:rPr lang="en-IN" sz="3200" b="0" strike="noStrike" spc="-1" dirty="0">
                <a:latin typeface="Times New Roman"/>
              </a:rPr>
              <a:t>. </a:t>
            </a:r>
            <a:r>
              <a:rPr lang="en-IN" sz="3200" i="0" dirty="0">
                <a:solidFill>
                  <a:srgbClr val="0D0D0D"/>
                </a:solidFill>
                <a:effectLst/>
                <a:latin typeface="Söhne"/>
              </a:rPr>
              <a:t>Multilingual Support</a:t>
            </a:r>
            <a:endParaRPr lang="en-IN" sz="3200" strike="noStrike" spc="-1" dirty="0">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Freeform 184"/>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186" name="Straight Connector 185"/>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87" name="Straight Connector 186"/>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88" name="Freeform 187"/>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89" name="Freeform 188"/>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90" name="Freeform 189"/>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91" name="Freeform 190"/>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92" name="Freeform 191"/>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93" name="Freeform 192"/>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94" name="Freeform 193"/>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95" name="Freeform 194"/>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96" name="TextBox 195"/>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97" name="TextBox 196"/>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198" name="Freeform 197"/>
          <p:cNvSpPr/>
          <p:nvPr/>
        </p:nvSpPr>
        <p:spPr>
          <a:xfrm>
            <a:off x="9353520" y="536256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199" name="Freeform 198"/>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pic>
        <p:nvPicPr>
          <p:cNvPr id="200" name="Picture 199"/>
          <p:cNvPicPr/>
          <p:nvPr/>
        </p:nvPicPr>
        <p:blipFill>
          <a:blip r:embed="rId2"/>
          <a:stretch/>
        </p:blipFill>
        <p:spPr>
          <a:xfrm>
            <a:off x="676440" y="6467400"/>
            <a:ext cx="2142720" cy="199800"/>
          </a:xfrm>
          <a:prstGeom prst="rect">
            <a:avLst/>
          </a:prstGeom>
          <a:ln w="0">
            <a:noFill/>
          </a:ln>
        </p:spPr>
      </p:pic>
      <p:sp>
        <p:nvSpPr>
          <p:cNvPr id="201" name="TextBox 200"/>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9</a:t>
            </a:r>
            <a:endParaRPr lang="en-IN" sz="1130" b="0" strike="noStrike" spc="-1">
              <a:latin typeface="Times New Roman"/>
            </a:endParaRPr>
          </a:p>
        </p:txBody>
      </p:sp>
      <p:sp>
        <p:nvSpPr>
          <p:cNvPr id="202" name="TextBox 201"/>
          <p:cNvSpPr txBox="1"/>
          <p:nvPr/>
        </p:nvSpPr>
        <p:spPr>
          <a:xfrm>
            <a:off x="540000" y="160335"/>
            <a:ext cx="4074480" cy="712080"/>
          </a:xfrm>
          <a:prstGeom prst="rect">
            <a:avLst/>
          </a:prstGeom>
          <a:noFill/>
          <a:ln w="0">
            <a:noFill/>
          </a:ln>
        </p:spPr>
        <p:txBody>
          <a:bodyPr lIns="0" tIns="0" rIns="0" bIns="0" anchor="t">
            <a:noAutofit/>
          </a:bodyPr>
          <a:lstStyle/>
          <a:p>
            <a:r>
              <a:rPr lang="en-IN" sz="4810" b="1" strike="noStrike" spc="-1">
                <a:solidFill>
                  <a:srgbClr val="000000"/>
                </a:solidFill>
                <a:latin typeface="Trebuchet MS"/>
              </a:rPr>
              <a:t>MODELLING</a:t>
            </a:r>
            <a:endParaRPr lang="en-IN" sz="4810" b="0" strike="noStrike" spc="-1">
              <a:latin typeface="Times New Roman"/>
            </a:endParaRPr>
          </a:p>
        </p:txBody>
      </p:sp>
      <p:sp>
        <p:nvSpPr>
          <p:cNvPr id="203" name="TextBox 202"/>
          <p:cNvSpPr txBox="1"/>
          <p:nvPr/>
        </p:nvSpPr>
        <p:spPr>
          <a:xfrm>
            <a:off x="555284" y="900540"/>
            <a:ext cx="10080000" cy="5964840"/>
          </a:xfrm>
          <a:prstGeom prst="rect">
            <a:avLst/>
          </a:prstGeom>
          <a:noFill/>
          <a:ln w="0">
            <a:noFill/>
          </a:ln>
        </p:spPr>
        <p:txBody>
          <a:bodyPr lIns="0" tIns="0" rIns="0" bIns="0" anchor="t">
            <a:noAutofit/>
          </a:bodyPr>
          <a:lstStyle/>
          <a:p>
            <a:r>
              <a:rPr lang="en-US" sz="2800" b="0" i="0" dirty="0">
                <a:solidFill>
                  <a:srgbClr val="0D0D0D"/>
                </a:solidFill>
                <a:effectLst/>
                <a:latin typeface="Söhne"/>
              </a:rPr>
              <a:t>Modeling refers to the process of building computational models that can automatically translate text from one language to another.</a:t>
            </a:r>
          </a:p>
          <a:p>
            <a:endParaRPr lang="en-US" sz="2800" dirty="0">
              <a:solidFill>
                <a:srgbClr val="0D0D0D"/>
              </a:solidFill>
              <a:latin typeface="Söhne"/>
            </a:endParaRPr>
          </a:p>
          <a:p>
            <a:r>
              <a:rPr lang="en-IN" sz="2800" i="0" dirty="0">
                <a:solidFill>
                  <a:srgbClr val="0D0D0D"/>
                </a:solidFill>
                <a:effectLst/>
                <a:latin typeface="Söhne"/>
              </a:rPr>
              <a:t>Fine-Tuning and Hyperparameter Tuning</a:t>
            </a:r>
          </a:p>
          <a:p>
            <a:pPr marL="457200" indent="-457200">
              <a:buFont typeface="Arial" panose="020B0604020202020204" pitchFamily="34" charset="0"/>
              <a:buChar char="•"/>
            </a:pPr>
            <a:r>
              <a:rPr lang="en-IN" sz="2800" i="0" dirty="0">
                <a:solidFill>
                  <a:srgbClr val="0D0D0D"/>
                </a:solidFill>
                <a:effectLst/>
                <a:latin typeface="Söhne"/>
              </a:rPr>
              <a:t>Post-Processing</a:t>
            </a:r>
          </a:p>
          <a:p>
            <a:pPr marL="457200" indent="-457200">
              <a:buFont typeface="Arial" panose="020B0604020202020204" pitchFamily="34" charset="0"/>
              <a:buChar char="•"/>
            </a:pPr>
            <a:r>
              <a:rPr lang="en-IN" sz="2800" i="0" dirty="0">
                <a:solidFill>
                  <a:srgbClr val="0D0D0D"/>
                </a:solidFill>
                <a:effectLst/>
                <a:latin typeface="Söhne"/>
              </a:rPr>
              <a:t>Inference</a:t>
            </a:r>
          </a:p>
          <a:p>
            <a:pPr marL="457200" indent="-457200">
              <a:buFont typeface="Arial" panose="020B0604020202020204" pitchFamily="34" charset="0"/>
              <a:buChar char="•"/>
            </a:pPr>
            <a:r>
              <a:rPr lang="en-IN" sz="2800" i="0" dirty="0">
                <a:solidFill>
                  <a:srgbClr val="0D0D0D"/>
                </a:solidFill>
                <a:effectLst/>
                <a:latin typeface="Söhne"/>
              </a:rPr>
              <a:t>Data Preprocessing</a:t>
            </a:r>
          </a:p>
          <a:p>
            <a:pPr marL="457200" indent="-457200">
              <a:buFont typeface="Arial" panose="020B0604020202020204" pitchFamily="34" charset="0"/>
              <a:buChar char="•"/>
            </a:pPr>
            <a:r>
              <a:rPr lang="en-IN" sz="2800" i="0" dirty="0">
                <a:solidFill>
                  <a:srgbClr val="0D0D0D"/>
                </a:solidFill>
                <a:effectLst/>
                <a:latin typeface="Söhne"/>
              </a:rPr>
              <a:t>Training</a:t>
            </a:r>
          </a:p>
          <a:p>
            <a:pPr marL="457200" indent="-457200">
              <a:buFont typeface="Arial" panose="020B0604020202020204" pitchFamily="34" charset="0"/>
              <a:buChar char="•"/>
            </a:pPr>
            <a:endParaRPr lang="en-IN" sz="2600" strike="noStrike" spc="-1" dirty="0">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409</Words>
  <Application>Microsoft Office PowerPoint</Application>
  <PresentationFormat>Widescreen</PresentationFormat>
  <Paragraphs>88</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Söhne</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Vinaykrishna Babu</dc:creator>
  <dc:description/>
  <cp:lastModifiedBy>ROHINI G</cp:lastModifiedBy>
  <cp:revision>6</cp:revision>
  <dcterms:modified xsi:type="dcterms:W3CDTF">2024-04-04T18:41:01Z</dcterms:modified>
  <dc:language>en-IN</dc:language>
</cp:coreProperties>
</file>