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743040" indent="-28584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ff0000"/>
                </a:solidFill>
                <a:latin typeface="Arial"/>
              </a:rPr>
              <a:t>Second Outline Level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400" spc="-1" strike="noStrike">
                <a:solidFill>
                  <a:srgbClr val="ff0000"/>
                </a:solidFill>
                <a:latin typeface="Arial"/>
              </a:rPr>
              <a:t>Third Outline Level</a:t>
            </a:r>
            <a:endParaRPr b="0" lang="es-CR" sz="2400" spc="-1" strike="noStrike">
              <a:solidFill>
                <a:srgbClr val="ff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000" spc="-1" strike="noStrike">
                <a:solidFill>
                  <a:srgbClr val="ff0000"/>
                </a:solidFill>
                <a:latin typeface="Arial"/>
              </a:rPr>
              <a:t>Fourth Outline Level</a:t>
            </a:r>
            <a:endParaRPr b="0" lang="es-CR" sz="2000" spc="-1" strike="noStrike">
              <a:solidFill>
                <a:srgbClr val="ff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solidFill>
                  <a:srgbClr val="ff0000"/>
                </a:solidFill>
                <a:latin typeface="Arial"/>
              </a:rPr>
              <a:t>Fifth Outline Level</a:t>
            </a:r>
            <a:endParaRPr b="0" lang="es-CR" sz="2000" spc="-1" strike="noStrike">
              <a:solidFill>
                <a:srgbClr val="ff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solidFill>
                  <a:srgbClr val="ff0000"/>
                </a:solidFill>
                <a:latin typeface="Arial"/>
              </a:rPr>
              <a:t>Sixth Outline Level</a:t>
            </a:r>
            <a:endParaRPr b="0" lang="es-CR" sz="2000" spc="-1" strike="noStrike">
              <a:solidFill>
                <a:srgbClr val="ff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solidFill>
                  <a:srgbClr val="ff0000"/>
                </a:solidFill>
                <a:latin typeface="Arial"/>
              </a:rPr>
              <a:t>Seventh Outline Level</a:t>
            </a:r>
            <a:endParaRPr b="0" lang="es-CR" sz="20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33520" y="2130480"/>
            <a:ext cx="8075880" cy="146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R" sz="4400" spc="-1" strike="noStrike">
                <a:solidFill>
                  <a:srgbClr val="000000"/>
                </a:solidFill>
                <a:latin typeface="Calibri"/>
              </a:rPr>
              <a:t>Plan de Verificación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1066680" y="3886200"/>
            <a:ext cx="6932880" cy="175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R" sz="4400" spc="-1" strike="noStrike">
                <a:solidFill>
                  <a:srgbClr val="000000"/>
                </a:solidFill>
                <a:latin typeface="Calibri"/>
              </a:rPr>
              <a:t>Ambiente de verificación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Esta sección provee los detalles del ambiente de verificación para cada nivel de verificación.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Describe si el DUV se va tratar como caja negra, blanca o gris  incluyendo el nivel de aleatoriedad o determinismo de la simulación y la estrategia de chequeo.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Se recomienda un diagrama de bloques mostrando los componentes en el ambiente de verificación.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La estrategia de verificación depende de la funcionalidad del DUV y la cantidad de recursos disponibles.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R" sz="4400" spc="-1" strike="noStrike">
                <a:solidFill>
                  <a:srgbClr val="000000"/>
                </a:solidFill>
                <a:latin typeface="Calibri"/>
              </a:rPr>
              <a:t>Plan de verificación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La estrategia de verificación:</a:t>
            </a:r>
            <a:endParaRPr b="0" lang="en-US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Basada en simulación determinística (funciones simples).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Basada en simulación aleatoria (funciones complejas).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Verificación formal (funciones complejas pequeñas).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La estrategia de verificación define los componentes del ambiente de verificación.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R" sz="4400" spc="-1" strike="noStrike">
                <a:solidFill>
                  <a:srgbClr val="000000"/>
                </a:solidFill>
                <a:latin typeface="Calibri"/>
              </a:rPr>
              <a:t>Plan de verificación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8228160" cy="266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7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Aleatoriedad:</a:t>
            </a:r>
            <a:endParaRPr b="0" lang="en-US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Capacidad de controlar la aleatoriedad para generar casos mas dirigidos.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Nivel de abstracción:</a:t>
            </a:r>
            <a:endParaRPr b="0" lang="en-US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Como se van a controlar los estímulos. Por ejemplo a nivel de bits, paquetes, comandos, secuencias, programa. 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2094840" y="3962520"/>
            <a:ext cx="5582880" cy="2284560"/>
          </a:xfrm>
          <a:prstGeom prst="rect">
            <a:avLst/>
          </a:prstGeom>
          <a:ln w="0">
            <a:noFill/>
          </a:ln>
        </p:spPr>
      </p:pic>
      <p:sp>
        <p:nvSpPr>
          <p:cNvPr id="101" name="Rectangle 3"/>
          <p:cNvSpPr/>
          <p:nvPr/>
        </p:nvSpPr>
        <p:spPr>
          <a:xfrm>
            <a:off x="2601000" y="6248520"/>
            <a:ext cx="457056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Fuente Imagen: B. Wile, J. Goss y W. Roesner.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“Comprehensive Functional Verification The Complete Industry Cycle” </a:t>
            </a:r>
            <a:r>
              <a:rPr b="0" lang="es-C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Elsevier, Primera Edición, 2005.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R" sz="4400" spc="-1" strike="noStrike">
                <a:solidFill>
                  <a:srgbClr val="000000"/>
                </a:solidFill>
                <a:latin typeface="Calibri"/>
              </a:rPr>
              <a:t>Plan de verificación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Chequeo:</a:t>
            </a:r>
            <a:endParaRPr b="0" lang="en-US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Depende del tipo de verificación (caja negra, blanca o gris).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Define modelos de referencia, checkers, scoreboards, aserciones.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Cobertura:</a:t>
            </a:r>
            <a:endParaRPr b="0" lang="en-US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Define la metas de cobertura funcional y estructural. 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R" sz="4400" spc="-1" strike="noStrike">
                <a:solidFill>
                  <a:srgbClr val="000000"/>
                </a:solidFill>
                <a:latin typeface="Calibri"/>
              </a:rPr>
              <a:t>Plan de verificación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8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Casos de prueba:</a:t>
            </a:r>
            <a:endParaRPr b="0" lang="en-US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Define una lista de casos iniciales de prueba interesantes para verificar el diseño (determinístico).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Define las restricciones para ejercitar una funcionalidad dada (aleatorio).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Cada caso de prueba  debe tener una pequeña descripción, referencia a la funcionalidad, puntos de cobertura.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Casos frontera pueden tener su propia sección.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2400" spc="-1" strike="noStrike">
                <a:solidFill>
                  <a:srgbClr val="000000"/>
                </a:solidFill>
                <a:latin typeface="Calibri"/>
              </a:rPr>
              <a:t>Valores máximos y mínimos, </a:t>
            </a:r>
            <a:endParaRPr b="0" lang="es-CR" sz="2400" spc="-1" strike="noStrike">
              <a:solidFill>
                <a:srgbClr val="ff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2400" spc="-1" strike="noStrike">
                <a:solidFill>
                  <a:srgbClr val="000000"/>
                </a:solidFill>
                <a:latin typeface="Calibri"/>
              </a:rPr>
              <a:t>Colisiones de buses, interrupciones. </a:t>
            </a:r>
            <a:endParaRPr b="0" lang="es-CR" sz="24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R" sz="4400" spc="-1" strike="noStrike">
                <a:solidFill>
                  <a:srgbClr val="000000"/>
                </a:solidFill>
                <a:latin typeface="Calibri"/>
              </a:rPr>
              <a:t>Bibliografía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B. Wile, J. Goss y W. Roesner.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“Comprehensive Functional Verification The Complete Industry Cycle” </a:t>
            </a: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Elsevier, Primera Edición, 2005.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C. Spear, G. Tumbush.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“System Verilog for Verification: A Guide to Learning the Testbench Language Features ” Springer</a:t>
            </a: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, Tercera Edición, 2005.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R" sz="4400" spc="-1" strike="noStrike">
                <a:solidFill>
                  <a:srgbClr val="000000"/>
                </a:solidFill>
                <a:latin typeface="Calibri"/>
              </a:rPr>
              <a:t>Plan de verificación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La fuente del plan de verificación es la especificación.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El ingeniero de verificación debe entender el DUV antes de determinar como verificarlo.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Debe ser un documento escrito que evoluciona a través del proyecto.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R" sz="4400" spc="-1" strike="noStrike">
                <a:solidFill>
                  <a:srgbClr val="000000"/>
                </a:solidFill>
                <a:latin typeface="Calibri"/>
              </a:rPr>
              <a:t>Plan de verificación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1" name="Picture 3" descr=""/>
          <p:cNvPicPr/>
          <p:nvPr/>
        </p:nvPicPr>
        <p:blipFill>
          <a:blip r:embed="rId1"/>
          <a:stretch/>
        </p:blipFill>
        <p:spPr>
          <a:xfrm>
            <a:off x="928800" y="1413720"/>
            <a:ext cx="7237440" cy="4722840"/>
          </a:xfrm>
          <a:prstGeom prst="rect">
            <a:avLst/>
          </a:prstGeom>
          <a:ln w="0">
            <a:noFill/>
          </a:ln>
        </p:spPr>
      </p:pic>
      <p:sp>
        <p:nvSpPr>
          <p:cNvPr id="82" name="Rectangle 3"/>
          <p:cNvSpPr/>
          <p:nvPr/>
        </p:nvSpPr>
        <p:spPr>
          <a:xfrm>
            <a:off x="2262240" y="6172200"/>
            <a:ext cx="457056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Fuente Imagen: B. Wile, J. Goss y W. Roesner.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“Comprehensive Functional Verification The Complete Industry Cycle” </a:t>
            </a:r>
            <a:r>
              <a:rPr b="0" lang="es-C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Elsevier, Primera Edición, 2005.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R" sz="4400" spc="-1" strike="noStrike">
                <a:solidFill>
                  <a:srgbClr val="000000"/>
                </a:solidFill>
                <a:latin typeface="Calibri"/>
              </a:rPr>
              <a:t>Contenido del plan de verificación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9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El plan de verificación tiene las siguientes secciones técnicas:</a:t>
            </a:r>
            <a:endParaRPr b="0" lang="es-CR" sz="3200" spc="-1" strike="noStrike">
              <a:solidFill>
                <a:srgbClr val="ff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s-CR" sz="2800" spc="-1" strike="noStrike">
                <a:solidFill>
                  <a:srgbClr val="000000"/>
                </a:solidFill>
                <a:latin typeface="Calibri"/>
              </a:rPr>
              <a:t>Niveles de verificación.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s-CR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Estrategia: </a:t>
            </a:r>
            <a:r>
              <a:rPr b="1" lang="es-CR" sz="2800" spc="-1" strike="noStrike">
                <a:solidFill>
                  <a:srgbClr val="000000"/>
                </a:solidFill>
                <a:latin typeface="Calibri"/>
              </a:rPr>
              <a:t>Pruebas espec</a:t>
            </a:r>
            <a:r>
              <a:rPr b="1" lang="es-CR" sz="2800" spc="-1" strike="noStrike">
                <a:solidFill>
                  <a:srgbClr val="000000"/>
                </a:solidFill>
                <a:latin typeface="Arial"/>
              </a:rPr>
              <a:t>í</a:t>
            </a:r>
            <a:r>
              <a:rPr b="1" lang="es-CR" sz="2800" spc="-1" strike="noStrike">
                <a:solidFill>
                  <a:srgbClr val="000000"/>
                </a:solidFill>
                <a:latin typeface="Calibri"/>
              </a:rPr>
              <a:t>ficas y métodos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s-CR" sz="2800" spc="-1" strike="noStrike">
                <a:solidFill>
                  <a:srgbClr val="000000"/>
                </a:solidFill>
                <a:latin typeface="Calibri"/>
              </a:rPr>
              <a:t>Funciones a verificar.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s-CR" sz="2800" spc="-1" strike="noStrike">
                <a:solidFill>
                  <a:srgbClr val="000000"/>
                </a:solidFill>
                <a:latin typeface="Calibri"/>
              </a:rPr>
              <a:t>Ambiente de verif.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s-CR" sz="2800" spc="-1" strike="noStrike">
                <a:solidFill>
                  <a:srgbClr val="000000"/>
                </a:solidFill>
                <a:latin typeface="Calibri"/>
              </a:rPr>
              <a:t>Requerimientos de cobertura.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s-CR" sz="2800" spc="-1" strike="noStrike">
                <a:solidFill>
                  <a:srgbClr val="000000"/>
                </a:solidFill>
                <a:latin typeface="Calibri"/>
              </a:rPr>
              <a:t>Calendarización.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R" sz="4400" spc="-1" strike="noStrike">
                <a:solidFill>
                  <a:srgbClr val="000000"/>
                </a:solidFill>
                <a:latin typeface="Calibri"/>
              </a:rPr>
              <a:t>Plan de verificación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Desde el punto de vista de administración del proyecto:</a:t>
            </a:r>
            <a:endParaRPr b="0" lang="en-US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Herramientas requeridas.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Riesgos y dependencias.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Requerimientos de recursos.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Calendarización.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R" sz="4400" spc="-1" strike="noStrike">
                <a:solidFill>
                  <a:srgbClr val="000000"/>
                </a:solidFill>
                <a:latin typeface="Calibri"/>
              </a:rPr>
              <a:t>Niveles de verificación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Dependiendo del diseño, se puede seleccionar varios niveles verificación independientes con base en los siguientes factores:</a:t>
            </a:r>
            <a:endParaRPr b="0" lang="en-US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La  complejidad de los componentes. Se buscaría mayor controlabilidad y observabilidad.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2400" spc="-1" strike="noStrike">
                <a:solidFill>
                  <a:srgbClr val="000000"/>
                </a:solidFill>
                <a:latin typeface="Calibri"/>
              </a:rPr>
              <a:t>Componentes simples como macros se pueden dejar para el siguiente nivel de verificación.</a:t>
            </a:r>
            <a:endParaRPr b="0" lang="es-CR" sz="2400" spc="-1" strike="noStrike">
              <a:solidFill>
                <a:srgbClr val="ff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La existencia de un interface o especificación que controla el componente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R" sz="4400" spc="-1" strike="noStrike">
                <a:solidFill>
                  <a:srgbClr val="000000"/>
                </a:solidFill>
                <a:latin typeface="Calibri"/>
              </a:rPr>
              <a:t>Funciones a verificar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87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Esta sección contiene una lista de funciones que el equipo de verificación va a ejercitar.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Cada función debe tener una pequeña descripción y deber hacer referencia a la especificación.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Debe incluir funciones generales que no ocurren en condiciones normales (reset, manejo de errores, interrupciones).</a:t>
            </a:r>
            <a:endParaRPr b="0" lang="en-US" sz="3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R" sz="4400" spc="-1" strike="noStrike">
                <a:solidFill>
                  <a:srgbClr val="000000"/>
                </a:solidFill>
                <a:latin typeface="Calibri"/>
              </a:rPr>
              <a:t>Funciones a verificar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9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R" sz="3200" spc="-1" strike="noStrike">
                <a:solidFill>
                  <a:srgbClr val="000000"/>
                </a:solidFill>
                <a:latin typeface="Calibri"/>
              </a:rPr>
              <a:t>La lista de funciones deben presentar un orden prioridad:</a:t>
            </a:r>
            <a:endParaRPr b="0" lang="en-US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Funciones críticas: aquellas que se deben verificar antes de utilizar el diseño en cualquier lugar. Del no verificarlas puede que el chip llegue muerto. Comprometen el éxito del proyecto.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Funciones secundarias: aquellas funciones no críticas para tape-out o para el siguiente nivel de verificación. Funciones de rendimiento o con respaldo en software. Si la función esta quebrada el chip no esta muerto.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R" sz="2800" spc="-1" strike="noStrike">
                <a:solidFill>
                  <a:srgbClr val="000000"/>
                </a:solidFill>
                <a:latin typeface="Calibri"/>
              </a:rPr>
              <a:t>Funciones no verificadas en el nivel: funciones que no se pueden probar, se probaron en un nivel inferior o se probarán en un nivel superior.</a:t>
            </a:r>
            <a:endParaRPr b="0" lang="es-CR" sz="2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960" cy="25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6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If it doesn’t have to work we could ship it tomorrow”. However, it does have to work; or at least, we need to know where it does not work so we can make an informed decision as opposed to an uninformed one.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7502</TotalTime>
  <Application>LibreOffice/7.2.7.2$Linux_X86_64 LibreOffice_project/20$Build-2</Application>
  <AppVersion>15.0000</AppVersion>
  <Words>791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Castro, Gerardo J</dc:creator>
  <dc:description/>
  <dc:language>en-US</dc:language>
  <cp:lastModifiedBy/>
  <cp:lastPrinted>2018-06-20T01:13:17Z</cp:lastPrinted>
  <dcterms:modified xsi:type="dcterms:W3CDTF">2022-06-28T19:54:24Z</dcterms:modified>
  <cp:revision>280</cp:revision>
  <dc:subject/>
  <dc:title>Clase 2: Programación Paralela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15</vt:i4>
  </property>
</Properties>
</file>