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97" r:id="rId4"/>
    <p:sldId id="259" r:id="rId5"/>
    <p:sldId id="270" r:id="rId6"/>
    <p:sldId id="298" r:id="rId7"/>
    <p:sldId id="299" r:id="rId8"/>
    <p:sldId id="271" r:id="rId9"/>
    <p:sldId id="301" r:id="rId10"/>
    <p:sldId id="300" r:id="rId11"/>
    <p:sldId id="303" r:id="rId12"/>
    <p:sldId id="305" r:id="rId13"/>
    <p:sldId id="302" r:id="rId14"/>
    <p:sldId id="304" r:id="rId15"/>
    <p:sldId id="306" r:id="rId16"/>
    <p:sldId id="307" r:id="rId17"/>
    <p:sldId id="309" r:id="rId18"/>
    <p:sldId id="308" r:id="rId19"/>
    <p:sldId id="310" r:id="rId20"/>
    <p:sldId id="278" r:id="rId21"/>
  </p:sldIdLst>
  <p:sldSz cx="9144000" cy="5143500" type="screen16x9"/>
  <p:notesSz cx="6858000" cy="9144000"/>
  <p:embeddedFontLst>
    <p:embeddedFont>
      <p:font typeface="Advent Pro SemiBold" panose="020B0604020202020204" charset="0"/>
      <p:regular r:id="rId23"/>
      <p:bold r:id="rId24"/>
    </p:embeddedFont>
    <p:embeddedFont>
      <p:font typeface="Fira Sans Condensed Medium" panose="020B0603050000020004" pitchFamily="34" charset="0"/>
      <p:regular r:id="rId25"/>
      <p:bold r:id="rId26"/>
      <p:italic r:id="rId27"/>
      <p:boldItalic r:id="rId28"/>
    </p:embeddedFont>
    <p:embeddedFont>
      <p:font typeface="Maven Pro" panose="020B0604020202020204" charset="0"/>
      <p:regular r:id="rId29"/>
      <p:bold r:id="rId30"/>
    </p:embeddedFont>
    <p:embeddedFont>
      <p:font typeface="Maven Pro SemiBold" panose="020B0604020202020204" charset="0"/>
      <p:regular r:id="rId31"/>
      <p:bold r:id="rId32"/>
    </p:embeddedFont>
    <p:embeddedFont>
      <p:font typeface="Menlo" panose="020B0609030804020204" pitchFamily="49" charset="0"/>
      <p:regular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  <p:embeddedFont>
      <p:font typeface="Proxima Nova Semibold" panose="020B0604020202020204" charset="0"/>
      <p:regular r:id="rId38"/>
      <p:bold r:id="rId39"/>
      <p:boldItalic r:id="rId40"/>
    </p:embeddedFont>
    <p:embeddedFont>
      <p:font typeface="Share Tech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  <a:srgbClr val="002845"/>
    <a:srgbClr val="E898AC"/>
    <a:srgbClr val="FF9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7A24C8-A5A2-4363-B33A-AFB9389C77B5}">
  <a:tblStyle styleId="{887A24C8-A5A2-4363-B33A-AFB9389C77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dirty="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7" r:id="rId5"/>
    <p:sldLayoutId id="2147483660" r:id="rId6"/>
    <p:sldLayoutId id="2147483665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www.linkedin.com/in/fr&#233;d&#232;rick-franck/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ahboubeh-faghih-mohammadi/" TargetMode="External"/><Relationship Id="rId5" Type="http://schemas.openxmlformats.org/officeDocument/2006/relationships/hyperlink" Target="https://www.linkedin.com/in/havva-ebrahimi-pour/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469081" y="2970333"/>
            <a:ext cx="4101738" cy="1098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Frédèrick Franck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Havva Ebrahimi Pour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Mahboubeh Faghih Mohammadi 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Constriction </a:t>
            </a:r>
            <a:r>
              <a:rPr lang="en-BE" dirty="0"/>
              <a:t>Connoisseurs</a:t>
            </a: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E848F7D3-680E-4149-B96C-4B594C411E97}"/>
              </a:ext>
            </a:extLst>
          </p:cNvPr>
          <p:cNvSpPr txBox="1"/>
          <p:nvPr/>
        </p:nvSpPr>
        <p:spPr>
          <a:xfrm>
            <a:off x="3410741" y="2636872"/>
            <a:ext cx="2398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>
                <a:solidFill>
                  <a:schemeClr val="accent2"/>
                </a:solidFill>
                <a:uFill>
                  <a:noFill/>
                </a:uFill>
                <a:latin typeface="Maven Pro SemiBold"/>
                <a:sym typeface="Maven Pro"/>
              </a:rPr>
              <a:t>22nd of April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0856D0CC-BF2A-4D94-9682-31AD7DD4B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305" y="989475"/>
            <a:ext cx="4727699" cy="3742350"/>
          </a:xfrm>
        </p:spPr>
        <p:txBody>
          <a:bodyPr/>
          <a:lstStyle/>
          <a:p>
            <a:r>
              <a:rPr lang="nl-BE" dirty="0"/>
              <a:t>Data is </a:t>
            </a:r>
            <a:r>
              <a:rPr lang="nl-BE" dirty="0" err="1"/>
              <a:t>imbalanced</a:t>
            </a:r>
            <a:endParaRPr lang="nl-BE" dirty="0"/>
          </a:p>
          <a:p>
            <a:pPr lvl="1"/>
            <a:r>
              <a:rPr lang="nl-BE" dirty="0"/>
              <a:t>Downsampling </a:t>
            </a:r>
          </a:p>
          <a:p>
            <a:pPr lvl="1"/>
            <a:r>
              <a:rPr lang="nl-BE" dirty="0" err="1"/>
              <a:t>Reduce</a:t>
            </a:r>
            <a:r>
              <a:rPr lang="nl-BE" dirty="0"/>
              <a:t> datapoints                                             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unconstricted</a:t>
            </a:r>
            <a:r>
              <a:rPr lang="nl-BE" dirty="0"/>
              <a:t> </a:t>
            </a:r>
            <a:r>
              <a:rPr lang="nl-BE" dirty="0" err="1"/>
              <a:t>coils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Feature </a:t>
            </a:r>
            <a:r>
              <a:rPr lang="nl-BE" dirty="0" err="1"/>
              <a:t>Selection</a:t>
            </a:r>
            <a:endParaRPr lang="nl-BE" dirty="0"/>
          </a:p>
          <a:p>
            <a:pPr lvl="1"/>
            <a:r>
              <a:rPr lang="nl-BE" dirty="0" err="1"/>
              <a:t>Selecting</a:t>
            </a:r>
            <a:r>
              <a:rPr lang="nl-BE" dirty="0"/>
              <a:t> most </a:t>
            </a:r>
            <a:r>
              <a:rPr lang="nl-BE" dirty="0" err="1"/>
              <a:t>impactful</a:t>
            </a:r>
            <a:r>
              <a:rPr lang="nl-BE" dirty="0"/>
              <a:t> features</a:t>
            </a:r>
          </a:p>
          <a:p>
            <a:pPr lvl="1"/>
            <a:r>
              <a:rPr lang="nl-BE" dirty="0" err="1"/>
              <a:t>Graphing</a:t>
            </a:r>
            <a:r>
              <a:rPr lang="nl-BE" dirty="0"/>
              <a:t> features</a:t>
            </a:r>
          </a:p>
          <a:p>
            <a:pPr lvl="1"/>
            <a:r>
              <a:rPr lang="nl-BE" dirty="0" err="1"/>
              <a:t>Calculating</a:t>
            </a:r>
            <a:r>
              <a:rPr lang="nl-BE" dirty="0"/>
              <a:t> feature </a:t>
            </a:r>
            <a:r>
              <a:rPr lang="nl-BE" dirty="0" err="1"/>
              <a:t>importance</a:t>
            </a:r>
            <a:endParaRPr lang="nl-BE" dirty="0"/>
          </a:p>
          <a:p>
            <a:endParaRPr lang="nl-BE" dirty="0"/>
          </a:p>
          <a:p>
            <a:pPr marL="152400" indent="0">
              <a:buNone/>
            </a:pPr>
            <a:endParaRPr lang="nl-BE" dirty="0"/>
          </a:p>
          <a:p>
            <a:pPr lvl="1"/>
            <a:endParaRPr lang="nl-B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0717BD0-3FC4-43AE-94BE-0BBB3BD4F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Preparation</a:t>
            </a:r>
            <a:r>
              <a:rPr lang="nl-BE" dirty="0"/>
              <a:t> 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6E35B287-3AFB-4A3F-9DF0-C5C1488CA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188" y="700575"/>
            <a:ext cx="4935352" cy="247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9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0909543-0763-4DDD-9FFE-14A28728F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305" y="989475"/>
            <a:ext cx="3516666" cy="1582275"/>
          </a:xfrm>
        </p:spPr>
        <p:txBody>
          <a:bodyPr/>
          <a:lstStyle/>
          <a:p>
            <a:r>
              <a:rPr lang="nl-BE" dirty="0" err="1"/>
              <a:t>Graphing</a:t>
            </a:r>
            <a:r>
              <a:rPr lang="nl-BE" dirty="0"/>
              <a:t> </a:t>
            </a:r>
            <a:r>
              <a:rPr lang="en-GB" dirty="0"/>
              <a:t>different features in relation to the amount of constrictions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88A52D-F9B2-4712-857A-5F3506AB4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Feature </a:t>
            </a:r>
            <a:r>
              <a:rPr lang="nl-BE" dirty="0" err="1"/>
              <a:t>Selection</a:t>
            </a:r>
            <a:endParaRPr lang="nl-BE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0D6B6DB-4492-49F5-8903-445E9A647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778" y="754476"/>
            <a:ext cx="4185397" cy="41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5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35A36E-84D1-40DC-9AA1-8C2A76999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Feature </a:t>
            </a:r>
            <a:r>
              <a:rPr lang="nl-BE" dirty="0" err="1"/>
              <a:t>Selection</a:t>
            </a:r>
            <a:endParaRPr lang="nl-B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621562D-8F0B-4644-9AB4-2AE8DEA0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" y="1006990"/>
            <a:ext cx="2137345" cy="398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ACADFA9-B5E8-4E6F-A8D6-C82955CE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525" y="1006990"/>
            <a:ext cx="315277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830;p52">
            <a:extLst>
              <a:ext uri="{FF2B5EF4-FFF2-40B4-BE49-F238E27FC236}">
                <a16:creationId xmlns:a16="http://schemas.microsoft.com/office/drawing/2014/main" id="{DBC70AE5-8370-4E43-A429-DA20BE140465}"/>
              </a:ext>
            </a:extLst>
          </p:cNvPr>
          <p:cNvSpPr/>
          <p:nvPr/>
        </p:nvSpPr>
        <p:spPr>
          <a:xfrm>
            <a:off x="3317765" y="2029067"/>
            <a:ext cx="1785393" cy="1727745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8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426BEAE0-AA45-4CE6-A15C-855FE24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306" y="989475"/>
            <a:ext cx="7187712" cy="3742350"/>
          </a:xfrm>
        </p:spPr>
        <p:txBody>
          <a:bodyPr/>
          <a:lstStyle/>
          <a:p>
            <a:r>
              <a:rPr lang="nl-BE" dirty="0"/>
              <a:t>Model </a:t>
            </a:r>
            <a:r>
              <a:rPr lang="nl-BE" dirty="0" err="1"/>
              <a:t>selection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SVM</a:t>
            </a:r>
          </a:p>
          <a:p>
            <a:pPr lvl="1"/>
            <a:r>
              <a:rPr lang="nl-BE" dirty="0"/>
              <a:t>KNN</a:t>
            </a:r>
          </a:p>
          <a:p>
            <a:pPr lvl="1"/>
            <a:r>
              <a:rPr lang="nl-BE" dirty="0" err="1"/>
              <a:t>Decision</a:t>
            </a:r>
            <a:r>
              <a:rPr lang="nl-BE" dirty="0"/>
              <a:t> Tree</a:t>
            </a:r>
          </a:p>
          <a:p>
            <a:pPr lvl="1"/>
            <a:r>
              <a:rPr lang="nl-BE" dirty="0">
                <a:solidFill>
                  <a:srgbClr val="00CFCC"/>
                </a:solidFill>
              </a:rPr>
              <a:t>Random </a:t>
            </a:r>
            <a:r>
              <a:rPr lang="nl-BE" dirty="0" err="1">
                <a:solidFill>
                  <a:srgbClr val="00CFCC"/>
                </a:solidFill>
              </a:rPr>
              <a:t>Forest</a:t>
            </a:r>
            <a:r>
              <a:rPr lang="nl-BE" dirty="0">
                <a:solidFill>
                  <a:srgbClr val="00CFCC"/>
                </a:solidFill>
              </a:rPr>
              <a:t> -&gt; best </a:t>
            </a:r>
            <a:r>
              <a:rPr lang="nl-BE" dirty="0" err="1">
                <a:solidFill>
                  <a:srgbClr val="00CFCC"/>
                </a:solidFill>
              </a:rPr>
              <a:t>results</a:t>
            </a:r>
            <a:endParaRPr lang="nl-BE" dirty="0">
              <a:solidFill>
                <a:srgbClr val="00CFCC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17124EB-54C5-4C47-B9A2-99ECE5573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Models</a:t>
            </a:r>
            <a:endParaRPr lang="nl-BE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19A7C99-C508-4AFC-A717-89F8C2603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62" y="2476826"/>
            <a:ext cx="4755384" cy="242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84E49BA-CAD8-4E5E-B223-F241AB01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162" y="411675"/>
            <a:ext cx="1933845" cy="18961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7ABD328-DF5B-4ED1-841D-E93A194E4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758" y="396183"/>
            <a:ext cx="2243127" cy="191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7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7B9F005B-846A-4BBE-BB40-E2889087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306" y="989476"/>
            <a:ext cx="3953694" cy="3589248"/>
          </a:xfrm>
        </p:spPr>
        <p:txBody>
          <a:bodyPr/>
          <a:lstStyle/>
          <a:p>
            <a:r>
              <a:rPr lang="nl-BE" dirty="0" err="1">
                <a:solidFill>
                  <a:schemeClr val="lt1"/>
                </a:solidFill>
                <a:latin typeface="Maven Pro"/>
                <a:sym typeface="Maven Pro"/>
              </a:rPr>
              <a:t>Classification</a:t>
            </a:r>
            <a:r>
              <a:rPr lang="nl-BE" dirty="0">
                <a:solidFill>
                  <a:schemeClr val="lt1"/>
                </a:solidFill>
                <a:latin typeface="Maven Pro"/>
                <a:sym typeface="Maven Pro"/>
              </a:rPr>
              <a:t> Report</a:t>
            </a:r>
          </a:p>
          <a:p>
            <a:endParaRPr lang="nl-BE" dirty="0">
              <a:solidFill>
                <a:schemeClr val="lt1"/>
              </a:solidFill>
              <a:latin typeface="Maven Pro"/>
              <a:sym typeface="Maven Pro"/>
            </a:endParaRPr>
          </a:p>
          <a:p>
            <a:endParaRPr lang="nl-BE" dirty="0">
              <a:solidFill>
                <a:schemeClr val="lt1"/>
              </a:solidFill>
              <a:latin typeface="Maven Pro"/>
              <a:sym typeface="Maven Pro"/>
            </a:endParaRPr>
          </a:p>
          <a:p>
            <a:r>
              <a:rPr lang="nl-BE" dirty="0" err="1">
                <a:solidFill>
                  <a:schemeClr val="lt1"/>
                </a:solidFill>
                <a:latin typeface="Maven Pro"/>
                <a:sym typeface="Maven Pro"/>
              </a:rPr>
              <a:t>Confusion</a:t>
            </a:r>
            <a:r>
              <a:rPr lang="nl-BE" dirty="0">
                <a:solidFill>
                  <a:schemeClr val="lt1"/>
                </a:solidFill>
                <a:latin typeface="Maven Pro"/>
                <a:sym typeface="Maven Pro"/>
              </a:rPr>
              <a:t> Matrix</a:t>
            </a:r>
          </a:p>
          <a:p>
            <a:endParaRPr lang="nl-BE" dirty="0">
              <a:solidFill>
                <a:schemeClr val="lt1"/>
              </a:solidFill>
              <a:latin typeface="Maven Pro"/>
              <a:sym typeface="Maven Pro"/>
            </a:endParaRPr>
          </a:p>
          <a:p>
            <a:endParaRPr lang="nl-BE" dirty="0">
              <a:solidFill>
                <a:schemeClr val="lt1"/>
              </a:solidFill>
              <a:latin typeface="Maven Pro"/>
              <a:sym typeface="Maven Pro"/>
            </a:endParaRPr>
          </a:p>
          <a:p>
            <a:r>
              <a:rPr lang="nl-BE" dirty="0">
                <a:solidFill>
                  <a:schemeClr val="lt1"/>
                </a:solidFill>
                <a:latin typeface="Maven Pro"/>
                <a:sym typeface="Maven Pro"/>
              </a:rPr>
              <a:t>Cross </a:t>
            </a:r>
            <a:r>
              <a:rPr lang="nl-BE" dirty="0" err="1">
                <a:solidFill>
                  <a:schemeClr val="lt1"/>
                </a:solidFill>
                <a:latin typeface="Maven Pro"/>
                <a:sym typeface="Maven Pro"/>
              </a:rPr>
              <a:t>Validation</a:t>
            </a:r>
            <a:endParaRPr lang="nl-BE" dirty="0">
              <a:solidFill>
                <a:schemeClr val="lt1"/>
              </a:solidFill>
              <a:latin typeface="Maven Pro"/>
              <a:sym typeface="Maven Pro"/>
            </a:endParaRP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F67AEB6-E015-4B90-890C-669F81D83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Validation</a:t>
            </a:r>
            <a:r>
              <a:rPr lang="nl-BE" dirty="0"/>
              <a:t>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C93B54-0529-47E5-A5E5-B35468D8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624" y="2742380"/>
            <a:ext cx="3086201" cy="2074195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C094B11-94CD-403F-BD90-BD78B8285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19" y="2723070"/>
            <a:ext cx="2953522" cy="209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0B1E84D-76BA-434B-AA2C-271D06A84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6925"/>
            <a:ext cx="2953523" cy="215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36CBC71-9946-4151-B00D-D00A3EA28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5775251" cy="577800"/>
          </a:xfrm>
        </p:spPr>
        <p:txBody>
          <a:bodyPr/>
          <a:lstStyle/>
          <a:p>
            <a:r>
              <a:rPr lang="nl-BE" dirty="0" err="1"/>
              <a:t>Result</a:t>
            </a:r>
            <a:r>
              <a:rPr lang="nl-BE" dirty="0"/>
              <a:t> : Random </a:t>
            </a:r>
            <a:r>
              <a:rPr lang="nl-BE" dirty="0" err="1"/>
              <a:t>Forest</a:t>
            </a:r>
            <a:r>
              <a:rPr lang="nl-BE" dirty="0"/>
              <a:t> Method 1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9A78D2F-2CE2-4397-A163-AE65DD2B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122" y="1404841"/>
            <a:ext cx="3961905" cy="332698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F1AFA13-F01A-439C-A1E7-67B3FD0DB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75" y="1525476"/>
            <a:ext cx="1295238" cy="3085714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84392333-7AEB-4259-87C1-8900E51B3D81}"/>
              </a:ext>
            </a:extLst>
          </p:cNvPr>
          <p:cNvSpPr txBox="1"/>
          <p:nvPr/>
        </p:nvSpPr>
        <p:spPr>
          <a:xfrm>
            <a:off x="4413122" y="989475"/>
            <a:ext cx="387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>
                <a:solidFill>
                  <a:schemeClr val="lt1"/>
                </a:solidFill>
                <a:latin typeface="Maven Pro"/>
                <a:sym typeface="Maven Pro"/>
              </a:rPr>
              <a:t>Confusion</a:t>
            </a:r>
            <a:r>
              <a:rPr lang="nl-BE" sz="1600" dirty="0">
                <a:solidFill>
                  <a:schemeClr val="lt1"/>
                </a:solidFill>
                <a:latin typeface="Maven Pro"/>
                <a:sym typeface="Maven Pro"/>
              </a:rPr>
              <a:t> Matrix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88001AF-556C-4E1F-92C2-EF408DE4AFC2}"/>
              </a:ext>
            </a:extLst>
          </p:cNvPr>
          <p:cNvSpPr txBox="1"/>
          <p:nvPr/>
        </p:nvSpPr>
        <p:spPr>
          <a:xfrm>
            <a:off x="860612" y="1017645"/>
            <a:ext cx="153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chemeClr val="lt1"/>
                </a:solidFill>
                <a:latin typeface="Maven Pro"/>
                <a:sym typeface="Maven Pro"/>
              </a:rPr>
              <a:t>Class Report</a:t>
            </a:r>
          </a:p>
        </p:txBody>
      </p:sp>
    </p:spTree>
    <p:extLst>
      <p:ext uri="{BB962C8B-B14F-4D97-AF65-F5344CB8AC3E}">
        <p14:creationId xmlns:p14="http://schemas.microsoft.com/office/powerpoint/2010/main" val="2192364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36CBC71-9946-4151-B00D-D00A3EA28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5775251" cy="577800"/>
          </a:xfrm>
        </p:spPr>
        <p:txBody>
          <a:bodyPr/>
          <a:lstStyle/>
          <a:p>
            <a:r>
              <a:rPr lang="nl-BE" dirty="0" err="1"/>
              <a:t>Result</a:t>
            </a:r>
            <a:r>
              <a:rPr lang="nl-BE" dirty="0"/>
              <a:t> : Random </a:t>
            </a:r>
            <a:r>
              <a:rPr lang="nl-BE" dirty="0" err="1"/>
              <a:t>Forest</a:t>
            </a:r>
            <a:r>
              <a:rPr lang="nl-BE" dirty="0"/>
              <a:t> Method 2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9A78D2F-2CE2-4397-A163-AE65DD2B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122" y="1404841"/>
            <a:ext cx="3961905" cy="332698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F1AFA13-F01A-439C-A1E7-67B3FD0DB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75" y="1525476"/>
            <a:ext cx="1295238" cy="3085714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84392333-7AEB-4259-87C1-8900E51B3D81}"/>
              </a:ext>
            </a:extLst>
          </p:cNvPr>
          <p:cNvSpPr txBox="1"/>
          <p:nvPr/>
        </p:nvSpPr>
        <p:spPr>
          <a:xfrm>
            <a:off x="4413122" y="989475"/>
            <a:ext cx="387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>
                <a:solidFill>
                  <a:schemeClr val="lt1"/>
                </a:solidFill>
                <a:latin typeface="Maven Pro"/>
                <a:sym typeface="Maven Pro"/>
              </a:rPr>
              <a:t>Confusion</a:t>
            </a:r>
            <a:r>
              <a:rPr lang="nl-BE" sz="1600" dirty="0">
                <a:solidFill>
                  <a:schemeClr val="lt1"/>
                </a:solidFill>
                <a:latin typeface="Maven Pro"/>
                <a:sym typeface="Maven Pro"/>
              </a:rPr>
              <a:t> Matrix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88001AF-556C-4E1F-92C2-EF408DE4AFC2}"/>
              </a:ext>
            </a:extLst>
          </p:cNvPr>
          <p:cNvSpPr txBox="1"/>
          <p:nvPr/>
        </p:nvSpPr>
        <p:spPr>
          <a:xfrm>
            <a:off x="860612" y="1017645"/>
            <a:ext cx="153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chemeClr val="lt1"/>
                </a:solidFill>
                <a:latin typeface="Maven Pro"/>
                <a:sym typeface="Maven Pro"/>
              </a:rPr>
              <a:t>Class Report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61C5234-400C-402E-A6B3-2DE3054B9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122" y="1404841"/>
            <a:ext cx="3961905" cy="332698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6C535B2-B51D-42E4-A1BA-3D21389F7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475" y="1468333"/>
            <a:ext cx="1815873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4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C86E1744-A0F2-4523-96B9-489CE1EBF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989475"/>
            <a:ext cx="5976957" cy="3742350"/>
          </a:xfrm>
        </p:spPr>
        <p:txBody>
          <a:bodyPr/>
          <a:lstStyle/>
          <a:p>
            <a:r>
              <a:rPr lang="nl-BE" dirty="0" err="1"/>
              <a:t>Some</a:t>
            </a:r>
            <a:r>
              <a:rPr lang="nl-BE" dirty="0"/>
              <a:t> features </a:t>
            </a:r>
            <a:r>
              <a:rPr lang="nl-BE" dirty="0" err="1"/>
              <a:t>seem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have a </a:t>
            </a:r>
            <a:r>
              <a:rPr lang="nl-BE" dirty="0" err="1"/>
              <a:t>higher</a:t>
            </a:r>
            <a:r>
              <a:rPr lang="nl-BE" dirty="0"/>
              <a:t> impact </a:t>
            </a:r>
          </a:p>
          <a:p>
            <a:r>
              <a:rPr lang="nl-BE" dirty="0" err="1"/>
              <a:t>Consider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making new </a:t>
            </a:r>
            <a:r>
              <a:rPr lang="nl-BE" dirty="0" err="1"/>
              <a:t>coils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E85B8F9-7FC8-480F-8607-ECE18BBBA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Recommendations</a:t>
            </a:r>
            <a:r>
              <a:rPr lang="nl-BE" dirty="0"/>
              <a:t>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24D780F-BEE6-4395-BF82-F3D8C4F7E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23" y="1809271"/>
            <a:ext cx="6441141" cy="31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40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CB1D0C9A-D48B-460A-89F3-41A391D28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305" y="989475"/>
            <a:ext cx="7631466" cy="3742350"/>
          </a:xfrm>
        </p:spPr>
        <p:txBody>
          <a:bodyPr/>
          <a:lstStyle/>
          <a:p>
            <a:r>
              <a:rPr lang="nl-BE" dirty="0" err="1"/>
              <a:t>Imbalanced</a:t>
            </a:r>
            <a:r>
              <a:rPr lang="nl-BE" dirty="0"/>
              <a:t> dataset (~3600 </a:t>
            </a:r>
            <a:r>
              <a:rPr lang="nl-BE" dirty="0" err="1"/>
              <a:t>constrictions</a:t>
            </a:r>
            <a:r>
              <a:rPr lang="nl-BE" dirty="0"/>
              <a:t> out of ~54 000 </a:t>
            </a:r>
            <a:r>
              <a:rPr lang="nl-BE" dirty="0" err="1"/>
              <a:t>coils</a:t>
            </a:r>
            <a:r>
              <a:rPr lang="nl-BE" dirty="0"/>
              <a:t> ) </a:t>
            </a:r>
          </a:p>
          <a:p>
            <a:pPr lvl="1"/>
            <a:r>
              <a:rPr lang="nl-BE" dirty="0"/>
              <a:t>We </a:t>
            </a:r>
            <a:r>
              <a:rPr lang="nl-BE" dirty="0" err="1"/>
              <a:t>used</a:t>
            </a:r>
            <a:r>
              <a:rPr lang="nl-BE" dirty="0"/>
              <a:t> down sampling</a:t>
            </a:r>
          </a:p>
          <a:p>
            <a:pPr lvl="1"/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we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balanced</a:t>
            </a:r>
            <a:r>
              <a:rPr lang="nl-BE" dirty="0"/>
              <a:t> dataset </a:t>
            </a:r>
          </a:p>
          <a:p>
            <a:endParaRPr lang="nl-BE" dirty="0"/>
          </a:p>
          <a:p>
            <a:r>
              <a:rPr lang="nl-BE" dirty="0" err="1"/>
              <a:t>Providing</a:t>
            </a:r>
            <a:r>
              <a:rPr lang="nl-BE" dirty="0"/>
              <a:t> more features </a:t>
            </a:r>
            <a:r>
              <a:rPr lang="nl-BE" dirty="0" err="1"/>
              <a:t>could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improve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results</a:t>
            </a:r>
            <a:endParaRPr lang="nl-BE" dirty="0"/>
          </a:p>
          <a:p>
            <a:endParaRPr lang="nl-BE" dirty="0"/>
          </a:p>
          <a:p>
            <a:pPr marL="15240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B519501-1B27-4C86-9B4F-E533331EC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Recommendations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59200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35718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2" name="Google Shape;1372;p47">
            <a:hlinkClick r:id="rId3"/>
          </p:cNvPr>
          <p:cNvSpPr/>
          <p:nvPr/>
        </p:nvSpPr>
        <p:spPr>
          <a:xfrm>
            <a:off x="5226448" y="2235671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5342054" y="2366746"/>
            <a:ext cx="292574" cy="261652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1458015" y="1333496"/>
            <a:ext cx="5849470" cy="764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2"/>
                </a:solidFill>
              </a:rPr>
              <a:t>Are there any questions?</a:t>
            </a:r>
            <a:endParaRPr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3D99DC4-E2B2-4240-BE02-1E4CC8E81947}"/>
              </a:ext>
            </a:extLst>
          </p:cNvPr>
          <p:cNvSpPr txBox="1"/>
          <p:nvPr/>
        </p:nvSpPr>
        <p:spPr>
          <a:xfrm>
            <a:off x="3116849" y="1908634"/>
            <a:ext cx="210955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BE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Connect </a:t>
            </a:r>
            <a:r>
              <a:rPr lang="nl-BE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nl-BE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nl-BE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us</a:t>
            </a:r>
            <a:endParaRPr lang="nl-BE" dirty="0"/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851E5310-5F04-40C2-BB03-A8386F14B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33" y="2235670"/>
            <a:ext cx="523801" cy="52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kstvak 35">
            <a:extLst>
              <a:ext uri="{FF2B5EF4-FFF2-40B4-BE49-F238E27FC236}">
                <a16:creationId xmlns:a16="http://schemas.microsoft.com/office/drawing/2014/main" id="{6030B6FD-F6B5-476B-AE00-44F767485832}"/>
              </a:ext>
            </a:extLst>
          </p:cNvPr>
          <p:cNvSpPr txBox="1"/>
          <p:nvPr/>
        </p:nvSpPr>
        <p:spPr>
          <a:xfrm>
            <a:off x="2689412" y="2354340"/>
            <a:ext cx="201320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BE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Frédèrick Franck</a:t>
            </a:r>
            <a:endParaRPr lang="nl-BE" dirty="0"/>
          </a:p>
        </p:txBody>
      </p:sp>
      <p:sp>
        <p:nvSpPr>
          <p:cNvPr id="37" name="Google Shape;1372;p47">
            <a:hlinkClick r:id="rId5"/>
            <a:extLst>
              <a:ext uri="{FF2B5EF4-FFF2-40B4-BE49-F238E27FC236}">
                <a16:creationId xmlns:a16="http://schemas.microsoft.com/office/drawing/2014/main" id="{FE1492C1-9E8B-4EF5-BE45-E61E87A14EE8}"/>
              </a:ext>
            </a:extLst>
          </p:cNvPr>
          <p:cNvSpPr/>
          <p:nvPr/>
        </p:nvSpPr>
        <p:spPr>
          <a:xfrm>
            <a:off x="5226434" y="2816804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" name="Google Shape;1379;p47">
            <a:extLst>
              <a:ext uri="{FF2B5EF4-FFF2-40B4-BE49-F238E27FC236}">
                <a16:creationId xmlns:a16="http://schemas.microsoft.com/office/drawing/2014/main" id="{7B40C822-24C5-4445-AE9E-D376B59CC8B5}"/>
              </a:ext>
            </a:extLst>
          </p:cNvPr>
          <p:cNvGrpSpPr/>
          <p:nvPr/>
        </p:nvGrpSpPr>
        <p:grpSpPr>
          <a:xfrm>
            <a:off x="5342040" y="2947879"/>
            <a:ext cx="292574" cy="261652"/>
            <a:chOff x="3824739" y="3890112"/>
            <a:chExt cx="208105" cy="186110"/>
          </a:xfrm>
        </p:grpSpPr>
        <p:sp>
          <p:nvSpPr>
            <p:cNvPr id="39" name="Google Shape;1380;p47">
              <a:extLst>
                <a:ext uri="{FF2B5EF4-FFF2-40B4-BE49-F238E27FC236}">
                  <a16:creationId xmlns:a16="http://schemas.microsoft.com/office/drawing/2014/main" id="{8E46F716-6AEC-4ECD-91FD-1E49C0295F3F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381;p47">
              <a:extLst>
                <a:ext uri="{FF2B5EF4-FFF2-40B4-BE49-F238E27FC236}">
                  <a16:creationId xmlns:a16="http://schemas.microsoft.com/office/drawing/2014/main" id="{DDB38D0A-61BA-4B9A-BB11-41B56350758A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382;p47">
              <a:extLst>
                <a:ext uri="{FF2B5EF4-FFF2-40B4-BE49-F238E27FC236}">
                  <a16:creationId xmlns:a16="http://schemas.microsoft.com/office/drawing/2014/main" id="{D65362F0-6B4B-4E11-8B76-E7B406CB0595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2" name="Picture 6">
            <a:extLst>
              <a:ext uri="{FF2B5EF4-FFF2-40B4-BE49-F238E27FC236}">
                <a16:creationId xmlns:a16="http://schemas.microsoft.com/office/drawing/2014/main" id="{722B8619-7E6D-4E7D-89B7-DB5CF0943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19" y="2816803"/>
            <a:ext cx="523801" cy="52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kstvak 42">
            <a:extLst>
              <a:ext uri="{FF2B5EF4-FFF2-40B4-BE49-F238E27FC236}">
                <a16:creationId xmlns:a16="http://schemas.microsoft.com/office/drawing/2014/main" id="{36D6F557-A2F6-4794-99EB-0F37EAB13ADF}"/>
              </a:ext>
            </a:extLst>
          </p:cNvPr>
          <p:cNvSpPr txBox="1"/>
          <p:nvPr/>
        </p:nvSpPr>
        <p:spPr>
          <a:xfrm>
            <a:off x="2471150" y="2935473"/>
            <a:ext cx="2231455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BE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Havva Ebrahimi Pour</a:t>
            </a:r>
          </a:p>
        </p:txBody>
      </p:sp>
      <p:sp>
        <p:nvSpPr>
          <p:cNvPr id="44" name="Google Shape;1372;p47">
            <a:hlinkClick r:id="rId6"/>
            <a:extLst>
              <a:ext uri="{FF2B5EF4-FFF2-40B4-BE49-F238E27FC236}">
                <a16:creationId xmlns:a16="http://schemas.microsoft.com/office/drawing/2014/main" id="{A855DA61-7934-430A-8CD9-821BAA821897}"/>
              </a:ext>
            </a:extLst>
          </p:cNvPr>
          <p:cNvSpPr/>
          <p:nvPr/>
        </p:nvSpPr>
        <p:spPr>
          <a:xfrm>
            <a:off x="5226420" y="3432791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" name="Google Shape;1379;p47">
            <a:extLst>
              <a:ext uri="{FF2B5EF4-FFF2-40B4-BE49-F238E27FC236}">
                <a16:creationId xmlns:a16="http://schemas.microsoft.com/office/drawing/2014/main" id="{13336706-FF36-40E2-8405-A2A290C39FBB}"/>
              </a:ext>
            </a:extLst>
          </p:cNvPr>
          <p:cNvGrpSpPr/>
          <p:nvPr/>
        </p:nvGrpSpPr>
        <p:grpSpPr>
          <a:xfrm>
            <a:off x="5342026" y="3563866"/>
            <a:ext cx="292574" cy="261652"/>
            <a:chOff x="3824739" y="3890112"/>
            <a:chExt cx="208105" cy="186110"/>
          </a:xfrm>
        </p:grpSpPr>
        <p:sp>
          <p:nvSpPr>
            <p:cNvPr id="46" name="Google Shape;1380;p47">
              <a:extLst>
                <a:ext uri="{FF2B5EF4-FFF2-40B4-BE49-F238E27FC236}">
                  <a16:creationId xmlns:a16="http://schemas.microsoft.com/office/drawing/2014/main" id="{6C882996-39DB-49D2-970F-2333C46CA574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381;p47">
              <a:extLst>
                <a:ext uri="{FF2B5EF4-FFF2-40B4-BE49-F238E27FC236}">
                  <a16:creationId xmlns:a16="http://schemas.microsoft.com/office/drawing/2014/main" id="{2E1C46E8-3F8D-4410-9A38-97F1DB966451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382;p47">
              <a:extLst>
                <a:ext uri="{FF2B5EF4-FFF2-40B4-BE49-F238E27FC236}">
                  <a16:creationId xmlns:a16="http://schemas.microsoft.com/office/drawing/2014/main" id="{918D279D-8CA7-4E8F-A5E0-CA0B11E8A87F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9" name="Picture 6">
            <a:extLst>
              <a:ext uri="{FF2B5EF4-FFF2-40B4-BE49-F238E27FC236}">
                <a16:creationId xmlns:a16="http://schemas.microsoft.com/office/drawing/2014/main" id="{ED4E3394-0ED2-4C97-97CD-050E66F7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05" y="3432790"/>
            <a:ext cx="523801" cy="52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kstvak 49">
            <a:extLst>
              <a:ext uri="{FF2B5EF4-FFF2-40B4-BE49-F238E27FC236}">
                <a16:creationId xmlns:a16="http://schemas.microsoft.com/office/drawing/2014/main" id="{31768D56-D3F5-406D-9C98-FE1A8051C921}"/>
              </a:ext>
            </a:extLst>
          </p:cNvPr>
          <p:cNvSpPr txBox="1"/>
          <p:nvPr/>
        </p:nvSpPr>
        <p:spPr>
          <a:xfrm>
            <a:off x="1734671" y="3551460"/>
            <a:ext cx="296792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FFFF"/>
                </a:solidFill>
                <a:latin typeface="Menlo" panose="020B0609030804020204" pitchFamily="49" charset="0"/>
              </a:rPr>
              <a:t>Mahboubeh Faghih Mohammadi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A5973D73-D910-4E73-90FD-F47876CB9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591" y="2816957"/>
            <a:ext cx="523801" cy="52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761C4B64-D438-4D56-85A6-062F66EE6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591" y="3428194"/>
            <a:ext cx="523801" cy="52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79388EEC-1A2F-48AF-BEEA-34394003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989475"/>
            <a:ext cx="8088146" cy="3742350"/>
          </a:xfrm>
        </p:spPr>
        <p:txBody>
          <a:bodyPr/>
          <a:lstStyle/>
          <a:p>
            <a:r>
              <a:rPr lang="en-BE" dirty="0"/>
              <a:t>Introduction</a:t>
            </a:r>
          </a:p>
          <a:p>
            <a:endParaRPr lang="nl-BE" dirty="0"/>
          </a:p>
          <a:p>
            <a:r>
              <a:rPr lang="en-BZ" dirty="0"/>
              <a:t>Assignment</a:t>
            </a:r>
          </a:p>
          <a:p>
            <a:endParaRPr lang="nl-BE" dirty="0"/>
          </a:p>
          <a:p>
            <a:r>
              <a:rPr lang="nl-BE" dirty="0"/>
              <a:t>Approach</a:t>
            </a:r>
          </a:p>
          <a:p>
            <a:pPr marL="114300" indent="0">
              <a:buNone/>
            </a:pPr>
            <a:endParaRPr lang="nl-BE" dirty="0"/>
          </a:p>
          <a:p>
            <a:r>
              <a:rPr lang="nl-BE" dirty="0"/>
              <a:t>Solution</a:t>
            </a:r>
          </a:p>
          <a:p>
            <a:endParaRPr lang="nl-BE" dirty="0"/>
          </a:p>
          <a:p>
            <a:r>
              <a:rPr lang="nl-BE" dirty="0" err="1"/>
              <a:t>Recommendations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F90B7D-5FDE-4072-ADBD-5369281FC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9355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24790" y="1242561"/>
            <a:ext cx="3534300" cy="2280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are all junior data scientists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@Be</a:t>
            </a: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Maven Pro SemiBold"/>
              </a:rPr>
              <a:t>&lt;/code&gt;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B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third</a:t>
            </a:r>
            <a:r>
              <a:rPr lang="nl-BE" dirty="0"/>
              <a:t>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B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2nd </a:t>
            </a:r>
            <a:r>
              <a:rPr lang="nl-BE" dirty="0" err="1"/>
              <a:t>UseCase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COMPANY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D6C7CB-C802-4B94-9E1F-D01A8D70C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89" y="1213470"/>
            <a:ext cx="2283213" cy="2760136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F751143-0035-40C3-A6ED-4841B48CD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7" y="949635"/>
            <a:ext cx="2038527" cy="203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4BB0E9-AD75-4AEE-A445-2023BEB26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93" y="837846"/>
            <a:ext cx="2038527" cy="203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CF73DEE-BC4C-4875-9115-91F5AEEEB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182" y="2401215"/>
            <a:ext cx="2038527" cy="203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0" name="Google Shape;1120;p39"/>
          <p:cNvSpPr/>
          <p:nvPr/>
        </p:nvSpPr>
        <p:spPr>
          <a:xfrm>
            <a:off x="3243744" y="2401214"/>
            <a:ext cx="2038527" cy="2038527"/>
          </a:xfrm>
          <a:prstGeom prst="rect">
            <a:avLst/>
          </a:prstGeom>
          <a:solidFill>
            <a:srgbClr val="FF9973">
              <a:alpha val="46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1" name="Google Shape;1121;p39"/>
          <p:cNvSpPr/>
          <p:nvPr/>
        </p:nvSpPr>
        <p:spPr>
          <a:xfrm>
            <a:off x="860510" y="939002"/>
            <a:ext cx="2038532" cy="2049160"/>
          </a:xfrm>
          <a:prstGeom prst="rect">
            <a:avLst/>
          </a:prstGeom>
          <a:solidFill>
            <a:srgbClr val="00CFCC">
              <a:alpha val="35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OUR TEAM</a:t>
            </a:r>
            <a:endParaRPr sz="3000" dirty="0"/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3244200" y="1394709"/>
            <a:ext cx="2655600" cy="8536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HAVVA </a:t>
            </a:r>
            <a:br>
              <a:rPr lang="nl-BE" dirty="0"/>
            </a:br>
            <a:r>
              <a:rPr lang="nl-BE" dirty="0" err="1"/>
              <a:t>EBRAHiMi</a:t>
            </a:r>
            <a:r>
              <a:rPr lang="nl-BE" dirty="0"/>
              <a:t> POUR</a:t>
            </a:r>
          </a:p>
        </p:txBody>
      </p:sp>
      <p:sp>
        <p:nvSpPr>
          <p:cNvPr id="1125" name="Google Shape;1125;p39"/>
          <p:cNvSpPr txBox="1">
            <a:spLocks noGrp="1"/>
          </p:cNvSpPr>
          <p:nvPr>
            <p:ph type="ctrTitle" idx="2"/>
          </p:nvPr>
        </p:nvSpPr>
        <p:spPr>
          <a:xfrm>
            <a:off x="852182" y="3266845"/>
            <a:ext cx="2308783" cy="829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</a:t>
            </a:r>
            <a:r>
              <a:rPr lang="nl-BE" dirty="0"/>
              <a:t>É</a:t>
            </a:r>
            <a:r>
              <a:rPr lang="en" dirty="0"/>
              <a:t>D</a:t>
            </a:r>
            <a:r>
              <a:rPr lang="nl-BE" dirty="0"/>
              <a:t>È</a:t>
            </a:r>
            <a:r>
              <a:rPr lang="en" dirty="0"/>
              <a:t>RiCK FRANCK</a:t>
            </a:r>
            <a:endParaRPr dirty="0"/>
          </a:p>
        </p:txBody>
      </p:sp>
      <p:sp>
        <p:nvSpPr>
          <p:cNvPr id="1127" name="Google Shape;1127;p39"/>
          <p:cNvSpPr/>
          <p:nvPr/>
        </p:nvSpPr>
        <p:spPr>
          <a:xfrm>
            <a:off x="519298" y="1192501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8" name="Google Shape;1128;p39"/>
          <p:cNvSpPr/>
          <p:nvPr/>
        </p:nvSpPr>
        <p:spPr>
          <a:xfrm>
            <a:off x="5525669" y="3884976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121;p39">
            <a:extLst>
              <a:ext uri="{FF2B5EF4-FFF2-40B4-BE49-F238E27FC236}">
                <a16:creationId xmlns:a16="http://schemas.microsoft.com/office/drawing/2014/main" id="{5E4A3CF1-4677-4C40-88A3-BC9EAA6CCD12}"/>
              </a:ext>
            </a:extLst>
          </p:cNvPr>
          <p:cNvSpPr/>
          <p:nvPr/>
        </p:nvSpPr>
        <p:spPr>
          <a:xfrm>
            <a:off x="5697778" y="841191"/>
            <a:ext cx="2038522" cy="2045628"/>
          </a:xfrm>
          <a:prstGeom prst="rect">
            <a:avLst/>
          </a:prstGeom>
          <a:solidFill>
            <a:srgbClr val="00CFCC">
              <a:alpha val="35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125;p39">
            <a:extLst>
              <a:ext uri="{FF2B5EF4-FFF2-40B4-BE49-F238E27FC236}">
                <a16:creationId xmlns:a16="http://schemas.microsoft.com/office/drawing/2014/main" id="{05AD1276-9552-48AF-B545-E430ACFFFB6D}"/>
              </a:ext>
            </a:extLst>
          </p:cNvPr>
          <p:cNvSpPr txBox="1">
            <a:spLocks/>
          </p:cNvSpPr>
          <p:nvPr/>
        </p:nvSpPr>
        <p:spPr>
          <a:xfrm>
            <a:off x="5704093" y="3026811"/>
            <a:ext cx="2754786" cy="85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nl-BE" dirty="0"/>
              <a:t>MAHBOUBEH </a:t>
            </a:r>
          </a:p>
          <a:p>
            <a:pPr algn="l"/>
            <a:r>
              <a:rPr lang="nl-BE" dirty="0" err="1"/>
              <a:t>FAGHiH</a:t>
            </a:r>
            <a:r>
              <a:rPr lang="nl-BE" dirty="0"/>
              <a:t> </a:t>
            </a:r>
            <a:r>
              <a:rPr lang="nl-BE" dirty="0" err="1"/>
              <a:t>MOHAMMADi</a:t>
            </a:r>
            <a:endParaRPr lang="nl-B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046D786D-1EA4-4880-A999-4B6B8EEEB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305" y="1275450"/>
            <a:ext cx="7658360" cy="3404126"/>
          </a:xfrm>
        </p:spPr>
        <p:txBody>
          <a:bodyPr/>
          <a:lstStyle/>
          <a:p>
            <a:r>
              <a:rPr lang="en-GB" dirty="0"/>
              <a:t>When the strip is picked up by the </a:t>
            </a:r>
            <a:r>
              <a:rPr lang="en-GB" dirty="0" err="1"/>
              <a:t>downcoiler</a:t>
            </a:r>
            <a:r>
              <a:rPr lang="en-GB" dirty="0"/>
              <a:t>, it is still in the finishing mill</a:t>
            </a:r>
          </a:p>
          <a:p>
            <a:endParaRPr lang="en-GB" dirty="0"/>
          </a:p>
          <a:p>
            <a:r>
              <a:rPr lang="en-GB" dirty="0"/>
              <a:t>This means tension is put on the strip, potentially lowering its cross section</a:t>
            </a:r>
          </a:p>
          <a:p>
            <a:endParaRPr lang="en-GB" dirty="0"/>
          </a:p>
          <a:p>
            <a:r>
              <a:rPr lang="en-GB" dirty="0"/>
              <a:t>Possibility of width constriction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2C8107C-E65A-48F7-BB0F-50CD5D8A9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306" y="573040"/>
            <a:ext cx="7341834" cy="577800"/>
          </a:xfrm>
        </p:spPr>
        <p:txBody>
          <a:bodyPr/>
          <a:lstStyle/>
          <a:p>
            <a:r>
              <a:rPr lang="nl-BE" dirty="0" err="1"/>
              <a:t>Predicting</a:t>
            </a:r>
            <a:r>
              <a:rPr lang="nl-BE" dirty="0"/>
              <a:t> </a:t>
            </a:r>
            <a:r>
              <a:rPr lang="nl-BE" dirty="0" err="1"/>
              <a:t>width</a:t>
            </a:r>
            <a:r>
              <a:rPr lang="nl-BE" dirty="0"/>
              <a:t> </a:t>
            </a:r>
            <a:r>
              <a:rPr lang="nl-BE" dirty="0" err="1"/>
              <a:t>contrictions</a:t>
            </a:r>
            <a:r>
              <a:rPr lang="nl-BE" dirty="0"/>
              <a:t> </a:t>
            </a:r>
            <a:r>
              <a:rPr lang="nl-BE" dirty="0" err="1"/>
              <a:t>during</a:t>
            </a:r>
            <a:r>
              <a:rPr lang="nl-BE" dirty="0"/>
              <a:t> hot rolling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59490CA-F589-4F63-B2B8-FC1EEA20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88" y="2977513"/>
            <a:ext cx="5150223" cy="187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5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4F74892-E2F7-420C-84CB-5427FAAC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989475"/>
            <a:ext cx="7214087" cy="3595972"/>
          </a:xfrm>
        </p:spPr>
        <p:txBody>
          <a:bodyPr/>
          <a:lstStyle/>
          <a:p>
            <a:r>
              <a:rPr lang="nl-BE" dirty="0" err="1"/>
              <a:t>Build</a:t>
            </a:r>
            <a:r>
              <a:rPr lang="nl-BE" dirty="0"/>
              <a:t> ML Model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predict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width</a:t>
            </a:r>
            <a:r>
              <a:rPr lang="nl-BE" dirty="0"/>
              <a:t> </a:t>
            </a:r>
            <a:r>
              <a:rPr lang="nl-BE" dirty="0" err="1"/>
              <a:t>constriction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8DCC46F-775A-4296-A36A-C3A72011D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Mission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66781F3-84CF-453A-89EB-3E5C3BFC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4" y="1699162"/>
            <a:ext cx="7836909" cy="31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02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45618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—</a:t>
            </a:r>
            <a:r>
              <a:rPr lang="en-GB" sz="2400" i="1" dirty="0"/>
              <a:t>Nelson Mandela</a:t>
            </a:r>
            <a:endParaRPr i="1" dirty="0"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1653922" y="1065299"/>
            <a:ext cx="6111754" cy="2456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“It always seems impossible until it is done.”</a:t>
            </a:r>
            <a:endParaRPr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599;p64">
            <a:extLst>
              <a:ext uri="{FF2B5EF4-FFF2-40B4-BE49-F238E27FC236}">
                <a16:creationId xmlns:a16="http://schemas.microsoft.com/office/drawing/2014/main" id="{1A068166-271C-4487-8F9E-E71A2F2C7C4A}"/>
              </a:ext>
            </a:extLst>
          </p:cNvPr>
          <p:cNvSpPr/>
          <p:nvPr/>
        </p:nvSpPr>
        <p:spPr>
          <a:xfrm>
            <a:off x="6229104" y="2298160"/>
            <a:ext cx="354363" cy="324093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oogle Shape;11932;p61">
            <a:extLst>
              <a:ext uri="{FF2B5EF4-FFF2-40B4-BE49-F238E27FC236}">
                <a16:creationId xmlns:a16="http://schemas.microsoft.com/office/drawing/2014/main" id="{225D36F7-3158-4DE4-AA7E-0EFCAEC74CEF}"/>
              </a:ext>
            </a:extLst>
          </p:cNvPr>
          <p:cNvGrpSpPr/>
          <p:nvPr/>
        </p:nvGrpSpPr>
        <p:grpSpPr>
          <a:xfrm>
            <a:off x="2352471" y="4131517"/>
            <a:ext cx="370814" cy="307359"/>
            <a:chOff x="1737258" y="1988371"/>
            <a:chExt cx="370814" cy="307359"/>
          </a:xfrm>
        </p:grpSpPr>
        <p:sp>
          <p:nvSpPr>
            <p:cNvPr id="18" name="Google Shape;11933;p61">
              <a:extLst>
                <a:ext uri="{FF2B5EF4-FFF2-40B4-BE49-F238E27FC236}">
                  <a16:creationId xmlns:a16="http://schemas.microsoft.com/office/drawing/2014/main" id="{669E674E-45A5-4D65-8704-11FAC88E951A}"/>
                </a:ext>
              </a:extLst>
            </p:cNvPr>
            <p:cNvSpPr/>
            <p:nvPr/>
          </p:nvSpPr>
          <p:spPr>
            <a:xfrm>
              <a:off x="1963200" y="1996607"/>
              <a:ext cx="144873" cy="144492"/>
            </a:xfrm>
            <a:custGeom>
              <a:avLst/>
              <a:gdLst/>
              <a:ahLst/>
              <a:cxnLst/>
              <a:rect l="l" t="t" r="r" b="b"/>
              <a:pathLst>
                <a:path w="4573" h="4561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4393"/>
                  </a:lnTo>
                  <a:cubicBezTo>
                    <a:pt x="1" y="4489"/>
                    <a:pt x="72" y="4560"/>
                    <a:pt x="167" y="4560"/>
                  </a:cubicBezTo>
                  <a:lnTo>
                    <a:pt x="4394" y="4560"/>
                  </a:lnTo>
                  <a:cubicBezTo>
                    <a:pt x="4477" y="4560"/>
                    <a:pt x="4561" y="4489"/>
                    <a:pt x="4561" y="4393"/>
                  </a:cubicBezTo>
                  <a:cubicBezTo>
                    <a:pt x="4573" y="3596"/>
                    <a:pt x="4346" y="2798"/>
                    <a:pt x="3930" y="2119"/>
                  </a:cubicBezTo>
                  <a:cubicBezTo>
                    <a:pt x="3897" y="2070"/>
                    <a:pt x="3842" y="2038"/>
                    <a:pt x="3780" y="2038"/>
                  </a:cubicBezTo>
                  <a:cubicBezTo>
                    <a:pt x="3751" y="2038"/>
                    <a:pt x="3721" y="2045"/>
                    <a:pt x="3692" y="2060"/>
                  </a:cubicBezTo>
                  <a:cubicBezTo>
                    <a:pt x="3620" y="2107"/>
                    <a:pt x="3584" y="2203"/>
                    <a:pt x="3632" y="2298"/>
                  </a:cubicBezTo>
                  <a:cubicBezTo>
                    <a:pt x="3989" y="2881"/>
                    <a:pt x="4204" y="3548"/>
                    <a:pt x="4227" y="4227"/>
                  </a:cubicBezTo>
                  <a:lnTo>
                    <a:pt x="346" y="4227"/>
                  </a:lnTo>
                  <a:lnTo>
                    <a:pt x="346" y="345"/>
                  </a:lnTo>
                  <a:cubicBezTo>
                    <a:pt x="1465" y="393"/>
                    <a:pt x="2513" y="893"/>
                    <a:pt x="3251" y="1762"/>
                  </a:cubicBezTo>
                  <a:cubicBezTo>
                    <a:pt x="3276" y="1800"/>
                    <a:pt x="3317" y="1817"/>
                    <a:pt x="3363" y="1817"/>
                  </a:cubicBezTo>
                  <a:cubicBezTo>
                    <a:pt x="3404" y="1817"/>
                    <a:pt x="3449" y="1803"/>
                    <a:pt x="3489" y="1774"/>
                  </a:cubicBezTo>
                  <a:cubicBezTo>
                    <a:pt x="3561" y="1715"/>
                    <a:pt x="3561" y="1607"/>
                    <a:pt x="3501" y="1536"/>
                  </a:cubicBezTo>
                  <a:cubicBezTo>
                    <a:pt x="2668" y="560"/>
                    <a:pt x="144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1934;p61">
              <a:extLst>
                <a:ext uri="{FF2B5EF4-FFF2-40B4-BE49-F238E27FC236}">
                  <a16:creationId xmlns:a16="http://schemas.microsoft.com/office/drawing/2014/main" id="{F16710F7-FD76-4FD3-A353-8241B7D42673}"/>
                </a:ext>
              </a:extLst>
            </p:cNvPr>
            <p:cNvSpPr/>
            <p:nvPr/>
          </p:nvSpPr>
          <p:spPr>
            <a:xfrm>
              <a:off x="1737258" y="1988371"/>
              <a:ext cx="350064" cy="307359"/>
            </a:xfrm>
            <a:custGeom>
              <a:avLst/>
              <a:gdLst/>
              <a:ahLst/>
              <a:cxnLst/>
              <a:rect l="l" t="t" r="r" b="b"/>
              <a:pathLst>
                <a:path w="11050" h="9702" extrusionOk="0">
                  <a:moveTo>
                    <a:pt x="10693" y="5463"/>
                  </a:moveTo>
                  <a:cubicBezTo>
                    <a:pt x="10621" y="7320"/>
                    <a:pt x="9323" y="8868"/>
                    <a:pt x="7502" y="9249"/>
                  </a:cubicBezTo>
                  <a:lnTo>
                    <a:pt x="6847" y="5463"/>
                  </a:lnTo>
                  <a:close/>
                  <a:moveTo>
                    <a:pt x="6537" y="5666"/>
                  </a:moveTo>
                  <a:lnTo>
                    <a:pt x="7168" y="9297"/>
                  </a:lnTo>
                  <a:cubicBezTo>
                    <a:pt x="7002" y="9345"/>
                    <a:pt x="6823" y="9345"/>
                    <a:pt x="6656" y="9345"/>
                  </a:cubicBezTo>
                  <a:cubicBezTo>
                    <a:pt x="5752" y="9345"/>
                    <a:pt x="4859" y="9035"/>
                    <a:pt x="4144" y="8463"/>
                  </a:cubicBezTo>
                  <a:lnTo>
                    <a:pt x="4561" y="7975"/>
                  </a:lnTo>
                  <a:lnTo>
                    <a:pt x="6537" y="5666"/>
                  </a:lnTo>
                  <a:close/>
                  <a:moveTo>
                    <a:pt x="2413" y="1"/>
                  </a:moveTo>
                  <a:cubicBezTo>
                    <a:pt x="1956" y="1"/>
                    <a:pt x="1511" y="130"/>
                    <a:pt x="1120" y="379"/>
                  </a:cubicBezTo>
                  <a:cubicBezTo>
                    <a:pt x="394" y="879"/>
                    <a:pt x="1" y="1725"/>
                    <a:pt x="96" y="2582"/>
                  </a:cubicBezTo>
                  <a:cubicBezTo>
                    <a:pt x="107" y="2670"/>
                    <a:pt x="169" y="2738"/>
                    <a:pt x="264" y="2738"/>
                  </a:cubicBezTo>
                  <a:cubicBezTo>
                    <a:pt x="271" y="2738"/>
                    <a:pt x="279" y="2737"/>
                    <a:pt x="287" y="2737"/>
                  </a:cubicBezTo>
                  <a:cubicBezTo>
                    <a:pt x="382" y="2725"/>
                    <a:pt x="453" y="2641"/>
                    <a:pt x="441" y="2546"/>
                  </a:cubicBezTo>
                  <a:cubicBezTo>
                    <a:pt x="346" y="1796"/>
                    <a:pt x="691" y="1070"/>
                    <a:pt x="1311" y="653"/>
                  </a:cubicBezTo>
                  <a:cubicBezTo>
                    <a:pt x="1648" y="431"/>
                    <a:pt x="2026" y="315"/>
                    <a:pt x="2408" y="315"/>
                  </a:cubicBezTo>
                  <a:cubicBezTo>
                    <a:pt x="2538" y="315"/>
                    <a:pt x="2669" y="328"/>
                    <a:pt x="2799" y="355"/>
                  </a:cubicBezTo>
                  <a:cubicBezTo>
                    <a:pt x="3323" y="462"/>
                    <a:pt x="3775" y="760"/>
                    <a:pt x="4073" y="1201"/>
                  </a:cubicBezTo>
                  <a:cubicBezTo>
                    <a:pt x="4168" y="1367"/>
                    <a:pt x="4263" y="1534"/>
                    <a:pt x="4311" y="1713"/>
                  </a:cubicBezTo>
                  <a:lnTo>
                    <a:pt x="4311" y="1725"/>
                  </a:lnTo>
                  <a:cubicBezTo>
                    <a:pt x="4501" y="2332"/>
                    <a:pt x="4382" y="3022"/>
                    <a:pt x="3966" y="3558"/>
                  </a:cubicBezTo>
                  <a:cubicBezTo>
                    <a:pt x="3930" y="3582"/>
                    <a:pt x="3918" y="3630"/>
                    <a:pt x="3930" y="3677"/>
                  </a:cubicBezTo>
                  <a:lnTo>
                    <a:pt x="3978" y="4665"/>
                  </a:lnTo>
                  <a:lnTo>
                    <a:pt x="3073" y="4249"/>
                  </a:lnTo>
                  <a:cubicBezTo>
                    <a:pt x="3037" y="4237"/>
                    <a:pt x="3001" y="4237"/>
                    <a:pt x="2954" y="4237"/>
                  </a:cubicBezTo>
                  <a:cubicBezTo>
                    <a:pt x="2799" y="4284"/>
                    <a:pt x="2644" y="4308"/>
                    <a:pt x="2489" y="4308"/>
                  </a:cubicBezTo>
                  <a:lnTo>
                    <a:pt x="2465" y="4308"/>
                  </a:lnTo>
                  <a:cubicBezTo>
                    <a:pt x="2442" y="4309"/>
                    <a:pt x="2418" y="4309"/>
                    <a:pt x="2395" y="4309"/>
                  </a:cubicBezTo>
                  <a:cubicBezTo>
                    <a:pt x="1742" y="4309"/>
                    <a:pt x="1119" y="3991"/>
                    <a:pt x="751" y="3439"/>
                  </a:cubicBezTo>
                  <a:cubicBezTo>
                    <a:pt x="691" y="3344"/>
                    <a:pt x="644" y="3272"/>
                    <a:pt x="596" y="3177"/>
                  </a:cubicBezTo>
                  <a:cubicBezTo>
                    <a:pt x="571" y="3119"/>
                    <a:pt x="512" y="3084"/>
                    <a:pt x="454" y="3084"/>
                  </a:cubicBezTo>
                  <a:cubicBezTo>
                    <a:pt x="429" y="3084"/>
                    <a:pt x="404" y="3091"/>
                    <a:pt x="382" y="3106"/>
                  </a:cubicBezTo>
                  <a:cubicBezTo>
                    <a:pt x="287" y="3153"/>
                    <a:pt x="263" y="3260"/>
                    <a:pt x="298" y="3332"/>
                  </a:cubicBezTo>
                  <a:cubicBezTo>
                    <a:pt x="346" y="3439"/>
                    <a:pt x="406" y="3534"/>
                    <a:pt x="477" y="3630"/>
                  </a:cubicBezTo>
                  <a:cubicBezTo>
                    <a:pt x="894" y="4249"/>
                    <a:pt x="1584" y="4630"/>
                    <a:pt x="2299" y="4653"/>
                  </a:cubicBezTo>
                  <a:cubicBezTo>
                    <a:pt x="2263" y="4868"/>
                    <a:pt x="2251" y="5082"/>
                    <a:pt x="2251" y="5308"/>
                  </a:cubicBezTo>
                  <a:cubicBezTo>
                    <a:pt x="2251" y="5916"/>
                    <a:pt x="2370" y="6499"/>
                    <a:pt x="2608" y="7047"/>
                  </a:cubicBezTo>
                  <a:cubicBezTo>
                    <a:pt x="2632" y="7106"/>
                    <a:pt x="2692" y="7154"/>
                    <a:pt x="2751" y="7154"/>
                  </a:cubicBezTo>
                  <a:cubicBezTo>
                    <a:pt x="2787" y="7154"/>
                    <a:pt x="2799" y="7154"/>
                    <a:pt x="2835" y="7142"/>
                  </a:cubicBezTo>
                  <a:cubicBezTo>
                    <a:pt x="2918" y="7094"/>
                    <a:pt x="2954" y="7011"/>
                    <a:pt x="2918" y="6916"/>
                  </a:cubicBezTo>
                  <a:cubicBezTo>
                    <a:pt x="2692" y="6416"/>
                    <a:pt x="2596" y="5868"/>
                    <a:pt x="2596" y="5308"/>
                  </a:cubicBezTo>
                  <a:cubicBezTo>
                    <a:pt x="2596" y="5082"/>
                    <a:pt x="2608" y="4856"/>
                    <a:pt x="2656" y="4653"/>
                  </a:cubicBezTo>
                  <a:cubicBezTo>
                    <a:pt x="2775" y="4642"/>
                    <a:pt x="2894" y="4630"/>
                    <a:pt x="3013" y="4594"/>
                  </a:cubicBezTo>
                  <a:lnTo>
                    <a:pt x="4108" y="5118"/>
                  </a:lnTo>
                  <a:cubicBezTo>
                    <a:pt x="4144" y="5130"/>
                    <a:pt x="4156" y="5130"/>
                    <a:pt x="4180" y="5130"/>
                  </a:cubicBezTo>
                  <a:cubicBezTo>
                    <a:pt x="4216" y="5130"/>
                    <a:pt x="4239" y="5118"/>
                    <a:pt x="4275" y="5106"/>
                  </a:cubicBezTo>
                  <a:cubicBezTo>
                    <a:pt x="4323" y="5070"/>
                    <a:pt x="4347" y="5011"/>
                    <a:pt x="4347" y="4951"/>
                  </a:cubicBezTo>
                  <a:lnTo>
                    <a:pt x="4287" y="3737"/>
                  </a:lnTo>
                  <a:cubicBezTo>
                    <a:pt x="4716" y="3153"/>
                    <a:pt x="4859" y="2439"/>
                    <a:pt x="4692" y="1772"/>
                  </a:cubicBezTo>
                  <a:cubicBezTo>
                    <a:pt x="5240" y="1475"/>
                    <a:pt x="5847" y="1296"/>
                    <a:pt x="6478" y="1260"/>
                  </a:cubicBezTo>
                  <a:lnTo>
                    <a:pt x="6478" y="5249"/>
                  </a:lnTo>
                  <a:lnTo>
                    <a:pt x="4787" y="7201"/>
                  </a:lnTo>
                  <a:lnTo>
                    <a:pt x="3870" y="8261"/>
                  </a:lnTo>
                  <a:cubicBezTo>
                    <a:pt x="3632" y="8035"/>
                    <a:pt x="3406" y="7785"/>
                    <a:pt x="3239" y="7499"/>
                  </a:cubicBezTo>
                  <a:cubicBezTo>
                    <a:pt x="3208" y="7453"/>
                    <a:pt x="3152" y="7421"/>
                    <a:pt x="3091" y="7421"/>
                  </a:cubicBezTo>
                  <a:cubicBezTo>
                    <a:pt x="3058" y="7421"/>
                    <a:pt x="3023" y="7431"/>
                    <a:pt x="2989" y="7451"/>
                  </a:cubicBezTo>
                  <a:cubicBezTo>
                    <a:pt x="2918" y="7499"/>
                    <a:pt x="2894" y="7606"/>
                    <a:pt x="2954" y="7690"/>
                  </a:cubicBezTo>
                  <a:cubicBezTo>
                    <a:pt x="3168" y="8047"/>
                    <a:pt x="3454" y="8356"/>
                    <a:pt x="3763" y="8642"/>
                  </a:cubicBezTo>
                  <a:cubicBezTo>
                    <a:pt x="4561" y="9333"/>
                    <a:pt x="5585" y="9702"/>
                    <a:pt x="6645" y="9702"/>
                  </a:cubicBezTo>
                  <a:cubicBezTo>
                    <a:pt x="6895" y="9702"/>
                    <a:pt x="7145" y="9690"/>
                    <a:pt x="7383" y="9642"/>
                  </a:cubicBezTo>
                  <a:cubicBezTo>
                    <a:pt x="8395" y="9464"/>
                    <a:pt x="9323" y="8940"/>
                    <a:pt x="9990" y="8154"/>
                  </a:cubicBezTo>
                  <a:cubicBezTo>
                    <a:pt x="10657" y="7368"/>
                    <a:pt x="11026" y="6356"/>
                    <a:pt x="11026" y="5308"/>
                  </a:cubicBezTo>
                  <a:cubicBezTo>
                    <a:pt x="11050" y="5201"/>
                    <a:pt x="10978" y="5130"/>
                    <a:pt x="10871" y="5130"/>
                  </a:cubicBezTo>
                  <a:lnTo>
                    <a:pt x="6823" y="5130"/>
                  </a:lnTo>
                  <a:lnTo>
                    <a:pt x="6823" y="1082"/>
                  </a:lnTo>
                  <a:cubicBezTo>
                    <a:pt x="6823" y="998"/>
                    <a:pt x="6752" y="915"/>
                    <a:pt x="6656" y="915"/>
                  </a:cubicBezTo>
                  <a:cubicBezTo>
                    <a:pt x="5930" y="915"/>
                    <a:pt x="5228" y="1094"/>
                    <a:pt x="4585" y="1439"/>
                  </a:cubicBezTo>
                  <a:cubicBezTo>
                    <a:pt x="4525" y="1308"/>
                    <a:pt x="4454" y="1177"/>
                    <a:pt x="4370" y="1034"/>
                  </a:cubicBezTo>
                  <a:cubicBezTo>
                    <a:pt x="4025" y="522"/>
                    <a:pt x="3489" y="177"/>
                    <a:pt x="2882" y="46"/>
                  </a:cubicBezTo>
                  <a:cubicBezTo>
                    <a:pt x="2725" y="16"/>
                    <a:pt x="2569" y="1"/>
                    <a:pt x="24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1935;p61">
              <a:extLst>
                <a:ext uri="{FF2B5EF4-FFF2-40B4-BE49-F238E27FC236}">
                  <a16:creationId xmlns:a16="http://schemas.microsoft.com/office/drawing/2014/main" id="{10D759BC-0C12-4CE2-8969-3530A2274DEC}"/>
                </a:ext>
              </a:extLst>
            </p:cNvPr>
            <p:cNvSpPr/>
            <p:nvPr/>
          </p:nvSpPr>
          <p:spPr>
            <a:xfrm>
              <a:off x="1799129" y="2040738"/>
              <a:ext cx="28322" cy="53571"/>
            </a:xfrm>
            <a:custGeom>
              <a:avLst/>
              <a:gdLst/>
              <a:ahLst/>
              <a:cxnLst/>
              <a:rect l="l" t="t" r="r" b="b"/>
              <a:pathLst>
                <a:path w="894" h="1691" extrusionOk="0">
                  <a:moveTo>
                    <a:pt x="179" y="0"/>
                  </a:moveTo>
                  <a:cubicBezTo>
                    <a:pt x="84" y="0"/>
                    <a:pt x="12" y="72"/>
                    <a:pt x="12" y="155"/>
                  </a:cubicBezTo>
                  <a:cubicBezTo>
                    <a:pt x="12" y="250"/>
                    <a:pt x="84" y="322"/>
                    <a:pt x="179" y="322"/>
                  </a:cubicBezTo>
                  <a:lnTo>
                    <a:pt x="262" y="322"/>
                  </a:lnTo>
                  <a:lnTo>
                    <a:pt x="262" y="1369"/>
                  </a:lnTo>
                  <a:lnTo>
                    <a:pt x="167" y="1369"/>
                  </a:lnTo>
                  <a:cubicBezTo>
                    <a:pt x="72" y="1369"/>
                    <a:pt x="0" y="1441"/>
                    <a:pt x="0" y="1524"/>
                  </a:cubicBezTo>
                  <a:cubicBezTo>
                    <a:pt x="0" y="1619"/>
                    <a:pt x="72" y="1691"/>
                    <a:pt x="167" y="1691"/>
                  </a:cubicBezTo>
                  <a:lnTo>
                    <a:pt x="727" y="1691"/>
                  </a:lnTo>
                  <a:cubicBezTo>
                    <a:pt x="822" y="1691"/>
                    <a:pt x="893" y="1619"/>
                    <a:pt x="893" y="1524"/>
                  </a:cubicBezTo>
                  <a:cubicBezTo>
                    <a:pt x="893" y="1441"/>
                    <a:pt x="834" y="1381"/>
                    <a:pt x="727" y="1381"/>
                  </a:cubicBezTo>
                  <a:lnTo>
                    <a:pt x="608" y="1381"/>
                  </a:lnTo>
                  <a:lnTo>
                    <a:pt x="608" y="155"/>
                  </a:lnTo>
                  <a:cubicBezTo>
                    <a:pt x="608" y="72"/>
                    <a:pt x="536" y="0"/>
                    <a:pt x="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1936;p61">
              <a:extLst>
                <a:ext uri="{FF2B5EF4-FFF2-40B4-BE49-F238E27FC236}">
                  <a16:creationId xmlns:a16="http://schemas.microsoft.com/office/drawing/2014/main" id="{416B2B86-2C21-4A10-A6E0-DCC36620101A}"/>
                </a:ext>
              </a:extLst>
            </p:cNvPr>
            <p:cNvSpPr/>
            <p:nvPr/>
          </p:nvSpPr>
          <p:spPr>
            <a:xfrm>
              <a:off x="1802899" y="2024137"/>
              <a:ext cx="16252" cy="15872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81"/>
                    <a:pt x="108" y="500"/>
                    <a:pt x="251" y="500"/>
                  </a:cubicBezTo>
                  <a:cubicBezTo>
                    <a:pt x="393" y="500"/>
                    <a:pt x="512" y="405"/>
                    <a:pt x="512" y="250"/>
                  </a:cubicBezTo>
                  <a:cubicBezTo>
                    <a:pt x="512" y="119"/>
                    <a:pt x="393" y="0"/>
                    <a:pt x="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" name="Groep 64">
            <a:extLst>
              <a:ext uri="{FF2B5EF4-FFF2-40B4-BE49-F238E27FC236}">
                <a16:creationId xmlns:a16="http://schemas.microsoft.com/office/drawing/2014/main" id="{FD0822A4-741C-42D2-AF30-20CD53996FE3}"/>
              </a:ext>
            </a:extLst>
          </p:cNvPr>
          <p:cNvGrpSpPr/>
          <p:nvPr/>
        </p:nvGrpSpPr>
        <p:grpSpPr>
          <a:xfrm>
            <a:off x="686083" y="3271250"/>
            <a:ext cx="1400918" cy="1639479"/>
            <a:chOff x="582522" y="1693904"/>
            <a:chExt cx="1400918" cy="1639479"/>
          </a:xfrm>
        </p:grpSpPr>
        <p:sp>
          <p:nvSpPr>
            <p:cNvPr id="54" name="Google Shape;481;p27">
              <a:extLst>
                <a:ext uri="{FF2B5EF4-FFF2-40B4-BE49-F238E27FC236}">
                  <a16:creationId xmlns:a16="http://schemas.microsoft.com/office/drawing/2014/main" id="{024128E6-001D-4242-9625-CC9797C4A814}"/>
                </a:ext>
              </a:extLst>
            </p:cNvPr>
            <p:cNvSpPr/>
            <p:nvPr/>
          </p:nvSpPr>
          <p:spPr>
            <a:xfrm>
              <a:off x="605117" y="1693904"/>
              <a:ext cx="824100" cy="824100"/>
            </a:xfrm>
            <a:prstGeom prst="rect">
              <a:avLst/>
            </a:pr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CFCC"/>
                </a:solidFill>
              </a:endParaRPr>
            </a:p>
          </p:txBody>
        </p:sp>
        <p:grpSp>
          <p:nvGrpSpPr>
            <p:cNvPr id="30" name="Google Shape;11975;p61">
              <a:extLst>
                <a:ext uri="{FF2B5EF4-FFF2-40B4-BE49-F238E27FC236}">
                  <a16:creationId xmlns:a16="http://schemas.microsoft.com/office/drawing/2014/main" id="{EB20B0A0-82C5-4A14-A0EB-3D71B5D9BC6E}"/>
                </a:ext>
              </a:extLst>
            </p:cNvPr>
            <p:cNvGrpSpPr/>
            <p:nvPr/>
          </p:nvGrpSpPr>
          <p:grpSpPr>
            <a:xfrm>
              <a:off x="721508" y="1767844"/>
              <a:ext cx="685913" cy="606870"/>
              <a:chOff x="3967213" y="1975477"/>
              <a:chExt cx="368185" cy="331816"/>
            </a:xfrm>
            <a:solidFill>
              <a:srgbClr val="002845"/>
            </a:solidFill>
          </p:grpSpPr>
          <p:sp>
            <p:nvSpPr>
              <p:cNvPr id="31" name="Google Shape;11976;p61">
                <a:extLst>
                  <a:ext uri="{FF2B5EF4-FFF2-40B4-BE49-F238E27FC236}">
                    <a16:creationId xmlns:a16="http://schemas.microsoft.com/office/drawing/2014/main" id="{0B681EFF-9133-4345-8925-0E84860C5D98}"/>
                  </a:ext>
                </a:extLst>
              </p:cNvPr>
              <p:cNvSpPr/>
              <p:nvPr/>
            </p:nvSpPr>
            <p:spPr>
              <a:xfrm>
                <a:off x="3967213" y="1975477"/>
                <a:ext cx="368185" cy="331816"/>
              </a:xfrm>
              <a:custGeom>
                <a:avLst/>
                <a:gdLst/>
                <a:ahLst/>
                <a:cxnLst/>
                <a:rect l="l" t="t" r="r" b="b"/>
                <a:pathLst>
                  <a:path w="11622" h="10474" extrusionOk="0">
                    <a:moveTo>
                      <a:pt x="9026" y="0"/>
                    </a:moveTo>
                    <a:cubicBezTo>
                      <a:pt x="7585" y="0"/>
                      <a:pt x="6430" y="1179"/>
                      <a:pt x="6430" y="2608"/>
                    </a:cubicBezTo>
                    <a:cubicBezTo>
                      <a:pt x="6430" y="3072"/>
                      <a:pt x="6549" y="3513"/>
                      <a:pt x="6763" y="3882"/>
                    </a:cubicBezTo>
                    <a:lnTo>
                      <a:pt x="5680" y="3882"/>
                    </a:lnTo>
                    <a:cubicBezTo>
                      <a:pt x="5597" y="3882"/>
                      <a:pt x="5513" y="3965"/>
                      <a:pt x="5513" y="4048"/>
                    </a:cubicBezTo>
                    <a:cubicBezTo>
                      <a:pt x="5513" y="4144"/>
                      <a:pt x="5597" y="4215"/>
                      <a:pt x="5680" y="4215"/>
                    </a:cubicBezTo>
                    <a:lnTo>
                      <a:pt x="6978" y="4215"/>
                    </a:lnTo>
                    <a:cubicBezTo>
                      <a:pt x="7454" y="4810"/>
                      <a:pt x="8192" y="5191"/>
                      <a:pt x="9014" y="5191"/>
                    </a:cubicBezTo>
                    <a:cubicBezTo>
                      <a:pt x="9180" y="5191"/>
                      <a:pt x="9359" y="5180"/>
                      <a:pt x="9502" y="5156"/>
                    </a:cubicBezTo>
                    <a:lnTo>
                      <a:pt x="9502" y="5775"/>
                    </a:lnTo>
                    <a:lnTo>
                      <a:pt x="977" y="5775"/>
                    </a:lnTo>
                    <a:cubicBezTo>
                      <a:pt x="905" y="5775"/>
                      <a:pt x="834" y="5834"/>
                      <a:pt x="810" y="5906"/>
                    </a:cubicBezTo>
                    <a:lnTo>
                      <a:pt x="322" y="8466"/>
                    </a:lnTo>
                    <a:lnTo>
                      <a:pt x="322" y="2965"/>
                    </a:lnTo>
                    <a:lnTo>
                      <a:pt x="2691" y="2965"/>
                    </a:lnTo>
                    <a:lnTo>
                      <a:pt x="3882" y="4156"/>
                    </a:lnTo>
                    <a:cubicBezTo>
                      <a:pt x="3906" y="4179"/>
                      <a:pt x="3953" y="4203"/>
                      <a:pt x="4001" y="4203"/>
                    </a:cubicBezTo>
                    <a:lnTo>
                      <a:pt x="5001" y="4203"/>
                    </a:lnTo>
                    <a:cubicBezTo>
                      <a:pt x="5085" y="4203"/>
                      <a:pt x="5156" y="4120"/>
                      <a:pt x="5156" y="4037"/>
                    </a:cubicBezTo>
                    <a:cubicBezTo>
                      <a:pt x="5156" y="3941"/>
                      <a:pt x="5085" y="3870"/>
                      <a:pt x="5001" y="3870"/>
                    </a:cubicBezTo>
                    <a:lnTo>
                      <a:pt x="4073" y="3870"/>
                    </a:lnTo>
                    <a:lnTo>
                      <a:pt x="2882" y="2679"/>
                    </a:lnTo>
                    <a:cubicBezTo>
                      <a:pt x="2858" y="2655"/>
                      <a:pt x="2810" y="2632"/>
                      <a:pt x="2763" y="2632"/>
                    </a:cubicBezTo>
                    <a:lnTo>
                      <a:pt x="155" y="2632"/>
                    </a:lnTo>
                    <a:cubicBezTo>
                      <a:pt x="72" y="2632"/>
                      <a:pt x="1" y="2715"/>
                      <a:pt x="1" y="2798"/>
                    </a:cubicBezTo>
                    <a:lnTo>
                      <a:pt x="1" y="10299"/>
                    </a:lnTo>
                    <a:cubicBezTo>
                      <a:pt x="1" y="10457"/>
                      <a:pt x="121" y="10466"/>
                      <a:pt x="248" y="10466"/>
                    </a:cubicBezTo>
                    <a:cubicBezTo>
                      <a:pt x="264" y="10466"/>
                      <a:pt x="281" y="10466"/>
                      <a:pt x="298" y="10466"/>
                    </a:cubicBezTo>
                    <a:cubicBezTo>
                      <a:pt x="414" y="10466"/>
                      <a:pt x="3457" y="10474"/>
                      <a:pt x="6062" y="10474"/>
                    </a:cubicBezTo>
                    <a:cubicBezTo>
                      <a:pt x="8016" y="10474"/>
                      <a:pt x="9723" y="10469"/>
                      <a:pt x="9764" y="10454"/>
                    </a:cubicBezTo>
                    <a:cubicBezTo>
                      <a:pt x="9799" y="10418"/>
                      <a:pt x="9847" y="10371"/>
                      <a:pt x="9859" y="10335"/>
                    </a:cubicBezTo>
                    <a:lnTo>
                      <a:pt x="10192" y="8609"/>
                    </a:lnTo>
                    <a:cubicBezTo>
                      <a:pt x="10204" y="8513"/>
                      <a:pt x="10145" y="8430"/>
                      <a:pt x="10061" y="8406"/>
                    </a:cubicBezTo>
                    <a:cubicBezTo>
                      <a:pt x="10053" y="8405"/>
                      <a:pt x="10045" y="8405"/>
                      <a:pt x="10037" y="8405"/>
                    </a:cubicBezTo>
                    <a:cubicBezTo>
                      <a:pt x="9952" y="8405"/>
                      <a:pt x="9881" y="8461"/>
                      <a:pt x="9859" y="8537"/>
                    </a:cubicBezTo>
                    <a:lnTo>
                      <a:pt x="9561" y="10121"/>
                    </a:lnTo>
                    <a:lnTo>
                      <a:pt x="393" y="10121"/>
                    </a:lnTo>
                    <a:lnTo>
                      <a:pt x="1155" y="6132"/>
                    </a:lnTo>
                    <a:lnTo>
                      <a:pt x="10335" y="6132"/>
                    </a:lnTo>
                    <a:lnTo>
                      <a:pt x="10014" y="7870"/>
                    </a:lnTo>
                    <a:cubicBezTo>
                      <a:pt x="10002" y="7966"/>
                      <a:pt x="10061" y="8049"/>
                      <a:pt x="10145" y="8061"/>
                    </a:cubicBezTo>
                    <a:cubicBezTo>
                      <a:pt x="10159" y="8064"/>
                      <a:pt x="10173" y="8066"/>
                      <a:pt x="10186" y="8066"/>
                    </a:cubicBezTo>
                    <a:cubicBezTo>
                      <a:pt x="10263" y="8066"/>
                      <a:pt x="10325" y="8011"/>
                      <a:pt x="10335" y="7930"/>
                    </a:cubicBezTo>
                    <a:lnTo>
                      <a:pt x="10716" y="6001"/>
                    </a:lnTo>
                    <a:cubicBezTo>
                      <a:pt x="10728" y="5953"/>
                      <a:pt x="10716" y="5894"/>
                      <a:pt x="10680" y="5870"/>
                    </a:cubicBezTo>
                    <a:cubicBezTo>
                      <a:pt x="10657" y="5822"/>
                      <a:pt x="10609" y="5811"/>
                      <a:pt x="10550" y="5811"/>
                    </a:cubicBezTo>
                    <a:lnTo>
                      <a:pt x="9847" y="5811"/>
                    </a:lnTo>
                    <a:lnTo>
                      <a:pt x="9847" y="5096"/>
                    </a:lnTo>
                    <a:cubicBezTo>
                      <a:pt x="10776" y="4775"/>
                      <a:pt x="11466" y="3965"/>
                      <a:pt x="11585" y="2965"/>
                    </a:cubicBezTo>
                    <a:cubicBezTo>
                      <a:pt x="11609" y="2858"/>
                      <a:pt x="11550" y="2774"/>
                      <a:pt x="11454" y="2751"/>
                    </a:cubicBezTo>
                    <a:cubicBezTo>
                      <a:pt x="11448" y="2750"/>
                      <a:pt x="11442" y="2749"/>
                      <a:pt x="11436" y="2749"/>
                    </a:cubicBezTo>
                    <a:cubicBezTo>
                      <a:pt x="11358" y="2749"/>
                      <a:pt x="11275" y="2817"/>
                      <a:pt x="11264" y="2905"/>
                    </a:cubicBezTo>
                    <a:cubicBezTo>
                      <a:pt x="11109" y="4025"/>
                      <a:pt x="10145" y="4870"/>
                      <a:pt x="9014" y="4870"/>
                    </a:cubicBezTo>
                    <a:cubicBezTo>
                      <a:pt x="7763" y="4870"/>
                      <a:pt x="6751" y="3858"/>
                      <a:pt x="6751" y="2608"/>
                    </a:cubicBezTo>
                    <a:cubicBezTo>
                      <a:pt x="6751" y="1358"/>
                      <a:pt x="7763" y="346"/>
                      <a:pt x="9014" y="346"/>
                    </a:cubicBezTo>
                    <a:cubicBezTo>
                      <a:pt x="10133" y="346"/>
                      <a:pt x="11097" y="1179"/>
                      <a:pt x="11264" y="2274"/>
                    </a:cubicBezTo>
                    <a:cubicBezTo>
                      <a:pt x="11275" y="2363"/>
                      <a:pt x="11358" y="2431"/>
                      <a:pt x="11436" y="2431"/>
                    </a:cubicBezTo>
                    <a:cubicBezTo>
                      <a:pt x="11442" y="2431"/>
                      <a:pt x="11448" y="2430"/>
                      <a:pt x="11454" y="2429"/>
                    </a:cubicBezTo>
                    <a:cubicBezTo>
                      <a:pt x="11550" y="2417"/>
                      <a:pt x="11621" y="2322"/>
                      <a:pt x="11609" y="2239"/>
                    </a:cubicBezTo>
                    <a:cubicBezTo>
                      <a:pt x="11514" y="1620"/>
                      <a:pt x="11204" y="1060"/>
                      <a:pt x="10740" y="643"/>
                    </a:cubicBezTo>
                    <a:cubicBezTo>
                      <a:pt x="10264" y="227"/>
                      <a:pt x="9657" y="0"/>
                      <a:pt x="90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11977;p61">
                <a:extLst>
                  <a:ext uri="{FF2B5EF4-FFF2-40B4-BE49-F238E27FC236}">
                    <a16:creationId xmlns:a16="http://schemas.microsoft.com/office/drawing/2014/main" id="{58516BBC-03BF-4DF8-A455-49F424A08E4D}"/>
                  </a:ext>
                </a:extLst>
              </p:cNvPr>
              <p:cNvSpPr/>
              <p:nvPr/>
            </p:nvSpPr>
            <p:spPr>
              <a:xfrm>
                <a:off x="4237665" y="2034307"/>
                <a:ext cx="3209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2013" extrusionOk="0">
                    <a:moveTo>
                      <a:pt x="179" y="1"/>
                    </a:moveTo>
                    <a:cubicBezTo>
                      <a:pt x="84" y="1"/>
                      <a:pt x="12" y="72"/>
                      <a:pt x="12" y="167"/>
                    </a:cubicBezTo>
                    <a:cubicBezTo>
                      <a:pt x="12" y="263"/>
                      <a:pt x="84" y="334"/>
                      <a:pt x="179" y="334"/>
                    </a:cubicBezTo>
                    <a:lnTo>
                      <a:pt x="322" y="334"/>
                    </a:lnTo>
                    <a:lnTo>
                      <a:pt x="322" y="1691"/>
                    </a:lnTo>
                    <a:lnTo>
                      <a:pt x="167" y="1691"/>
                    </a:lnTo>
                    <a:cubicBezTo>
                      <a:pt x="72" y="1691"/>
                      <a:pt x="0" y="1763"/>
                      <a:pt x="0" y="1846"/>
                    </a:cubicBezTo>
                    <a:cubicBezTo>
                      <a:pt x="0" y="1941"/>
                      <a:pt x="72" y="2013"/>
                      <a:pt x="167" y="2013"/>
                    </a:cubicBezTo>
                    <a:lnTo>
                      <a:pt x="846" y="2013"/>
                    </a:lnTo>
                    <a:cubicBezTo>
                      <a:pt x="941" y="2013"/>
                      <a:pt x="1012" y="1941"/>
                      <a:pt x="1012" y="1846"/>
                    </a:cubicBezTo>
                    <a:cubicBezTo>
                      <a:pt x="1012" y="1775"/>
                      <a:pt x="941" y="1703"/>
                      <a:pt x="846" y="1703"/>
                    </a:cubicBezTo>
                    <a:lnTo>
                      <a:pt x="667" y="1703"/>
                    </a:lnTo>
                    <a:lnTo>
                      <a:pt x="667" y="167"/>
                    </a:lnTo>
                    <a:cubicBezTo>
                      <a:pt x="667" y="72"/>
                      <a:pt x="596" y="1"/>
                      <a:pt x="50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11978;p61">
                <a:extLst>
                  <a:ext uri="{FF2B5EF4-FFF2-40B4-BE49-F238E27FC236}">
                    <a16:creationId xmlns:a16="http://schemas.microsoft.com/office/drawing/2014/main" id="{7709FB90-ADDA-4178-84AA-A3A51239BE16}"/>
                  </a:ext>
                </a:extLst>
              </p:cNvPr>
              <p:cNvSpPr/>
              <p:nvPr/>
            </p:nvSpPr>
            <p:spPr>
              <a:xfrm>
                <a:off x="4241815" y="2014317"/>
                <a:ext cx="17012" cy="1701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537" extrusionOk="0">
                    <a:moveTo>
                      <a:pt x="274" y="1"/>
                    </a:moveTo>
                    <a:cubicBezTo>
                      <a:pt x="119" y="1"/>
                      <a:pt x="0" y="120"/>
                      <a:pt x="0" y="263"/>
                    </a:cubicBezTo>
                    <a:cubicBezTo>
                      <a:pt x="0" y="417"/>
                      <a:pt x="119" y="536"/>
                      <a:pt x="274" y="536"/>
                    </a:cubicBezTo>
                    <a:cubicBezTo>
                      <a:pt x="417" y="536"/>
                      <a:pt x="536" y="417"/>
                      <a:pt x="536" y="263"/>
                    </a:cubicBezTo>
                    <a:cubicBezTo>
                      <a:pt x="536" y="120"/>
                      <a:pt x="417" y="1"/>
                      <a:pt x="2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5" name="Tekstvak 54">
              <a:extLst>
                <a:ext uri="{FF2B5EF4-FFF2-40B4-BE49-F238E27FC236}">
                  <a16:creationId xmlns:a16="http://schemas.microsoft.com/office/drawing/2014/main" id="{E729A545-F612-465C-9309-E67FB88AC737}"/>
                </a:ext>
              </a:extLst>
            </p:cNvPr>
            <p:cNvSpPr txBox="1"/>
            <p:nvPr/>
          </p:nvSpPr>
          <p:spPr>
            <a:xfrm>
              <a:off x="605117" y="2625497"/>
              <a:ext cx="1378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000" dirty="0">
                  <a:solidFill>
                    <a:schemeClr val="lt1"/>
                  </a:solidFill>
                  <a:latin typeface="Advent Pro SemiBold"/>
                  <a:sym typeface="Advent Pro SemiBold"/>
                </a:rPr>
                <a:t>Data </a:t>
              </a:r>
              <a:r>
                <a:rPr lang="nl-BE" sz="2000" dirty="0" err="1">
                  <a:solidFill>
                    <a:schemeClr val="lt1"/>
                  </a:solidFill>
                  <a:latin typeface="Advent Pro SemiBold"/>
                  <a:sym typeface="Advent Pro SemiBold"/>
                </a:rPr>
                <a:t>Ingestion</a:t>
              </a:r>
              <a:endParaRPr lang="nl-BE" sz="2000" dirty="0">
                <a:solidFill>
                  <a:schemeClr val="lt1"/>
                </a:solidFill>
                <a:latin typeface="Advent Pro SemiBold"/>
                <a:sym typeface="Advent Pro SemiBold"/>
              </a:endParaRPr>
            </a:p>
          </p:txBody>
        </p:sp>
        <p:cxnSp>
          <p:nvCxnSpPr>
            <p:cNvPr id="57" name="Google Shape;484;p27">
              <a:extLst>
                <a:ext uri="{FF2B5EF4-FFF2-40B4-BE49-F238E27FC236}">
                  <a16:creationId xmlns:a16="http://schemas.microsoft.com/office/drawing/2014/main" id="{8A6A4F21-6E81-40D2-A4DB-037CE22E4DB8}"/>
                </a:ext>
              </a:extLst>
            </p:cNvPr>
            <p:cNvCxnSpPr/>
            <p:nvPr/>
          </p:nvCxnSpPr>
          <p:spPr>
            <a:xfrm>
              <a:off x="582522" y="2036281"/>
              <a:ext cx="600" cy="960000"/>
            </a:xfrm>
            <a:prstGeom prst="bent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" name="Groep 71">
            <a:extLst>
              <a:ext uri="{FF2B5EF4-FFF2-40B4-BE49-F238E27FC236}">
                <a16:creationId xmlns:a16="http://schemas.microsoft.com/office/drawing/2014/main" id="{3E41A1DA-D69C-4B82-9E72-393388A15E86}"/>
              </a:ext>
            </a:extLst>
          </p:cNvPr>
          <p:cNvGrpSpPr/>
          <p:nvPr/>
        </p:nvGrpSpPr>
        <p:grpSpPr>
          <a:xfrm>
            <a:off x="2813760" y="2275718"/>
            <a:ext cx="1525204" cy="1639479"/>
            <a:chOff x="2043464" y="1408814"/>
            <a:chExt cx="1525204" cy="1639479"/>
          </a:xfrm>
        </p:grpSpPr>
        <p:sp>
          <p:nvSpPr>
            <p:cNvPr id="69" name="Google Shape;481;p27">
              <a:extLst>
                <a:ext uri="{FF2B5EF4-FFF2-40B4-BE49-F238E27FC236}">
                  <a16:creationId xmlns:a16="http://schemas.microsoft.com/office/drawing/2014/main" id="{170CF19B-8EBF-461D-B908-2BA5B8AE4FE6}"/>
                </a:ext>
              </a:extLst>
            </p:cNvPr>
            <p:cNvSpPr/>
            <p:nvPr/>
          </p:nvSpPr>
          <p:spPr>
            <a:xfrm>
              <a:off x="2066059" y="1408814"/>
              <a:ext cx="824100" cy="824100"/>
            </a:xfrm>
            <a:prstGeom prst="rect">
              <a:avLst/>
            </a:pr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CFCC"/>
                </a:solidFill>
              </a:endParaRPr>
            </a:p>
          </p:txBody>
        </p:sp>
        <p:sp>
          <p:nvSpPr>
            <p:cNvPr id="70" name="Tekstvak 69">
              <a:extLst>
                <a:ext uri="{FF2B5EF4-FFF2-40B4-BE49-F238E27FC236}">
                  <a16:creationId xmlns:a16="http://schemas.microsoft.com/office/drawing/2014/main" id="{8C945F60-7E5B-4BB6-9E9B-C202571CA4E4}"/>
                </a:ext>
              </a:extLst>
            </p:cNvPr>
            <p:cNvSpPr txBox="1"/>
            <p:nvPr/>
          </p:nvSpPr>
          <p:spPr>
            <a:xfrm>
              <a:off x="2066059" y="2340407"/>
              <a:ext cx="15026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000" dirty="0">
                  <a:solidFill>
                    <a:schemeClr val="lt1"/>
                  </a:solidFill>
                  <a:latin typeface="Advent Pro SemiBold"/>
                  <a:sym typeface="Advent Pro SemiBold"/>
                </a:rPr>
                <a:t>Data </a:t>
              </a:r>
              <a:r>
                <a:rPr lang="nl-BE" sz="2000" dirty="0" err="1">
                  <a:solidFill>
                    <a:schemeClr val="lt1"/>
                  </a:solidFill>
                  <a:latin typeface="Advent Pro SemiBold"/>
                  <a:sym typeface="Advent Pro SemiBold"/>
                </a:rPr>
                <a:t>Preparation</a:t>
              </a:r>
              <a:endParaRPr lang="nl-BE" sz="2000" dirty="0">
                <a:solidFill>
                  <a:schemeClr val="lt1"/>
                </a:solidFill>
                <a:latin typeface="Advent Pro SemiBold"/>
                <a:sym typeface="Advent Pro SemiBold"/>
              </a:endParaRPr>
            </a:p>
          </p:txBody>
        </p:sp>
        <p:cxnSp>
          <p:nvCxnSpPr>
            <p:cNvPr id="71" name="Google Shape;484;p27">
              <a:extLst>
                <a:ext uri="{FF2B5EF4-FFF2-40B4-BE49-F238E27FC236}">
                  <a16:creationId xmlns:a16="http://schemas.microsoft.com/office/drawing/2014/main" id="{0162552D-8E30-4375-88EF-7724C689554F}"/>
                </a:ext>
              </a:extLst>
            </p:cNvPr>
            <p:cNvCxnSpPr/>
            <p:nvPr/>
          </p:nvCxnSpPr>
          <p:spPr>
            <a:xfrm>
              <a:off x="2043464" y="1751191"/>
              <a:ext cx="600" cy="960000"/>
            </a:xfrm>
            <a:prstGeom prst="bent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3491;p64">
              <a:extLst>
                <a:ext uri="{FF2B5EF4-FFF2-40B4-BE49-F238E27FC236}">
                  <a16:creationId xmlns:a16="http://schemas.microsoft.com/office/drawing/2014/main" id="{47C5AEA6-B806-4C0E-A418-1474BC17EFCA}"/>
                </a:ext>
              </a:extLst>
            </p:cNvPr>
            <p:cNvGrpSpPr/>
            <p:nvPr/>
          </p:nvGrpSpPr>
          <p:grpSpPr>
            <a:xfrm>
              <a:off x="2218029" y="1485846"/>
              <a:ext cx="623912" cy="700911"/>
              <a:chOff x="6099375" y="2456075"/>
              <a:chExt cx="337684" cy="314194"/>
            </a:xfrm>
            <a:solidFill>
              <a:srgbClr val="002845"/>
            </a:solidFill>
          </p:grpSpPr>
          <p:sp>
            <p:nvSpPr>
              <p:cNvPr id="11" name="Google Shape;13492;p64">
                <a:extLst>
                  <a:ext uri="{FF2B5EF4-FFF2-40B4-BE49-F238E27FC236}">
                    <a16:creationId xmlns:a16="http://schemas.microsoft.com/office/drawing/2014/main" id="{E52FE3D0-B872-42C8-AAC3-E69C3F15811F}"/>
                  </a:ext>
                </a:extLst>
              </p:cNvPr>
              <p:cNvSpPr/>
              <p:nvPr/>
            </p:nvSpPr>
            <p:spPr>
              <a:xfrm>
                <a:off x="6099375" y="2456075"/>
                <a:ext cx="337684" cy="314194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9871" extrusionOk="0">
                    <a:moveTo>
                      <a:pt x="322" y="5025"/>
                    </a:moveTo>
                    <a:cubicBezTo>
                      <a:pt x="536" y="5227"/>
                      <a:pt x="857" y="5418"/>
                      <a:pt x="1274" y="5585"/>
                    </a:cubicBezTo>
                    <a:cubicBezTo>
                      <a:pt x="2048" y="5882"/>
                      <a:pt x="3060" y="6049"/>
                      <a:pt x="4143" y="6049"/>
                    </a:cubicBezTo>
                    <a:lnTo>
                      <a:pt x="4417" y="6049"/>
                    </a:lnTo>
                    <a:cubicBezTo>
                      <a:pt x="4429" y="6061"/>
                      <a:pt x="4465" y="6073"/>
                      <a:pt x="4477" y="6097"/>
                    </a:cubicBezTo>
                    <a:lnTo>
                      <a:pt x="4905" y="6347"/>
                    </a:lnTo>
                    <a:cubicBezTo>
                      <a:pt x="4894" y="6466"/>
                      <a:pt x="4882" y="6585"/>
                      <a:pt x="4882" y="6692"/>
                    </a:cubicBezTo>
                    <a:cubicBezTo>
                      <a:pt x="4882" y="6811"/>
                      <a:pt x="4894" y="6930"/>
                      <a:pt x="4905" y="7025"/>
                    </a:cubicBezTo>
                    <a:lnTo>
                      <a:pt x="4477" y="7287"/>
                    </a:lnTo>
                    <a:cubicBezTo>
                      <a:pt x="4405" y="7323"/>
                      <a:pt x="4358" y="7382"/>
                      <a:pt x="4346" y="7466"/>
                    </a:cubicBezTo>
                    <a:cubicBezTo>
                      <a:pt x="4322" y="7537"/>
                      <a:pt x="4322" y="7609"/>
                      <a:pt x="4370" y="7680"/>
                    </a:cubicBezTo>
                    <a:lnTo>
                      <a:pt x="4608" y="8085"/>
                    </a:lnTo>
                    <a:cubicBezTo>
                      <a:pt x="4564" y="8081"/>
                      <a:pt x="4517" y="8080"/>
                      <a:pt x="4467" y="8080"/>
                    </a:cubicBezTo>
                    <a:cubicBezTo>
                      <a:pt x="4368" y="8080"/>
                      <a:pt x="4263" y="8085"/>
                      <a:pt x="4167" y="8085"/>
                    </a:cubicBezTo>
                    <a:cubicBezTo>
                      <a:pt x="3120" y="8085"/>
                      <a:pt x="2143" y="7942"/>
                      <a:pt x="1393" y="7656"/>
                    </a:cubicBezTo>
                    <a:cubicBezTo>
                      <a:pt x="714" y="7406"/>
                      <a:pt x="322" y="7061"/>
                      <a:pt x="322" y="6728"/>
                    </a:cubicBezTo>
                    <a:lnTo>
                      <a:pt x="322" y="5025"/>
                    </a:lnTo>
                    <a:close/>
                    <a:moveTo>
                      <a:pt x="4132" y="1"/>
                    </a:moveTo>
                    <a:cubicBezTo>
                      <a:pt x="3048" y="1"/>
                      <a:pt x="2036" y="167"/>
                      <a:pt x="1262" y="465"/>
                    </a:cubicBezTo>
                    <a:cubicBezTo>
                      <a:pt x="441" y="774"/>
                      <a:pt x="0" y="1215"/>
                      <a:pt x="0" y="1691"/>
                    </a:cubicBezTo>
                    <a:lnTo>
                      <a:pt x="0" y="6751"/>
                    </a:lnTo>
                    <a:cubicBezTo>
                      <a:pt x="0" y="7228"/>
                      <a:pt x="441" y="7656"/>
                      <a:pt x="1262" y="7966"/>
                    </a:cubicBezTo>
                    <a:cubicBezTo>
                      <a:pt x="2036" y="8264"/>
                      <a:pt x="3048" y="8430"/>
                      <a:pt x="4132" y="8430"/>
                    </a:cubicBezTo>
                    <a:cubicBezTo>
                      <a:pt x="4346" y="8430"/>
                      <a:pt x="4548" y="8430"/>
                      <a:pt x="4763" y="8418"/>
                    </a:cubicBezTo>
                    <a:lnTo>
                      <a:pt x="5025" y="8871"/>
                    </a:lnTo>
                    <a:cubicBezTo>
                      <a:pt x="5072" y="8954"/>
                      <a:pt x="5132" y="8990"/>
                      <a:pt x="5203" y="9014"/>
                    </a:cubicBezTo>
                    <a:cubicBezTo>
                      <a:pt x="5227" y="9018"/>
                      <a:pt x="5252" y="9020"/>
                      <a:pt x="5278" y="9020"/>
                    </a:cubicBezTo>
                    <a:cubicBezTo>
                      <a:pt x="5329" y="9020"/>
                      <a:pt x="5382" y="9010"/>
                      <a:pt x="5429" y="8978"/>
                    </a:cubicBezTo>
                    <a:lnTo>
                      <a:pt x="5858" y="8728"/>
                    </a:lnTo>
                    <a:cubicBezTo>
                      <a:pt x="6037" y="8871"/>
                      <a:pt x="6251" y="8990"/>
                      <a:pt x="6465" y="9085"/>
                    </a:cubicBezTo>
                    <a:lnTo>
                      <a:pt x="6465" y="9573"/>
                    </a:lnTo>
                    <a:cubicBezTo>
                      <a:pt x="6465" y="9740"/>
                      <a:pt x="6608" y="9871"/>
                      <a:pt x="6763" y="9871"/>
                    </a:cubicBezTo>
                    <a:lnTo>
                      <a:pt x="8108" y="9871"/>
                    </a:lnTo>
                    <a:cubicBezTo>
                      <a:pt x="8275" y="9871"/>
                      <a:pt x="8406" y="9740"/>
                      <a:pt x="8406" y="9573"/>
                    </a:cubicBezTo>
                    <a:lnTo>
                      <a:pt x="8406" y="9085"/>
                    </a:lnTo>
                    <a:cubicBezTo>
                      <a:pt x="8632" y="8990"/>
                      <a:pt x="8823" y="8871"/>
                      <a:pt x="9013" y="8728"/>
                    </a:cubicBezTo>
                    <a:lnTo>
                      <a:pt x="9442" y="8978"/>
                    </a:lnTo>
                    <a:cubicBezTo>
                      <a:pt x="9497" y="9010"/>
                      <a:pt x="9548" y="9020"/>
                      <a:pt x="9596" y="9020"/>
                    </a:cubicBezTo>
                    <a:cubicBezTo>
                      <a:pt x="9620" y="9020"/>
                      <a:pt x="9644" y="9018"/>
                      <a:pt x="9668" y="9014"/>
                    </a:cubicBezTo>
                    <a:cubicBezTo>
                      <a:pt x="9739" y="8990"/>
                      <a:pt x="9799" y="8930"/>
                      <a:pt x="9847" y="8871"/>
                    </a:cubicBezTo>
                    <a:lnTo>
                      <a:pt x="10513" y="7716"/>
                    </a:lnTo>
                    <a:cubicBezTo>
                      <a:pt x="10561" y="7597"/>
                      <a:pt x="10561" y="7525"/>
                      <a:pt x="10549" y="7442"/>
                    </a:cubicBezTo>
                    <a:cubicBezTo>
                      <a:pt x="10537" y="7371"/>
                      <a:pt x="10478" y="7311"/>
                      <a:pt x="10406" y="7263"/>
                    </a:cubicBezTo>
                    <a:lnTo>
                      <a:pt x="9978" y="7013"/>
                    </a:lnTo>
                    <a:cubicBezTo>
                      <a:pt x="9989" y="6894"/>
                      <a:pt x="10013" y="6775"/>
                      <a:pt x="10013" y="6668"/>
                    </a:cubicBezTo>
                    <a:cubicBezTo>
                      <a:pt x="10013" y="6549"/>
                      <a:pt x="10001" y="6430"/>
                      <a:pt x="9978" y="6335"/>
                    </a:cubicBezTo>
                    <a:lnTo>
                      <a:pt x="10406" y="6073"/>
                    </a:lnTo>
                    <a:cubicBezTo>
                      <a:pt x="10549" y="6001"/>
                      <a:pt x="10609" y="5823"/>
                      <a:pt x="10513" y="5680"/>
                    </a:cubicBezTo>
                    <a:lnTo>
                      <a:pt x="10311" y="5323"/>
                    </a:lnTo>
                    <a:cubicBezTo>
                      <a:pt x="10280" y="5268"/>
                      <a:pt x="10228" y="5239"/>
                      <a:pt x="10176" y="5239"/>
                    </a:cubicBezTo>
                    <a:cubicBezTo>
                      <a:pt x="10148" y="5239"/>
                      <a:pt x="10121" y="5247"/>
                      <a:pt x="10097" y="5263"/>
                    </a:cubicBezTo>
                    <a:cubicBezTo>
                      <a:pt x="10025" y="5299"/>
                      <a:pt x="9989" y="5394"/>
                      <a:pt x="10037" y="5466"/>
                    </a:cubicBezTo>
                    <a:lnTo>
                      <a:pt x="10228" y="5811"/>
                    </a:lnTo>
                    <a:lnTo>
                      <a:pt x="9727" y="6108"/>
                    </a:lnTo>
                    <a:cubicBezTo>
                      <a:pt x="9668" y="6132"/>
                      <a:pt x="9632" y="6216"/>
                      <a:pt x="9656" y="6275"/>
                    </a:cubicBezTo>
                    <a:cubicBezTo>
                      <a:pt x="9680" y="6406"/>
                      <a:pt x="9680" y="6537"/>
                      <a:pt x="9680" y="6668"/>
                    </a:cubicBezTo>
                    <a:cubicBezTo>
                      <a:pt x="9680" y="6811"/>
                      <a:pt x="9668" y="6942"/>
                      <a:pt x="9656" y="7073"/>
                    </a:cubicBezTo>
                    <a:cubicBezTo>
                      <a:pt x="9632" y="7132"/>
                      <a:pt x="9668" y="7204"/>
                      <a:pt x="9727" y="7240"/>
                    </a:cubicBezTo>
                    <a:lnTo>
                      <a:pt x="10228" y="7537"/>
                    </a:lnTo>
                    <a:lnTo>
                      <a:pt x="9573" y="8668"/>
                    </a:lnTo>
                    <a:lnTo>
                      <a:pt x="9073" y="8371"/>
                    </a:lnTo>
                    <a:cubicBezTo>
                      <a:pt x="9045" y="8354"/>
                      <a:pt x="9015" y="8345"/>
                      <a:pt x="8986" y="8345"/>
                    </a:cubicBezTo>
                    <a:cubicBezTo>
                      <a:pt x="8952" y="8345"/>
                      <a:pt x="8920" y="8357"/>
                      <a:pt x="8894" y="8383"/>
                    </a:cubicBezTo>
                    <a:cubicBezTo>
                      <a:pt x="8680" y="8561"/>
                      <a:pt x="8442" y="8692"/>
                      <a:pt x="8192" y="8787"/>
                    </a:cubicBezTo>
                    <a:cubicBezTo>
                      <a:pt x="8132" y="8799"/>
                      <a:pt x="8084" y="8859"/>
                      <a:pt x="8084" y="8930"/>
                    </a:cubicBezTo>
                    <a:lnTo>
                      <a:pt x="8084" y="9514"/>
                    </a:lnTo>
                    <a:lnTo>
                      <a:pt x="6775" y="9514"/>
                    </a:lnTo>
                    <a:lnTo>
                      <a:pt x="6775" y="8930"/>
                    </a:lnTo>
                    <a:cubicBezTo>
                      <a:pt x="6775" y="8871"/>
                      <a:pt x="6739" y="8811"/>
                      <a:pt x="6679" y="8787"/>
                    </a:cubicBezTo>
                    <a:cubicBezTo>
                      <a:pt x="6418" y="8692"/>
                      <a:pt x="6179" y="8561"/>
                      <a:pt x="5977" y="8383"/>
                    </a:cubicBezTo>
                    <a:cubicBezTo>
                      <a:pt x="5951" y="8357"/>
                      <a:pt x="5919" y="8345"/>
                      <a:pt x="5885" y="8345"/>
                    </a:cubicBezTo>
                    <a:cubicBezTo>
                      <a:pt x="5856" y="8345"/>
                      <a:pt x="5826" y="8354"/>
                      <a:pt x="5798" y="8371"/>
                    </a:cubicBezTo>
                    <a:lnTo>
                      <a:pt x="5286" y="8668"/>
                    </a:lnTo>
                    <a:lnTo>
                      <a:pt x="4632" y="7537"/>
                    </a:lnTo>
                    <a:lnTo>
                      <a:pt x="5144" y="7240"/>
                    </a:lnTo>
                    <a:cubicBezTo>
                      <a:pt x="5203" y="7204"/>
                      <a:pt x="5227" y="7132"/>
                      <a:pt x="5215" y="7073"/>
                    </a:cubicBezTo>
                    <a:cubicBezTo>
                      <a:pt x="5191" y="6942"/>
                      <a:pt x="5191" y="6811"/>
                      <a:pt x="5191" y="6668"/>
                    </a:cubicBezTo>
                    <a:cubicBezTo>
                      <a:pt x="5191" y="6537"/>
                      <a:pt x="5203" y="6406"/>
                      <a:pt x="5215" y="6275"/>
                    </a:cubicBezTo>
                    <a:cubicBezTo>
                      <a:pt x="5227" y="6216"/>
                      <a:pt x="5203" y="6132"/>
                      <a:pt x="5144" y="6108"/>
                    </a:cubicBezTo>
                    <a:lnTo>
                      <a:pt x="4632" y="5811"/>
                    </a:lnTo>
                    <a:lnTo>
                      <a:pt x="5286" y="4680"/>
                    </a:lnTo>
                    <a:lnTo>
                      <a:pt x="5798" y="4977"/>
                    </a:lnTo>
                    <a:cubicBezTo>
                      <a:pt x="5825" y="4988"/>
                      <a:pt x="5854" y="4994"/>
                      <a:pt x="5883" y="4994"/>
                    </a:cubicBezTo>
                    <a:cubicBezTo>
                      <a:pt x="5917" y="4994"/>
                      <a:pt x="5951" y="4985"/>
                      <a:pt x="5977" y="4965"/>
                    </a:cubicBezTo>
                    <a:cubicBezTo>
                      <a:pt x="6179" y="4787"/>
                      <a:pt x="6418" y="4644"/>
                      <a:pt x="6679" y="4561"/>
                    </a:cubicBezTo>
                    <a:cubicBezTo>
                      <a:pt x="6739" y="4549"/>
                      <a:pt x="6775" y="4489"/>
                      <a:pt x="6775" y="4406"/>
                    </a:cubicBezTo>
                    <a:lnTo>
                      <a:pt x="6775" y="3834"/>
                    </a:lnTo>
                    <a:lnTo>
                      <a:pt x="8084" y="3834"/>
                    </a:lnTo>
                    <a:lnTo>
                      <a:pt x="8084" y="4406"/>
                    </a:lnTo>
                    <a:cubicBezTo>
                      <a:pt x="8084" y="4465"/>
                      <a:pt x="8132" y="4525"/>
                      <a:pt x="8192" y="4561"/>
                    </a:cubicBezTo>
                    <a:cubicBezTo>
                      <a:pt x="8442" y="4644"/>
                      <a:pt x="8680" y="4787"/>
                      <a:pt x="8894" y="4965"/>
                    </a:cubicBezTo>
                    <a:cubicBezTo>
                      <a:pt x="8920" y="4985"/>
                      <a:pt x="8954" y="4994"/>
                      <a:pt x="8988" y="4994"/>
                    </a:cubicBezTo>
                    <a:cubicBezTo>
                      <a:pt x="9017" y="4994"/>
                      <a:pt x="9046" y="4988"/>
                      <a:pt x="9073" y="4977"/>
                    </a:cubicBezTo>
                    <a:lnTo>
                      <a:pt x="9573" y="4680"/>
                    </a:lnTo>
                    <a:lnTo>
                      <a:pt x="9716" y="4906"/>
                    </a:lnTo>
                    <a:cubicBezTo>
                      <a:pt x="9740" y="4955"/>
                      <a:pt x="9793" y="4982"/>
                      <a:pt x="9847" y="4982"/>
                    </a:cubicBezTo>
                    <a:cubicBezTo>
                      <a:pt x="9871" y="4982"/>
                      <a:pt x="9896" y="4977"/>
                      <a:pt x="9918" y="4965"/>
                    </a:cubicBezTo>
                    <a:cubicBezTo>
                      <a:pt x="9989" y="4918"/>
                      <a:pt x="10025" y="4823"/>
                      <a:pt x="9978" y="4751"/>
                    </a:cubicBezTo>
                    <a:lnTo>
                      <a:pt x="9847" y="4513"/>
                    </a:lnTo>
                    <a:cubicBezTo>
                      <a:pt x="9798" y="4424"/>
                      <a:pt x="9699" y="4367"/>
                      <a:pt x="9592" y="4367"/>
                    </a:cubicBezTo>
                    <a:cubicBezTo>
                      <a:pt x="9542" y="4367"/>
                      <a:pt x="9491" y="4379"/>
                      <a:pt x="9442" y="4406"/>
                    </a:cubicBezTo>
                    <a:lnTo>
                      <a:pt x="9013" y="4668"/>
                    </a:lnTo>
                    <a:cubicBezTo>
                      <a:pt x="8835" y="4513"/>
                      <a:pt x="8620" y="4394"/>
                      <a:pt x="8406" y="4311"/>
                    </a:cubicBezTo>
                    <a:lnTo>
                      <a:pt x="8406" y="3811"/>
                    </a:lnTo>
                    <a:cubicBezTo>
                      <a:pt x="8406" y="3727"/>
                      <a:pt x="8358" y="3632"/>
                      <a:pt x="8299" y="3596"/>
                    </a:cubicBezTo>
                    <a:lnTo>
                      <a:pt x="8299" y="1656"/>
                    </a:lnTo>
                    <a:cubicBezTo>
                      <a:pt x="8299" y="1060"/>
                      <a:pt x="7596" y="536"/>
                      <a:pt x="6394" y="239"/>
                    </a:cubicBezTo>
                    <a:cubicBezTo>
                      <a:pt x="6384" y="237"/>
                      <a:pt x="6375" y="237"/>
                      <a:pt x="6365" y="237"/>
                    </a:cubicBezTo>
                    <a:cubicBezTo>
                      <a:pt x="6284" y="237"/>
                      <a:pt x="6225" y="283"/>
                      <a:pt x="6203" y="358"/>
                    </a:cubicBezTo>
                    <a:cubicBezTo>
                      <a:pt x="6179" y="453"/>
                      <a:pt x="6227" y="524"/>
                      <a:pt x="6322" y="560"/>
                    </a:cubicBezTo>
                    <a:cubicBezTo>
                      <a:pt x="7346" y="810"/>
                      <a:pt x="7989" y="1239"/>
                      <a:pt x="7989" y="1667"/>
                    </a:cubicBezTo>
                    <a:cubicBezTo>
                      <a:pt x="7989" y="2001"/>
                      <a:pt x="7596" y="2346"/>
                      <a:pt x="6918" y="2596"/>
                    </a:cubicBezTo>
                    <a:cubicBezTo>
                      <a:pt x="6179" y="2882"/>
                      <a:pt x="5203" y="3025"/>
                      <a:pt x="4143" y="3025"/>
                    </a:cubicBezTo>
                    <a:cubicBezTo>
                      <a:pt x="3703" y="3025"/>
                      <a:pt x="3262" y="3001"/>
                      <a:pt x="2846" y="2941"/>
                    </a:cubicBezTo>
                    <a:cubicBezTo>
                      <a:pt x="2833" y="2938"/>
                      <a:pt x="2821" y="2936"/>
                      <a:pt x="2809" y="2936"/>
                    </a:cubicBezTo>
                    <a:cubicBezTo>
                      <a:pt x="2742" y="2936"/>
                      <a:pt x="2687" y="2991"/>
                      <a:pt x="2667" y="3072"/>
                    </a:cubicBezTo>
                    <a:cubicBezTo>
                      <a:pt x="2655" y="3156"/>
                      <a:pt x="2715" y="3239"/>
                      <a:pt x="2810" y="3251"/>
                    </a:cubicBezTo>
                    <a:cubicBezTo>
                      <a:pt x="3239" y="3311"/>
                      <a:pt x="3679" y="3334"/>
                      <a:pt x="4143" y="3334"/>
                    </a:cubicBezTo>
                    <a:cubicBezTo>
                      <a:pt x="5227" y="3334"/>
                      <a:pt x="6239" y="3168"/>
                      <a:pt x="7013" y="2870"/>
                    </a:cubicBezTo>
                    <a:cubicBezTo>
                      <a:pt x="7430" y="2715"/>
                      <a:pt x="7763" y="2525"/>
                      <a:pt x="7965" y="2310"/>
                    </a:cubicBezTo>
                    <a:lnTo>
                      <a:pt x="7965" y="3525"/>
                    </a:lnTo>
                    <a:lnTo>
                      <a:pt x="6751" y="3525"/>
                    </a:lnTo>
                    <a:cubicBezTo>
                      <a:pt x="6584" y="3525"/>
                      <a:pt x="6453" y="3668"/>
                      <a:pt x="6453" y="3822"/>
                    </a:cubicBezTo>
                    <a:lnTo>
                      <a:pt x="6453" y="4323"/>
                    </a:lnTo>
                    <a:cubicBezTo>
                      <a:pt x="6227" y="4406"/>
                      <a:pt x="6037" y="4525"/>
                      <a:pt x="5846" y="4680"/>
                    </a:cubicBezTo>
                    <a:lnTo>
                      <a:pt x="5406" y="4418"/>
                    </a:lnTo>
                    <a:cubicBezTo>
                      <a:pt x="5360" y="4395"/>
                      <a:pt x="5315" y="4387"/>
                      <a:pt x="5270" y="4387"/>
                    </a:cubicBezTo>
                    <a:cubicBezTo>
                      <a:pt x="5243" y="4387"/>
                      <a:pt x="5217" y="4390"/>
                      <a:pt x="5191" y="4394"/>
                    </a:cubicBezTo>
                    <a:cubicBezTo>
                      <a:pt x="5108" y="4406"/>
                      <a:pt x="5048" y="4465"/>
                      <a:pt x="5013" y="4525"/>
                    </a:cubicBezTo>
                    <a:lnTo>
                      <a:pt x="4334" y="5692"/>
                    </a:lnTo>
                    <a:cubicBezTo>
                      <a:pt x="4322" y="5704"/>
                      <a:pt x="4322" y="5716"/>
                      <a:pt x="4322" y="5727"/>
                    </a:cubicBezTo>
                    <a:lnTo>
                      <a:pt x="4132" y="5727"/>
                    </a:lnTo>
                    <a:cubicBezTo>
                      <a:pt x="3084" y="5727"/>
                      <a:pt x="2107" y="5585"/>
                      <a:pt x="1357" y="5299"/>
                    </a:cubicBezTo>
                    <a:cubicBezTo>
                      <a:pt x="679" y="5049"/>
                      <a:pt x="286" y="4704"/>
                      <a:pt x="286" y="4382"/>
                    </a:cubicBezTo>
                    <a:lnTo>
                      <a:pt x="286" y="2322"/>
                    </a:lnTo>
                    <a:cubicBezTo>
                      <a:pt x="643" y="2668"/>
                      <a:pt x="1274" y="2965"/>
                      <a:pt x="2131" y="3144"/>
                    </a:cubicBezTo>
                    <a:lnTo>
                      <a:pt x="2167" y="3144"/>
                    </a:lnTo>
                    <a:cubicBezTo>
                      <a:pt x="2238" y="3144"/>
                      <a:pt x="2298" y="3096"/>
                      <a:pt x="2322" y="3025"/>
                    </a:cubicBezTo>
                    <a:cubicBezTo>
                      <a:pt x="2334" y="2930"/>
                      <a:pt x="2286" y="2858"/>
                      <a:pt x="2203" y="2846"/>
                    </a:cubicBezTo>
                    <a:cubicBezTo>
                      <a:pt x="1036" y="2596"/>
                      <a:pt x="298" y="2132"/>
                      <a:pt x="298" y="1667"/>
                    </a:cubicBezTo>
                    <a:cubicBezTo>
                      <a:pt x="298" y="1346"/>
                      <a:pt x="679" y="1001"/>
                      <a:pt x="1369" y="751"/>
                    </a:cubicBezTo>
                    <a:cubicBezTo>
                      <a:pt x="2096" y="465"/>
                      <a:pt x="3072" y="322"/>
                      <a:pt x="4132" y="322"/>
                    </a:cubicBezTo>
                    <a:cubicBezTo>
                      <a:pt x="4667" y="322"/>
                      <a:pt x="5191" y="358"/>
                      <a:pt x="5679" y="441"/>
                    </a:cubicBezTo>
                    <a:cubicBezTo>
                      <a:pt x="5687" y="442"/>
                      <a:pt x="5695" y="443"/>
                      <a:pt x="5703" y="443"/>
                    </a:cubicBezTo>
                    <a:cubicBezTo>
                      <a:pt x="5786" y="443"/>
                      <a:pt x="5847" y="385"/>
                      <a:pt x="5858" y="298"/>
                    </a:cubicBezTo>
                    <a:cubicBezTo>
                      <a:pt x="5870" y="215"/>
                      <a:pt x="5810" y="143"/>
                      <a:pt x="5727" y="120"/>
                    </a:cubicBezTo>
                    <a:cubicBezTo>
                      <a:pt x="5215" y="36"/>
                      <a:pt x="4679" y="1"/>
                      <a:pt x="41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13493;p64">
                <a:extLst>
                  <a:ext uri="{FF2B5EF4-FFF2-40B4-BE49-F238E27FC236}">
                    <a16:creationId xmlns:a16="http://schemas.microsoft.com/office/drawing/2014/main" id="{2F70B2F4-9364-4808-99BA-896B0FDAD7D3}"/>
                  </a:ext>
                </a:extLst>
              </p:cNvPr>
              <p:cNvSpPr/>
              <p:nvPr/>
            </p:nvSpPr>
            <p:spPr>
              <a:xfrm>
                <a:off x="6306652" y="2638748"/>
                <a:ext cx="59904" cy="59522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70" extrusionOk="0">
                    <a:moveTo>
                      <a:pt x="941" y="310"/>
                    </a:moveTo>
                    <a:cubicBezTo>
                      <a:pt x="1287" y="310"/>
                      <a:pt x="1561" y="596"/>
                      <a:pt x="1561" y="929"/>
                    </a:cubicBezTo>
                    <a:cubicBezTo>
                      <a:pt x="1561" y="1274"/>
                      <a:pt x="1287" y="1560"/>
                      <a:pt x="941" y="1560"/>
                    </a:cubicBezTo>
                    <a:cubicBezTo>
                      <a:pt x="596" y="1560"/>
                      <a:pt x="310" y="1274"/>
                      <a:pt x="310" y="929"/>
                    </a:cubicBezTo>
                    <a:cubicBezTo>
                      <a:pt x="310" y="596"/>
                      <a:pt x="596" y="310"/>
                      <a:pt x="941" y="310"/>
                    </a:cubicBezTo>
                    <a:close/>
                    <a:moveTo>
                      <a:pt x="941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70"/>
                      <a:pt x="941" y="1870"/>
                    </a:cubicBezTo>
                    <a:cubicBezTo>
                      <a:pt x="1465" y="1870"/>
                      <a:pt x="1882" y="1453"/>
                      <a:pt x="1882" y="929"/>
                    </a:cubicBezTo>
                    <a:cubicBezTo>
                      <a:pt x="1882" y="417"/>
                      <a:pt x="1465" y="0"/>
                      <a:pt x="9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3" name="Groep 72">
            <a:extLst>
              <a:ext uri="{FF2B5EF4-FFF2-40B4-BE49-F238E27FC236}">
                <a16:creationId xmlns:a16="http://schemas.microsoft.com/office/drawing/2014/main" id="{516D9336-5D1D-4E6A-8022-33E33B821EAA}"/>
              </a:ext>
            </a:extLst>
          </p:cNvPr>
          <p:cNvGrpSpPr/>
          <p:nvPr/>
        </p:nvGrpSpPr>
        <p:grpSpPr>
          <a:xfrm>
            <a:off x="4477700" y="1284487"/>
            <a:ext cx="1400918" cy="1639479"/>
            <a:chOff x="4124945" y="1330454"/>
            <a:chExt cx="1400918" cy="1639479"/>
          </a:xfrm>
        </p:grpSpPr>
        <p:grpSp>
          <p:nvGrpSpPr>
            <p:cNvPr id="67" name="Groep 66">
              <a:extLst>
                <a:ext uri="{FF2B5EF4-FFF2-40B4-BE49-F238E27FC236}">
                  <a16:creationId xmlns:a16="http://schemas.microsoft.com/office/drawing/2014/main" id="{D2B91945-CEAE-49AD-8E64-1FEAB79DA1AA}"/>
                </a:ext>
              </a:extLst>
            </p:cNvPr>
            <p:cNvGrpSpPr/>
            <p:nvPr/>
          </p:nvGrpSpPr>
          <p:grpSpPr>
            <a:xfrm>
              <a:off x="4124945" y="1330454"/>
              <a:ext cx="1400918" cy="1639479"/>
              <a:chOff x="2224553" y="3333383"/>
              <a:chExt cx="1400918" cy="1639479"/>
            </a:xfrm>
          </p:grpSpPr>
          <p:sp>
            <p:nvSpPr>
              <p:cNvPr id="62" name="Google Shape;481;p27">
                <a:extLst>
                  <a:ext uri="{FF2B5EF4-FFF2-40B4-BE49-F238E27FC236}">
                    <a16:creationId xmlns:a16="http://schemas.microsoft.com/office/drawing/2014/main" id="{7540556A-45A8-4BC7-AA4C-83654670A375}"/>
                  </a:ext>
                </a:extLst>
              </p:cNvPr>
              <p:cNvSpPr/>
              <p:nvPr/>
            </p:nvSpPr>
            <p:spPr>
              <a:xfrm>
                <a:off x="2247148" y="3333383"/>
                <a:ext cx="824100" cy="824100"/>
              </a:xfrm>
              <a:prstGeom prst="rect">
                <a:avLst/>
              </a:prstGeom>
              <a:solidFill>
                <a:srgbClr val="E898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CFCC"/>
                  </a:solidFill>
                </a:endParaRPr>
              </a:p>
            </p:txBody>
          </p: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5D789257-E1F2-45A5-8FB5-B57A9BE16056}"/>
                  </a:ext>
                </a:extLst>
              </p:cNvPr>
              <p:cNvSpPr txBox="1"/>
              <p:nvPr/>
            </p:nvSpPr>
            <p:spPr>
              <a:xfrm>
                <a:off x="2247148" y="4264976"/>
                <a:ext cx="13783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dirty="0">
                    <a:solidFill>
                      <a:schemeClr val="lt1"/>
                    </a:solidFill>
                    <a:latin typeface="Advent Pro SemiBold"/>
                    <a:sym typeface="Advent Pro SemiBold"/>
                  </a:rPr>
                  <a:t>Model</a:t>
                </a:r>
              </a:p>
              <a:p>
                <a:r>
                  <a:rPr lang="nl-BE" sz="2000" dirty="0">
                    <a:solidFill>
                      <a:schemeClr val="lt1"/>
                    </a:solidFill>
                    <a:latin typeface="Advent Pro SemiBold"/>
                    <a:sym typeface="Advent Pro SemiBold"/>
                  </a:rPr>
                  <a:t>Training</a:t>
                </a:r>
              </a:p>
            </p:txBody>
          </p:sp>
          <p:cxnSp>
            <p:nvCxnSpPr>
              <p:cNvPr id="64" name="Google Shape;484;p27">
                <a:extLst>
                  <a:ext uri="{FF2B5EF4-FFF2-40B4-BE49-F238E27FC236}">
                    <a16:creationId xmlns:a16="http://schemas.microsoft.com/office/drawing/2014/main" id="{E96A31F9-4ACD-476A-BB98-23D100BD3007}"/>
                  </a:ext>
                </a:extLst>
              </p:cNvPr>
              <p:cNvCxnSpPr/>
              <p:nvPr/>
            </p:nvCxnSpPr>
            <p:spPr>
              <a:xfrm>
                <a:off x="2224553" y="3675760"/>
                <a:ext cx="600" cy="960000"/>
              </a:xfrm>
              <a:prstGeom prst="bentConnector3">
                <a:avLst>
                  <a:gd name="adj1" fmla="val -396875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" name="Google Shape;13358;p64">
              <a:extLst>
                <a:ext uri="{FF2B5EF4-FFF2-40B4-BE49-F238E27FC236}">
                  <a16:creationId xmlns:a16="http://schemas.microsoft.com/office/drawing/2014/main" id="{4A5A81F2-B3D0-4C89-8B12-5AC191CC2A99}"/>
                </a:ext>
              </a:extLst>
            </p:cNvPr>
            <p:cNvGrpSpPr/>
            <p:nvPr/>
          </p:nvGrpSpPr>
          <p:grpSpPr>
            <a:xfrm>
              <a:off x="4230935" y="1384150"/>
              <a:ext cx="708611" cy="731303"/>
              <a:chOff x="6069423" y="2891892"/>
              <a:chExt cx="362321" cy="364231"/>
            </a:xfrm>
            <a:solidFill>
              <a:srgbClr val="002845"/>
            </a:solidFill>
          </p:grpSpPr>
          <p:sp>
            <p:nvSpPr>
              <p:cNvPr id="4" name="Google Shape;13359;p64">
                <a:extLst>
                  <a:ext uri="{FF2B5EF4-FFF2-40B4-BE49-F238E27FC236}">
                    <a16:creationId xmlns:a16="http://schemas.microsoft.com/office/drawing/2014/main" id="{2AFDD8D0-C75A-4A18-8141-FFC8BF5A0054}"/>
                  </a:ext>
                </a:extLst>
              </p:cNvPr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" name="Google Shape;13360;p64">
                <a:extLst>
                  <a:ext uri="{FF2B5EF4-FFF2-40B4-BE49-F238E27FC236}">
                    <a16:creationId xmlns:a16="http://schemas.microsoft.com/office/drawing/2014/main" id="{B302C93B-8638-4A04-8A8F-A661B6090265}"/>
                  </a:ext>
                </a:extLst>
              </p:cNvPr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" name="Google Shape;13361;p64">
                <a:extLst>
                  <a:ext uri="{FF2B5EF4-FFF2-40B4-BE49-F238E27FC236}">
                    <a16:creationId xmlns:a16="http://schemas.microsoft.com/office/drawing/2014/main" id="{E7BA2AE3-7BCE-43DA-9FF0-BDFC890DC137}"/>
                  </a:ext>
                </a:extLst>
              </p:cNvPr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" name="Google Shape;13362;p64">
                <a:extLst>
                  <a:ext uri="{FF2B5EF4-FFF2-40B4-BE49-F238E27FC236}">
                    <a16:creationId xmlns:a16="http://schemas.microsoft.com/office/drawing/2014/main" id="{EACC2CD0-102D-4517-83D6-882F13250853}"/>
                  </a:ext>
                </a:extLst>
              </p:cNvPr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" name="Google Shape;13363;p64">
                <a:extLst>
                  <a:ext uri="{FF2B5EF4-FFF2-40B4-BE49-F238E27FC236}">
                    <a16:creationId xmlns:a16="http://schemas.microsoft.com/office/drawing/2014/main" id="{E93FFCDE-956F-41B7-99B4-E5C7713C3B7F}"/>
                  </a:ext>
                </a:extLst>
              </p:cNvPr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13364;p64">
                <a:extLst>
                  <a:ext uri="{FF2B5EF4-FFF2-40B4-BE49-F238E27FC236}">
                    <a16:creationId xmlns:a16="http://schemas.microsoft.com/office/drawing/2014/main" id="{2B6A1FDE-C96F-47AE-8F08-60FE723925C4}"/>
                  </a:ext>
                </a:extLst>
              </p:cNvPr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4" name="Groep 73">
            <a:extLst>
              <a:ext uri="{FF2B5EF4-FFF2-40B4-BE49-F238E27FC236}">
                <a16:creationId xmlns:a16="http://schemas.microsoft.com/office/drawing/2014/main" id="{7D0726C5-7835-4E1E-8D8F-5354A9B80DB2}"/>
              </a:ext>
            </a:extLst>
          </p:cNvPr>
          <p:cNvGrpSpPr/>
          <p:nvPr/>
        </p:nvGrpSpPr>
        <p:grpSpPr>
          <a:xfrm>
            <a:off x="6631685" y="518327"/>
            <a:ext cx="1400918" cy="1639479"/>
            <a:chOff x="6159298" y="2865652"/>
            <a:chExt cx="1400918" cy="1639479"/>
          </a:xfrm>
        </p:grpSpPr>
        <p:grpSp>
          <p:nvGrpSpPr>
            <p:cNvPr id="66" name="Groep 65">
              <a:extLst>
                <a:ext uri="{FF2B5EF4-FFF2-40B4-BE49-F238E27FC236}">
                  <a16:creationId xmlns:a16="http://schemas.microsoft.com/office/drawing/2014/main" id="{75524303-F838-48F1-A973-5C04169A2B49}"/>
                </a:ext>
              </a:extLst>
            </p:cNvPr>
            <p:cNvGrpSpPr/>
            <p:nvPr/>
          </p:nvGrpSpPr>
          <p:grpSpPr>
            <a:xfrm>
              <a:off x="6159298" y="2865652"/>
              <a:ext cx="1400918" cy="1639479"/>
              <a:chOff x="607825" y="3385992"/>
              <a:chExt cx="1400918" cy="1639479"/>
            </a:xfrm>
          </p:grpSpPr>
          <p:sp>
            <p:nvSpPr>
              <p:cNvPr id="59" name="Google Shape;481;p27">
                <a:extLst>
                  <a:ext uri="{FF2B5EF4-FFF2-40B4-BE49-F238E27FC236}">
                    <a16:creationId xmlns:a16="http://schemas.microsoft.com/office/drawing/2014/main" id="{6197FE3E-A77C-47FA-8C39-6D9ACB094D84}"/>
                  </a:ext>
                </a:extLst>
              </p:cNvPr>
              <p:cNvSpPr/>
              <p:nvPr/>
            </p:nvSpPr>
            <p:spPr>
              <a:xfrm>
                <a:off x="630420" y="3385992"/>
                <a:ext cx="824100" cy="824100"/>
              </a:xfrm>
              <a:prstGeom prst="rect">
                <a:avLst/>
              </a:pr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CFCC"/>
                  </a:solidFill>
                </a:endParaRPr>
              </a:p>
            </p:txBody>
          </p:sp>
          <p:sp>
            <p:nvSpPr>
              <p:cNvPr id="60" name="Tekstvak 59">
                <a:extLst>
                  <a:ext uri="{FF2B5EF4-FFF2-40B4-BE49-F238E27FC236}">
                    <a16:creationId xmlns:a16="http://schemas.microsoft.com/office/drawing/2014/main" id="{8C4CFEA9-78CE-4F8E-B8C0-884F06124E24}"/>
                  </a:ext>
                </a:extLst>
              </p:cNvPr>
              <p:cNvSpPr txBox="1"/>
              <p:nvPr/>
            </p:nvSpPr>
            <p:spPr>
              <a:xfrm>
                <a:off x="630420" y="4317585"/>
                <a:ext cx="13783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dirty="0">
                    <a:solidFill>
                      <a:schemeClr val="lt1"/>
                    </a:solidFill>
                    <a:latin typeface="Advent Pro SemiBold"/>
                    <a:sym typeface="Advent Pro SemiBold"/>
                  </a:rPr>
                  <a:t>Model</a:t>
                </a:r>
              </a:p>
              <a:p>
                <a:r>
                  <a:rPr lang="nl-BE" sz="2000" dirty="0" err="1">
                    <a:solidFill>
                      <a:schemeClr val="lt1"/>
                    </a:solidFill>
                    <a:latin typeface="Advent Pro SemiBold"/>
                    <a:sym typeface="Advent Pro SemiBold"/>
                  </a:rPr>
                  <a:t>Validation</a:t>
                </a:r>
                <a:endParaRPr lang="nl-BE" sz="2000" dirty="0">
                  <a:solidFill>
                    <a:schemeClr val="lt1"/>
                  </a:solidFill>
                  <a:latin typeface="Advent Pro SemiBold"/>
                  <a:sym typeface="Advent Pro SemiBold"/>
                </a:endParaRPr>
              </a:p>
            </p:txBody>
          </p:sp>
          <p:cxnSp>
            <p:nvCxnSpPr>
              <p:cNvPr id="61" name="Google Shape;484;p27">
                <a:extLst>
                  <a:ext uri="{FF2B5EF4-FFF2-40B4-BE49-F238E27FC236}">
                    <a16:creationId xmlns:a16="http://schemas.microsoft.com/office/drawing/2014/main" id="{1BE4296E-648A-4B79-B6EA-7D553AFFA35C}"/>
                  </a:ext>
                </a:extLst>
              </p:cNvPr>
              <p:cNvCxnSpPr/>
              <p:nvPr/>
            </p:nvCxnSpPr>
            <p:spPr>
              <a:xfrm>
                <a:off x="607825" y="3728369"/>
                <a:ext cx="600" cy="960000"/>
              </a:xfrm>
              <a:prstGeom prst="bentConnector3">
                <a:avLst>
                  <a:gd name="adj1" fmla="val -396875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" name="Google Shape;13295;p64">
              <a:extLst>
                <a:ext uri="{FF2B5EF4-FFF2-40B4-BE49-F238E27FC236}">
                  <a16:creationId xmlns:a16="http://schemas.microsoft.com/office/drawing/2014/main" id="{F595CAE4-1211-48D4-AEF7-F75517042D18}"/>
                </a:ext>
              </a:extLst>
            </p:cNvPr>
            <p:cNvSpPr/>
            <p:nvPr/>
          </p:nvSpPr>
          <p:spPr>
            <a:xfrm>
              <a:off x="6327987" y="2974353"/>
              <a:ext cx="632005" cy="587845"/>
            </a:xfrm>
            <a:custGeom>
              <a:avLst/>
              <a:gdLst/>
              <a:ahLst/>
              <a:cxnLst/>
              <a:rect l="l" t="t" r="r" b="b"/>
              <a:pathLst>
                <a:path w="10919" h="10884" extrusionOk="0">
                  <a:moveTo>
                    <a:pt x="9561" y="561"/>
                  </a:moveTo>
                  <a:lnTo>
                    <a:pt x="9561" y="1203"/>
                  </a:lnTo>
                  <a:cubicBezTo>
                    <a:pt x="9561" y="1299"/>
                    <a:pt x="9633" y="1370"/>
                    <a:pt x="9728" y="1370"/>
                  </a:cubicBezTo>
                  <a:lnTo>
                    <a:pt x="10359" y="1370"/>
                  </a:lnTo>
                  <a:lnTo>
                    <a:pt x="8966" y="2739"/>
                  </a:lnTo>
                  <a:lnTo>
                    <a:pt x="8394" y="2739"/>
                  </a:lnTo>
                  <a:lnTo>
                    <a:pt x="9323" y="1811"/>
                  </a:lnTo>
                  <a:cubicBezTo>
                    <a:pt x="9383" y="1751"/>
                    <a:pt x="9383" y="1644"/>
                    <a:pt x="9323" y="1584"/>
                  </a:cubicBezTo>
                  <a:cubicBezTo>
                    <a:pt x="9293" y="1555"/>
                    <a:pt x="9252" y="1540"/>
                    <a:pt x="9210" y="1540"/>
                  </a:cubicBezTo>
                  <a:cubicBezTo>
                    <a:pt x="9168" y="1540"/>
                    <a:pt x="9127" y="1555"/>
                    <a:pt x="9097" y="1584"/>
                  </a:cubicBezTo>
                  <a:lnTo>
                    <a:pt x="8180" y="2513"/>
                  </a:lnTo>
                  <a:lnTo>
                    <a:pt x="8180" y="1954"/>
                  </a:lnTo>
                  <a:lnTo>
                    <a:pt x="9561" y="561"/>
                  </a:lnTo>
                  <a:close/>
                  <a:moveTo>
                    <a:pt x="4441" y="2382"/>
                  </a:moveTo>
                  <a:cubicBezTo>
                    <a:pt x="5513" y="2382"/>
                    <a:pt x="6489" y="2799"/>
                    <a:pt x="7228" y="3466"/>
                  </a:cubicBezTo>
                  <a:lnTo>
                    <a:pt x="4334" y="6347"/>
                  </a:lnTo>
                  <a:cubicBezTo>
                    <a:pt x="4275" y="6406"/>
                    <a:pt x="4275" y="6514"/>
                    <a:pt x="4334" y="6573"/>
                  </a:cubicBezTo>
                  <a:cubicBezTo>
                    <a:pt x="4370" y="6609"/>
                    <a:pt x="4406" y="6621"/>
                    <a:pt x="4453" y="6621"/>
                  </a:cubicBezTo>
                  <a:cubicBezTo>
                    <a:pt x="4501" y="6621"/>
                    <a:pt x="4525" y="6609"/>
                    <a:pt x="4572" y="6573"/>
                  </a:cubicBezTo>
                  <a:lnTo>
                    <a:pt x="5287" y="5859"/>
                  </a:lnTo>
                  <a:cubicBezTo>
                    <a:pt x="5418" y="6037"/>
                    <a:pt x="5477" y="6252"/>
                    <a:pt x="5477" y="6478"/>
                  </a:cubicBezTo>
                  <a:cubicBezTo>
                    <a:pt x="5477" y="7038"/>
                    <a:pt x="5013" y="7502"/>
                    <a:pt x="4453" y="7502"/>
                  </a:cubicBezTo>
                  <a:cubicBezTo>
                    <a:pt x="3894" y="7502"/>
                    <a:pt x="3429" y="7038"/>
                    <a:pt x="3429" y="6478"/>
                  </a:cubicBezTo>
                  <a:cubicBezTo>
                    <a:pt x="3429" y="5906"/>
                    <a:pt x="3894" y="5442"/>
                    <a:pt x="4453" y="5442"/>
                  </a:cubicBezTo>
                  <a:cubicBezTo>
                    <a:pt x="4513" y="5442"/>
                    <a:pt x="4584" y="5442"/>
                    <a:pt x="4644" y="5466"/>
                  </a:cubicBezTo>
                  <a:cubicBezTo>
                    <a:pt x="4652" y="5467"/>
                    <a:pt x="4660" y="5467"/>
                    <a:pt x="4668" y="5467"/>
                  </a:cubicBezTo>
                  <a:cubicBezTo>
                    <a:pt x="4751" y="5467"/>
                    <a:pt x="4813" y="5410"/>
                    <a:pt x="4834" y="5323"/>
                  </a:cubicBezTo>
                  <a:cubicBezTo>
                    <a:pt x="4858" y="5240"/>
                    <a:pt x="4799" y="5168"/>
                    <a:pt x="4703" y="5133"/>
                  </a:cubicBezTo>
                  <a:cubicBezTo>
                    <a:pt x="4620" y="5121"/>
                    <a:pt x="4537" y="5109"/>
                    <a:pt x="4453" y="5109"/>
                  </a:cubicBezTo>
                  <a:cubicBezTo>
                    <a:pt x="3703" y="5109"/>
                    <a:pt x="3096" y="5716"/>
                    <a:pt x="3096" y="6454"/>
                  </a:cubicBezTo>
                  <a:cubicBezTo>
                    <a:pt x="3096" y="7204"/>
                    <a:pt x="3703" y="7811"/>
                    <a:pt x="4453" y="7811"/>
                  </a:cubicBezTo>
                  <a:cubicBezTo>
                    <a:pt x="5192" y="7811"/>
                    <a:pt x="5811" y="7204"/>
                    <a:pt x="5811" y="6454"/>
                  </a:cubicBezTo>
                  <a:cubicBezTo>
                    <a:pt x="5811" y="6145"/>
                    <a:pt x="5704" y="5859"/>
                    <a:pt x="5525" y="5621"/>
                  </a:cubicBezTo>
                  <a:lnTo>
                    <a:pt x="6025" y="5121"/>
                  </a:lnTo>
                  <a:cubicBezTo>
                    <a:pt x="6346" y="5490"/>
                    <a:pt x="6525" y="5966"/>
                    <a:pt x="6525" y="6454"/>
                  </a:cubicBezTo>
                  <a:cubicBezTo>
                    <a:pt x="6525" y="7585"/>
                    <a:pt x="5596" y="8514"/>
                    <a:pt x="4465" y="8514"/>
                  </a:cubicBezTo>
                  <a:cubicBezTo>
                    <a:pt x="3334" y="8514"/>
                    <a:pt x="2417" y="7585"/>
                    <a:pt x="2417" y="6454"/>
                  </a:cubicBezTo>
                  <a:cubicBezTo>
                    <a:pt x="2417" y="5323"/>
                    <a:pt x="3334" y="4406"/>
                    <a:pt x="4465" y="4406"/>
                  </a:cubicBezTo>
                  <a:cubicBezTo>
                    <a:pt x="4811" y="4406"/>
                    <a:pt x="5156" y="4490"/>
                    <a:pt x="5453" y="4656"/>
                  </a:cubicBezTo>
                  <a:cubicBezTo>
                    <a:pt x="5476" y="4671"/>
                    <a:pt x="5502" y="4678"/>
                    <a:pt x="5528" y="4678"/>
                  </a:cubicBezTo>
                  <a:cubicBezTo>
                    <a:pt x="5585" y="4678"/>
                    <a:pt x="5643" y="4646"/>
                    <a:pt x="5668" y="4597"/>
                  </a:cubicBezTo>
                  <a:cubicBezTo>
                    <a:pt x="5715" y="4525"/>
                    <a:pt x="5692" y="4418"/>
                    <a:pt x="5608" y="4371"/>
                  </a:cubicBezTo>
                  <a:cubicBezTo>
                    <a:pt x="5275" y="4180"/>
                    <a:pt x="4882" y="4097"/>
                    <a:pt x="4477" y="4097"/>
                  </a:cubicBezTo>
                  <a:cubicBezTo>
                    <a:pt x="3167" y="4097"/>
                    <a:pt x="2120" y="5168"/>
                    <a:pt x="2120" y="6454"/>
                  </a:cubicBezTo>
                  <a:cubicBezTo>
                    <a:pt x="2120" y="7764"/>
                    <a:pt x="3191" y="8823"/>
                    <a:pt x="4477" y="8823"/>
                  </a:cubicBezTo>
                  <a:cubicBezTo>
                    <a:pt x="5787" y="8823"/>
                    <a:pt x="6847" y="7752"/>
                    <a:pt x="6847" y="6454"/>
                  </a:cubicBezTo>
                  <a:cubicBezTo>
                    <a:pt x="6847" y="5883"/>
                    <a:pt x="6644" y="5323"/>
                    <a:pt x="6263" y="4894"/>
                  </a:cubicBezTo>
                  <a:lnTo>
                    <a:pt x="6763" y="4406"/>
                  </a:lnTo>
                  <a:cubicBezTo>
                    <a:pt x="7263" y="4966"/>
                    <a:pt x="7549" y="5704"/>
                    <a:pt x="7549" y="6454"/>
                  </a:cubicBezTo>
                  <a:cubicBezTo>
                    <a:pt x="7549" y="8157"/>
                    <a:pt x="6168" y="9538"/>
                    <a:pt x="4465" y="9538"/>
                  </a:cubicBezTo>
                  <a:cubicBezTo>
                    <a:pt x="2775" y="9538"/>
                    <a:pt x="1382" y="8157"/>
                    <a:pt x="1382" y="6454"/>
                  </a:cubicBezTo>
                  <a:cubicBezTo>
                    <a:pt x="1382" y="4763"/>
                    <a:pt x="2775" y="3382"/>
                    <a:pt x="4465" y="3382"/>
                  </a:cubicBezTo>
                  <a:cubicBezTo>
                    <a:pt x="5061" y="3382"/>
                    <a:pt x="5632" y="3537"/>
                    <a:pt x="6132" y="3870"/>
                  </a:cubicBezTo>
                  <a:cubicBezTo>
                    <a:pt x="6157" y="3887"/>
                    <a:pt x="6187" y="3895"/>
                    <a:pt x="6217" y="3895"/>
                  </a:cubicBezTo>
                  <a:cubicBezTo>
                    <a:pt x="6272" y="3895"/>
                    <a:pt x="6328" y="3869"/>
                    <a:pt x="6358" y="3823"/>
                  </a:cubicBezTo>
                  <a:cubicBezTo>
                    <a:pt x="6406" y="3751"/>
                    <a:pt x="6382" y="3644"/>
                    <a:pt x="6311" y="3597"/>
                  </a:cubicBezTo>
                  <a:cubicBezTo>
                    <a:pt x="5763" y="3239"/>
                    <a:pt x="5132" y="3061"/>
                    <a:pt x="4477" y="3061"/>
                  </a:cubicBezTo>
                  <a:cubicBezTo>
                    <a:pt x="2608" y="3061"/>
                    <a:pt x="1084" y="4585"/>
                    <a:pt x="1084" y="6454"/>
                  </a:cubicBezTo>
                  <a:cubicBezTo>
                    <a:pt x="1084" y="8335"/>
                    <a:pt x="2608" y="9847"/>
                    <a:pt x="4477" y="9847"/>
                  </a:cubicBezTo>
                  <a:cubicBezTo>
                    <a:pt x="6358" y="9847"/>
                    <a:pt x="7870" y="8335"/>
                    <a:pt x="7870" y="6454"/>
                  </a:cubicBezTo>
                  <a:cubicBezTo>
                    <a:pt x="7870" y="5609"/>
                    <a:pt x="7561" y="4811"/>
                    <a:pt x="7001" y="4168"/>
                  </a:cubicBezTo>
                  <a:lnTo>
                    <a:pt x="7489" y="3680"/>
                  </a:lnTo>
                  <a:cubicBezTo>
                    <a:pt x="8120" y="4418"/>
                    <a:pt x="8537" y="5394"/>
                    <a:pt x="8537" y="6478"/>
                  </a:cubicBezTo>
                  <a:cubicBezTo>
                    <a:pt x="8537" y="8740"/>
                    <a:pt x="6692" y="10562"/>
                    <a:pt x="4441" y="10562"/>
                  </a:cubicBezTo>
                  <a:cubicBezTo>
                    <a:pt x="2191" y="10562"/>
                    <a:pt x="346" y="8716"/>
                    <a:pt x="346" y="6478"/>
                  </a:cubicBezTo>
                  <a:cubicBezTo>
                    <a:pt x="346" y="4228"/>
                    <a:pt x="2191" y="2382"/>
                    <a:pt x="4441" y="2382"/>
                  </a:cubicBezTo>
                  <a:close/>
                  <a:moveTo>
                    <a:pt x="9701" y="1"/>
                  </a:moveTo>
                  <a:cubicBezTo>
                    <a:pt x="9659" y="1"/>
                    <a:pt x="9617" y="17"/>
                    <a:pt x="9585" y="49"/>
                  </a:cubicBezTo>
                  <a:lnTo>
                    <a:pt x="7894" y="1739"/>
                  </a:lnTo>
                  <a:cubicBezTo>
                    <a:pt x="7859" y="1775"/>
                    <a:pt x="7847" y="1811"/>
                    <a:pt x="7847" y="1858"/>
                  </a:cubicBezTo>
                  <a:lnTo>
                    <a:pt x="7847" y="2811"/>
                  </a:lnTo>
                  <a:lnTo>
                    <a:pt x="7430" y="3228"/>
                  </a:lnTo>
                  <a:cubicBezTo>
                    <a:pt x="6644" y="2501"/>
                    <a:pt x="5584" y="2037"/>
                    <a:pt x="4430" y="2037"/>
                  </a:cubicBezTo>
                  <a:cubicBezTo>
                    <a:pt x="1989" y="2037"/>
                    <a:pt x="0" y="4013"/>
                    <a:pt x="0" y="6454"/>
                  </a:cubicBezTo>
                  <a:cubicBezTo>
                    <a:pt x="0" y="8895"/>
                    <a:pt x="1989" y="10883"/>
                    <a:pt x="4430" y="10883"/>
                  </a:cubicBezTo>
                  <a:cubicBezTo>
                    <a:pt x="6870" y="10883"/>
                    <a:pt x="8847" y="8895"/>
                    <a:pt x="8847" y="6454"/>
                  </a:cubicBezTo>
                  <a:cubicBezTo>
                    <a:pt x="8847" y="5299"/>
                    <a:pt x="8394" y="4240"/>
                    <a:pt x="7656" y="3454"/>
                  </a:cubicBezTo>
                  <a:lnTo>
                    <a:pt x="8073" y="3037"/>
                  </a:lnTo>
                  <a:lnTo>
                    <a:pt x="9025" y="3037"/>
                  </a:lnTo>
                  <a:cubicBezTo>
                    <a:pt x="9073" y="3037"/>
                    <a:pt x="9109" y="3013"/>
                    <a:pt x="9144" y="2989"/>
                  </a:cubicBezTo>
                  <a:lnTo>
                    <a:pt x="10835" y="1299"/>
                  </a:lnTo>
                  <a:cubicBezTo>
                    <a:pt x="10895" y="1251"/>
                    <a:pt x="10918" y="1192"/>
                    <a:pt x="10883" y="1132"/>
                  </a:cubicBezTo>
                  <a:cubicBezTo>
                    <a:pt x="10859" y="1072"/>
                    <a:pt x="10799" y="1025"/>
                    <a:pt x="10740" y="1025"/>
                  </a:cubicBezTo>
                  <a:lnTo>
                    <a:pt x="9871" y="1025"/>
                  </a:lnTo>
                  <a:lnTo>
                    <a:pt x="9871" y="168"/>
                  </a:lnTo>
                  <a:cubicBezTo>
                    <a:pt x="9871" y="108"/>
                    <a:pt x="9823" y="49"/>
                    <a:pt x="9764" y="13"/>
                  </a:cubicBezTo>
                  <a:cubicBezTo>
                    <a:pt x="9744" y="5"/>
                    <a:pt x="9723" y="1"/>
                    <a:pt x="9701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2" name="Google Shape;1619;p52">
            <a:extLst>
              <a:ext uri="{FF2B5EF4-FFF2-40B4-BE49-F238E27FC236}">
                <a16:creationId xmlns:a16="http://schemas.microsoft.com/office/drawing/2014/main" id="{6836E820-C0E8-4C38-9AAE-C573AC739BE0}"/>
              </a:ext>
            </a:extLst>
          </p:cNvPr>
          <p:cNvSpPr/>
          <p:nvPr/>
        </p:nvSpPr>
        <p:spPr>
          <a:xfrm>
            <a:off x="2647453" y="933132"/>
            <a:ext cx="1732823" cy="1087478"/>
          </a:xfrm>
          <a:custGeom>
            <a:avLst/>
            <a:gdLst/>
            <a:ahLst/>
            <a:cxnLst/>
            <a:rect l="l" t="t" r="r" b="b"/>
            <a:pathLst>
              <a:path w="1458" h="1328" extrusionOk="0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noFill/>
          <a:ln w="9525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1620;p52">
            <a:extLst>
              <a:ext uri="{FF2B5EF4-FFF2-40B4-BE49-F238E27FC236}">
                <a16:creationId xmlns:a16="http://schemas.microsoft.com/office/drawing/2014/main" id="{9E6CE549-282E-46AD-95C9-1B85825FE26B}"/>
              </a:ext>
            </a:extLst>
          </p:cNvPr>
          <p:cNvSpPr/>
          <p:nvPr/>
        </p:nvSpPr>
        <p:spPr>
          <a:xfrm>
            <a:off x="4261222" y="2960002"/>
            <a:ext cx="1731600" cy="1087200"/>
          </a:xfrm>
          <a:custGeom>
            <a:avLst/>
            <a:gdLst/>
            <a:ahLst/>
            <a:cxnLst/>
            <a:rect l="l" t="t" r="r" b="b"/>
            <a:pathLst>
              <a:path w="1458" h="1335" extrusionOk="0">
                <a:moveTo>
                  <a:pt x="974" y="0"/>
                </a:moveTo>
                <a:cubicBezTo>
                  <a:pt x="931" y="311"/>
                  <a:pt x="707" y="570"/>
                  <a:pt x="404" y="657"/>
                </a:cubicBezTo>
                <a:lnTo>
                  <a:pt x="404" y="491"/>
                </a:lnTo>
                <a:lnTo>
                  <a:pt x="0" y="902"/>
                </a:lnTo>
                <a:lnTo>
                  <a:pt x="404" y="1335"/>
                </a:lnTo>
                <a:lnTo>
                  <a:pt x="404" y="1140"/>
                </a:lnTo>
                <a:cubicBezTo>
                  <a:pt x="967" y="1039"/>
                  <a:pt x="1400" y="577"/>
                  <a:pt x="14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Tekstvak 84">
            <a:extLst>
              <a:ext uri="{FF2B5EF4-FFF2-40B4-BE49-F238E27FC236}">
                <a16:creationId xmlns:a16="http://schemas.microsoft.com/office/drawing/2014/main" id="{FAEA0E75-4188-4A58-83AC-C2592A16B3D3}"/>
              </a:ext>
            </a:extLst>
          </p:cNvPr>
          <p:cNvSpPr txBox="1"/>
          <p:nvPr/>
        </p:nvSpPr>
        <p:spPr>
          <a:xfrm>
            <a:off x="708678" y="2069484"/>
            <a:ext cx="1431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chemeClr val="lt1"/>
                </a:solidFill>
                <a:latin typeface="Maven Pro"/>
                <a:sym typeface="Maven Pro"/>
              </a:rPr>
              <a:t>Defining</a:t>
            </a:r>
            <a:r>
              <a:rPr lang="nl-BE" dirty="0">
                <a:solidFill>
                  <a:schemeClr val="lt1"/>
                </a:solidFill>
                <a:latin typeface="Maven Pro"/>
                <a:sym typeface="Maven Pro"/>
              </a:rPr>
              <a:t> Labels</a:t>
            </a:r>
          </a:p>
          <a:p>
            <a:endParaRPr lang="nl-BE" dirty="0">
              <a:solidFill>
                <a:schemeClr val="lt1"/>
              </a:solidFill>
              <a:latin typeface="Maven Pro"/>
              <a:sym typeface="Maven Pro"/>
            </a:endParaRPr>
          </a:p>
          <a:p>
            <a:r>
              <a:rPr lang="nl-BE" dirty="0">
                <a:solidFill>
                  <a:schemeClr val="lt1"/>
                </a:solidFill>
                <a:latin typeface="Maven Pro"/>
                <a:sym typeface="Maven Pro"/>
              </a:rPr>
              <a:t>Cleaning data</a:t>
            </a:r>
          </a:p>
          <a:p>
            <a:endParaRPr lang="nl-BE" dirty="0"/>
          </a:p>
        </p:txBody>
      </p:sp>
      <p:sp>
        <p:nvSpPr>
          <p:cNvPr id="88" name="Tekstvak 87">
            <a:extLst>
              <a:ext uri="{FF2B5EF4-FFF2-40B4-BE49-F238E27FC236}">
                <a16:creationId xmlns:a16="http://schemas.microsoft.com/office/drawing/2014/main" id="{39989F15-FE83-479F-8BB0-A79FD86BB074}"/>
              </a:ext>
            </a:extLst>
          </p:cNvPr>
          <p:cNvSpPr txBox="1"/>
          <p:nvPr/>
        </p:nvSpPr>
        <p:spPr>
          <a:xfrm>
            <a:off x="4500295" y="211579"/>
            <a:ext cx="173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lt1"/>
                </a:solidFill>
                <a:latin typeface="Maven Pro"/>
                <a:sym typeface="Maven Pro"/>
              </a:rPr>
              <a:t>Training &amp; </a:t>
            </a:r>
            <a:r>
              <a:rPr lang="nl-BE" dirty="0" err="1">
                <a:solidFill>
                  <a:schemeClr val="lt1"/>
                </a:solidFill>
                <a:latin typeface="Maven Pro"/>
                <a:sym typeface="Maven Pro"/>
              </a:rPr>
              <a:t>Testing</a:t>
            </a:r>
            <a:endParaRPr lang="nl-BE" dirty="0">
              <a:solidFill>
                <a:schemeClr val="lt1"/>
              </a:solidFill>
              <a:latin typeface="Maven Pro"/>
              <a:sym typeface="Maven Pro"/>
            </a:endParaRPr>
          </a:p>
          <a:p>
            <a:endParaRPr lang="nl-BE" dirty="0">
              <a:solidFill>
                <a:schemeClr val="lt1"/>
              </a:solidFill>
              <a:latin typeface="Maven Pro"/>
              <a:sym typeface="Maven Pro"/>
            </a:endParaRPr>
          </a:p>
          <a:p>
            <a:r>
              <a:rPr lang="nl-BE" dirty="0">
                <a:solidFill>
                  <a:schemeClr val="lt1"/>
                </a:solidFill>
                <a:latin typeface="Maven Pro"/>
                <a:sym typeface="Maven Pro"/>
              </a:rPr>
              <a:t>Model </a:t>
            </a:r>
            <a:r>
              <a:rPr lang="nl-BE" dirty="0" err="1">
                <a:solidFill>
                  <a:schemeClr val="lt1"/>
                </a:solidFill>
                <a:latin typeface="Maven Pro"/>
                <a:sym typeface="Maven Pro"/>
              </a:rPr>
              <a:t>Selection</a:t>
            </a:r>
            <a:endParaRPr lang="nl-BE" dirty="0">
              <a:solidFill>
                <a:schemeClr val="lt1"/>
              </a:solidFill>
              <a:latin typeface="Maven Pro"/>
              <a:sym typeface="Maven Pro"/>
            </a:endParaRPr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D70C9583-5254-4F1C-A010-928829AB9728}"/>
              </a:ext>
            </a:extLst>
          </p:cNvPr>
          <p:cNvSpPr txBox="1"/>
          <p:nvPr/>
        </p:nvSpPr>
        <p:spPr>
          <a:xfrm>
            <a:off x="2813760" y="4096573"/>
            <a:ext cx="1639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lt1"/>
                </a:solidFill>
                <a:latin typeface="Maven Pro"/>
                <a:sym typeface="Maven Pro"/>
              </a:rPr>
              <a:t>Feature </a:t>
            </a:r>
            <a:r>
              <a:rPr lang="nl-BE" dirty="0" err="1">
                <a:solidFill>
                  <a:schemeClr val="lt1"/>
                </a:solidFill>
                <a:latin typeface="Maven Pro"/>
                <a:sym typeface="Maven Pro"/>
              </a:rPr>
              <a:t>Selection</a:t>
            </a:r>
            <a:endParaRPr lang="nl-BE" dirty="0">
              <a:solidFill>
                <a:schemeClr val="lt1"/>
              </a:solidFill>
              <a:latin typeface="Maven Pro"/>
              <a:sym typeface="Maven Pro"/>
            </a:endParaRPr>
          </a:p>
          <a:p>
            <a:endParaRPr lang="nl-BE" dirty="0">
              <a:solidFill>
                <a:schemeClr val="lt1"/>
              </a:solidFill>
              <a:latin typeface="Maven Pro"/>
              <a:sym typeface="Maven Pro"/>
            </a:endParaRPr>
          </a:p>
          <a:p>
            <a:r>
              <a:rPr lang="nl-BE" dirty="0">
                <a:solidFill>
                  <a:schemeClr val="lt1"/>
                </a:solidFill>
                <a:latin typeface="Maven Pro"/>
                <a:sym typeface="Maven Pro"/>
              </a:rPr>
              <a:t>Downsampling</a:t>
            </a:r>
          </a:p>
          <a:p>
            <a:endParaRPr lang="nl-BE" dirty="0"/>
          </a:p>
        </p:txBody>
      </p:sp>
      <p:sp>
        <p:nvSpPr>
          <p:cNvPr id="90" name="Tekstvak 89">
            <a:extLst>
              <a:ext uri="{FF2B5EF4-FFF2-40B4-BE49-F238E27FC236}">
                <a16:creationId xmlns:a16="http://schemas.microsoft.com/office/drawing/2014/main" id="{C6F193BC-30CC-468E-AD57-2F39C003513D}"/>
              </a:ext>
            </a:extLst>
          </p:cNvPr>
          <p:cNvSpPr txBox="1"/>
          <p:nvPr/>
        </p:nvSpPr>
        <p:spPr>
          <a:xfrm>
            <a:off x="6631685" y="2317401"/>
            <a:ext cx="18641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chemeClr val="lt1"/>
                </a:solidFill>
                <a:latin typeface="Maven Pro"/>
                <a:sym typeface="Maven Pro"/>
              </a:rPr>
              <a:t>Classification</a:t>
            </a:r>
            <a:r>
              <a:rPr lang="nl-BE" dirty="0">
                <a:solidFill>
                  <a:schemeClr val="lt1"/>
                </a:solidFill>
                <a:latin typeface="Maven Pro"/>
                <a:sym typeface="Maven Pro"/>
              </a:rPr>
              <a:t> Report</a:t>
            </a:r>
          </a:p>
          <a:p>
            <a:endParaRPr lang="nl-BE" dirty="0">
              <a:solidFill>
                <a:schemeClr val="lt1"/>
              </a:solidFill>
              <a:latin typeface="Maven Pro"/>
              <a:sym typeface="Maven Pro"/>
            </a:endParaRPr>
          </a:p>
          <a:p>
            <a:r>
              <a:rPr lang="nl-BE" dirty="0" err="1">
                <a:solidFill>
                  <a:schemeClr val="lt1"/>
                </a:solidFill>
                <a:latin typeface="Maven Pro"/>
                <a:sym typeface="Maven Pro"/>
              </a:rPr>
              <a:t>Confusion</a:t>
            </a:r>
            <a:r>
              <a:rPr lang="nl-BE" dirty="0">
                <a:solidFill>
                  <a:schemeClr val="lt1"/>
                </a:solidFill>
                <a:latin typeface="Maven Pro"/>
                <a:sym typeface="Maven Pro"/>
              </a:rPr>
              <a:t> Matrix</a:t>
            </a:r>
          </a:p>
          <a:p>
            <a:endParaRPr lang="nl-BE" dirty="0">
              <a:solidFill>
                <a:schemeClr val="lt1"/>
              </a:solidFill>
              <a:latin typeface="Maven Pro"/>
              <a:sym typeface="Maven Pro"/>
            </a:endParaRPr>
          </a:p>
          <a:p>
            <a:r>
              <a:rPr lang="nl-BE" dirty="0">
                <a:solidFill>
                  <a:schemeClr val="lt1"/>
                </a:solidFill>
                <a:latin typeface="Maven Pro"/>
                <a:sym typeface="Maven Pro"/>
              </a:rPr>
              <a:t>Cross </a:t>
            </a:r>
            <a:r>
              <a:rPr lang="nl-BE" dirty="0" err="1">
                <a:solidFill>
                  <a:schemeClr val="lt1"/>
                </a:solidFill>
                <a:latin typeface="Maven Pro"/>
                <a:sym typeface="Maven Pro"/>
              </a:rPr>
              <a:t>Validation</a:t>
            </a:r>
            <a:endParaRPr lang="nl-BE" dirty="0">
              <a:solidFill>
                <a:schemeClr val="lt1"/>
              </a:solidFill>
              <a:latin typeface="Maven Pro"/>
              <a:sym typeface="Maven Pro"/>
            </a:endParaRPr>
          </a:p>
          <a:p>
            <a:endParaRPr lang="nl-BE" dirty="0">
              <a:solidFill>
                <a:schemeClr val="lt1"/>
              </a:solidFill>
              <a:latin typeface="Maven Pro"/>
              <a:sym typeface="Maven Pro"/>
            </a:endParaRPr>
          </a:p>
          <a:p>
            <a:endParaRPr lang="nl-BE" dirty="0"/>
          </a:p>
        </p:txBody>
      </p:sp>
      <p:sp>
        <p:nvSpPr>
          <p:cNvPr id="91" name="Titel 2">
            <a:extLst>
              <a:ext uri="{FF2B5EF4-FFF2-40B4-BE49-F238E27FC236}">
                <a16:creationId xmlns:a16="http://schemas.microsoft.com/office/drawing/2014/main" id="{5B498891-9CE5-453A-9E11-995595A4CE4A}"/>
              </a:ext>
            </a:extLst>
          </p:cNvPr>
          <p:cNvSpPr txBox="1">
            <a:spLocks/>
          </p:cNvSpPr>
          <p:nvPr/>
        </p:nvSpPr>
        <p:spPr>
          <a:xfrm>
            <a:off x="386804" y="223843"/>
            <a:ext cx="3039830" cy="111819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sz="3000" dirty="0">
                <a:solidFill>
                  <a:schemeClr val="lt1"/>
                </a:solidFill>
                <a:latin typeface="Share Tech"/>
                <a:sym typeface="Share Tech"/>
              </a:rPr>
              <a:t>MACHINE LEARNING</a:t>
            </a:r>
          </a:p>
          <a:p>
            <a:r>
              <a:rPr lang="nl-BE" sz="3000" dirty="0">
                <a:solidFill>
                  <a:schemeClr val="lt1"/>
                </a:solidFill>
                <a:latin typeface="Share Tech"/>
                <a:sym typeface="Share Tech"/>
              </a:rPr>
              <a:t>PIPELINE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796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0856D0CC-BF2A-4D94-9682-31AD7DD4B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305" y="989475"/>
            <a:ext cx="4727699" cy="3742350"/>
          </a:xfrm>
        </p:spPr>
        <p:txBody>
          <a:bodyPr/>
          <a:lstStyle/>
          <a:p>
            <a:r>
              <a:rPr lang="nl-BE" dirty="0" err="1"/>
              <a:t>Defining</a:t>
            </a:r>
            <a:r>
              <a:rPr lang="nl-BE" dirty="0"/>
              <a:t> Labels</a:t>
            </a:r>
          </a:p>
          <a:p>
            <a:pPr lvl="1"/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constrictions</a:t>
            </a:r>
            <a:r>
              <a:rPr lang="nl-BE" dirty="0"/>
              <a:t> </a:t>
            </a:r>
          </a:p>
          <a:p>
            <a:pPr lvl="1"/>
            <a:r>
              <a:rPr lang="nl-BE" dirty="0" err="1"/>
              <a:t>Measuring</a:t>
            </a:r>
            <a:r>
              <a:rPr lang="nl-BE" dirty="0"/>
              <a:t> points </a:t>
            </a:r>
            <a:r>
              <a:rPr lang="nl-BE" dirty="0" err="1"/>
              <a:t>dont</a:t>
            </a:r>
            <a:r>
              <a:rPr lang="nl-BE" dirty="0"/>
              <a:t> line up 1-on-1</a:t>
            </a:r>
          </a:p>
          <a:p>
            <a:pPr lvl="2"/>
            <a:r>
              <a:rPr lang="nl-BE" dirty="0"/>
              <a:t>Method 1 : </a:t>
            </a:r>
            <a:r>
              <a:rPr lang="nl-BE" dirty="0" err="1"/>
              <a:t>Comparing</a:t>
            </a:r>
            <a:r>
              <a:rPr lang="nl-BE" dirty="0"/>
              <a:t> </a:t>
            </a:r>
            <a:r>
              <a:rPr lang="nl-BE" dirty="0" err="1"/>
              <a:t>averages</a:t>
            </a:r>
            <a:endParaRPr lang="nl-BE" dirty="0"/>
          </a:p>
          <a:p>
            <a:pPr lvl="2"/>
            <a:r>
              <a:rPr lang="nl-BE" dirty="0"/>
              <a:t>Method 2 : </a:t>
            </a:r>
            <a:r>
              <a:rPr lang="nl-BE" dirty="0" err="1"/>
              <a:t>Comparing</a:t>
            </a:r>
            <a:r>
              <a:rPr lang="nl-BE" dirty="0"/>
              <a:t> </a:t>
            </a:r>
            <a:r>
              <a:rPr lang="nl-BE" dirty="0" err="1"/>
              <a:t>closest</a:t>
            </a:r>
            <a:r>
              <a:rPr lang="nl-BE" dirty="0"/>
              <a:t> points</a:t>
            </a:r>
          </a:p>
          <a:p>
            <a:endParaRPr lang="nl-BE" dirty="0"/>
          </a:p>
          <a:p>
            <a:r>
              <a:rPr lang="nl-BE" dirty="0"/>
              <a:t>Cleaning Data</a:t>
            </a:r>
          </a:p>
          <a:p>
            <a:pPr lvl="1"/>
            <a:r>
              <a:rPr lang="nl-BE" dirty="0" err="1"/>
              <a:t>Removing</a:t>
            </a:r>
            <a:r>
              <a:rPr lang="nl-BE" dirty="0"/>
              <a:t> </a:t>
            </a:r>
            <a:r>
              <a:rPr lang="nl-BE" dirty="0" err="1"/>
              <a:t>coils</a:t>
            </a:r>
            <a:r>
              <a:rPr lang="nl-BE" dirty="0"/>
              <a:t> without </a:t>
            </a:r>
            <a:r>
              <a:rPr lang="nl-BE" dirty="0" err="1"/>
              <a:t>measurments</a:t>
            </a:r>
            <a:endParaRPr lang="nl-BE" dirty="0"/>
          </a:p>
          <a:p>
            <a:pPr lvl="1"/>
            <a:r>
              <a:rPr lang="nl-BE" dirty="0" err="1"/>
              <a:t>Removing</a:t>
            </a:r>
            <a:r>
              <a:rPr lang="nl-BE" dirty="0"/>
              <a:t> </a:t>
            </a:r>
            <a:r>
              <a:rPr lang="nl-BE" dirty="0" err="1"/>
              <a:t>coils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empty </a:t>
            </a:r>
            <a:r>
              <a:rPr lang="nl-BE" dirty="0" err="1"/>
              <a:t>measurments</a:t>
            </a:r>
            <a:endParaRPr lang="nl-BE" dirty="0"/>
          </a:p>
          <a:p>
            <a:pPr lvl="1"/>
            <a:endParaRPr lang="nl-B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0717BD0-3FC4-43AE-94BE-0BBB3BD4F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Ingestion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FAFC6F2-D96B-4C5A-9C0A-7DA8A8A26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045" y="785113"/>
            <a:ext cx="2094174" cy="39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3901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324</Words>
  <Application>Microsoft Office PowerPoint</Application>
  <PresentationFormat>Diavoorstelling (16:9)</PresentationFormat>
  <Paragraphs>119</Paragraphs>
  <Slides>19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19</vt:i4>
      </vt:variant>
    </vt:vector>
  </HeadingPairs>
  <TitlesOfParts>
    <vt:vector size="30" baseType="lpstr">
      <vt:lpstr>Advent Pro SemiBold</vt:lpstr>
      <vt:lpstr>Menlo</vt:lpstr>
      <vt:lpstr>Fira Sans Condensed Medium</vt:lpstr>
      <vt:lpstr>Maven Pro</vt:lpstr>
      <vt:lpstr>Proxima Nova</vt:lpstr>
      <vt:lpstr>Arial</vt:lpstr>
      <vt:lpstr>Share Tech</vt:lpstr>
      <vt:lpstr>Maven Pro SemiBold</vt:lpstr>
      <vt:lpstr>Proxima Nova Semibold</vt:lpstr>
      <vt:lpstr>Data Science Consulting by Slidesgo</vt:lpstr>
      <vt:lpstr>Slidesgo Final Pages</vt:lpstr>
      <vt:lpstr>The Constriction Connoisseurs</vt:lpstr>
      <vt:lpstr>Overview</vt:lpstr>
      <vt:lpstr>OUR COMPANY</vt:lpstr>
      <vt:lpstr>OUR TEAM</vt:lpstr>
      <vt:lpstr>Predicting width contrictions during hot rolling</vt:lpstr>
      <vt:lpstr>Mission</vt:lpstr>
      <vt:lpstr>—Nelson Mandela</vt:lpstr>
      <vt:lpstr>PowerPoint-presentatie</vt:lpstr>
      <vt:lpstr>Data Ingestion</vt:lpstr>
      <vt:lpstr>Data Preparation </vt:lpstr>
      <vt:lpstr>Feature Selection</vt:lpstr>
      <vt:lpstr>Feature Selection</vt:lpstr>
      <vt:lpstr>Models</vt:lpstr>
      <vt:lpstr>Validation </vt:lpstr>
      <vt:lpstr>Result : Random Forest Method 1</vt:lpstr>
      <vt:lpstr>Result : Random Forest Method 2</vt:lpstr>
      <vt:lpstr>Recommendations </vt:lpstr>
      <vt:lpstr>Recommendations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Constriction Connoisseurs</dc:title>
  <dc:creator>Frédèrick Franck</dc:creator>
  <cp:lastModifiedBy>frederick franck</cp:lastModifiedBy>
  <cp:revision>8</cp:revision>
  <dcterms:modified xsi:type="dcterms:W3CDTF">2022-04-21T14:03:40Z</dcterms:modified>
</cp:coreProperties>
</file>