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Va0hvCDcz6rt2KCdEGshxB1Q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4E526C-0A2E-4C97-9E4E-27123F3A928A}">
  <a:tblStyle styleId="{C04E526C-0A2E-4C97-9E4E-27123F3A9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>
        <p:guide orient="horz" pos="29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0543bb9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550543bb9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5446b50a9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55446b50a9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50543bb91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1550543bb91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5446b50a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g155446b50a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5446b50a9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g155446b50a9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5446b50a9_5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g155446b50a9_5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50543bb9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550543bb9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Cluster 0: Clientes com idade mais avançadas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Foco em ações de marketing digital mais simples. (Curto)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Utilização de marketing direto como envio de e-mails e ligações. (Curto)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Cluster 1: Clientes que compram vários produtos em um pedido.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Ações de marketing que visam incentivar tais clientes a comprar pelo e-commerce, facilitando a organização da empresa, e já informando se o produto está em estoque. (Médio)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Cluster 2: Clientes mais jovens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Ações de marketing gamificação, com benefícios para os ganhadores, divulgando os games dentro do site da VAI Pet. (Longo)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Cluster 3: Clientes recentes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Uso de política de cashback (Curto)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Pesquisa de satisfação, para o cliente descrever suas primeiras experiências com a VAI Pet. (Curto)</a:t>
            </a:r>
            <a:endParaRPr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5446b47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55446b47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98c3d133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398c3d133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98c3d133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398c3d133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5446b50a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155446b50a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5446b50a9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g155446b50a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5446b5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55446b5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5446b50a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55446b50a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446b50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55446b50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446b50a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55446b50a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5446b50a9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55446b50a9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chemeClr val="dk1">
              <a:alpha val="533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1524000" y="2111187"/>
            <a:ext cx="9144000" cy="13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033339"/>
            <a:ext cx="2805953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4908176" y="1825625"/>
            <a:ext cx="6445624" cy="417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" name="Google Shape;18;p13"/>
          <p:cNvCxnSpPr/>
          <p:nvPr/>
        </p:nvCxnSpPr>
        <p:spPr>
          <a:xfrm rot="10800000">
            <a:off x="3980329" y="2571236"/>
            <a:ext cx="0" cy="17155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>
            <a:off x="-8961" y="1156447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4"/>
          <p:cNvCxnSpPr/>
          <p:nvPr/>
        </p:nvCxnSpPr>
        <p:spPr>
          <a:xfrm>
            <a:off x="5701553" y="6176682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Título e Subti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838200" y="1247405"/>
            <a:ext cx="10515600" cy="91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0" name="Google Shape;30;p23"/>
          <p:cNvCxnSpPr/>
          <p:nvPr/>
        </p:nvCxnSpPr>
        <p:spPr>
          <a:xfrm>
            <a:off x="-8961" y="1156447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23"/>
          <p:cNvCxnSpPr/>
          <p:nvPr/>
        </p:nvCxnSpPr>
        <p:spPr>
          <a:xfrm>
            <a:off x="5701553" y="6176682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6" name="Google Shape;36;p15"/>
          <p:cNvCxnSpPr/>
          <p:nvPr/>
        </p:nvCxnSpPr>
        <p:spPr>
          <a:xfrm>
            <a:off x="-8961" y="1156447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15"/>
          <p:cNvCxnSpPr/>
          <p:nvPr/>
        </p:nvCxnSpPr>
        <p:spPr>
          <a:xfrm>
            <a:off x="5701553" y="6176682"/>
            <a:ext cx="64904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831850" y="2689412"/>
            <a:ext cx="7321550" cy="187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2689412"/>
            <a:ext cx="7321550" cy="187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abeçalho da Seção">
  <p:cSld name="2_Cabeçalho da Seçã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2689412"/>
            <a:ext cx="7321550" cy="187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1172250" y="2841000"/>
            <a:ext cx="9847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COMO MELHORAR O CHURN NA PETSTORE EM 10% EM 1 ANO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EDA - Base Clientes</a:t>
            </a:r>
            <a:endParaRPr sz="1700" b="1"/>
          </a:p>
        </p:txBody>
      </p:sp>
      <p:pic>
        <p:nvPicPr>
          <p:cNvPr id="224" name="Google Shape;2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176" y="1526600"/>
            <a:ext cx="7514674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838200" y="1954750"/>
            <a:ext cx="3309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partir de 2020 ocorreu uma </a:t>
            </a:r>
            <a:r>
              <a:rPr lang="pt-BR" sz="1500" b="1">
                <a:solidFill>
                  <a:schemeClr val="dk1"/>
                </a:solidFill>
              </a:rPr>
              <a:t>aumento</a:t>
            </a:r>
            <a:r>
              <a:rPr lang="pt-BR" sz="1500">
                <a:solidFill>
                  <a:schemeClr val="dk1"/>
                </a:solidFill>
              </a:rPr>
              <a:t> na quantidade de clientes.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838200" y="3115625"/>
            <a:ext cx="330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equipe optou por fazer um </a:t>
            </a:r>
            <a:r>
              <a:rPr lang="pt-BR" sz="1500" b="1">
                <a:solidFill>
                  <a:schemeClr val="dk1"/>
                </a:solidFill>
              </a:rPr>
              <a:t>corte</a:t>
            </a:r>
            <a:r>
              <a:rPr lang="pt-BR" sz="1500">
                <a:solidFill>
                  <a:schemeClr val="dk1"/>
                </a:solidFill>
              </a:rPr>
              <a:t> na base e seguir analisando os dados </a:t>
            </a:r>
            <a:r>
              <a:rPr lang="pt-BR" sz="1500" b="1">
                <a:solidFill>
                  <a:schemeClr val="dk1"/>
                </a:solidFill>
              </a:rPr>
              <a:t>a partir de 2020.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1153375" y="4541675"/>
            <a:ext cx="29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838200" y="4507500"/>
            <a:ext cx="330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b="1">
                <a:solidFill>
                  <a:schemeClr val="dk1"/>
                </a:solidFill>
              </a:rPr>
              <a:t>60 mil clientes analisados.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50543bb91_1_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34" name="Google Shape;234;g1550543bb91_1_35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EDA - Base Clientes</a:t>
            </a:r>
            <a:endParaRPr sz="1700" b="1"/>
          </a:p>
        </p:txBody>
      </p:sp>
      <p:sp>
        <p:nvSpPr>
          <p:cNvPr id="235" name="Google Shape;235;g1550543bb91_1_35"/>
          <p:cNvSpPr txBox="1"/>
          <p:nvPr/>
        </p:nvSpPr>
        <p:spPr>
          <a:xfrm>
            <a:off x="838200" y="1954750"/>
            <a:ext cx="330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faixa etária mais presente é de</a:t>
            </a:r>
            <a:r>
              <a:rPr lang="pt-BR" sz="1500" b="1">
                <a:solidFill>
                  <a:schemeClr val="dk1"/>
                </a:solidFill>
              </a:rPr>
              <a:t> 30 a 45 anos.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Nossa base é majoritariamente </a:t>
            </a:r>
            <a:r>
              <a:rPr lang="pt-BR" sz="1500" b="1">
                <a:solidFill>
                  <a:schemeClr val="dk1"/>
                </a:solidFill>
              </a:rPr>
              <a:t>Feminina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236" name="Google Shape;236;g1550543bb91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00" y="1892024"/>
            <a:ext cx="7200001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5446b50a9_5_1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42" name="Google Shape;242;g155446b50a9_5_112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EDA - Base Clientes</a:t>
            </a:r>
            <a:endParaRPr sz="1700" b="1"/>
          </a:p>
        </p:txBody>
      </p:sp>
      <p:sp>
        <p:nvSpPr>
          <p:cNvPr id="243" name="Google Shape;243;g155446b50a9_5_112"/>
          <p:cNvSpPr txBox="1"/>
          <p:nvPr/>
        </p:nvSpPr>
        <p:spPr>
          <a:xfrm>
            <a:off x="838200" y="1954750"/>
            <a:ext cx="330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faixa etária mais presente é de</a:t>
            </a:r>
            <a:r>
              <a:rPr lang="pt-BR" sz="1500" b="1">
                <a:solidFill>
                  <a:schemeClr val="dk1"/>
                </a:solidFill>
              </a:rPr>
              <a:t> 30 a 45 anos.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Nossa base é majoritariamente </a:t>
            </a:r>
            <a:r>
              <a:rPr lang="pt-BR" sz="1500" b="1">
                <a:solidFill>
                  <a:schemeClr val="dk1"/>
                </a:solidFill>
              </a:rPr>
              <a:t>Feminina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244" name="Google Shape;244;g155446b50a9_5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00" y="1954750"/>
            <a:ext cx="7200001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0543bb91_1_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50" name="Google Shape;250;g1550543bb91_1_55"/>
          <p:cNvSpPr txBox="1"/>
          <p:nvPr/>
        </p:nvSpPr>
        <p:spPr>
          <a:xfrm>
            <a:off x="838200" y="1267675"/>
            <a:ext cx="330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EDA - Base Vendas</a:t>
            </a:r>
            <a:endParaRPr sz="1700" b="1"/>
          </a:p>
        </p:txBody>
      </p:sp>
      <p:sp>
        <p:nvSpPr>
          <p:cNvPr id="251" name="Google Shape;251;g1550543bb91_1_55"/>
          <p:cNvSpPr txBox="1"/>
          <p:nvPr/>
        </p:nvSpPr>
        <p:spPr>
          <a:xfrm>
            <a:off x="838200" y="1954750"/>
            <a:ext cx="33096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b="1">
                <a:solidFill>
                  <a:schemeClr val="dk1"/>
                </a:solidFill>
              </a:rPr>
              <a:t>75%</a:t>
            </a:r>
            <a:r>
              <a:rPr lang="pt-BR" sz="1500">
                <a:solidFill>
                  <a:schemeClr val="dk1"/>
                </a:solidFill>
              </a:rPr>
              <a:t> dos clientes tem menos de 6 compras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b="1">
                <a:solidFill>
                  <a:schemeClr val="dk1"/>
                </a:solidFill>
              </a:rPr>
              <a:t>25%</a:t>
            </a:r>
            <a:r>
              <a:rPr lang="pt-BR" sz="1500">
                <a:solidFill>
                  <a:schemeClr val="dk1"/>
                </a:solidFill>
              </a:rPr>
              <a:t> dos clientes compraram </a:t>
            </a:r>
            <a:r>
              <a:rPr lang="pt-BR" sz="1500" b="1">
                <a:solidFill>
                  <a:schemeClr val="dk1"/>
                </a:solidFill>
              </a:rPr>
              <a:t>apenas 1 vez</a:t>
            </a:r>
            <a:r>
              <a:rPr lang="pt-BR" sz="1500">
                <a:solidFill>
                  <a:schemeClr val="dk1"/>
                </a:solidFill>
              </a:rPr>
              <a:t> - Varejo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E-COMMERCE tem mais produtos por vendas.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52" name="Google Shape;252;g1550543bb91_1_55"/>
          <p:cNvSpPr txBox="1"/>
          <p:nvPr/>
        </p:nvSpPr>
        <p:spPr>
          <a:xfrm>
            <a:off x="7093900" y="2236650"/>
            <a:ext cx="38709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pt-BR" sz="1700" b="1">
                <a:solidFill>
                  <a:schemeClr val="dk1"/>
                </a:solidFill>
              </a:rPr>
              <a:t>Existem clientes com até 998 compras - Provavelmente são PJs</a:t>
            </a:r>
            <a:r>
              <a:rPr lang="pt-BR" sz="1800" b="1">
                <a:solidFill>
                  <a:schemeClr val="dk1"/>
                </a:solidFill>
              </a:rPr>
              <a:t>.</a:t>
            </a:r>
            <a:endParaRPr sz="1700" b="1">
              <a:solidFill>
                <a:schemeClr val="dk1"/>
              </a:solidFill>
            </a:endParaRPr>
          </a:p>
        </p:txBody>
      </p:sp>
      <p:pic>
        <p:nvPicPr>
          <p:cNvPr id="253" name="Google Shape;253;g1550543bb91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000" y="3506550"/>
            <a:ext cx="9550000" cy="3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5446b50a9_2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59" name="Google Shape;259;g155446b50a9_2_0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Feature Engineering e Selection</a:t>
            </a:r>
            <a:endParaRPr sz="1700" b="1"/>
          </a:p>
        </p:txBody>
      </p:sp>
      <p:sp>
        <p:nvSpPr>
          <p:cNvPr id="260" name="Google Shape;260;g155446b50a9_2_0"/>
          <p:cNvSpPr txBox="1"/>
          <p:nvPr/>
        </p:nvSpPr>
        <p:spPr>
          <a:xfrm>
            <a:off x="838200" y="1954750"/>
            <a:ext cx="3870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maioria dos clientes que dão churn apresentam menores distâncias entre a primeira e última compra.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distribuição do NIVEL_2 está melhor que a do NIVEL_1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261" name="Google Shape;261;g155446b50a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50" y="3362075"/>
            <a:ext cx="8598050" cy="3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5446b50a9_4_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67" name="Google Shape;267;g155446b50a9_4_6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Feature Engineering e Selection</a:t>
            </a:r>
            <a:endParaRPr sz="1700" b="1"/>
          </a:p>
        </p:txBody>
      </p:sp>
      <p:sp>
        <p:nvSpPr>
          <p:cNvPr id="268" name="Google Shape;268;g155446b50a9_4_6"/>
          <p:cNvSpPr txBox="1"/>
          <p:nvPr/>
        </p:nvSpPr>
        <p:spPr>
          <a:xfrm>
            <a:off x="838200" y="1954750"/>
            <a:ext cx="3870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maioria dos clientes que dão churn apresentam menores distâncias entre a primeira e última compra.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distribuição do NIVEL_2 está melhor que a do NIVEL_1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269" name="Google Shape;269;g155446b50a9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025" y="3317600"/>
            <a:ext cx="6209974" cy="355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55446b50a9_4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50" y="3414171"/>
            <a:ext cx="5982025" cy="3366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55446b50a9_4_6"/>
          <p:cNvSpPr txBox="1"/>
          <p:nvPr/>
        </p:nvSpPr>
        <p:spPr>
          <a:xfrm>
            <a:off x="5982025" y="1880888"/>
            <a:ext cx="38709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pt-BR" sz="1700" b="1">
                <a:solidFill>
                  <a:schemeClr val="dk1"/>
                </a:solidFill>
              </a:rPr>
              <a:t>Foi eliminado da base os clientes com mais de 100 compras.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5446b50a9_5_1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77" name="Google Shape;277;g155446b50a9_5_122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Feature Engineering e Selection</a:t>
            </a:r>
            <a:endParaRPr sz="1700" b="1"/>
          </a:p>
        </p:txBody>
      </p:sp>
      <p:sp>
        <p:nvSpPr>
          <p:cNvPr id="278" name="Google Shape;278;g155446b50a9_5_122"/>
          <p:cNvSpPr txBox="1"/>
          <p:nvPr/>
        </p:nvSpPr>
        <p:spPr>
          <a:xfrm>
            <a:off x="838200" y="1954750"/>
            <a:ext cx="3870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b="1">
                <a:solidFill>
                  <a:schemeClr val="dk1"/>
                </a:solidFill>
              </a:rPr>
              <a:t>Frequência </a:t>
            </a:r>
            <a:r>
              <a:rPr lang="pt-BR" sz="1500">
                <a:solidFill>
                  <a:schemeClr val="dk1"/>
                </a:solidFill>
              </a:rPr>
              <a:t>= Tempo médio entre uma compra e outra.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b="1">
                <a:solidFill>
                  <a:schemeClr val="dk1"/>
                </a:solidFill>
              </a:rPr>
              <a:t>Recência </a:t>
            </a:r>
            <a:r>
              <a:rPr lang="pt-BR" sz="1500">
                <a:solidFill>
                  <a:schemeClr val="dk1"/>
                </a:solidFill>
              </a:rPr>
              <a:t>= Quão recente o cliente fez um compra em sua organização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79" name="Google Shape;279;g155446b50a9_5_122"/>
          <p:cNvSpPr txBox="1"/>
          <p:nvPr/>
        </p:nvSpPr>
        <p:spPr>
          <a:xfrm>
            <a:off x="838200" y="4045050"/>
            <a:ext cx="44868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pt-BR" sz="1900" dirty="0">
                <a:solidFill>
                  <a:schemeClr val="dk1"/>
                </a:solidFill>
              </a:rPr>
              <a:t>Pela alta correlação</a:t>
            </a:r>
            <a:r>
              <a:rPr lang="pt-BR" sz="1900" b="1" dirty="0">
                <a:solidFill>
                  <a:schemeClr val="dk1"/>
                </a:solidFill>
              </a:rPr>
              <a:t>, </a:t>
            </a:r>
            <a:r>
              <a:rPr lang="pt-BR" sz="1900" dirty="0">
                <a:solidFill>
                  <a:schemeClr val="dk1"/>
                </a:solidFill>
              </a:rPr>
              <a:t>removemos a </a:t>
            </a:r>
            <a:r>
              <a:rPr lang="pt-BR" sz="1900" b="1" dirty="0">
                <a:solidFill>
                  <a:schemeClr val="dk1"/>
                </a:solidFill>
              </a:rPr>
              <a:t>Frequência </a:t>
            </a:r>
            <a:r>
              <a:rPr lang="pt-BR" sz="1900" dirty="0">
                <a:solidFill>
                  <a:schemeClr val="dk1"/>
                </a:solidFill>
              </a:rPr>
              <a:t>da RL e a </a:t>
            </a:r>
            <a:r>
              <a:rPr lang="pt-BR" sz="1900" b="1" dirty="0">
                <a:solidFill>
                  <a:schemeClr val="dk1"/>
                </a:solidFill>
              </a:rPr>
              <a:t>Recência </a:t>
            </a:r>
            <a:r>
              <a:rPr lang="pt-BR" sz="1900" dirty="0">
                <a:solidFill>
                  <a:schemeClr val="dk1"/>
                </a:solidFill>
              </a:rPr>
              <a:t>da DT.</a:t>
            </a:r>
            <a:endParaRPr sz="1900" dirty="0">
              <a:solidFill>
                <a:schemeClr val="dk1"/>
              </a:solidFill>
            </a:endParaRPr>
          </a:p>
        </p:txBody>
      </p:sp>
      <p:pic>
        <p:nvPicPr>
          <p:cNvPr id="280" name="Google Shape;280;g155446b50a9_5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00" y="1156525"/>
            <a:ext cx="6867000" cy="57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/>
          <p:nvPr/>
        </p:nvSpPr>
        <p:spPr>
          <a:xfrm>
            <a:off x="4804000" y="3693551"/>
            <a:ext cx="6796500" cy="986400"/>
          </a:xfrm>
          <a:prstGeom prst="roundRect">
            <a:avLst>
              <a:gd name="adj" fmla="val 16667"/>
            </a:avLst>
          </a:prstGeom>
          <a:solidFill>
            <a:srgbClr val="D3D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38200" y="3033339"/>
            <a:ext cx="2805953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4908176" y="2137699"/>
            <a:ext cx="6445500" cy="2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Contextualização do Problema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Resultados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Recomendações, Riscos e Próximos Passos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50543bb91_0_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Segmentação de Cliente | Analytics </a:t>
            </a:r>
            <a:endParaRPr/>
          </a:p>
        </p:txBody>
      </p:sp>
      <p:sp>
        <p:nvSpPr>
          <p:cNvPr id="293" name="Google Shape;293;g1550543bb91_0_35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294" name="Google Shape;294;g1550543bb91_0_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25" y="2498975"/>
            <a:ext cx="5464800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550543bb91_0_3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75" y="2499188"/>
            <a:ext cx="5466225" cy="33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550543bb91_0_35"/>
          <p:cNvSpPr txBox="1"/>
          <p:nvPr/>
        </p:nvSpPr>
        <p:spPr>
          <a:xfrm>
            <a:off x="324775" y="1338850"/>
            <a:ext cx="1051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analisadas: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Idade do clientes;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Quantidade de produtos comprados em cada pedido do cliente;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Tempo que o cliente realizou sua primeira compra;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Segmentação de Cliente | Plano de negócios</a:t>
            </a:r>
            <a:endParaRPr/>
          </a:p>
        </p:txBody>
      </p:sp>
      <p:graphicFrame>
        <p:nvGraphicFramePr>
          <p:cNvPr id="302" name="Google Shape;302;p6"/>
          <p:cNvGraphicFramePr/>
          <p:nvPr/>
        </p:nvGraphicFramePr>
        <p:xfrm>
          <a:off x="332375" y="1270475"/>
          <a:ext cx="11527250" cy="4799525"/>
        </p:xfrm>
        <a:graphic>
          <a:graphicData uri="http://schemas.openxmlformats.org/drawingml/2006/table">
            <a:tbl>
              <a:tblPr>
                <a:noFill/>
                <a:tableStyleId>{C04E526C-0A2E-4C97-9E4E-27123F3A928A}</a:tableStyleId>
              </a:tblPr>
              <a:tblGrid>
                <a:gridCol w="230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Cluster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(Clientes com idade mais avançadas)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Cluster 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(Clientes que compram vários produtos em um pedido)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Cluster 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(Clientes mais jovens)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Cluster 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(Clientes recentes)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Curto Prazo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Foco em ações de marketing digital mais simples.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Utilização de marketing direto como envio de e-mails e ligações.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Uso de política de cashback.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Pesquisa de satisfação, para o cliente descrever suas primeiras experiências com a VAI Pet.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Médio Prazo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Ações de marketing que visam incentivar tais clientes a comprar pelo e-commerce, facilitando a organização da empresa, e já informando se o produto está em estoque.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lt1"/>
                          </a:solidFill>
                        </a:rPr>
                        <a:t>Longo Prazo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45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45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Ações de marketing gamificação, com benefícios para os ganhadores, divulgando os games dentro do site da VAI Pet.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891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91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3033339"/>
            <a:ext cx="2805953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908176" y="2137699"/>
            <a:ext cx="6445624" cy="25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Contextualização do Problema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Resultados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Recomendações, Riscos e Próximos Passos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5446b4713_0_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Recomendação de Setores da Loja Física</a:t>
            </a:r>
            <a:endParaRPr/>
          </a:p>
        </p:txBody>
      </p:sp>
      <p:sp>
        <p:nvSpPr>
          <p:cNvPr id="308" name="Google Shape;308;g155446b4713_0_24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309" name="Google Shape;309;g155446b4713_0_24"/>
          <p:cNvSpPr txBox="1"/>
          <p:nvPr/>
        </p:nvSpPr>
        <p:spPr>
          <a:xfrm>
            <a:off x="7378200" y="1246825"/>
            <a:ext cx="463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Key Points: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Brinquedos e Higiene e Limpeza são os mais associados, e a associação mais comum;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 maior volume de venda é no setor de Rações;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Não há uma forte associação entre ração e acessório para alimentação.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10" name="Google Shape;310;g155446b4713_0_24"/>
          <p:cNvGrpSpPr/>
          <p:nvPr/>
        </p:nvGrpSpPr>
        <p:grpSpPr>
          <a:xfrm>
            <a:off x="141600" y="1716850"/>
            <a:ext cx="7236600" cy="3458125"/>
            <a:chOff x="141600" y="1716850"/>
            <a:chExt cx="7236600" cy="3458125"/>
          </a:xfrm>
        </p:grpSpPr>
        <p:sp>
          <p:nvSpPr>
            <p:cNvPr id="311" name="Google Shape;311;g155446b4713_0_24"/>
            <p:cNvSpPr txBox="1"/>
            <p:nvPr/>
          </p:nvSpPr>
          <p:spPr>
            <a:xfrm>
              <a:off x="838200" y="1716850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Rações</a:t>
              </a:r>
              <a:endParaRPr/>
            </a:p>
          </p:txBody>
        </p:sp>
        <p:sp>
          <p:nvSpPr>
            <p:cNvPr id="312" name="Google Shape;312;g155446b4713_0_24"/>
            <p:cNvSpPr txBox="1"/>
            <p:nvPr/>
          </p:nvSpPr>
          <p:spPr>
            <a:xfrm>
              <a:off x="669900" y="2328435"/>
              <a:ext cx="203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Utensílios para Banho</a:t>
              </a:r>
              <a:endParaRPr/>
            </a:p>
          </p:txBody>
        </p:sp>
        <p:sp>
          <p:nvSpPr>
            <p:cNvPr id="313" name="Google Shape;313;g155446b4713_0_24"/>
            <p:cNvSpPr txBox="1"/>
            <p:nvPr/>
          </p:nvSpPr>
          <p:spPr>
            <a:xfrm>
              <a:off x="838200" y="2940020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Petiscos e Ossinhos</a:t>
              </a:r>
              <a:endParaRPr/>
            </a:p>
          </p:txBody>
        </p:sp>
        <p:sp>
          <p:nvSpPr>
            <p:cNvPr id="314" name="Google Shape;314;g155446b4713_0_24"/>
            <p:cNvSpPr txBox="1"/>
            <p:nvPr/>
          </p:nvSpPr>
          <p:spPr>
            <a:xfrm>
              <a:off x="838200" y="3551605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Brinquedos</a:t>
              </a:r>
              <a:endParaRPr/>
            </a:p>
          </p:txBody>
        </p:sp>
        <p:sp>
          <p:nvSpPr>
            <p:cNvPr id="315" name="Google Shape;315;g155446b4713_0_24"/>
            <p:cNvSpPr txBox="1"/>
            <p:nvPr/>
          </p:nvSpPr>
          <p:spPr>
            <a:xfrm>
              <a:off x="413700" y="4163190"/>
              <a:ext cx="229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Higiene e Limpeza</a:t>
              </a:r>
              <a:endParaRPr/>
            </a:p>
          </p:txBody>
        </p:sp>
        <p:sp>
          <p:nvSpPr>
            <p:cNvPr id="316" name="Google Shape;316;g155446b4713_0_24"/>
            <p:cNvSpPr txBox="1"/>
            <p:nvPr/>
          </p:nvSpPr>
          <p:spPr>
            <a:xfrm>
              <a:off x="141600" y="4774775"/>
              <a:ext cx="256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Acessórios para Alimentação </a:t>
              </a:r>
              <a:endParaRPr/>
            </a:p>
          </p:txBody>
        </p:sp>
        <p:sp>
          <p:nvSpPr>
            <p:cNvPr id="317" name="Google Shape;317;g155446b4713_0_24"/>
            <p:cNvSpPr txBox="1"/>
            <p:nvPr/>
          </p:nvSpPr>
          <p:spPr>
            <a:xfrm>
              <a:off x="4813800" y="1716850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Rações</a:t>
              </a:r>
              <a:endParaRPr/>
            </a:p>
          </p:txBody>
        </p:sp>
        <p:sp>
          <p:nvSpPr>
            <p:cNvPr id="318" name="Google Shape;318;g155446b4713_0_24"/>
            <p:cNvSpPr txBox="1"/>
            <p:nvPr/>
          </p:nvSpPr>
          <p:spPr>
            <a:xfrm>
              <a:off x="4813800" y="2328435"/>
              <a:ext cx="203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Utensílios para Banho</a:t>
              </a:r>
              <a:endParaRPr/>
            </a:p>
          </p:txBody>
        </p:sp>
        <p:sp>
          <p:nvSpPr>
            <p:cNvPr id="319" name="Google Shape;319;g155446b4713_0_24"/>
            <p:cNvSpPr txBox="1"/>
            <p:nvPr/>
          </p:nvSpPr>
          <p:spPr>
            <a:xfrm>
              <a:off x="4813800" y="2940020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Petiscos e Ossinhos</a:t>
              </a:r>
              <a:endParaRPr/>
            </a:p>
          </p:txBody>
        </p:sp>
        <p:sp>
          <p:nvSpPr>
            <p:cNvPr id="320" name="Google Shape;320;g155446b4713_0_24"/>
            <p:cNvSpPr txBox="1"/>
            <p:nvPr/>
          </p:nvSpPr>
          <p:spPr>
            <a:xfrm>
              <a:off x="4813800" y="3551605"/>
              <a:ext cx="18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Brinquedos</a:t>
              </a:r>
              <a:endParaRPr/>
            </a:p>
          </p:txBody>
        </p:sp>
        <p:sp>
          <p:nvSpPr>
            <p:cNvPr id="321" name="Google Shape;321;g155446b4713_0_24"/>
            <p:cNvSpPr txBox="1"/>
            <p:nvPr/>
          </p:nvSpPr>
          <p:spPr>
            <a:xfrm>
              <a:off x="4813800" y="4163190"/>
              <a:ext cx="229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Higiene e Limpeza</a:t>
              </a:r>
              <a:endParaRPr/>
            </a:p>
          </p:txBody>
        </p:sp>
        <p:sp>
          <p:nvSpPr>
            <p:cNvPr id="322" name="Google Shape;322;g155446b4713_0_24"/>
            <p:cNvSpPr txBox="1"/>
            <p:nvPr/>
          </p:nvSpPr>
          <p:spPr>
            <a:xfrm>
              <a:off x="4813800" y="4774775"/>
              <a:ext cx="256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Acessórios para Alimentação </a:t>
              </a:r>
              <a:endParaRPr/>
            </a:p>
          </p:txBody>
        </p:sp>
        <p:cxnSp>
          <p:nvCxnSpPr>
            <p:cNvPr id="323" name="Google Shape;323;g155446b4713_0_24"/>
            <p:cNvCxnSpPr>
              <a:stCxn id="311" idx="3"/>
              <a:endCxn id="319" idx="1"/>
            </p:cNvCxnSpPr>
            <p:nvPr/>
          </p:nvCxnSpPr>
          <p:spPr>
            <a:xfrm>
              <a:off x="2706000" y="1916950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g155446b4713_0_24"/>
            <p:cNvCxnSpPr>
              <a:stCxn id="311" idx="3"/>
              <a:endCxn id="320" idx="1"/>
            </p:cNvCxnSpPr>
            <p:nvPr/>
          </p:nvCxnSpPr>
          <p:spPr>
            <a:xfrm>
              <a:off x="2706000" y="1916950"/>
              <a:ext cx="2107800" cy="18348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g155446b4713_0_24"/>
            <p:cNvCxnSpPr>
              <a:stCxn id="312" idx="3"/>
              <a:endCxn id="319" idx="1"/>
            </p:cNvCxnSpPr>
            <p:nvPr/>
          </p:nvCxnSpPr>
          <p:spPr>
            <a:xfrm>
              <a:off x="2706000" y="2528535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g155446b4713_0_24"/>
            <p:cNvCxnSpPr>
              <a:stCxn id="312" idx="3"/>
              <a:endCxn id="320" idx="1"/>
            </p:cNvCxnSpPr>
            <p:nvPr/>
          </p:nvCxnSpPr>
          <p:spPr>
            <a:xfrm>
              <a:off x="2706000" y="2528535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g155446b4713_0_24"/>
            <p:cNvCxnSpPr>
              <a:stCxn id="312" idx="3"/>
              <a:endCxn id="321" idx="1"/>
            </p:cNvCxnSpPr>
            <p:nvPr/>
          </p:nvCxnSpPr>
          <p:spPr>
            <a:xfrm>
              <a:off x="2706000" y="2528535"/>
              <a:ext cx="2107800" cy="183480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g155446b4713_0_24"/>
            <p:cNvCxnSpPr>
              <a:stCxn id="313" idx="3"/>
              <a:endCxn id="317" idx="1"/>
            </p:cNvCxnSpPr>
            <p:nvPr/>
          </p:nvCxnSpPr>
          <p:spPr>
            <a:xfrm rot="10800000" flipH="1">
              <a:off x="2706000" y="1917020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0018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g155446b4713_0_24"/>
            <p:cNvCxnSpPr>
              <a:endCxn id="318" idx="1"/>
            </p:cNvCxnSpPr>
            <p:nvPr/>
          </p:nvCxnSpPr>
          <p:spPr>
            <a:xfrm rot="10800000" flipH="1">
              <a:off x="2706000" y="2528535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0018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g155446b4713_0_24"/>
            <p:cNvCxnSpPr>
              <a:endCxn id="317" idx="1"/>
            </p:cNvCxnSpPr>
            <p:nvPr/>
          </p:nvCxnSpPr>
          <p:spPr>
            <a:xfrm rot="10800000" flipH="1">
              <a:off x="2706000" y="1916950"/>
              <a:ext cx="2107800" cy="1834800"/>
            </a:xfrm>
            <a:prstGeom prst="straightConnector1">
              <a:avLst/>
            </a:prstGeom>
            <a:noFill/>
            <a:ln w="28575" cap="flat" cmpd="sng">
              <a:solidFill>
                <a:srgbClr val="0045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g155446b4713_0_24"/>
            <p:cNvCxnSpPr>
              <a:stCxn id="314" idx="3"/>
              <a:endCxn id="318" idx="1"/>
            </p:cNvCxnSpPr>
            <p:nvPr/>
          </p:nvCxnSpPr>
          <p:spPr>
            <a:xfrm rot="10800000" flipH="1">
              <a:off x="2706000" y="2528605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0045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g155446b4713_0_24"/>
            <p:cNvCxnSpPr>
              <a:stCxn id="314" idx="3"/>
              <a:endCxn id="321" idx="1"/>
            </p:cNvCxnSpPr>
            <p:nvPr/>
          </p:nvCxnSpPr>
          <p:spPr>
            <a:xfrm>
              <a:off x="2706000" y="3751705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0045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g155446b4713_0_24"/>
            <p:cNvCxnSpPr>
              <a:endCxn id="322" idx="1"/>
            </p:cNvCxnSpPr>
            <p:nvPr/>
          </p:nvCxnSpPr>
          <p:spPr>
            <a:xfrm>
              <a:off x="2706000" y="3751775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0045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g155446b4713_0_24"/>
            <p:cNvCxnSpPr>
              <a:stCxn id="315" idx="3"/>
              <a:endCxn id="318" idx="1"/>
            </p:cNvCxnSpPr>
            <p:nvPr/>
          </p:nvCxnSpPr>
          <p:spPr>
            <a:xfrm rot="10800000" flipH="1">
              <a:off x="2706000" y="2528490"/>
              <a:ext cx="2107800" cy="18348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g155446b4713_0_24"/>
            <p:cNvCxnSpPr>
              <a:stCxn id="315" idx="3"/>
              <a:endCxn id="320" idx="1"/>
            </p:cNvCxnSpPr>
            <p:nvPr/>
          </p:nvCxnSpPr>
          <p:spPr>
            <a:xfrm rot="10800000" flipH="1">
              <a:off x="2706000" y="3751590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g155446b4713_0_24"/>
            <p:cNvCxnSpPr>
              <a:stCxn id="315" idx="3"/>
              <a:endCxn id="322" idx="1"/>
            </p:cNvCxnSpPr>
            <p:nvPr/>
          </p:nvCxnSpPr>
          <p:spPr>
            <a:xfrm>
              <a:off x="2706000" y="4363290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g155446b4713_0_24"/>
            <p:cNvCxnSpPr>
              <a:stCxn id="316" idx="3"/>
              <a:endCxn id="320" idx="1"/>
            </p:cNvCxnSpPr>
            <p:nvPr/>
          </p:nvCxnSpPr>
          <p:spPr>
            <a:xfrm rot="10800000" flipH="1">
              <a:off x="2706000" y="3751775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236D8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g155446b4713_0_24"/>
            <p:cNvCxnSpPr>
              <a:stCxn id="316" idx="3"/>
              <a:endCxn id="321" idx="1"/>
            </p:cNvCxnSpPr>
            <p:nvPr/>
          </p:nvCxnSpPr>
          <p:spPr>
            <a:xfrm rot="10800000" flipH="1">
              <a:off x="2706000" y="4363175"/>
              <a:ext cx="2107800" cy="611700"/>
            </a:xfrm>
            <a:prstGeom prst="straightConnector1">
              <a:avLst/>
            </a:prstGeom>
            <a:noFill/>
            <a:ln w="28575" cap="flat" cmpd="sng">
              <a:solidFill>
                <a:srgbClr val="236D8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g155446b4713_0_24"/>
            <p:cNvCxnSpPr>
              <a:stCxn id="315" idx="3"/>
              <a:endCxn id="317" idx="1"/>
            </p:cNvCxnSpPr>
            <p:nvPr/>
          </p:nvCxnSpPr>
          <p:spPr>
            <a:xfrm rot="10800000" flipH="1">
              <a:off x="2706000" y="1917090"/>
              <a:ext cx="2107800" cy="24462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g155446b4713_0_24"/>
            <p:cNvCxnSpPr>
              <a:stCxn id="315" idx="3"/>
              <a:endCxn id="319" idx="1"/>
            </p:cNvCxnSpPr>
            <p:nvPr/>
          </p:nvCxnSpPr>
          <p:spPr>
            <a:xfrm rot="10800000" flipH="1">
              <a:off x="2706000" y="3140190"/>
              <a:ext cx="2107800" cy="12231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1" name="Google Shape;341;g155446b4713_0_24"/>
          <p:cNvSpPr txBox="1"/>
          <p:nvPr/>
        </p:nvSpPr>
        <p:spPr>
          <a:xfrm>
            <a:off x="1037950" y="5471300"/>
            <a:ext cx="1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Antecedentes</a:t>
            </a:r>
            <a:endParaRPr b="1"/>
          </a:p>
        </p:txBody>
      </p:sp>
      <p:sp>
        <p:nvSpPr>
          <p:cNvPr id="342" name="Google Shape;342;g155446b4713_0_24"/>
          <p:cNvSpPr txBox="1"/>
          <p:nvPr/>
        </p:nvSpPr>
        <p:spPr>
          <a:xfrm>
            <a:off x="5173900" y="5433550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Consequentes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98c3d1334_0_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Recomendação de Produtos Para Cachorros</a:t>
            </a:r>
            <a:endParaRPr/>
          </a:p>
        </p:txBody>
      </p:sp>
      <p:sp>
        <p:nvSpPr>
          <p:cNvPr id="348" name="Google Shape;348;g1398c3d1334_0_3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349" name="Google Shape;349;g1398c3d1334_0_3"/>
          <p:cNvSpPr txBox="1"/>
          <p:nvPr/>
        </p:nvSpPr>
        <p:spPr>
          <a:xfrm>
            <a:off x="944325" y="1716850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Para morder e Puxar</a:t>
            </a:r>
            <a:endParaRPr sz="1300"/>
          </a:p>
        </p:txBody>
      </p:sp>
      <p:sp>
        <p:nvSpPr>
          <p:cNvPr id="350" name="Google Shape;350;g1398c3d1334_0_3"/>
          <p:cNvSpPr txBox="1"/>
          <p:nvPr/>
        </p:nvSpPr>
        <p:spPr>
          <a:xfrm>
            <a:off x="944325" y="3122625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Ossinhos e Palitos</a:t>
            </a:r>
            <a:endParaRPr sz="1300"/>
          </a:p>
        </p:txBody>
      </p:sp>
      <p:sp>
        <p:nvSpPr>
          <p:cNvPr id="351" name="Google Shape;351;g1398c3d1334_0_3"/>
          <p:cNvSpPr txBox="1"/>
          <p:nvPr/>
        </p:nvSpPr>
        <p:spPr>
          <a:xfrm>
            <a:off x="519825" y="2185442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Antipulgas e Carrapatos</a:t>
            </a:r>
            <a:endParaRPr sz="1300"/>
          </a:p>
        </p:txBody>
      </p:sp>
      <p:sp>
        <p:nvSpPr>
          <p:cNvPr id="352" name="Google Shape;352;g1398c3d1334_0_3"/>
          <p:cNvSpPr txBox="1"/>
          <p:nvPr/>
        </p:nvSpPr>
        <p:spPr>
          <a:xfrm>
            <a:off x="519825" y="4543700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Biscoito - Bifinho - Snack</a:t>
            </a:r>
            <a:endParaRPr sz="1300"/>
          </a:p>
        </p:txBody>
      </p:sp>
      <p:sp>
        <p:nvSpPr>
          <p:cNvPr id="353" name="Google Shape;353;g1398c3d1334_0_3"/>
          <p:cNvSpPr txBox="1"/>
          <p:nvPr/>
        </p:nvSpPr>
        <p:spPr>
          <a:xfrm>
            <a:off x="7378200" y="1246825"/>
            <a:ext cx="463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 Points: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Ração seca é o produto mais associado nas cestas dos clientes;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Ração seca é o lift de para um cross-sell;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Clientes que compram Biscoitos,Snacks tem 73% de chance de levar ração seca.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Google Shape;354;g1398c3d1334_0_3"/>
          <p:cNvCxnSpPr>
            <a:stCxn id="350" idx="3"/>
            <a:endCxn id="355" idx="1"/>
          </p:cNvCxnSpPr>
          <p:nvPr/>
        </p:nvCxnSpPr>
        <p:spPr>
          <a:xfrm>
            <a:off x="2812125" y="3315075"/>
            <a:ext cx="2259000" cy="1421100"/>
          </a:xfrm>
          <a:prstGeom prst="straightConnector1">
            <a:avLst/>
          </a:prstGeom>
          <a:noFill/>
          <a:ln w="28575" cap="flat" cmpd="sng">
            <a:solidFill>
              <a:srgbClr val="0045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g1398c3d1334_0_3"/>
          <p:cNvCxnSpPr>
            <a:stCxn id="352" idx="3"/>
            <a:endCxn id="357" idx="1"/>
          </p:cNvCxnSpPr>
          <p:nvPr/>
        </p:nvCxnSpPr>
        <p:spPr>
          <a:xfrm rot="10800000" flipH="1">
            <a:off x="2812125" y="4267550"/>
            <a:ext cx="2259000" cy="4686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g1398c3d1334_0_3"/>
          <p:cNvCxnSpPr>
            <a:stCxn id="359" idx="3"/>
            <a:endCxn id="360" idx="1"/>
          </p:cNvCxnSpPr>
          <p:nvPr/>
        </p:nvCxnSpPr>
        <p:spPr>
          <a:xfrm rot="10800000" flipH="1">
            <a:off x="2812125" y="1909258"/>
            <a:ext cx="2259000" cy="23583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g1398c3d1334_0_3"/>
          <p:cNvCxnSpPr>
            <a:stCxn id="352" idx="3"/>
            <a:endCxn id="362" idx="1"/>
          </p:cNvCxnSpPr>
          <p:nvPr/>
        </p:nvCxnSpPr>
        <p:spPr>
          <a:xfrm rot="10800000" flipH="1">
            <a:off x="2812125" y="3315050"/>
            <a:ext cx="2259000" cy="14211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g1398c3d1334_0_3"/>
          <p:cNvSpPr txBox="1"/>
          <p:nvPr/>
        </p:nvSpPr>
        <p:spPr>
          <a:xfrm>
            <a:off x="1075700" y="5735300"/>
            <a:ext cx="1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Antecedentes</a:t>
            </a:r>
            <a:endParaRPr b="1"/>
          </a:p>
        </p:txBody>
      </p:sp>
      <p:sp>
        <p:nvSpPr>
          <p:cNvPr id="364" name="Google Shape;364;g1398c3d1334_0_3"/>
          <p:cNvSpPr txBox="1"/>
          <p:nvPr/>
        </p:nvSpPr>
        <p:spPr>
          <a:xfrm>
            <a:off x="5202200" y="5735300"/>
            <a:ext cx="14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Consequentes</a:t>
            </a:r>
            <a:endParaRPr b="1"/>
          </a:p>
        </p:txBody>
      </p:sp>
      <p:sp>
        <p:nvSpPr>
          <p:cNvPr id="365" name="Google Shape;365;g1398c3d1334_0_3"/>
          <p:cNvSpPr txBox="1"/>
          <p:nvPr/>
        </p:nvSpPr>
        <p:spPr>
          <a:xfrm>
            <a:off x="1010325" y="3591217"/>
            <a:ext cx="18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Tapetes Higiênicos</a:t>
            </a:r>
            <a:endParaRPr/>
          </a:p>
        </p:txBody>
      </p:sp>
      <p:sp>
        <p:nvSpPr>
          <p:cNvPr id="366" name="Google Shape;366;g1398c3d1334_0_3"/>
          <p:cNvSpPr txBox="1"/>
          <p:nvPr/>
        </p:nvSpPr>
        <p:spPr>
          <a:xfrm>
            <a:off x="944325" y="2654033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Ração Úmida</a:t>
            </a:r>
            <a:endParaRPr sz="1300"/>
          </a:p>
        </p:txBody>
      </p:sp>
      <p:sp>
        <p:nvSpPr>
          <p:cNvPr id="359" name="Google Shape;359;g1398c3d1334_0_3"/>
          <p:cNvSpPr txBox="1"/>
          <p:nvPr/>
        </p:nvSpPr>
        <p:spPr>
          <a:xfrm>
            <a:off x="944325" y="4075108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Ração Seca</a:t>
            </a:r>
            <a:endParaRPr sz="1300"/>
          </a:p>
        </p:txBody>
      </p:sp>
      <p:sp>
        <p:nvSpPr>
          <p:cNvPr id="360" name="Google Shape;360;g1398c3d1334_0_3"/>
          <p:cNvSpPr txBox="1"/>
          <p:nvPr/>
        </p:nvSpPr>
        <p:spPr>
          <a:xfrm>
            <a:off x="5071013" y="1716850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Para morder e Puxar</a:t>
            </a:r>
            <a:endParaRPr sz="1300"/>
          </a:p>
        </p:txBody>
      </p:sp>
      <p:sp>
        <p:nvSpPr>
          <p:cNvPr id="362" name="Google Shape;362;g1398c3d1334_0_3"/>
          <p:cNvSpPr txBox="1"/>
          <p:nvPr/>
        </p:nvSpPr>
        <p:spPr>
          <a:xfrm>
            <a:off x="5071013" y="3122625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Ossinhos e Palitos</a:t>
            </a:r>
            <a:endParaRPr sz="1300"/>
          </a:p>
        </p:txBody>
      </p:sp>
      <p:sp>
        <p:nvSpPr>
          <p:cNvPr id="367" name="Google Shape;367;g1398c3d1334_0_3"/>
          <p:cNvSpPr txBox="1"/>
          <p:nvPr/>
        </p:nvSpPr>
        <p:spPr>
          <a:xfrm>
            <a:off x="5071013" y="2185442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Antipulgas e Carrapatos</a:t>
            </a:r>
            <a:endParaRPr sz="1300"/>
          </a:p>
        </p:txBody>
      </p:sp>
      <p:sp>
        <p:nvSpPr>
          <p:cNvPr id="355" name="Google Shape;355;g1398c3d1334_0_3"/>
          <p:cNvSpPr txBox="1"/>
          <p:nvPr/>
        </p:nvSpPr>
        <p:spPr>
          <a:xfrm>
            <a:off x="5071013" y="4543700"/>
            <a:ext cx="22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Biscoito - Bifinho - Snack</a:t>
            </a:r>
            <a:endParaRPr sz="1300"/>
          </a:p>
        </p:txBody>
      </p:sp>
      <p:sp>
        <p:nvSpPr>
          <p:cNvPr id="368" name="Google Shape;368;g1398c3d1334_0_3"/>
          <p:cNvSpPr txBox="1"/>
          <p:nvPr/>
        </p:nvSpPr>
        <p:spPr>
          <a:xfrm>
            <a:off x="5071013" y="3591217"/>
            <a:ext cx="18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Tapetes Higiênicos</a:t>
            </a:r>
            <a:endParaRPr/>
          </a:p>
        </p:txBody>
      </p:sp>
      <p:sp>
        <p:nvSpPr>
          <p:cNvPr id="369" name="Google Shape;369;g1398c3d1334_0_3"/>
          <p:cNvSpPr txBox="1"/>
          <p:nvPr/>
        </p:nvSpPr>
        <p:spPr>
          <a:xfrm>
            <a:off x="5071013" y="2654033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Ração Úmida</a:t>
            </a:r>
            <a:endParaRPr sz="1300"/>
          </a:p>
        </p:txBody>
      </p:sp>
      <p:sp>
        <p:nvSpPr>
          <p:cNvPr id="357" name="Google Shape;357;g1398c3d1334_0_3"/>
          <p:cNvSpPr txBox="1"/>
          <p:nvPr/>
        </p:nvSpPr>
        <p:spPr>
          <a:xfrm>
            <a:off x="5071013" y="4075108"/>
            <a:ext cx="186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Ração Seca</a:t>
            </a:r>
            <a:endParaRPr sz="1300"/>
          </a:p>
        </p:txBody>
      </p:sp>
      <p:cxnSp>
        <p:nvCxnSpPr>
          <p:cNvPr id="370" name="Google Shape;370;g1398c3d1334_0_3"/>
          <p:cNvCxnSpPr>
            <a:stCxn id="349" idx="3"/>
            <a:endCxn id="357" idx="1"/>
          </p:cNvCxnSpPr>
          <p:nvPr/>
        </p:nvCxnSpPr>
        <p:spPr>
          <a:xfrm>
            <a:off x="2812125" y="1909300"/>
            <a:ext cx="2259000" cy="2358300"/>
          </a:xfrm>
          <a:prstGeom prst="straightConnector1">
            <a:avLst/>
          </a:prstGeom>
          <a:noFill/>
          <a:ln w="28575" cap="flat" cmpd="sng">
            <a:solidFill>
              <a:srgbClr val="2383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g1398c3d1334_0_3"/>
          <p:cNvCxnSpPr>
            <a:stCxn id="351" idx="3"/>
            <a:endCxn id="357" idx="1"/>
          </p:cNvCxnSpPr>
          <p:nvPr/>
        </p:nvCxnSpPr>
        <p:spPr>
          <a:xfrm>
            <a:off x="2812125" y="2377892"/>
            <a:ext cx="2259000" cy="1889700"/>
          </a:xfrm>
          <a:prstGeom prst="straightConnector1">
            <a:avLst/>
          </a:prstGeom>
          <a:noFill/>
          <a:ln w="28575" cap="flat" cmpd="sng">
            <a:solidFill>
              <a:srgbClr val="236D8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g1398c3d1334_0_3"/>
          <p:cNvCxnSpPr>
            <a:stCxn id="366" idx="3"/>
            <a:endCxn id="357" idx="1"/>
          </p:cNvCxnSpPr>
          <p:nvPr/>
        </p:nvCxnSpPr>
        <p:spPr>
          <a:xfrm>
            <a:off x="2812125" y="2846483"/>
            <a:ext cx="2259000" cy="1421100"/>
          </a:xfrm>
          <a:prstGeom prst="straightConnector1">
            <a:avLst/>
          </a:prstGeom>
          <a:noFill/>
          <a:ln w="28575" cap="flat" cmpd="sng">
            <a:solidFill>
              <a:srgbClr val="5EA3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g1398c3d1334_0_3"/>
          <p:cNvCxnSpPr>
            <a:stCxn id="350" idx="3"/>
            <a:endCxn id="357" idx="1"/>
          </p:cNvCxnSpPr>
          <p:nvPr/>
        </p:nvCxnSpPr>
        <p:spPr>
          <a:xfrm>
            <a:off x="2812125" y="3315075"/>
            <a:ext cx="2259000" cy="952500"/>
          </a:xfrm>
          <a:prstGeom prst="straightConnector1">
            <a:avLst/>
          </a:prstGeom>
          <a:noFill/>
          <a:ln w="28575" cap="flat" cmpd="sng">
            <a:solidFill>
              <a:srgbClr val="00456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g1398c3d1334_0_3"/>
          <p:cNvCxnSpPr>
            <a:stCxn id="359" idx="3"/>
            <a:endCxn id="367" idx="1"/>
          </p:cNvCxnSpPr>
          <p:nvPr/>
        </p:nvCxnSpPr>
        <p:spPr>
          <a:xfrm rot="10800000" flipH="1">
            <a:off x="2812125" y="2377858"/>
            <a:ext cx="2259000" cy="18897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g1398c3d1334_0_3"/>
          <p:cNvCxnSpPr>
            <a:stCxn id="359" idx="3"/>
            <a:endCxn id="369" idx="1"/>
          </p:cNvCxnSpPr>
          <p:nvPr/>
        </p:nvCxnSpPr>
        <p:spPr>
          <a:xfrm rot="10800000" flipH="1">
            <a:off x="2812125" y="2846458"/>
            <a:ext cx="2259000" cy="14211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g1398c3d1334_0_3"/>
          <p:cNvCxnSpPr>
            <a:stCxn id="359" idx="3"/>
            <a:endCxn id="362" idx="1"/>
          </p:cNvCxnSpPr>
          <p:nvPr/>
        </p:nvCxnSpPr>
        <p:spPr>
          <a:xfrm rot="10800000" flipH="1">
            <a:off x="2812125" y="3315058"/>
            <a:ext cx="2259000" cy="9525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g1398c3d1334_0_3"/>
          <p:cNvCxnSpPr>
            <a:endCxn id="355" idx="1"/>
          </p:cNvCxnSpPr>
          <p:nvPr/>
        </p:nvCxnSpPr>
        <p:spPr>
          <a:xfrm>
            <a:off x="2812013" y="4267550"/>
            <a:ext cx="2259000" cy="468600"/>
          </a:xfrm>
          <a:prstGeom prst="straightConnector1">
            <a:avLst/>
          </a:prstGeom>
          <a:noFill/>
          <a:ln w="28575" cap="flat" cmpd="sng">
            <a:solidFill>
              <a:srgbClr val="00182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98c3d1334_0_7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Recomendação de Produtos Para Gatos</a:t>
            </a:r>
            <a:endParaRPr/>
          </a:p>
        </p:txBody>
      </p:sp>
      <p:sp>
        <p:nvSpPr>
          <p:cNvPr id="383" name="Google Shape;383;g1398c3d1334_0_74"/>
          <p:cNvSpPr txBox="1">
            <a:spLocks noGrp="1"/>
          </p:cNvSpPr>
          <p:nvPr>
            <p:ph type="body" idx="2"/>
          </p:nvPr>
        </p:nvSpPr>
        <p:spPr>
          <a:xfrm>
            <a:off x="838200" y="6356350"/>
            <a:ext cx="747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384" name="Google Shape;384;g1398c3d1334_0_74"/>
          <p:cNvSpPr txBox="1"/>
          <p:nvPr/>
        </p:nvSpPr>
        <p:spPr>
          <a:xfrm>
            <a:off x="7378200" y="1246825"/>
            <a:ext cx="4630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 Points: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Ração Úmida e Seca são frequentemente comprados juntos;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Clientes que compram Areia e Ração Úmida tem 85% de chance de levar ração seca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1398c3d1334_0_74"/>
          <p:cNvSpPr txBox="1"/>
          <p:nvPr/>
        </p:nvSpPr>
        <p:spPr>
          <a:xfrm>
            <a:off x="1037950" y="5471300"/>
            <a:ext cx="1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Antecedentes</a:t>
            </a:r>
            <a:endParaRPr b="1"/>
          </a:p>
        </p:txBody>
      </p:sp>
      <p:sp>
        <p:nvSpPr>
          <p:cNvPr id="386" name="Google Shape;386;g1398c3d1334_0_74"/>
          <p:cNvSpPr txBox="1"/>
          <p:nvPr/>
        </p:nvSpPr>
        <p:spPr>
          <a:xfrm>
            <a:off x="5173900" y="5433550"/>
            <a:ext cx="149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Consequentes</a:t>
            </a:r>
            <a:endParaRPr b="1"/>
          </a:p>
        </p:txBody>
      </p:sp>
      <p:grpSp>
        <p:nvGrpSpPr>
          <p:cNvPr id="387" name="Google Shape;387;g1398c3d1334_0_74"/>
          <p:cNvGrpSpPr/>
          <p:nvPr/>
        </p:nvGrpSpPr>
        <p:grpSpPr>
          <a:xfrm>
            <a:off x="169800" y="1716850"/>
            <a:ext cx="7316250" cy="3458125"/>
            <a:chOff x="169800" y="1716850"/>
            <a:chExt cx="7316250" cy="3458125"/>
          </a:xfrm>
        </p:grpSpPr>
        <p:grpSp>
          <p:nvGrpSpPr>
            <p:cNvPr id="388" name="Google Shape;388;g1398c3d1334_0_74"/>
            <p:cNvGrpSpPr/>
            <p:nvPr/>
          </p:nvGrpSpPr>
          <p:grpSpPr>
            <a:xfrm>
              <a:off x="169800" y="1716850"/>
              <a:ext cx="2536200" cy="3458125"/>
              <a:chOff x="169800" y="1716850"/>
              <a:chExt cx="2536200" cy="3458125"/>
            </a:xfrm>
          </p:grpSpPr>
          <p:sp>
            <p:nvSpPr>
              <p:cNvPr id="389" name="Google Shape;389;g1398c3d1334_0_74"/>
              <p:cNvSpPr txBox="1"/>
              <p:nvPr/>
            </p:nvSpPr>
            <p:spPr>
              <a:xfrm>
                <a:off x="838200" y="1716850"/>
                <a:ext cx="1867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>
                    <a:solidFill>
                      <a:schemeClr val="dk1"/>
                    </a:solidFill>
                  </a:rPr>
                  <a:t>Ração Úmida</a:t>
                </a:r>
                <a:endParaRPr/>
              </a:p>
            </p:txBody>
          </p:sp>
          <p:sp>
            <p:nvSpPr>
              <p:cNvPr id="390" name="Google Shape;390;g1398c3d1334_0_74"/>
              <p:cNvSpPr txBox="1"/>
              <p:nvPr/>
            </p:nvSpPr>
            <p:spPr>
              <a:xfrm>
                <a:off x="169800" y="2736158"/>
                <a:ext cx="2536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</a:rPr>
                  <a:t>Biscoito - Bifinho - Snack</a:t>
                </a:r>
                <a:endParaRPr/>
              </a:p>
            </p:txBody>
          </p:sp>
          <p:sp>
            <p:nvSpPr>
              <p:cNvPr id="391" name="Google Shape;391;g1398c3d1334_0_74"/>
              <p:cNvSpPr txBox="1"/>
              <p:nvPr/>
            </p:nvSpPr>
            <p:spPr>
              <a:xfrm>
                <a:off x="413700" y="3755467"/>
                <a:ext cx="229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Ração Seca</a:t>
                </a:r>
                <a:endParaRPr/>
              </a:p>
            </p:txBody>
          </p:sp>
          <p:sp>
            <p:nvSpPr>
              <p:cNvPr id="392" name="Google Shape;392;g1398c3d1334_0_74"/>
              <p:cNvSpPr txBox="1"/>
              <p:nvPr/>
            </p:nvSpPr>
            <p:spPr>
              <a:xfrm>
                <a:off x="838200" y="4774775"/>
                <a:ext cx="1867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Areia e Granulados</a:t>
                </a:r>
                <a:endParaRPr/>
              </a:p>
            </p:txBody>
          </p:sp>
        </p:grpSp>
        <p:cxnSp>
          <p:nvCxnSpPr>
            <p:cNvPr id="393" name="Google Shape;393;g1398c3d1334_0_74"/>
            <p:cNvCxnSpPr>
              <a:stCxn id="389" idx="3"/>
              <a:endCxn id="394" idx="1"/>
            </p:cNvCxnSpPr>
            <p:nvPr/>
          </p:nvCxnSpPr>
          <p:spPr>
            <a:xfrm>
              <a:off x="2706000" y="1916950"/>
              <a:ext cx="2244000" cy="203850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g1398c3d1334_0_74"/>
            <p:cNvCxnSpPr>
              <a:stCxn id="391" idx="3"/>
              <a:endCxn id="396" idx="1"/>
            </p:cNvCxnSpPr>
            <p:nvPr/>
          </p:nvCxnSpPr>
          <p:spPr>
            <a:xfrm>
              <a:off x="2706000" y="3955567"/>
              <a:ext cx="2244000" cy="1019400"/>
            </a:xfrm>
            <a:prstGeom prst="straightConnector1">
              <a:avLst/>
            </a:prstGeom>
            <a:noFill/>
            <a:ln w="28575" cap="flat" cmpd="sng">
              <a:solidFill>
                <a:srgbClr val="0018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g1398c3d1334_0_74"/>
            <p:cNvCxnSpPr>
              <a:stCxn id="392" idx="3"/>
              <a:endCxn id="394" idx="1"/>
            </p:cNvCxnSpPr>
            <p:nvPr/>
          </p:nvCxnSpPr>
          <p:spPr>
            <a:xfrm rot="10800000" flipH="1">
              <a:off x="2706000" y="3955475"/>
              <a:ext cx="2244000" cy="10194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g1398c3d1334_0_74"/>
            <p:cNvCxnSpPr>
              <a:stCxn id="391" idx="3"/>
              <a:endCxn id="399" idx="1"/>
            </p:cNvCxnSpPr>
            <p:nvPr/>
          </p:nvCxnSpPr>
          <p:spPr>
            <a:xfrm rot="10800000" flipH="1">
              <a:off x="2706000" y="2936167"/>
              <a:ext cx="2244000" cy="1019400"/>
            </a:xfrm>
            <a:prstGeom prst="straightConnector1">
              <a:avLst/>
            </a:prstGeom>
            <a:noFill/>
            <a:ln w="28575" cap="flat" cmpd="sng">
              <a:solidFill>
                <a:srgbClr val="0018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g1398c3d1334_0_74"/>
            <p:cNvCxnSpPr>
              <a:stCxn id="389" idx="3"/>
              <a:endCxn id="389" idx="3"/>
            </p:cNvCxnSpPr>
            <p:nvPr/>
          </p:nvCxnSpPr>
          <p:spPr>
            <a:xfrm>
              <a:off x="2706000" y="1916950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1" name="Google Shape;401;g1398c3d1334_0_74"/>
            <p:cNvGrpSpPr/>
            <p:nvPr/>
          </p:nvGrpSpPr>
          <p:grpSpPr>
            <a:xfrm>
              <a:off x="4949850" y="1716850"/>
              <a:ext cx="2536200" cy="3458125"/>
              <a:chOff x="169800" y="1716850"/>
              <a:chExt cx="2536200" cy="3458125"/>
            </a:xfrm>
          </p:grpSpPr>
          <p:sp>
            <p:nvSpPr>
              <p:cNvPr id="402" name="Google Shape;402;g1398c3d1334_0_74"/>
              <p:cNvSpPr txBox="1"/>
              <p:nvPr/>
            </p:nvSpPr>
            <p:spPr>
              <a:xfrm>
                <a:off x="169800" y="1716850"/>
                <a:ext cx="1867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</a:rPr>
                  <a:t>Ração Úmida</a:t>
                </a:r>
                <a:endParaRPr/>
              </a:p>
            </p:txBody>
          </p:sp>
          <p:sp>
            <p:nvSpPr>
              <p:cNvPr id="399" name="Google Shape;399;g1398c3d1334_0_74"/>
              <p:cNvSpPr txBox="1"/>
              <p:nvPr/>
            </p:nvSpPr>
            <p:spPr>
              <a:xfrm>
                <a:off x="169800" y="2736158"/>
                <a:ext cx="2536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</a:rPr>
                  <a:t>Biscoito - Bifinho - Snack</a:t>
                </a:r>
                <a:endParaRPr/>
              </a:p>
            </p:txBody>
          </p:sp>
          <p:sp>
            <p:nvSpPr>
              <p:cNvPr id="394" name="Google Shape;394;g1398c3d1334_0_74"/>
              <p:cNvSpPr txBox="1"/>
              <p:nvPr/>
            </p:nvSpPr>
            <p:spPr>
              <a:xfrm>
                <a:off x="169800" y="3755467"/>
                <a:ext cx="229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Ração Seca</a:t>
                </a:r>
                <a:endParaRPr/>
              </a:p>
            </p:txBody>
          </p:sp>
          <p:sp>
            <p:nvSpPr>
              <p:cNvPr id="396" name="Google Shape;396;g1398c3d1334_0_74"/>
              <p:cNvSpPr txBox="1"/>
              <p:nvPr/>
            </p:nvSpPr>
            <p:spPr>
              <a:xfrm>
                <a:off x="169800" y="4774775"/>
                <a:ext cx="1867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Areia e Granulados</a:t>
                </a:r>
                <a:endParaRPr/>
              </a:p>
            </p:txBody>
          </p:sp>
        </p:grpSp>
        <p:cxnSp>
          <p:nvCxnSpPr>
            <p:cNvPr id="403" name="Google Shape;403;g1398c3d1334_0_74"/>
            <p:cNvCxnSpPr>
              <a:stCxn id="389" idx="3"/>
              <a:endCxn id="396" idx="1"/>
            </p:cNvCxnSpPr>
            <p:nvPr/>
          </p:nvCxnSpPr>
          <p:spPr>
            <a:xfrm>
              <a:off x="2706000" y="1916950"/>
              <a:ext cx="2244000" cy="305790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g1398c3d1334_0_74"/>
            <p:cNvCxnSpPr>
              <a:stCxn id="389" idx="3"/>
              <a:endCxn id="389" idx="3"/>
            </p:cNvCxnSpPr>
            <p:nvPr/>
          </p:nvCxnSpPr>
          <p:spPr>
            <a:xfrm>
              <a:off x="2706000" y="1916950"/>
              <a:ext cx="0" cy="0"/>
            </a:xfrm>
            <a:prstGeom prst="straightConnector1">
              <a:avLst/>
            </a:prstGeom>
            <a:noFill/>
            <a:ln w="28575" cap="flat" cmpd="sng">
              <a:solidFill>
                <a:srgbClr val="2383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g1398c3d1334_0_74"/>
            <p:cNvCxnSpPr>
              <a:stCxn id="390" idx="3"/>
              <a:endCxn id="394" idx="1"/>
            </p:cNvCxnSpPr>
            <p:nvPr/>
          </p:nvCxnSpPr>
          <p:spPr>
            <a:xfrm>
              <a:off x="2706000" y="2936258"/>
              <a:ext cx="2244000" cy="1019400"/>
            </a:xfrm>
            <a:prstGeom prst="straightConnector1">
              <a:avLst/>
            </a:prstGeom>
            <a:noFill/>
            <a:ln w="28575" cap="flat" cmpd="sng">
              <a:solidFill>
                <a:srgbClr val="236D8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g1398c3d1334_0_74"/>
            <p:cNvCxnSpPr>
              <a:endCxn id="402" idx="1"/>
            </p:cNvCxnSpPr>
            <p:nvPr/>
          </p:nvCxnSpPr>
          <p:spPr>
            <a:xfrm rot="10800000" flipH="1">
              <a:off x="2705850" y="1916950"/>
              <a:ext cx="2244000" cy="3058200"/>
            </a:xfrm>
            <a:prstGeom prst="straightConnector1">
              <a:avLst/>
            </a:prstGeom>
            <a:noFill/>
            <a:ln w="28575" cap="flat" cmpd="sng">
              <a:solidFill>
                <a:srgbClr val="5891A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g1398c3d1334_0_74"/>
            <p:cNvCxnSpPr>
              <a:stCxn id="391" idx="3"/>
              <a:endCxn id="402" idx="1"/>
            </p:cNvCxnSpPr>
            <p:nvPr/>
          </p:nvCxnSpPr>
          <p:spPr>
            <a:xfrm rot="10800000" flipH="1">
              <a:off x="2706000" y="1917067"/>
              <a:ext cx="2244000" cy="2038500"/>
            </a:xfrm>
            <a:prstGeom prst="straightConnector1">
              <a:avLst/>
            </a:prstGeom>
            <a:noFill/>
            <a:ln w="28575" cap="flat" cmpd="sng">
              <a:solidFill>
                <a:srgbClr val="0018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5446b50a9_0_2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Recomendações, Riscos e Próximos Passos</a:t>
            </a:r>
            <a:endParaRPr/>
          </a:p>
        </p:txBody>
      </p:sp>
      <p:sp>
        <p:nvSpPr>
          <p:cNvPr id="413" name="Google Shape;413;g155446b50a9_0_244"/>
          <p:cNvSpPr txBox="1"/>
          <p:nvPr/>
        </p:nvSpPr>
        <p:spPr>
          <a:xfrm>
            <a:off x="608550" y="1257875"/>
            <a:ext cx="10258200" cy="4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</a:rPr>
              <a:t>Recomendações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Aplicação do modelo de Churn para predição e ações de retenção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Ações de acordo com a segmentação de clientes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Investimento no programa de Fidelização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Ações de recomendação de produtos pela sua disposição na Loja Física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Promoção dos produtos corretos, especialmente de cães e gatos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Usar recomendação de produtos no E-commerce e no segmento Digital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Expansão de vendas nas Filiais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</a:rPr>
              <a:t>Riscos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Crescimento no meio digital e no e-commerce → estrutura de delivery e atendimento online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Atração de compradores PJ → gestão de estoque para atender esses clientes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Concorrência cada vez mais especializada em serviços de Clínica e Estética → especialização e atualização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</a:rPr>
              <a:t>Próximos Passos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Coletar mais dados do segmento Digital e E-commerce para análise mais precisa desses meios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Obter dados de Faturamento e Localização Geográfica para melhor comparação entre os segmentos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dirty="0">
                <a:solidFill>
                  <a:schemeClr val="dk1"/>
                </a:solidFill>
              </a:rPr>
              <a:t>Avaliação do churn após aplicação das ações recomendadas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5446b50a9_0_236"/>
          <p:cNvSpPr txBox="1">
            <a:spLocks noGrp="1"/>
          </p:cNvSpPr>
          <p:nvPr>
            <p:ph type="ctrTitle"/>
          </p:nvPr>
        </p:nvSpPr>
        <p:spPr>
          <a:xfrm>
            <a:off x="1172250" y="2841000"/>
            <a:ext cx="9847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COMO MELHORAR O CHURN NA PETSTORE EM 10% EM 1 ANO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4804011" y="2137699"/>
            <a:ext cx="6796500" cy="783000"/>
          </a:xfrm>
          <a:prstGeom prst="roundRect">
            <a:avLst>
              <a:gd name="adj" fmla="val 16667"/>
            </a:avLst>
          </a:prstGeom>
          <a:solidFill>
            <a:srgbClr val="D3D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838200" y="3033339"/>
            <a:ext cx="2805953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4908176" y="2137699"/>
            <a:ext cx="6445500" cy="2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Contextualização do Problema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Resultados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Recomendações, Riscos e Próximos Passos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5446b50a9_0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Contextualização do Problema de Churn na VAI Pet</a:t>
            </a:r>
            <a:endParaRPr/>
          </a:p>
        </p:txBody>
      </p:sp>
      <p:sp>
        <p:nvSpPr>
          <p:cNvPr id="71" name="Google Shape;71;g155446b50a9_0_0"/>
          <p:cNvSpPr txBox="1"/>
          <p:nvPr/>
        </p:nvSpPr>
        <p:spPr>
          <a:xfrm>
            <a:off x="1023450" y="4973000"/>
            <a:ext cx="10145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Temos dados de venda de 01/2020 a 10/2021, só podemos avaliar Churn a partir de 04/2020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números absolutos, o Churn vem crescendo ao longo dos meses de forma contínua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percentual, houve uma queda até setembro de 2020, seguido de uma tendência constante de aumento</a:t>
            </a:r>
            <a:endParaRPr/>
          </a:p>
        </p:txBody>
      </p:sp>
      <p:pic>
        <p:nvPicPr>
          <p:cNvPr id="72" name="Google Shape;72;g155446b50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2" y="1449537"/>
            <a:ext cx="10935485" cy="32304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55446b50a9_0_0"/>
          <p:cNvSpPr txBox="1"/>
          <p:nvPr/>
        </p:nvSpPr>
        <p:spPr>
          <a:xfrm>
            <a:off x="9640925" y="1700700"/>
            <a:ext cx="45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%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5446b50a9_0_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Cohort de churn por segmento de venda  </a:t>
            </a:r>
            <a:endParaRPr/>
          </a:p>
        </p:txBody>
      </p:sp>
      <p:sp>
        <p:nvSpPr>
          <p:cNvPr id="79" name="Google Shape;79;g155446b50a9_0_38"/>
          <p:cNvSpPr txBox="1"/>
          <p:nvPr/>
        </p:nvSpPr>
        <p:spPr>
          <a:xfrm>
            <a:off x="229775" y="4284025"/>
            <a:ext cx="46038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 segmento com maior número de venda é Loja Física.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Dentre os segmentos Clínica, Estética e Loja, a Loja foi o com maior churn.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 segmento Digital não apresenta dados suficientes para análise.</a:t>
            </a:r>
            <a:endParaRPr dirty="0"/>
          </a:p>
        </p:txBody>
      </p:sp>
      <p:grpSp>
        <p:nvGrpSpPr>
          <p:cNvPr id="80" name="Google Shape;80;g155446b50a9_0_38"/>
          <p:cNvGrpSpPr/>
          <p:nvPr/>
        </p:nvGrpSpPr>
        <p:grpSpPr>
          <a:xfrm>
            <a:off x="449250" y="1605700"/>
            <a:ext cx="4164850" cy="2265075"/>
            <a:chOff x="7840650" y="1224700"/>
            <a:chExt cx="4164850" cy="2265075"/>
          </a:xfrm>
        </p:grpSpPr>
        <p:cxnSp>
          <p:nvCxnSpPr>
            <p:cNvPr id="81" name="Google Shape;81;g155446b50a9_0_38"/>
            <p:cNvCxnSpPr/>
            <p:nvPr/>
          </p:nvCxnSpPr>
          <p:spPr>
            <a:xfrm>
              <a:off x="7927000" y="3135700"/>
              <a:ext cx="407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g155446b50a9_0_38"/>
            <p:cNvSpPr/>
            <p:nvPr/>
          </p:nvSpPr>
          <p:spPr>
            <a:xfrm>
              <a:off x="8080500" y="2828725"/>
              <a:ext cx="592200" cy="306900"/>
            </a:xfrm>
            <a:prstGeom prst="rect">
              <a:avLst/>
            </a:prstGeom>
            <a:solidFill>
              <a:srgbClr val="4187B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55446b50a9_0_38"/>
            <p:cNvSpPr/>
            <p:nvPr/>
          </p:nvSpPr>
          <p:spPr>
            <a:xfrm>
              <a:off x="8826200" y="3004150"/>
              <a:ext cx="592200" cy="131400"/>
            </a:xfrm>
            <a:prstGeom prst="rect">
              <a:avLst/>
            </a:prstGeom>
            <a:solidFill>
              <a:srgbClr val="4187B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155446b50a9_0_38"/>
            <p:cNvSpPr/>
            <p:nvPr/>
          </p:nvSpPr>
          <p:spPr>
            <a:xfrm>
              <a:off x="9571900" y="3069925"/>
              <a:ext cx="592200" cy="65700"/>
            </a:xfrm>
            <a:prstGeom prst="rect">
              <a:avLst/>
            </a:prstGeom>
            <a:solidFill>
              <a:srgbClr val="4187B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155446b50a9_0_38"/>
            <p:cNvSpPr/>
            <p:nvPr/>
          </p:nvSpPr>
          <p:spPr>
            <a:xfrm>
              <a:off x="10339550" y="2770500"/>
              <a:ext cx="592200" cy="365100"/>
            </a:xfrm>
            <a:prstGeom prst="rect">
              <a:avLst/>
            </a:prstGeom>
            <a:solidFill>
              <a:srgbClr val="4187B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55446b50a9_0_38"/>
            <p:cNvSpPr/>
            <p:nvPr/>
          </p:nvSpPr>
          <p:spPr>
            <a:xfrm>
              <a:off x="11107200" y="1578700"/>
              <a:ext cx="592200" cy="1557000"/>
            </a:xfrm>
            <a:prstGeom prst="rect">
              <a:avLst/>
            </a:prstGeom>
            <a:solidFill>
              <a:srgbClr val="4187B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55446b50a9_0_38"/>
            <p:cNvSpPr txBox="1"/>
            <p:nvPr/>
          </p:nvSpPr>
          <p:spPr>
            <a:xfrm>
              <a:off x="10946100" y="122470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752.8 mil</a:t>
              </a:r>
              <a:endParaRPr sz="1100"/>
            </a:p>
          </p:txBody>
        </p:sp>
        <p:sp>
          <p:nvSpPr>
            <p:cNvPr id="88" name="Google Shape;88;g155446b50a9_0_38"/>
            <p:cNvSpPr txBox="1"/>
            <p:nvPr/>
          </p:nvSpPr>
          <p:spPr>
            <a:xfrm>
              <a:off x="10178450" y="241650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64.8 mil</a:t>
              </a:r>
              <a:endParaRPr sz="1100"/>
            </a:p>
          </p:txBody>
        </p:sp>
        <p:sp>
          <p:nvSpPr>
            <p:cNvPr id="89" name="Google Shape;89;g155446b50a9_0_38"/>
            <p:cNvSpPr txBox="1"/>
            <p:nvPr/>
          </p:nvSpPr>
          <p:spPr>
            <a:xfrm>
              <a:off x="9410800" y="27158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3 mil</a:t>
              </a:r>
              <a:endParaRPr sz="1100"/>
            </a:p>
          </p:txBody>
        </p:sp>
        <p:sp>
          <p:nvSpPr>
            <p:cNvPr id="90" name="Google Shape;90;g155446b50a9_0_38"/>
            <p:cNvSpPr txBox="1"/>
            <p:nvPr/>
          </p:nvSpPr>
          <p:spPr>
            <a:xfrm>
              <a:off x="8648800" y="26396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7.9 mil</a:t>
              </a:r>
              <a:endParaRPr sz="1100"/>
            </a:p>
          </p:txBody>
        </p:sp>
        <p:sp>
          <p:nvSpPr>
            <p:cNvPr id="91" name="Google Shape;91;g155446b50a9_0_38"/>
            <p:cNvSpPr txBox="1"/>
            <p:nvPr/>
          </p:nvSpPr>
          <p:spPr>
            <a:xfrm>
              <a:off x="7919400" y="247472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35.5 mil</a:t>
              </a:r>
              <a:endParaRPr sz="1100"/>
            </a:p>
          </p:txBody>
        </p:sp>
        <p:sp>
          <p:nvSpPr>
            <p:cNvPr id="92" name="Google Shape;92;g155446b50a9_0_38"/>
            <p:cNvSpPr txBox="1"/>
            <p:nvPr/>
          </p:nvSpPr>
          <p:spPr>
            <a:xfrm>
              <a:off x="10867350" y="3135700"/>
              <a:ext cx="107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Loja</a:t>
              </a:r>
              <a:endParaRPr sz="1100"/>
            </a:p>
          </p:txBody>
        </p:sp>
        <p:sp>
          <p:nvSpPr>
            <p:cNvPr id="93" name="Google Shape;93;g155446b50a9_0_38"/>
            <p:cNvSpPr txBox="1"/>
            <p:nvPr/>
          </p:nvSpPr>
          <p:spPr>
            <a:xfrm>
              <a:off x="10099700" y="3135775"/>
              <a:ext cx="107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Estética</a:t>
              </a:r>
              <a:endParaRPr sz="1100"/>
            </a:p>
          </p:txBody>
        </p:sp>
        <p:sp>
          <p:nvSpPr>
            <p:cNvPr id="94" name="Google Shape;94;g155446b50a9_0_38"/>
            <p:cNvSpPr txBox="1"/>
            <p:nvPr/>
          </p:nvSpPr>
          <p:spPr>
            <a:xfrm>
              <a:off x="9332050" y="3135775"/>
              <a:ext cx="107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E-commerce</a:t>
              </a:r>
              <a:endParaRPr sz="1100"/>
            </a:p>
          </p:txBody>
        </p:sp>
        <p:sp>
          <p:nvSpPr>
            <p:cNvPr id="95" name="Google Shape;95;g155446b50a9_0_38"/>
            <p:cNvSpPr txBox="1"/>
            <p:nvPr/>
          </p:nvSpPr>
          <p:spPr>
            <a:xfrm>
              <a:off x="8570050" y="3135775"/>
              <a:ext cx="107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Digital</a:t>
              </a:r>
              <a:endParaRPr sz="1100"/>
            </a:p>
          </p:txBody>
        </p:sp>
        <p:sp>
          <p:nvSpPr>
            <p:cNvPr id="96" name="Google Shape;96;g155446b50a9_0_38"/>
            <p:cNvSpPr txBox="1"/>
            <p:nvPr/>
          </p:nvSpPr>
          <p:spPr>
            <a:xfrm>
              <a:off x="7840650" y="3135775"/>
              <a:ext cx="107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Clínica</a:t>
              </a:r>
              <a:endParaRPr sz="1100"/>
            </a:p>
          </p:txBody>
        </p:sp>
      </p:grpSp>
      <p:pic>
        <p:nvPicPr>
          <p:cNvPr id="97" name="Google Shape;97;g155446b50a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775" y="1435925"/>
            <a:ext cx="7015199" cy="21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55446b50a9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775" y="3893875"/>
            <a:ext cx="7015199" cy="217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5446b50a9_0_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Clientes que deram Churn por segmento </a:t>
            </a:r>
            <a:endParaRPr/>
          </a:p>
        </p:txBody>
      </p:sp>
      <p:sp>
        <p:nvSpPr>
          <p:cNvPr id="104" name="Google Shape;104;g155446b50a9_0_14"/>
          <p:cNvSpPr txBox="1"/>
          <p:nvPr/>
        </p:nvSpPr>
        <p:spPr>
          <a:xfrm>
            <a:off x="4702175" y="277357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Clínica</a:t>
            </a:r>
            <a:endParaRPr/>
          </a:p>
        </p:txBody>
      </p:sp>
      <p:grpSp>
        <p:nvGrpSpPr>
          <p:cNvPr id="105" name="Google Shape;105;g155446b50a9_0_14"/>
          <p:cNvGrpSpPr/>
          <p:nvPr/>
        </p:nvGrpSpPr>
        <p:grpSpPr>
          <a:xfrm>
            <a:off x="239500" y="1347750"/>
            <a:ext cx="2655900" cy="2224850"/>
            <a:chOff x="535600" y="1645925"/>
            <a:chExt cx="2655900" cy="2224850"/>
          </a:xfrm>
        </p:grpSpPr>
        <p:sp>
          <p:nvSpPr>
            <p:cNvPr id="106" name="Google Shape;106;g155446b50a9_0_14"/>
            <p:cNvSpPr txBox="1"/>
            <p:nvPr/>
          </p:nvSpPr>
          <p:spPr>
            <a:xfrm>
              <a:off x="1506700" y="1645925"/>
              <a:ext cx="71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Geral</a:t>
              </a:r>
              <a:endParaRPr b="1"/>
            </a:p>
          </p:txBody>
        </p:sp>
        <p:grpSp>
          <p:nvGrpSpPr>
            <p:cNvPr id="107" name="Google Shape;107;g155446b50a9_0_14"/>
            <p:cNvGrpSpPr/>
            <p:nvPr/>
          </p:nvGrpSpPr>
          <p:grpSpPr>
            <a:xfrm>
              <a:off x="535600" y="2059388"/>
              <a:ext cx="2655900" cy="1811388"/>
              <a:chOff x="7927000" y="1678388"/>
              <a:chExt cx="2655900" cy="1811388"/>
            </a:xfrm>
          </p:grpSpPr>
          <p:cxnSp>
            <p:nvCxnSpPr>
              <p:cNvPr id="108" name="Google Shape;108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g155446b50a9_0_14"/>
              <p:cNvSpPr/>
              <p:nvPr/>
            </p:nvSpPr>
            <p:spPr>
              <a:xfrm>
                <a:off x="8080500" y="2219125"/>
                <a:ext cx="914400" cy="9165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g155446b50a9_0_14"/>
              <p:cNvSpPr/>
              <p:nvPr/>
            </p:nvSpPr>
            <p:spPr>
              <a:xfrm>
                <a:off x="9359600" y="2032650"/>
                <a:ext cx="969300" cy="11028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g155446b50a9_0_14"/>
              <p:cNvSpPr txBox="1"/>
              <p:nvPr/>
            </p:nvSpPr>
            <p:spPr>
              <a:xfrm>
                <a:off x="9387050" y="1678388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47.6 mil</a:t>
                </a:r>
                <a:endParaRPr sz="1100"/>
              </a:p>
            </p:txBody>
          </p:sp>
          <p:sp>
            <p:nvSpPr>
              <p:cNvPr id="112" name="Google Shape;112;g155446b50a9_0_14"/>
              <p:cNvSpPr txBox="1"/>
              <p:nvPr/>
            </p:nvSpPr>
            <p:spPr>
              <a:xfrm>
                <a:off x="8080500" y="1856350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42 mil</a:t>
                </a:r>
                <a:endParaRPr sz="1100"/>
              </a:p>
            </p:txBody>
          </p:sp>
          <p:sp>
            <p:nvSpPr>
              <p:cNvPr id="113" name="Google Shape;113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14" name="Google Shape;114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15" name="Google Shape;115;g155446b50a9_0_14"/>
            <p:cNvSpPr txBox="1"/>
            <p:nvPr/>
          </p:nvSpPr>
          <p:spPr>
            <a:xfrm>
              <a:off x="689100" y="26183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46.9 %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16" name="Google Shape;116;g155446b50a9_0_14"/>
            <p:cNvSpPr txBox="1"/>
            <p:nvPr/>
          </p:nvSpPr>
          <p:spPr>
            <a:xfrm>
              <a:off x="2005500" y="24195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53.1 %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g155446b50a9_0_14"/>
          <p:cNvGrpSpPr/>
          <p:nvPr/>
        </p:nvGrpSpPr>
        <p:grpSpPr>
          <a:xfrm>
            <a:off x="239500" y="3774988"/>
            <a:ext cx="2655900" cy="2236013"/>
            <a:chOff x="535600" y="1634763"/>
            <a:chExt cx="2655900" cy="2236013"/>
          </a:xfrm>
        </p:grpSpPr>
        <p:sp>
          <p:nvSpPr>
            <p:cNvPr id="118" name="Google Shape;118;g155446b50a9_0_14"/>
            <p:cNvSpPr txBox="1"/>
            <p:nvPr/>
          </p:nvSpPr>
          <p:spPr>
            <a:xfrm>
              <a:off x="1230850" y="1634763"/>
              <a:ext cx="126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Loja física</a:t>
              </a:r>
              <a:endParaRPr b="1"/>
            </a:p>
          </p:txBody>
        </p:sp>
        <p:grpSp>
          <p:nvGrpSpPr>
            <p:cNvPr id="119" name="Google Shape;119;g155446b50a9_0_14"/>
            <p:cNvGrpSpPr/>
            <p:nvPr/>
          </p:nvGrpSpPr>
          <p:grpSpPr>
            <a:xfrm>
              <a:off x="535600" y="2034963"/>
              <a:ext cx="2655900" cy="1835813"/>
              <a:chOff x="7927000" y="1653963"/>
              <a:chExt cx="2655900" cy="1835813"/>
            </a:xfrm>
          </p:grpSpPr>
          <p:cxnSp>
            <p:nvCxnSpPr>
              <p:cNvPr id="120" name="Google Shape;120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g155446b50a9_0_14"/>
              <p:cNvSpPr/>
              <p:nvPr/>
            </p:nvSpPr>
            <p:spPr>
              <a:xfrm>
                <a:off x="8080500" y="2237350"/>
                <a:ext cx="914400" cy="8982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g155446b50a9_0_14"/>
              <p:cNvSpPr/>
              <p:nvPr/>
            </p:nvSpPr>
            <p:spPr>
              <a:xfrm>
                <a:off x="9359600" y="2032650"/>
                <a:ext cx="969300" cy="11028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g155446b50a9_0_14"/>
              <p:cNvSpPr txBox="1"/>
              <p:nvPr/>
            </p:nvSpPr>
            <p:spPr>
              <a:xfrm>
                <a:off x="9387050" y="1653963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34.7 mil</a:t>
                </a:r>
                <a:endParaRPr sz="1100"/>
              </a:p>
            </p:txBody>
          </p:sp>
          <p:sp>
            <p:nvSpPr>
              <p:cNvPr id="124" name="Google Shape;124;g155446b50a9_0_14"/>
              <p:cNvSpPr txBox="1"/>
              <p:nvPr/>
            </p:nvSpPr>
            <p:spPr>
              <a:xfrm>
                <a:off x="8080500" y="1856375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30.4 mil</a:t>
                </a:r>
                <a:endParaRPr sz="1100"/>
              </a:p>
            </p:txBody>
          </p:sp>
          <p:sp>
            <p:nvSpPr>
              <p:cNvPr id="125" name="Google Shape;125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26" name="Google Shape;126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27" name="Google Shape;127;g155446b50a9_0_14"/>
            <p:cNvSpPr txBox="1"/>
            <p:nvPr/>
          </p:nvSpPr>
          <p:spPr>
            <a:xfrm>
              <a:off x="689100" y="26183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46.7 %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g155446b50a9_0_14"/>
            <p:cNvSpPr txBox="1"/>
            <p:nvPr/>
          </p:nvSpPr>
          <p:spPr>
            <a:xfrm>
              <a:off x="1995650" y="24389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53.3 %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29" name="Google Shape;129;g155446b50a9_0_14"/>
          <p:cNvGrpSpPr/>
          <p:nvPr/>
        </p:nvGrpSpPr>
        <p:grpSpPr>
          <a:xfrm>
            <a:off x="3287500" y="1336588"/>
            <a:ext cx="2655900" cy="2236013"/>
            <a:chOff x="535600" y="1634763"/>
            <a:chExt cx="2655900" cy="2236013"/>
          </a:xfrm>
        </p:grpSpPr>
        <p:sp>
          <p:nvSpPr>
            <p:cNvPr id="130" name="Google Shape;130;g155446b50a9_0_14"/>
            <p:cNvSpPr txBox="1"/>
            <p:nvPr/>
          </p:nvSpPr>
          <p:spPr>
            <a:xfrm>
              <a:off x="1230850" y="1634763"/>
              <a:ext cx="126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Clínica</a:t>
              </a:r>
              <a:endParaRPr b="1"/>
            </a:p>
          </p:txBody>
        </p:sp>
        <p:grpSp>
          <p:nvGrpSpPr>
            <p:cNvPr id="131" name="Google Shape;131;g155446b50a9_0_14"/>
            <p:cNvGrpSpPr/>
            <p:nvPr/>
          </p:nvGrpSpPr>
          <p:grpSpPr>
            <a:xfrm>
              <a:off x="535600" y="2034963"/>
              <a:ext cx="2655900" cy="1835813"/>
              <a:chOff x="7927000" y="1653963"/>
              <a:chExt cx="2655900" cy="1835813"/>
            </a:xfrm>
          </p:grpSpPr>
          <p:cxnSp>
            <p:nvCxnSpPr>
              <p:cNvPr id="132" name="Google Shape;132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g155446b50a9_0_14"/>
              <p:cNvSpPr/>
              <p:nvPr/>
            </p:nvSpPr>
            <p:spPr>
              <a:xfrm>
                <a:off x="8080500" y="2600750"/>
                <a:ext cx="914400" cy="5349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g155446b50a9_0_14"/>
              <p:cNvSpPr/>
              <p:nvPr/>
            </p:nvSpPr>
            <p:spPr>
              <a:xfrm>
                <a:off x="9359600" y="2032650"/>
                <a:ext cx="969300" cy="11028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g155446b50a9_0_14"/>
              <p:cNvSpPr txBox="1"/>
              <p:nvPr/>
            </p:nvSpPr>
            <p:spPr>
              <a:xfrm>
                <a:off x="9387050" y="1653963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3.7 mil</a:t>
                </a:r>
                <a:endParaRPr sz="1100"/>
              </a:p>
            </p:txBody>
          </p:sp>
          <p:sp>
            <p:nvSpPr>
              <p:cNvPr id="136" name="Google Shape;136;g155446b50a9_0_14"/>
              <p:cNvSpPr txBox="1"/>
              <p:nvPr/>
            </p:nvSpPr>
            <p:spPr>
              <a:xfrm>
                <a:off x="8080500" y="2217838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1.6 mil</a:t>
                </a:r>
                <a:endParaRPr sz="1100"/>
              </a:p>
            </p:txBody>
          </p:sp>
          <p:sp>
            <p:nvSpPr>
              <p:cNvPr id="137" name="Google Shape;137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38" name="Google Shape;138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39" name="Google Shape;139;g155446b50a9_0_14"/>
            <p:cNvSpPr txBox="1"/>
            <p:nvPr/>
          </p:nvSpPr>
          <p:spPr>
            <a:xfrm>
              <a:off x="689100" y="29817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30.1 %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40" name="Google Shape;140;g155446b50a9_0_14"/>
            <p:cNvSpPr txBox="1"/>
            <p:nvPr/>
          </p:nvSpPr>
          <p:spPr>
            <a:xfrm>
              <a:off x="1995650" y="23627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69.9 %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oogle Shape;141;g155446b50a9_0_14"/>
          <p:cNvGrpSpPr/>
          <p:nvPr/>
        </p:nvGrpSpPr>
        <p:grpSpPr>
          <a:xfrm>
            <a:off x="3287500" y="3774975"/>
            <a:ext cx="2655900" cy="2236025"/>
            <a:chOff x="535600" y="1634750"/>
            <a:chExt cx="2655900" cy="2236025"/>
          </a:xfrm>
        </p:grpSpPr>
        <p:sp>
          <p:nvSpPr>
            <p:cNvPr id="142" name="Google Shape;142;g155446b50a9_0_14"/>
            <p:cNvSpPr txBox="1"/>
            <p:nvPr/>
          </p:nvSpPr>
          <p:spPr>
            <a:xfrm>
              <a:off x="1327600" y="1634750"/>
              <a:ext cx="107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Estética</a:t>
              </a:r>
              <a:endParaRPr b="1"/>
            </a:p>
          </p:txBody>
        </p:sp>
        <p:grpSp>
          <p:nvGrpSpPr>
            <p:cNvPr id="143" name="Google Shape;143;g155446b50a9_0_14"/>
            <p:cNvGrpSpPr/>
            <p:nvPr/>
          </p:nvGrpSpPr>
          <p:grpSpPr>
            <a:xfrm>
              <a:off x="535600" y="2059388"/>
              <a:ext cx="2655900" cy="1811388"/>
              <a:chOff x="7927000" y="1678388"/>
              <a:chExt cx="2655900" cy="1811388"/>
            </a:xfrm>
          </p:grpSpPr>
          <p:cxnSp>
            <p:nvCxnSpPr>
              <p:cNvPr id="144" name="Google Shape;144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g155446b50a9_0_14"/>
              <p:cNvSpPr/>
              <p:nvPr/>
            </p:nvSpPr>
            <p:spPr>
              <a:xfrm>
                <a:off x="8080500" y="2241113"/>
                <a:ext cx="914400" cy="8943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55446b50a9_0_14"/>
              <p:cNvSpPr/>
              <p:nvPr/>
            </p:nvSpPr>
            <p:spPr>
              <a:xfrm>
                <a:off x="9359600" y="2032650"/>
                <a:ext cx="969300" cy="11028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55446b50a9_0_14"/>
              <p:cNvSpPr txBox="1"/>
              <p:nvPr/>
            </p:nvSpPr>
            <p:spPr>
              <a:xfrm>
                <a:off x="9387050" y="1678388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6 mil</a:t>
                </a:r>
                <a:endParaRPr sz="1100"/>
              </a:p>
            </p:txBody>
          </p:sp>
          <p:sp>
            <p:nvSpPr>
              <p:cNvPr id="148" name="Google Shape;148;g155446b50a9_0_14"/>
              <p:cNvSpPr txBox="1"/>
              <p:nvPr/>
            </p:nvSpPr>
            <p:spPr>
              <a:xfrm>
                <a:off x="8080500" y="1856350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4.9 mil</a:t>
                </a:r>
                <a:endParaRPr sz="1100"/>
              </a:p>
            </p:txBody>
          </p:sp>
          <p:sp>
            <p:nvSpPr>
              <p:cNvPr id="149" name="Google Shape;149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50" name="Google Shape;150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51" name="Google Shape;151;g155446b50a9_0_14"/>
            <p:cNvSpPr txBox="1"/>
            <p:nvPr/>
          </p:nvSpPr>
          <p:spPr>
            <a:xfrm>
              <a:off x="689100" y="2648463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45.1 %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g155446b50a9_0_14"/>
            <p:cNvSpPr txBox="1"/>
            <p:nvPr/>
          </p:nvSpPr>
          <p:spPr>
            <a:xfrm>
              <a:off x="2005500" y="24195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54.9 %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53" name="Google Shape;153;g155446b50a9_0_14"/>
          <p:cNvGrpSpPr/>
          <p:nvPr/>
        </p:nvGrpSpPr>
        <p:grpSpPr>
          <a:xfrm>
            <a:off x="6335500" y="1347750"/>
            <a:ext cx="2655900" cy="2224850"/>
            <a:chOff x="535600" y="1645925"/>
            <a:chExt cx="2655900" cy="2224850"/>
          </a:xfrm>
        </p:grpSpPr>
        <p:sp>
          <p:nvSpPr>
            <p:cNvPr id="154" name="Google Shape;154;g155446b50a9_0_14"/>
            <p:cNvSpPr txBox="1"/>
            <p:nvPr/>
          </p:nvSpPr>
          <p:spPr>
            <a:xfrm>
              <a:off x="1046350" y="1645925"/>
              <a:ext cx="163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E-commerce</a:t>
              </a:r>
              <a:endParaRPr b="1"/>
            </a:p>
          </p:txBody>
        </p:sp>
        <p:grpSp>
          <p:nvGrpSpPr>
            <p:cNvPr id="155" name="Google Shape;155;g155446b50a9_0_14"/>
            <p:cNvGrpSpPr/>
            <p:nvPr/>
          </p:nvGrpSpPr>
          <p:grpSpPr>
            <a:xfrm>
              <a:off x="535600" y="2059388"/>
              <a:ext cx="2655900" cy="1811388"/>
              <a:chOff x="7927000" y="1678388"/>
              <a:chExt cx="2655900" cy="1811388"/>
            </a:xfrm>
          </p:grpSpPr>
          <p:cxnSp>
            <p:nvCxnSpPr>
              <p:cNvPr id="156" name="Google Shape;156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7" name="Google Shape;157;g155446b50a9_0_14"/>
              <p:cNvSpPr/>
              <p:nvPr/>
            </p:nvSpPr>
            <p:spPr>
              <a:xfrm>
                <a:off x="8080500" y="2344225"/>
                <a:ext cx="914400" cy="7914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55446b50a9_0_14"/>
              <p:cNvSpPr/>
              <p:nvPr/>
            </p:nvSpPr>
            <p:spPr>
              <a:xfrm>
                <a:off x="9359600" y="2032650"/>
                <a:ext cx="969300" cy="1102800"/>
              </a:xfrm>
              <a:prstGeom prst="rect">
                <a:avLst/>
              </a:prstGeom>
              <a:solidFill>
                <a:srgbClr val="4187B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g155446b50a9_0_14"/>
              <p:cNvSpPr txBox="1"/>
              <p:nvPr/>
            </p:nvSpPr>
            <p:spPr>
              <a:xfrm>
                <a:off x="9387050" y="1678388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2.6 mil</a:t>
                </a:r>
                <a:endParaRPr sz="1100"/>
              </a:p>
            </p:txBody>
          </p:sp>
          <p:sp>
            <p:nvSpPr>
              <p:cNvPr id="160" name="Google Shape;160;g155446b50a9_0_14"/>
              <p:cNvSpPr txBox="1"/>
              <p:nvPr/>
            </p:nvSpPr>
            <p:spPr>
              <a:xfrm>
                <a:off x="8080500" y="1990150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1.5 mil</a:t>
                </a:r>
                <a:endParaRPr sz="1100"/>
              </a:p>
            </p:txBody>
          </p:sp>
          <p:sp>
            <p:nvSpPr>
              <p:cNvPr id="161" name="Google Shape;161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62" name="Google Shape;162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63" name="Google Shape;163;g155446b50a9_0_14"/>
            <p:cNvSpPr txBox="1"/>
            <p:nvPr/>
          </p:nvSpPr>
          <p:spPr>
            <a:xfrm>
              <a:off x="689100" y="27707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36 %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64" name="Google Shape;164;g155446b50a9_0_14"/>
            <p:cNvSpPr txBox="1"/>
            <p:nvPr/>
          </p:nvSpPr>
          <p:spPr>
            <a:xfrm>
              <a:off x="2005500" y="24195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64 %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165" name="Google Shape;165;g155446b50a9_0_14"/>
          <p:cNvGrpSpPr/>
          <p:nvPr/>
        </p:nvGrpSpPr>
        <p:grpSpPr>
          <a:xfrm>
            <a:off x="9387925" y="1342163"/>
            <a:ext cx="2655900" cy="2236013"/>
            <a:chOff x="535600" y="1634763"/>
            <a:chExt cx="2655900" cy="2236013"/>
          </a:xfrm>
        </p:grpSpPr>
        <p:sp>
          <p:nvSpPr>
            <p:cNvPr id="166" name="Google Shape;166;g155446b50a9_0_14"/>
            <p:cNvSpPr txBox="1"/>
            <p:nvPr/>
          </p:nvSpPr>
          <p:spPr>
            <a:xfrm>
              <a:off x="1230850" y="1634763"/>
              <a:ext cx="126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/>
                <a:t>Digital</a:t>
              </a:r>
              <a:endParaRPr b="1"/>
            </a:p>
          </p:txBody>
        </p:sp>
        <p:grpSp>
          <p:nvGrpSpPr>
            <p:cNvPr id="167" name="Google Shape;167;g155446b50a9_0_14"/>
            <p:cNvGrpSpPr/>
            <p:nvPr/>
          </p:nvGrpSpPr>
          <p:grpSpPr>
            <a:xfrm>
              <a:off x="535600" y="2025375"/>
              <a:ext cx="2655900" cy="1845400"/>
              <a:chOff x="7927000" y="1644375"/>
              <a:chExt cx="2655900" cy="1845400"/>
            </a:xfrm>
          </p:grpSpPr>
          <p:cxnSp>
            <p:nvCxnSpPr>
              <p:cNvPr id="168" name="Google Shape;168;g155446b50a9_0_14"/>
              <p:cNvCxnSpPr/>
              <p:nvPr/>
            </p:nvCxnSpPr>
            <p:spPr>
              <a:xfrm>
                <a:off x="7927000" y="3135700"/>
                <a:ext cx="265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" name="Google Shape;169;g155446b50a9_0_14"/>
              <p:cNvSpPr/>
              <p:nvPr/>
            </p:nvSpPr>
            <p:spPr>
              <a:xfrm>
                <a:off x="8080500" y="1995550"/>
                <a:ext cx="914400" cy="11400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g155446b50a9_0_14"/>
              <p:cNvSpPr/>
              <p:nvPr/>
            </p:nvSpPr>
            <p:spPr>
              <a:xfrm>
                <a:off x="9359600" y="2848050"/>
                <a:ext cx="969300" cy="287400"/>
              </a:xfrm>
              <a:prstGeom prst="rect">
                <a:avLst/>
              </a:prstGeom>
              <a:solidFill>
                <a:srgbClr val="5EA39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55446b50a9_0_14"/>
              <p:cNvSpPr txBox="1"/>
              <p:nvPr/>
            </p:nvSpPr>
            <p:spPr>
              <a:xfrm>
                <a:off x="9387050" y="2481988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0.6 mil</a:t>
                </a:r>
                <a:endParaRPr sz="1100"/>
              </a:p>
            </p:txBody>
          </p:sp>
          <p:sp>
            <p:nvSpPr>
              <p:cNvPr id="172" name="Google Shape;172;g155446b50a9_0_14"/>
              <p:cNvSpPr txBox="1"/>
              <p:nvPr/>
            </p:nvSpPr>
            <p:spPr>
              <a:xfrm>
                <a:off x="8091650" y="1644375"/>
                <a:ext cx="9144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3.5 mil</a:t>
                </a:r>
                <a:endParaRPr sz="1100"/>
              </a:p>
            </p:txBody>
          </p:sp>
          <p:sp>
            <p:nvSpPr>
              <p:cNvPr id="173" name="Google Shape;173;g155446b50a9_0_14"/>
              <p:cNvSpPr txBox="1"/>
              <p:nvPr/>
            </p:nvSpPr>
            <p:spPr>
              <a:xfrm>
                <a:off x="930830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Churn</a:t>
                </a:r>
                <a:endParaRPr sz="1100"/>
              </a:p>
            </p:txBody>
          </p:sp>
          <p:sp>
            <p:nvSpPr>
              <p:cNvPr id="174" name="Google Shape;174;g155446b50a9_0_14"/>
              <p:cNvSpPr txBox="1"/>
              <p:nvPr/>
            </p:nvSpPr>
            <p:spPr>
              <a:xfrm>
                <a:off x="8001750" y="3135775"/>
                <a:ext cx="1071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100"/>
                  <a:t>Não Churn</a:t>
                </a:r>
                <a:endParaRPr sz="1100"/>
              </a:p>
            </p:txBody>
          </p:sp>
        </p:grpSp>
        <p:sp>
          <p:nvSpPr>
            <p:cNvPr id="175" name="Google Shape;175;g155446b50a9_0_14"/>
            <p:cNvSpPr txBox="1"/>
            <p:nvPr/>
          </p:nvSpPr>
          <p:spPr>
            <a:xfrm>
              <a:off x="1995650" y="3229050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13.9 %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g155446b50a9_0_14"/>
            <p:cNvSpPr txBox="1"/>
            <p:nvPr/>
          </p:nvSpPr>
          <p:spPr>
            <a:xfrm>
              <a:off x="689100" y="2362775"/>
              <a:ext cx="914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86.1 %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sp>
        <p:nvSpPr>
          <p:cNvPr id="177" name="Google Shape;177;g155446b50a9_0_14"/>
          <p:cNvSpPr txBox="1"/>
          <p:nvPr/>
        </p:nvSpPr>
        <p:spPr>
          <a:xfrm>
            <a:off x="6394150" y="4392675"/>
            <a:ext cx="55881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Churn dos clientes na Loja Física e Geral seguem a distribuição Geral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Segmento Digital não é conclusivo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Clínica é o segmento que possui menor retenção de clientes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446b50a9_0_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Percentual de Churn por Filial da Loja Física </a:t>
            </a:r>
            <a:endParaRPr/>
          </a:p>
        </p:txBody>
      </p:sp>
      <p:pic>
        <p:nvPicPr>
          <p:cNvPr id="183" name="Google Shape;183;g155446b50a9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00" y="1188175"/>
            <a:ext cx="10590700" cy="3034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155446b50a9_0_49"/>
          <p:cNvCxnSpPr/>
          <p:nvPr/>
        </p:nvCxnSpPr>
        <p:spPr>
          <a:xfrm>
            <a:off x="1580100" y="4395325"/>
            <a:ext cx="977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g155446b50a9_0_49"/>
          <p:cNvSpPr txBox="1"/>
          <p:nvPr/>
        </p:nvSpPr>
        <p:spPr>
          <a:xfrm>
            <a:off x="634800" y="399512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% Churn</a:t>
            </a:r>
            <a:endParaRPr/>
          </a:p>
        </p:txBody>
      </p:sp>
      <p:sp>
        <p:nvSpPr>
          <p:cNvPr id="186" name="Google Shape;186;g155446b50a9_0_49"/>
          <p:cNvSpPr txBox="1"/>
          <p:nvPr/>
        </p:nvSpPr>
        <p:spPr>
          <a:xfrm>
            <a:off x="1524900" y="400277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55.6 %</a:t>
            </a:r>
            <a:endParaRPr sz="1300"/>
          </a:p>
        </p:txBody>
      </p:sp>
      <p:sp>
        <p:nvSpPr>
          <p:cNvPr id="187" name="Google Shape;187;g155446b50a9_0_49"/>
          <p:cNvSpPr txBox="1"/>
          <p:nvPr/>
        </p:nvSpPr>
        <p:spPr>
          <a:xfrm>
            <a:off x="2386188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57.2 %</a:t>
            </a:r>
            <a:endParaRPr sz="1300"/>
          </a:p>
        </p:txBody>
      </p:sp>
      <p:sp>
        <p:nvSpPr>
          <p:cNvPr id="188" name="Google Shape;188;g155446b50a9_0_49"/>
          <p:cNvSpPr txBox="1"/>
          <p:nvPr/>
        </p:nvSpPr>
        <p:spPr>
          <a:xfrm>
            <a:off x="3295713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59.9 %</a:t>
            </a:r>
            <a:endParaRPr sz="1300"/>
          </a:p>
        </p:txBody>
      </p:sp>
      <p:sp>
        <p:nvSpPr>
          <p:cNvPr id="189" name="Google Shape;189;g155446b50a9_0_49"/>
          <p:cNvSpPr txBox="1"/>
          <p:nvPr/>
        </p:nvSpPr>
        <p:spPr>
          <a:xfrm>
            <a:off x="4188625" y="400277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50.9 %</a:t>
            </a:r>
            <a:endParaRPr sz="1300"/>
          </a:p>
        </p:txBody>
      </p:sp>
      <p:sp>
        <p:nvSpPr>
          <p:cNvPr id="190" name="Google Shape;190;g155446b50a9_0_49"/>
          <p:cNvSpPr txBox="1"/>
          <p:nvPr/>
        </p:nvSpPr>
        <p:spPr>
          <a:xfrm>
            <a:off x="5074050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59.3 %</a:t>
            </a:r>
            <a:endParaRPr sz="1300"/>
          </a:p>
        </p:txBody>
      </p:sp>
      <p:sp>
        <p:nvSpPr>
          <p:cNvPr id="191" name="Google Shape;191;g155446b50a9_0_49"/>
          <p:cNvSpPr txBox="1"/>
          <p:nvPr/>
        </p:nvSpPr>
        <p:spPr>
          <a:xfrm>
            <a:off x="5939600" y="400277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51.7 %</a:t>
            </a:r>
            <a:endParaRPr sz="1300"/>
          </a:p>
        </p:txBody>
      </p:sp>
      <p:sp>
        <p:nvSpPr>
          <p:cNvPr id="192" name="Google Shape;192;g155446b50a9_0_49"/>
          <p:cNvSpPr txBox="1"/>
          <p:nvPr/>
        </p:nvSpPr>
        <p:spPr>
          <a:xfrm>
            <a:off x="6852375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54.7 %</a:t>
            </a:r>
            <a:endParaRPr sz="1300"/>
          </a:p>
        </p:txBody>
      </p:sp>
      <p:sp>
        <p:nvSpPr>
          <p:cNvPr id="193" name="Google Shape;193;g155446b50a9_0_49"/>
          <p:cNvSpPr txBox="1"/>
          <p:nvPr/>
        </p:nvSpPr>
        <p:spPr>
          <a:xfrm>
            <a:off x="7690575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24.7 %</a:t>
            </a:r>
            <a:endParaRPr sz="1300"/>
          </a:p>
        </p:txBody>
      </p:sp>
      <p:sp>
        <p:nvSpPr>
          <p:cNvPr id="194" name="Google Shape;194;g155446b50a9_0_49"/>
          <p:cNvSpPr txBox="1"/>
          <p:nvPr/>
        </p:nvSpPr>
        <p:spPr>
          <a:xfrm>
            <a:off x="8583475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25.9 %</a:t>
            </a:r>
            <a:endParaRPr sz="1300"/>
          </a:p>
        </p:txBody>
      </p:sp>
      <p:sp>
        <p:nvSpPr>
          <p:cNvPr id="195" name="Google Shape;195;g155446b50a9_0_49"/>
          <p:cNvSpPr txBox="1"/>
          <p:nvPr/>
        </p:nvSpPr>
        <p:spPr>
          <a:xfrm>
            <a:off x="9441550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23 %</a:t>
            </a:r>
            <a:endParaRPr sz="1300"/>
          </a:p>
        </p:txBody>
      </p:sp>
      <p:sp>
        <p:nvSpPr>
          <p:cNvPr id="196" name="Google Shape;196;g155446b50a9_0_49"/>
          <p:cNvSpPr txBox="1"/>
          <p:nvPr/>
        </p:nvSpPr>
        <p:spPr>
          <a:xfrm>
            <a:off x="10314575" y="3995125"/>
            <a:ext cx="86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0 %</a:t>
            </a:r>
            <a:endParaRPr sz="1300"/>
          </a:p>
        </p:txBody>
      </p:sp>
      <p:sp>
        <p:nvSpPr>
          <p:cNvPr id="197" name="Google Shape;197;g155446b50a9_0_49"/>
          <p:cNvSpPr txBox="1"/>
          <p:nvPr/>
        </p:nvSpPr>
        <p:spPr>
          <a:xfrm>
            <a:off x="8382150" y="2438888"/>
            <a:ext cx="1965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insuficientes</a:t>
            </a:r>
            <a:endParaRPr/>
          </a:p>
        </p:txBody>
      </p:sp>
      <p:sp>
        <p:nvSpPr>
          <p:cNvPr id="198" name="Google Shape;198;g155446b50a9_0_49"/>
          <p:cNvSpPr/>
          <p:nvPr/>
        </p:nvSpPr>
        <p:spPr>
          <a:xfrm rot="-5400000">
            <a:off x="7879650" y="2887850"/>
            <a:ext cx="2970600" cy="31365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55446b50a9_0_49"/>
          <p:cNvSpPr txBox="1"/>
          <p:nvPr/>
        </p:nvSpPr>
        <p:spPr>
          <a:xfrm>
            <a:off x="1119975" y="4468900"/>
            <a:ext cx="10000800" cy="16711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As filiais possuem grande variação de número de vendas, principalmente porque algumas são bem recentes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Filiais 101 a 105 possuem dados de venda desde 01/2020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Filiais 106 e 107 possuem dados de venda desde o segundo semestre de 2020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Filiais 108 a 110 possuem dados de venda desde 05/2021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Filial 113 possui dados de venda somente de 10/2021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 percentual de churn nas filiais 101 e 107 são mais próximos da distribuição (53.1%)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4804011" y="2901974"/>
            <a:ext cx="6796585" cy="782922"/>
          </a:xfrm>
          <a:prstGeom prst="roundRect">
            <a:avLst>
              <a:gd name="adj" fmla="val 16667"/>
            </a:avLst>
          </a:prstGeom>
          <a:solidFill>
            <a:srgbClr val="D3D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838200" y="3033339"/>
            <a:ext cx="2805953" cy="7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body" idx="1"/>
          </p:nvPr>
        </p:nvSpPr>
        <p:spPr>
          <a:xfrm>
            <a:off x="4908176" y="2137699"/>
            <a:ext cx="6445500" cy="2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Contextualização do Problema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Resultados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pt-BR"/>
              <a:t>Recomendações, Riscos e Próximos Passos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5446b50a9_5_18"/>
          <p:cNvSpPr txBox="1"/>
          <p:nvPr/>
        </p:nvSpPr>
        <p:spPr>
          <a:xfrm>
            <a:off x="963225" y="4355938"/>
            <a:ext cx="330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O modelo aprendeu bem a identificar os possíveis clientes Churns! 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12" name="Google Shape;212;g155446b50a9_5_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Resultados da EDA e Modelos de Classificação</a:t>
            </a:r>
            <a:endParaRPr/>
          </a:p>
        </p:txBody>
      </p:sp>
      <p:sp>
        <p:nvSpPr>
          <p:cNvPr id="213" name="Google Shape;213;g155446b50a9_5_18"/>
          <p:cNvSpPr txBox="1"/>
          <p:nvPr/>
        </p:nvSpPr>
        <p:spPr>
          <a:xfrm>
            <a:off x="838200" y="1267663"/>
            <a:ext cx="772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Resultados do Modelo de Classificação - Regressão Logística</a:t>
            </a:r>
            <a:endParaRPr sz="1700" b="1"/>
          </a:p>
        </p:txBody>
      </p:sp>
      <p:sp>
        <p:nvSpPr>
          <p:cNvPr id="214" name="Google Shape;214;g155446b50a9_5_18"/>
          <p:cNvSpPr txBox="1"/>
          <p:nvPr/>
        </p:nvSpPr>
        <p:spPr>
          <a:xfrm>
            <a:off x="838200" y="1954750"/>
            <a:ext cx="33096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Acurácia de Treino: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 b="1" dirty="0">
                <a:solidFill>
                  <a:schemeClr val="dk1"/>
                </a:solidFill>
              </a:rPr>
              <a:t>0.789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Acurácia de Validação: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 b="1" dirty="0">
                <a:solidFill>
                  <a:schemeClr val="dk1"/>
                </a:solidFill>
              </a:rPr>
              <a:t>0.786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Área sob a curva AUC: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 b="1" dirty="0">
                <a:solidFill>
                  <a:schemeClr val="dk1"/>
                </a:solidFill>
              </a:rPr>
              <a:t>0.754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15" name="Google Shape;215;g155446b50a9_5_18"/>
          <p:cNvSpPr txBox="1"/>
          <p:nvPr/>
        </p:nvSpPr>
        <p:spPr>
          <a:xfrm>
            <a:off x="963225" y="5612425"/>
            <a:ext cx="3309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Verificar novas métricas. (Futuro)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16" name="Google Shape;216;g155446b50a9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110" y="171406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55446b50a9_5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202" y="177173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AI Store">
      <a:dk1>
        <a:srgbClr val="000000"/>
      </a:dk1>
      <a:lt1>
        <a:srgbClr val="FFFFFF"/>
      </a:lt1>
      <a:dk2>
        <a:srgbClr val="021B4E"/>
      </a:dk2>
      <a:lt2>
        <a:srgbClr val="E7E6E6"/>
      </a:lt2>
      <a:accent1>
        <a:srgbClr val="8B201A"/>
      </a:accent1>
      <a:accent2>
        <a:srgbClr val="AF9C98"/>
      </a:accent2>
      <a:accent3>
        <a:srgbClr val="A5A5A5"/>
      </a:accent3>
      <a:accent4>
        <a:srgbClr val="590000"/>
      </a:accent4>
      <a:accent5>
        <a:srgbClr val="D23E2C"/>
      </a:accent5>
      <a:accent6>
        <a:srgbClr val="0005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1432</Words>
  <Application>Microsoft Office PowerPoint</Application>
  <PresentationFormat>Widescreen</PresentationFormat>
  <Paragraphs>255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Montserrat</vt:lpstr>
      <vt:lpstr>Calibri</vt:lpstr>
      <vt:lpstr>Tema do Office</vt:lpstr>
      <vt:lpstr>COMO MELHORAR O CHURN NA PETSTORE EM 10% EM 1 ANO</vt:lpstr>
      <vt:lpstr>Agenda</vt:lpstr>
      <vt:lpstr>Agenda</vt:lpstr>
      <vt:lpstr>Contextualização do Problema de Churn na VAI Pet</vt:lpstr>
      <vt:lpstr>Cohort de churn por segmento de venda  </vt:lpstr>
      <vt:lpstr>Clientes que deram Churn por segmento </vt:lpstr>
      <vt:lpstr>Percentual de Churn por Filial da Loja Física </vt:lpstr>
      <vt:lpstr>Agenda</vt:lpstr>
      <vt:lpstr>Resultados da EDA e Modelos de Classificação</vt:lpstr>
      <vt:lpstr>Resultados da EDA e Modelos de Classificação</vt:lpstr>
      <vt:lpstr>Resultados da EDA e Modelos de Classificação</vt:lpstr>
      <vt:lpstr>Resultados da EDA e Modelos de Classificação</vt:lpstr>
      <vt:lpstr>Resultados da EDA e Modelos de Classificação</vt:lpstr>
      <vt:lpstr>Resultados da EDA e Modelos de Classificação</vt:lpstr>
      <vt:lpstr>Resultados da EDA e Modelos de Classificação</vt:lpstr>
      <vt:lpstr>Resultados da EDA e Modelos de Classificação</vt:lpstr>
      <vt:lpstr>Agenda</vt:lpstr>
      <vt:lpstr>Segmentação de Cliente | Analytics </vt:lpstr>
      <vt:lpstr>Segmentação de Cliente | Plano de negócios</vt:lpstr>
      <vt:lpstr>Recomendação de Setores da Loja Física</vt:lpstr>
      <vt:lpstr>Recomendação de Produtos Para Cachorros</vt:lpstr>
      <vt:lpstr>Recomendação de Produtos Para Gatos</vt:lpstr>
      <vt:lpstr>Recomendações, Riscos e Próximos Passos</vt:lpstr>
      <vt:lpstr>COMO MELHORAR O CHURN NA PETSTORE EM 10% EM 1 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CHURN NA VAI PET</dc:title>
  <dc:creator>Visagio</dc:creator>
  <cp:lastModifiedBy>Douglas Souza</cp:lastModifiedBy>
  <cp:revision>2</cp:revision>
  <dcterms:created xsi:type="dcterms:W3CDTF">2021-06-16T19:40:37Z</dcterms:created>
  <dcterms:modified xsi:type="dcterms:W3CDTF">2024-01-09T14:44:14Z</dcterms:modified>
</cp:coreProperties>
</file>