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erif"/>
      <p:regular r:id="rId12"/>
      <p:bold r:id="rId13"/>
      <p:italic r:id="rId14"/>
      <p:boldItalic r:id="rId15"/>
    </p:embeddedFont>
    <p:embeddedFont>
      <p:font typeface="Roboto"/>
      <p:regular r:id="rId16"/>
      <p:bold r:id="rId17"/>
      <p:italic r:id="rId18"/>
      <p:boldItalic r:id="rId19"/>
    </p:embeddedFont>
    <p:embeddedFont>
      <p:font typeface="Nunito"/>
      <p:regular r:id="rId20"/>
      <p:bold r:id="rId21"/>
      <p:italic r:id="rId22"/>
      <p:boldItalic r:id="rId23"/>
    </p:embeddedFont>
    <p:embeddedFont>
      <p:font typeface="Maven Pro"/>
      <p:regular r:id="rId24"/>
      <p:bold r:id="rId25"/>
    </p:embeddedFont>
    <p:embeddedFont>
      <p:font typeface="Roboto Serif Black"/>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erifBlack-bold.fntdata"/><Relationship Id="rId25" Type="http://schemas.openxmlformats.org/officeDocument/2006/relationships/font" Target="fonts/MavenPro-bold.fntdata"/><Relationship Id="rId27" Type="http://schemas.openxmlformats.org/officeDocument/2006/relationships/font" Target="fonts/RobotoSerif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erif-bold.fntdata"/><Relationship Id="rId12" Type="http://schemas.openxmlformats.org/officeDocument/2006/relationships/font" Target="fonts/RobotoSerif-regular.fntdata"/><Relationship Id="rId15" Type="http://schemas.openxmlformats.org/officeDocument/2006/relationships/font" Target="fonts/RobotoSerif-boldItalic.fntdata"/><Relationship Id="rId14" Type="http://schemas.openxmlformats.org/officeDocument/2006/relationships/font" Target="fonts/RobotoSerif-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198c939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2198c939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fbdfa08a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fbdfa08a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2294da03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2294da03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E0666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4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16900" y="276175"/>
            <a:ext cx="78795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3900">
                <a:solidFill>
                  <a:srgbClr val="000000"/>
                </a:solidFill>
                <a:latin typeface="Roboto Serif Black"/>
                <a:ea typeface="Roboto Serif Black"/>
                <a:cs typeface="Roboto Serif Black"/>
                <a:sym typeface="Roboto Serif Black"/>
              </a:rPr>
              <a:t>HTML / CSS / Media queries</a:t>
            </a:r>
            <a:endParaRPr sz="3900">
              <a:solidFill>
                <a:srgbClr val="000000"/>
              </a:solidFill>
              <a:latin typeface="Roboto Serif Black"/>
              <a:ea typeface="Roboto Serif Black"/>
              <a:cs typeface="Roboto Serif Black"/>
              <a:sym typeface="Roboto Serif Black"/>
            </a:endParaRPr>
          </a:p>
        </p:txBody>
      </p:sp>
      <p:sp>
        <p:nvSpPr>
          <p:cNvPr id="278" name="Google Shape;278;p13"/>
          <p:cNvSpPr txBox="1"/>
          <p:nvPr/>
        </p:nvSpPr>
        <p:spPr>
          <a:xfrm>
            <a:off x="2758500" y="1293225"/>
            <a:ext cx="6385500" cy="308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900">
              <a:solidFill>
                <a:schemeClr val="lt1"/>
              </a:solidFill>
              <a:latin typeface="Roboto Serif"/>
              <a:ea typeface="Roboto Serif"/>
              <a:cs typeface="Roboto Serif"/>
              <a:sym typeface="Roboto Serif"/>
            </a:endParaRPr>
          </a:p>
          <a:p>
            <a:pPr indent="0" lvl="0" marL="0" rtl="0" algn="ctr">
              <a:spcBef>
                <a:spcPts val="0"/>
              </a:spcBef>
              <a:spcAft>
                <a:spcPts val="0"/>
              </a:spcAft>
              <a:buNone/>
            </a:pPr>
            <a:r>
              <a:t/>
            </a:r>
            <a:endParaRPr b="1" sz="900">
              <a:solidFill>
                <a:schemeClr val="lt1"/>
              </a:solidFill>
              <a:latin typeface="Roboto Serif"/>
              <a:ea typeface="Roboto Serif"/>
              <a:cs typeface="Roboto Serif"/>
              <a:sym typeface="Roboto Serif"/>
            </a:endParaRPr>
          </a:p>
          <a:p>
            <a:pPr indent="-381000" lvl="0" marL="457200" rtl="0" algn="l">
              <a:lnSpc>
                <a:spcPct val="200000"/>
              </a:lnSpc>
              <a:spcBef>
                <a:spcPts val="0"/>
              </a:spcBef>
              <a:spcAft>
                <a:spcPts val="0"/>
              </a:spcAft>
              <a:buClr>
                <a:srgbClr val="000000"/>
              </a:buClr>
              <a:buSzPts val="2400"/>
              <a:buFont typeface="Roboto Serif"/>
              <a:buChar char="●"/>
            </a:pPr>
            <a:r>
              <a:rPr b="1" lang="fr" sz="2400">
                <a:latin typeface="Roboto Serif"/>
                <a:ea typeface="Roboto Serif"/>
                <a:cs typeface="Roboto Serif"/>
                <a:sym typeface="Roboto Serif"/>
              </a:rPr>
              <a:t>HTML </a:t>
            </a:r>
            <a:r>
              <a:rPr lang="fr" sz="2400">
                <a:latin typeface="Roboto Serif"/>
                <a:ea typeface="Roboto Serif"/>
                <a:cs typeface="Roboto Serif"/>
                <a:sym typeface="Roboto Serif"/>
              </a:rPr>
              <a:t>-  la structure </a:t>
            </a:r>
            <a:endParaRPr sz="2400">
              <a:latin typeface="Roboto Serif"/>
              <a:ea typeface="Roboto Serif"/>
              <a:cs typeface="Roboto Serif"/>
              <a:sym typeface="Roboto Serif"/>
            </a:endParaRPr>
          </a:p>
          <a:p>
            <a:pPr indent="-381000" lvl="0" marL="457200" rtl="0" algn="l">
              <a:lnSpc>
                <a:spcPct val="200000"/>
              </a:lnSpc>
              <a:spcBef>
                <a:spcPts val="0"/>
              </a:spcBef>
              <a:spcAft>
                <a:spcPts val="0"/>
              </a:spcAft>
              <a:buClr>
                <a:srgbClr val="000000"/>
              </a:buClr>
              <a:buSzPts val="2400"/>
              <a:buFont typeface="Roboto Serif"/>
              <a:buChar char="●"/>
            </a:pPr>
            <a:r>
              <a:rPr b="1" lang="fr" sz="2400">
                <a:latin typeface="Roboto Serif"/>
                <a:ea typeface="Roboto Serif"/>
                <a:cs typeface="Roboto Serif"/>
                <a:sym typeface="Roboto Serif"/>
              </a:rPr>
              <a:t>CSS</a:t>
            </a:r>
            <a:r>
              <a:rPr lang="fr" sz="2400">
                <a:latin typeface="Roboto Serif"/>
                <a:ea typeface="Roboto Serif"/>
                <a:cs typeface="Roboto Serif"/>
                <a:sym typeface="Roboto Serif"/>
              </a:rPr>
              <a:t> - Feuilles de style en cascad</a:t>
            </a:r>
            <a:r>
              <a:rPr lang="fr" sz="2500">
                <a:latin typeface="Roboto Serif"/>
                <a:ea typeface="Roboto Serif"/>
                <a:cs typeface="Roboto Serif"/>
                <a:sym typeface="Roboto Serif"/>
              </a:rPr>
              <a:t>e</a:t>
            </a:r>
            <a:endParaRPr sz="2500">
              <a:latin typeface="Roboto Serif"/>
              <a:ea typeface="Roboto Serif"/>
              <a:cs typeface="Roboto Serif"/>
              <a:sym typeface="Roboto Serif"/>
            </a:endParaRPr>
          </a:p>
          <a:p>
            <a:pPr indent="-381000" lvl="0" marL="457200" rtl="0" algn="l">
              <a:lnSpc>
                <a:spcPct val="200000"/>
              </a:lnSpc>
              <a:spcBef>
                <a:spcPts val="0"/>
              </a:spcBef>
              <a:spcAft>
                <a:spcPts val="0"/>
              </a:spcAft>
              <a:buClr>
                <a:srgbClr val="000000"/>
              </a:buClr>
              <a:buSzPts val="2400"/>
              <a:buFont typeface="Roboto"/>
              <a:buChar char="●"/>
            </a:pPr>
            <a:r>
              <a:rPr b="1" lang="fr" sz="2400">
                <a:latin typeface="Roboto Serif"/>
                <a:ea typeface="Roboto Serif"/>
                <a:cs typeface="Roboto Serif"/>
                <a:sym typeface="Roboto Serif"/>
              </a:rPr>
              <a:t>MEDIA QUERIES</a:t>
            </a:r>
            <a:r>
              <a:rPr lang="fr" sz="2400">
                <a:latin typeface="Roboto Serif"/>
                <a:ea typeface="Roboto Serif"/>
                <a:cs typeface="Roboto Serif"/>
                <a:sym typeface="Roboto Serif"/>
              </a:rPr>
              <a:t> - l’adaptabilité</a:t>
            </a:r>
            <a:endParaRPr sz="1800">
              <a:latin typeface="Roboto"/>
              <a:ea typeface="Roboto"/>
              <a:cs typeface="Roboto"/>
              <a:sym typeface="Roboto"/>
            </a:endParaRPr>
          </a:p>
        </p:txBody>
      </p:sp>
      <p:sp>
        <p:nvSpPr>
          <p:cNvPr id="279" name="Google Shape;279;p13"/>
          <p:cNvSpPr/>
          <p:nvPr/>
        </p:nvSpPr>
        <p:spPr>
          <a:xfrm>
            <a:off x="270100" y="1696425"/>
            <a:ext cx="2410200" cy="22737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900">
                <a:latin typeface="Roboto Serif"/>
                <a:ea typeface="Roboto Serif"/>
                <a:cs typeface="Roboto Serif"/>
                <a:sym typeface="Roboto Serif"/>
              </a:rPr>
              <a:t>sommaire</a:t>
            </a:r>
            <a:endParaRPr b="1" sz="2900">
              <a:latin typeface="Roboto Serif"/>
              <a:ea typeface="Roboto Serif"/>
              <a:cs typeface="Roboto Serif"/>
              <a:sym typeface="Roboto Serif"/>
            </a:endParaRPr>
          </a:p>
        </p:txBody>
      </p:sp>
      <p:sp>
        <p:nvSpPr>
          <p:cNvPr id="280" name="Google Shape;280;p13"/>
          <p:cNvSpPr txBox="1"/>
          <p:nvPr/>
        </p:nvSpPr>
        <p:spPr>
          <a:xfrm>
            <a:off x="4445000" y="4373325"/>
            <a:ext cx="4295100" cy="602700"/>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t/>
            </a:r>
            <a:endParaRPr sz="1500">
              <a:solidFill>
                <a:schemeClr val="lt1"/>
              </a:solidFill>
              <a:latin typeface="Roboto Serif"/>
              <a:ea typeface="Roboto Serif"/>
              <a:cs typeface="Roboto Serif"/>
              <a:sym typeface="Roboto Serif"/>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2100"/>
                                        <p:tgtEl>
                                          <p:spTgt spid="2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214525" y="77975"/>
            <a:ext cx="6177600" cy="3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t/>
            </a:r>
            <a:endParaRPr sz="2500">
              <a:solidFill>
                <a:srgbClr val="FFFFFF"/>
              </a:solidFill>
              <a:latin typeface="Roboto Serif"/>
              <a:ea typeface="Roboto Serif"/>
              <a:cs typeface="Roboto Serif"/>
              <a:sym typeface="Roboto Serif"/>
            </a:endParaRPr>
          </a:p>
          <a:p>
            <a:pPr indent="0" lvl="0" marL="0" rtl="0" algn="ctr">
              <a:spcBef>
                <a:spcPts val="0"/>
              </a:spcBef>
              <a:spcAft>
                <a:spcPts val="0"/>
              </a:spcAft>
              <a:buSzPts val="990"/>
              <a:buNone/>
            </a:pPr>
            <a:r>
              <a:rPr lang="fr" sz="2500">
                <a:solidFill>
                  <a:srgbClr val="000000"/>
                </a:solidFill>
                <a:latin typeface="Roboto Serif"/>
                <a:ea typeface="Roboto Serif"/>
                <a:cs typeface="Roboto Serif"/>
                <a:sym typeface="Roboto Serif"/>
              </a:rPr>
              <a:t>HTML - structure </a:t>
            </a:r>
            <a:endParaRPr sz="2500">
              <a:solidFill>
                <a:srgbClr val="000000"/>
              </a:solidFill>
              <a:latin typeface="Roboto Serif"/>
              <a:ea typeface="Roboto Serif"/>
              <a:cs typeface="Roboto Serif"/>
              <a:sym typeface="Roboto Serif"/>
            </a:endParaRPr>
          </a:p>
          <a:p>
            <a:pPr indent="0" lvl="0" marL="0" rtl="0" algn="l">
              <a:spcBef>
                <a:spcPts val="0"/>
              </a:spcBef>
              <a:spcAft>
                <a:spcPts val="0"/>
              </a:spcAft>
              <a:buSzPts val="990"/>
              <a:buNone/>
            </a:pPr>
            <a:r>
              <a:t/>
            </a:r>
            <a:endParaRPr sz="2500">
              <a:solidFill>
                <a:srgbClr val="FFFFFF"/>
              </a:solidFill>
              <a:latin typeface="Roboto Serif"/>
              <a:ea typeface="Roboto Serif"/>
              <a:cs typeface="Roboto Serif"/>
              <a:sym typeface="Roboto Serif"/>
            </a:endParaRPr>
          </a:p>
        </p:txBody>
      </p:sp>
      <p:sp>
        <p:nvSpPr>
          <p:cNvPr id="286" name="Google Shape;286;p14"/>
          <p:cNvSpPr txBox="1"/>
          <p:nvPr>
            <p:ph idx="1" type="body"/>
          </p:nvPr>
        </p:nvSpPr>
        <p:spPr>
          <a:xfrm>
            <a:off x="67825" y="449675"/>
            <a:ext cx="4753200" cy="462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fr" sz="1000">
                <a:solidFill>
                  <a:srgbClr val="000000"/>
                </a:solidFill>
                <a:latin typeface="Arial"/>
                <a:ea typeface="Arial"/>
                <a:cs typeface="Arial"/>
                <a:sym typeface="Arial"/>
              </a:rPr>
              <a:t>1. Introduction à HTML :</a:t>
            </a:r>
            <a:endParaRPr b="1" sz="10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fr">
                <a:solidFill>
                  <a:srgbClr val="000000"/>
                </a:solidFill>
                <a:latin typeface="Arial"/>
                <a:ea typeface="Arial"/>
                <a:cs typeface="Arial"/>
                <a:sym typeface="Arial"/>
              </a:rPr>
              <a:t>Qu’est- ce que HTML ?</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fr" sz="900">
                <a:solidFill>
                  <a:srgbClr val="000000"/>
                </a:solidFill>
                <a:latin typeface="Arial"/>
                <a:ea typeface="Arial"/>
                <a:cs typeface="Arial"/>
                <a:sym typeface="Arial"/>
              </a:rPr>
              <a:t>HTML (</a:t>
            </a:r>
            <a:r>
              <a:rPr b="1" lang="fr" sz="900">
                <a:solidFill>
                  <a:schemeClr val="lt1"/>
                </a:solidFill>
                <a:latin typeface="Arial"/>
                <a:ea typeface="Arial"/>
                <a:cs typeface="Arial"/>
                <a:sym typeface="Arial"/>
              </a:rPr>
              <a:t>HyperText Markup Language</a:t>
            </a:r>
            <a:r>
              <a:rPr b="1" lang="fr" sz="900">
                <a:solidFill>
                  <a:srgbClr val="000000"/>
                </a:solidFill>
                <a:latin typeface="Arial"/>
                <a:ea typeface="Arial"/>
                <a:cs typeface="Arial"/>
                <a:sym typeface="Arial"/>
              </a:rPr>
              <a:t>) </a:t>
            </a:r>
            <a:r>
              <a:rPr lang="fr" sz="900">
                <a:solidFill>
                  <a:srgbClr val="000000"/>
                </a:solidFill>
                <a:latin typeface="Arial"/>
                <a:ea typeface="Arial"/>
                <a:cs typeface="Arial"/>
                <a:sym typeface="Arial"/>
              </a:rPr>
              <a:t>est le langage standard utilisé pour structurer et organiser le contenu d’une page web. Grâce à des balises (ou tags), il définit les différents éléments visibles ou interactifs d’une page, comme les titres, paragraphes, images ou liens.</a:t>
            </a:r>
            <a:endParaRPr sz="900">
              <a:solidFill>
                <a:srgbClr val="000000"/>
              </a:solidFill>
              <a:latin typeface="Arial"/>
              <a:ea typeface="Arial"/>
              <a:cs typeface="Arial"/>
              <a:sym typeface="Arial"/>
            </a:endParaRPr>
          </a:p>
          <a:p>
            <a:pPr indent="-285750" lvl="0" marL="457200" rtl="0" algn="l">
              <a:spcBef>
                <a:spcPts val="1200"/>
              </a:spcBef>
              <a:spcAft>
                <a:spcPts val="0"/>
              </a:spcAft>
              <a:buClr>
                <a:srgbClr val="000000"/>
              </a:buClr>
              <a:buSzPts val="900"/>
              <a:buFont typeface="Arial"/>
              <a:buChar char="●"/>
            </a:pPr>
            <a:r>
              <a:rPr b="1" lang="fr" sz="900">
                <a:solidFill>
                  <a:srgbClr val="000000"/>
                </a:solidFill>
                <a:latin typeface="Arial"/>
                <a:ea typeface="Arial"/>
                <a:cs typeface="Arial"/>
                <a:sym typeface="Arial"/>
              </a:rPr>
              <a:t>L’acronyme HyperText Markup Language :</a:t>
            </a:r>
            <a:endParaRPr b="1" sz="900">
              <a:solidFill>
                <a:srgbClr val="000000"/>
              </a:solidFill>
              <a:latin typeface="Arial"/>
              <a:ea typeface="Arial"/>
              <a:cs typeface="Arial"/>
              <a:sym typeface="Arial"/>
            </a:endParaRPr>
          </a:p>
          <a:p>
            <a:pPr indent="-285750" lvl="0" marL="457200" rtl="0" algn="l">
              <a:spcBef>
                <a:spcPts val="1200"/>
              </a:spcBef>
              <a:spcAft>
                <a:spcPts val="0"/>
              </a:spcAft>
              <a:buClr>
                <a:srgbClr val="000000"/>
              </a:buClr>
              <a:buSzPts val="900"/>
              <a:buFont typeface="Arial"/>
              <a:buChar char="➢"/>
            </a:pPr>
            <a:r>
              <a:rPr b="1" lang="fr" sz="900">
                <a:solidFill>
                  <a:srgbClr val="000000"/>
                </a:solidFill>
                <a:latin typeface="Arial"/>
                <a:ea typeface="Arial"/>
                <a:cs typeface="Arial"/>
                <a:sym typeface="Arial"/>
              </a:rPr>
              <a:t>HyperText</a:t>
            </a:r>
            <a:r>
              <a:rPr lang="fr" sz="900">
                <a:solidFill>
                  <a:srgbClr val="000000"/>
                </a:solidFill>
                <a:latin typeface="Arial"/>
                <a:ea typeface="Arial"/>
                <a:cs typeface="Arial"/>
                <a:sym typeface="Arial"/>
              </a:rPr>
              <a:t> : permet de créer des liens entre les pages web.</a:t>
            </a:r>
            <a:endParaRPr sz="900">
              <a:solidFill>
                <a:srgbClr val="000000"/>
              </a:solidFill>
              <a:latin typeface="Arial"/>
              <a:ea typeface="Arial"/>
              <a:cs typeface="Arial"/>
              <a:sym typeface="Arial"/>
            </a:endParaRPr>
          </a:p>
          <a:p>
            <a:pPr indent="-285750" lvl="0" marL="457200" rtl="0" algn="l">
              <a:spcBef>
                <a:spcPts val="0"/>
              </a:spcBef>
              <a:spcAft>
                <a:spcPts val="0"/>
              </a:spcAft>
              <a:buClr>
                <a:srgbClr val="000000"/>
              </a:buClr>
              <a:buSzPts val="900"/>
              <a:buFont typeface="Arial"/>
              <a:buChar char="➢"/>
            </a:pPr>
            <a:r>
              <a:rPr b="1" lang="fr" sz="900">
                <a:solidFill>
                  <a:srgbClr val="000000"/>
                </a:solidFill>
                <a:latin typeface="Arial"/>
                <a:ea typeface="Arial"/>
                <a:cs typeface="Arial"/>
                <a:sym typeface="Arial"/>
              </a:rPr>
              <a:t>Markup Language</a:t>
            </a:r>
            <a:r>
              <a:rPr lang="fr" sz="900">
                <a:solidFill>
                  <a:srgbClr val="000000"/>
                </a:solidFill>
                <a:latin typeface="Arial"/>
                <a:ea typeface="Arial"/>
                <a:cs typeface="Arial"/>
                <a:sym typeface="Arial"/>
              </a:rPr>
              <a:t> : utilise des balises pour structurer le contenu.</a:t>
            </a:r>
            <a:endParaRPr sz="900">
              <a:solidFill>
                <a:srgbClr val="000000"/>
              </a:solidFill>
              <a:latin typeface="Arial"/>
              <a:ea typeface="Arial"/>
              <a:cs typeface="Arial"/>
              <a:sym typeface="Arial"/>
            </a:endParaRPr>
          </a:p>
          <a:p>
            <a:pPr indent="0" lvl="0" marL="0" rtl="0" algn="l">
              <a:spcBef>
                <a:spcPts val="1200"/>
              </a:spcBef>
              <a:spcAft>
                <a:spcPts val="0"/>
              </a:spcAft>
              <a:buNone/>
            </a:pPr>
            <a:r>
              <a:rPr b="1" lang="fr" sz="900">
                <a:solidFill>
                  <a:srgbClr val="000000"/>
                </a:solidFill>
                <a:latin typeface="Arial"/>
                <a:ea typeface="Arial"/>
                <a:cs typeface="Arial"/>
                <a:sym typeface="Arial"/>
              </a:rPr>
              <a:t>2. Structure de base d’un document HTML :</a:t>
            </a:r>
            <a:endParaRPr b="1" sz="9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fr" sz="900">
                <a:solidFill>
                  <a:srgbClr val="000000"/>
                </a:solidFill>
                <a:latin typeface="Arial"/>
                <a:ea typeface="Arial"/>
                <a:cs typeface="Arial"/>
                <a:sym typeface="Arial"/>
              </a:rPr>
              <a:t>Un fichier HTML est organisé comme suit :  (voir image)</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fr" sz="900">
                <a:solidFill>
                  <a:srgbClr val="000000"/>
                </a:solidFill>
                <a:latin typeface="Arial"/>
                <a:ea typeface="Arial"/>
                <a:cs typeface="Arial"/>
                <a:sym typeface="Arial"/>
              </a:rPr>
              <a:t>Chaque balise a un rôle précis dans la  structuration du contenu ce qu’on appelle  la </a:t>
            </a:r>
            <a:r>
              <a:rPr b="1" lang="fr" sz="900">
                <a:solidFill>
                  <a:srgbClr val="000000"/>
                </a:solidFill>
                <a:latin typeface="Arial"/>
                <a:ea typeface="Arial"/>
                <a:cs typeface="Arial"/>
                <a:sym typeface="Arial"/>
              </a:rPr>
              <a:t>sémantique</a:t>
            </a:r>
            <a:r>
              <a:rPr lang="fr" sz="900">
                <a:solidFill>
                  <a:srgbClr val="000000"/>
                </a:solidFill>
                <a:latin typeface="Arial"/>
                <a:ea typeface="Arial"/>
                <a:cs typeface="Arial"/>
                <a:sym typeface="Arial"/>
              </a:rPr>
              <a:t>.Une bonne structure HTML rend le contenu compréhensible pour les navigateurs et les utilisateurs (c’est l'accessibilité).</a:t>
            </a:r>
            <a:endParaRPr sz="900">
              <a:solidFill>
                <a:srgbClr val="000000"/>
              </a:solidFill>
              <a:latin typeface="Arial"/>
              <a:ea typeface="Arial"/>
              <a:cs typeface="Arial"/>
              <a:sym typeface="Arial"/>
            </a:endParaRPr>
          </a:p>
          <a:p>
            <a:pPr indent="0" lvl="0" marL="0" rtl="0" algn="l">
              <a:spcBef>
                <a:spcPts val="1200"/>
              </a:spcBef>
              <a:spcAft>
                <a:spcPts val="0"/>
              </a:spcAft>
              <a:buNone/>
            </a:pPr>
            <a:r>
              <a:rPr lang="fr" sz="900">
                <a:solidFill>
                  <a:srgbClr val="000000"/>
                </a:solidFill>
                <a:latin typeface="Arial"/>
                <a:ea typeface="Arial"/>
                <a:cs typeface="Arial"/>
                <a:sym typeface="Arial"/>
              </a:rPr>
              <a:t>HTML est le point de départ pour tout développement web, il fournit la structure et organise le contenu d’une page. HTML sert de base pour intégrer le CSS (style) et le JavaScript. Il est simple à apprendre mais puissant lorsqu’il est combiné avec  CSS et javaScript. Une fois la structure mise en place avec HTML, voyons comment CSS permet de transformer cette structure en une interface attrayante.</a:t>
            </a:r>
            <a:endParaRPr sz="9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000">
              <a:solidFill>
                <a:schemeClr val="lt1"/>
              </a:solidFill>
              <a:latin typeface="Arial"/>
              <a:ea typeface="Arial"/>
              <a:cs typeface="Arial"/>
              <a:sym typeface="Arial"/>
            </a:endParaRPr>
          </a:p>
          <a:p>
            <a:pPr indent="0" lvl="0" marL="0" rtl="0" algn="l">
              <a:lnSpc>
                <a:spcPct val="100000"/>
              </a:lnSpc>
              <a:spcBef>
                <a:spcPts val="1200"/>
              </a:spcBef>
              <a:spcAft>
                <a:spcPts val="0"/>
              </a:spcAft>
              <a:buNone/>
            </a:pPr>
            <a:r>
              <a:t/>
            </a:r>
            <a:endParaRPr sz="1000">
              <a:solidFill>
                <a:srgbClr val="FFFFFF"/>
              </a:solidFill>
              <a:latin typeface="Arial"/>
              <a:ea typeface="Arial"/>
              <a:cs typeface="Arial"/>
              <a:sym typeface="Arial"/>
            </a:endParaRPr>
          </a:p>
          <a:p>
            <a:pPr indent="0" lvl="0" marL="0" rtl="0" algn="l">
              <a:lnSpc>
                <a:spcPct val="100000"/>
              </a:lnSpc>
              <a:spcBef>
                <a:spcPts val="1200"/>
              </a:spcBef>
              <a:spcAft>
                <a:spcPts val="1200"/>
              </a:spcAft>
              <a:buNone/>
            </a:pPr>
            <a:r>
              <a:t/>
            </a:r>
            <a:endParaRPr sz="1000">
              <a:solidFill>
                <a:srgbClr val="FFFFFF"/>
              </a:solidFill>
              <a:latin typeface="Arial"/>
              <a:ea typeface="Arial"/>
              <a:cs typeface="Arial"/>
              <a:sym typeface="Arial"/>
            </a:endParaRPr>
          </a:p>
        </p:txBody>
      </p:sp>
      <p:pic>
        <p:nvPicPr>
          <p:cNvPr id="287" name="Google Shape;287;p14"/>
          <p:cNvPicPr preferRelativeResize="0"/>
          <p:nvPr/>
        </p:nvPicPr>
        <p:blipFill>
          <a:blip r:embed="rId3">
            <a:alphaModFix/>
          </a:blip>
          <a:stretch>
            <a:fillRect/>
          </a:stretch>
        </p:blipFill>
        <p:spPr>
          <a:xfrm>
            <a:off x="4756325" y="449675"/>
            <a:ext cx="4387676" cy="4693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600"/>
                                        <p:tgtEl>
                                          <p:spTgt spid="2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890300" y="0"/>
            <a:ext cx="7030500" cy="33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sz="2500">
                <a:solidFill>
                  <a:srgbClr val="000000"/>
                </a:solidFill>
                <a:latin typeface="Roboto Serif"/>
                <a:ea typeface="Roboto Serif"/>
                <a:cs typeface="Roboto Serif"/>
                <a:sym typeface="Roboto Serif"/>
              </a:rPr>
              <a:t>CSS - Feuilles de style en cascade</a:t>
            </a:r>
            <a:endParaRPr sz="2700">
              <a:solidFill>
                <a:srgbClr val="000000"/>
              </a:solidFill>
              <a:latin typeface="Roboto Serif"/>
              <a:ea typeface="Roboto Serif"/>
              <a:cs typeface="Roboto Serif"/>
              <a:sym typeface="Roboto Serif"/>
            </a:endParaRPr>
          </a:p>
        </p:txBody>
      </p:sp>
      <p:sp>
        <p:nvSpPr>
          <p:cNvPr id="293" name="Google Shape;293;p15"/>
          <p:cNvSpPr txBox="1"/>
          <p:nvPr>
            <p:ph idx="1" type="body"/>
          </p:nvPr>
        </p:nvSpPr>
        <p:spPr>
          <a:xfrm>
            <a:off x="77100" y="292850"/>
            <a:ext cx="5525400" cy="4810500"/>
          </a:xfrm>
          <a:prstGeom prst="rect">
            <a:avLst/>
          </a:prstGeom>
        </p:spPr>
        <p:txBody>
          <a:bodyPr anchorCtr="0" anchor="t" bIns="91425" lIns="91425" spcFirstLastPara="1" rIns="91425" wrap="square" tIns="91425">
            <a:normAutofit fontScale="25000" lnSpcReduction="20000"/>
          </a:bodyPr>
          <a:lstStyle/>
          <a:p>
            <a:pPr indent="-304800" lvl="0" marL="457200" rtl="0" algn="ctr">
              <a:spcBef>
                <a:spcPts val="0"/>
              </a:spcBef>
              <a:spcAft>
                <a:spcPts val="0"/>
              </a:spcAft>
              <a:buClr>
                <a:srgbClr val="000000"/>
              </a:buClr>
              <a:buSzPct val="100000"/>
              <a:buFont typeface="Arial"/>
              <a:buAutoNum type="arabicPeriod"/>
            </a:pPr>
            <a:r>
              <a:rPr b="1" lang="fr" sz="4800">
                <a:solidFill>
                  <a:srgbClr val="000000"/>
                </a:solidFill>
                <a:latin typeface="Arial"/>
                <a:ea typeface="Arial"/>
                <a:cs typeface="Arial"/>
                <a:sym typeface="Arial"/>
              </a:rPr>
              <a:t>Qu’est - ce que CSS </a:t>
            </a:r>
            <a:r>
              <a:rPr b="1" lang="fr" sz="4800">
                <a:solidFill>
                  <a:srgbClr val="000000"/>
                </a:solidFill>
                <a:latin typeface="Arial"/>
                <a:ea typeface="Arial"/>
                <a:cs typeface="Arial"/>
                <a:sym typeface="Arial"/>
              </a:rPr>
              <a:t>?</a:t>
            </a:r>
            <a:endParaRPr b="1" sz="4800">
              <a:solidFill>
                <a:srgbClr val="000000"/>
              </a:solidFill>
              <a:latin typeface="Arial"/>
              <a:ea typeface="Arial"/>
              <a:cs typeface="Arial"/>
              <a:sym typeface="Arial"/>
            </a:endParaRPr>
          </a:p>
          <a:p>
            <a:pPr indent="0" lvl="0" marL="0" rtl="0" algn="l">
              <a:spcBef>
                <a:spcPts val="1200"/>
              </a:spcBef>
              <a:spcAft>
                <a:spcPts val="0"/>
              </a:spcAft>
              <a:buNone/>
            </a:pPr>
            <a:r>
              <a:rPr b="1" lang="fr" sz="3200">
                <a:solidFill>
                  <a:srgbClr val="000000"/>
                </a:solidFill>
                <a:latin typeface="Arial"/>
                <a:ea typeface="Arial"/>
                <a:cs typeface="Arial"/>
                <a:sym typeface="Arial"/>
              </a:rPr>
              <a:t>CSS</a:t>
            </a:r>
            <a:r>
              <a:rPr lang="fr" sz="3200">
                <a:solidFill>
                  <a:srgbClr val="000000"/>
                </a:solidFill>
                <a:latin typeface="Arial"/>
                <a:ea typeface="Arial"/>
                <a:cs typeface="Arial"/>
                <a:sym typeface="Arial"/>
              </a:rPr>
              <a:t> (</a:t>
            </a:r>
            <a:r>
              <a:rPr b="1" lang="fr" sz="3200">
                <a:solidFill>
                  <a:schemeClr val="lt1"/>
                </a:solidFill>
                <a:latin typeface="Arial"/>
                <a:ea typeface="Arial"/>
                <a:cs typeface="Arial"/>
                <a:sym typeface="Arial"/>
              </a:rPr>
              <a:t>Cascading Style Sheets</a:t>
            </a:r>
            <a:r>
              <a:rPr lang="fr" sz="3200">
                <a:solidFill>
                  <a:srgbClr val="000000"/>
                </a:solidFill>
                <a:latin typeface="Arial"/>
                <a:ea typeface="Arial"/>
                <a:cs typeface="Arial"/>
                <a:sym typeface="Arial"/>
              </a:rPr>
              <a:t>) est un langage utilisé pour styliser, améliorer l’apparence des pages web pour rendre les sites plus attrayants et faciles à naviguer. Il permet de personnaliser l’apparence visuelle d’une page web : couleurs, polices, espacements, alignements, animations, etc.</a:t>
            </a:r>
            <a:endParaRPr sz="32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ct val="100000"/>
              <a:buFont typeface="Arial"/>
              <a:buChar char="●"/>
            </a:pPr>
            <a:r>
              <a:rPr b="1" lang="fr" sz="3200">
                <a:solidFill>
                  <a:srgbClr val="000000"/>
                </a:solidFill>
                <a:latin typeface="Arial"/>
                <a:ea typeface="Arial"/>
                <a:cs typeface="Arial"/>
                <a:sym typeface="Arial"/>
              </a:rPr>
              <a:t>Syntaxe de base CSS</a:t>
            </a:r>
            <a:endParaRPr b="1" sz="3200">
              <a:solidFill>
                <a:srgbClr val="000000"/>
              </a:solidFill>
              <a:latin typeface="Arial"/>
              <a:ea typeface="Arial"/>
              <a:cs typeface="Arial"/>
              <a:sym typeface="Arial"/>
            </a:endParaRPr>
          </a:p>
          <a:p>
            <a:pPr indent="0" lvl="0" marL="0" rtl="0" algn="l">
              <a:spcBef>
                <a:spcPts val="1200"/>
              </a:spcBef>
              <a:spcAft>
                <a:spcPts val="0"/>
              </a:spcAft>
              <a:buNone/>
            </a:pPr>
            <a:r>
              <a:rPr b="1" lang="fr" sz="3200">
                <a:solidFill>
                  <a:schemeClr val="lt1"/>
                </a:solidFill>
                <a:latin typeface="Arial"/>
                <a:ea typeface="Arial"/>
                <a:cs typeface="Arial"/>
                <a:sym typeface="Arial"/>
              </a:rPr>
              <a:t>sélecteur</a:t>
            </a:r>
            <a:r>
              <a:rPr b="1" lang="fr" sz="3200">
                <a:solidFill>
                  <a:schemeClr val="lt1"/>
                </a:solidFill>
                <a:latin typeface="Arial"/>
                <a:ea typeface="Arial"/>
                <a:cs typeface="Arial"/>
                <a:sym typeface="Arial"/>
              </a:rPr>
              <a:t> { propriété : valeur; }</a:t>
            </a:r>
            <a:endParaRPr b="1" sz="3200">
              <a:solidFill>
                <a:schemeClr val="lt1"/>
              </a:solidFill>
              <a:latin typeface="Arial"/>
              <a:ea typeface="Arial"/>
              <a:cs typeface="Arial"/>
              <a:sym typeface="Arial"/>
            </a:endParaRPr>
          </a:p>
          <a:p>
            <a:pPr indent="0" lvl="0" marL="0" rtl="0" algn="l">
              <a:spcBef>
                <a:spcPts val="1200"/>
              </a:spcBef>
              <a:spcAft>
                <a:spcPts val="0"/>
              </a:spcAft>
              <a:buNone/>
            </a:pPr>
            <a:r>
              <a:rPr b="1" lang="fr" sz="3200">
                <a:solidFill>
                  <a:srgbClr val="000000"/>
                </a:solidFill>
                <a:latin typeface="Arial"/>
                <a:ea typeface="Arial"/>
                <a:cs typeface="Arial"/>
                <a:sym typeface="Arial"/>
              </a:rPr>
              <a:t>Sélecteur:</a:t>
            </a:r>
            <a:r>
              <a:rPr lang="fr" sz="3200">
                <a:solidFill>
                  <a:srgbClr val="000000"/>
                </a:solidFill>
                <a:latin typeface="Arial"/>
                <a:ea typeface="Arial"/>
                <a:cs typeface="Arial"/>
                <a:sym typeface="Arial"/>
              </a:rPr>
              <a:t> indique l’élément HTML à styliser (ex. p, h1, .color, #id ), </a:t>
            </a:r>
            <a:r>
              <a:rPr b="1" lang="fr" sz="3200">
                <a:solidFill>
                  <a:srgbClr val="000000"/>
                </a:solidFill>
                <a:latin typeface="Arial"/>
                <a:ea typeface="Arial"/>
                <a:cs typeface="Arial"/>
                <a:sym typeface="Arial"/>
              </a:rPr>
              <a:t>Propriété :</a:t>
            </a:r>
            <a:r>
              <a:rPr lang="fr" sz="3200">
                <a:solidFill>
                  <a:srgbClr val="000000"/>
                </a:solidFill>
                <a:latin typeface="Arial"/>
                <a:ea typeface="Arial"/>
                <a:cs typeface="Arial"/>
                <a:sym typeface="Arial"/>
              </a:rPr>
              <a:t> décrit ce que l’on souhaite modifier (ex. color, font size…), </a:t>
            </a:r>
            <a:r>
              <a:rPr b="1" lang="fr" sz="3200">
                <a:solidFill>
                  <a:srgbClr val="000000"/>
                </a:solidFill>
                <a:latin typeface="Arial"/>
                <a:ea typeface="Arial"/>
                <a:cs typeface="Arial"/>
                <a:sym typeface="Arial"/>
              </a:rPr>
              <a:t>Valeur :</a:t>
            </a:r>
            <a:r>
              <a:rPr lang="fr" sz="3200">
                <a:solidFill>
                  <a:srgbClr val="000000"/>
                </a:solidFill>
                <a:latin typeface="Arial"/>
                <a:ea typeface="Arial"/>
                <a:cs typeface="Arial"/>
                <a:sym typeface="Arial"/>
              </a:rPr>
              <a:t> définit la valeur de la propriété (ex. red, 16px…)</a:t>
            </a:r>
            <a:endParaRPr sz="32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ct val="100000"/>
              <a:buFont typeface="Arial"/>
              <a:buChar char="●"/>
            </a:pPr>
            <a:r>
              <a:rPr b="1" lang="fr" sz="3200">
                <a:solidFill>
                  <a:srgbClr val="000000"/>
                </a:solidFill>
                <a:latin typeface="Arial"/>
                <a:ea typeface="Arial"/>
                <a:cs typeface="Arial"/>
                <a:sym typeface="Arial"/>
              </a:rPr>
              <a:t>Types de </a:t>
            </a:r>
            <a:r>
              <a:rPr b="1" lang="fr" sz="3200">
                <a:solidFill>
                  <a:srgbClr val="000000"/>
                </a:solidFill>
                <a:latin typeface="Arial"/>
                <a:ea typeface="Arial"/>
                <a:cs typeface="Arial"/>
                <a:sym typeface="Arial"/>
              </a:rPr>
              <a:t>sélecteurs</a:t>
            </a:r>
            <a:r>
              <a:rPr b="1" lang="fr" sz="3200">
                <a:solidFill>
                  <a:srgbClr val="000000"/>
                </a:solidFill>
                <a:latin typeface="Arial"/>
                <a:ea typeface="Arial"/>
                <a:cs typeface="Arial"/>
                <a:sym typeface="Arial"/>
              </a:rPr>
              <a:t> CSS</a:t>
            </a:r>
            <a:endParaRPr b="1" sz="3200">
              <a:solidFill>
                <a:srgbClr val="000000"/>
              </a:solidFill>
              <a:latin typeface="Arial"/>
              <a:ea typeface="Arial"/>
              <a:cs typeface="Arial"/>
              <a:sym typeface="Arial"/>
            </a:endParaRPr>
          </a:p>
          <a:p>
            <a:pPr indent="0" lvl="0" marL="0" rtl="0" algn="l">
              <a:spcBef>
                <a:spcPts val="1200"/>
              </a:spcBef>
              <a:spcAft>
                <a:spcPts val="0"/>
              </a:spcAft>
              <a:buNone/>
            </a:pPr>
            <a:r>
              <a:rPr b="1" lang="fr" sz="3200">
                <a:solidFill>
                  <a:srgbClr val="000000"/>
                </a:solidFill>
                <a:latin typeface="Arial"/>
                <a:ea typeface="Arial"/>
                <a:cs typeface="Arial"/>
                <a:sym typeface="Arial"/>
              </a:rPr>
              <a:t>Sélecteur</a:t>
            </a:r>
            <a:r>
              <a:rPr b="1" lang="fr" sz="3200">
                <a:solidFill>
                  <a:srgbClr val="000000"/>
                </a:solidFill>
                <a:latin typeface="Arial"/>
                <a:ea typeface="Arial"/>
                <a:cs typeface="Arial"/>
                <a:sym typeface="Arial"/>
              </a:rPr>
              <a:t> universel (*) :</a:t>
            </a:r>
            <a:r>
              <a:rPr lang="fr" sz="3200">
                <a:solidFill>
                  <a:srgbClr val="000000"/>
                </a:solidFill>
                <a:latin typeface="Arial"/>
                <a:ea typeface="Arial"/>
                <a:cs typeface="Arial"/>
                <a:sym typeface="Arial"/>
              </a:rPr>
              <a:t> cible tous les éléments de la page.</a:t>
            </a:r>
            <a:endParaRPr sz="3200">
              <a:solidFill>
                <a:srgbClr val="000000"/>
              </a:solidFill>
              <a:latin typeface="Arial"/>
              <a:ea typeface="Arial"/>
              <a:cs typeface="Arial"/>
              <a:sym typeface="Arial"/>
            </a:endParaRPr>
          </a:p>
          <a:p>
            <a:pPr indent="0" lvl="0" marL="0" rtl="0" algn="l">
              <a:spcBef>
                <a:spcPts val="1200"/>
              </a:spcBef>
              <a:spcAft>
                <a:spcPts val="0"/>
              </a:spcAft>
              <a:buNone/>
            </a:pPr>
            <a:r>
              <a:rPr b="1" lang="fr" sz="3200">
                <a:solidFill>
                  <a:srgbClr val="000000"/>
                </a:solidFill>
                <a:latin typeface="Arial"/>
                <a:ea typeface="Arial"/>
                <a:cs typeface="Arial"/>
                <a:sym typeface="Arial"/>
              </a:rPr>
              <a:t>Sélecteur</a:t>
            </a:r>
            <a:r>
              <a:rPr b="1" lang="fr" sz="3200">
                <a:solidFill>
                  <a:srgbClr val="000000"/>
                </a:solidFill>
                <a:latin typeface="Arial"/>
                <a:ea typeface="Arial"/>
                <a:cs typeface="Arial"/>
                <a:sym typeface="Arial"/>
              </a:rPr>
              <a:t> d’élément html (p, h1, div…) :</a:t>
            </a:r>
            <a:r>
              <a:rPr lang="fr" sz="3200">
                <a:solidFill>
                  <a:srgbClr val="000000"/>
                </a:solidFill>
                <a:latin typeface="Arial"/>
                <a:ea typeface="Arial"/>
                <a:cs typeface="Arial"/>
                <a:sym typeface="Arial"/>
              </a:rPr>
              <a:t> cible tous les éléments d’un type spécifique (nom de balise).</a:t>
            </a:r>
            <a:endParaRPr sz="3200">
              <a:solidFill>
                <a:srgbClr val="000000"/>
              </a:solidFill>
              <a:latin typeface="Arial"/>
              <a:ea typeface="Arial"/>
              <a:cs typeface="Arial"/>
              <a:sym typeface="Arial"/>
            </a:endParaRPr>
          </a:p>
          <a:p>
            <a:pPr indent="0" lvl="0" marL="0" rtl="0" algn="l">
              <a:spcBef>
                <a:spcPts val="1200"/>
              </a:spcBef>
              <a:spcAft>
                <a:spcPts val="0"/>
              </a:spcAft>
              <a:buNone/>
            </a:pPr>
            <a:r>
              <a:rPr b="1" lang="fr" sz="3200">
                <a:solidFill>
                  <a:srgbClr val="000000"/>
                </a:solidFill>
                <a:latin typeface="Arial"/>
                <a:ea typeface="Arial"/>
                <a:cs typeface="Arial"/>
                <a:sym typeface="Arial"/>
              </a:rPr>
              <a:t>Sélecteur</a:t>
            </a:r>
            <a:r>
              <a:rPr b="1" lang="fr" sz="3200">
                <a:solidFill>
                  <a:srgbClr val="000000"/>
                </a:solidFill>
                <a:latin typeface="Arial"/>
                <a:ea typeface="Arial"/>
                <a:cs typeface="Arial"/>
                <a:sym typeface="Arial"/>
              </a:rPr>
              <a:t> d’attribut (title, .titre, #para, type…) :</a:t>
            </a:r>
            <a:r>
              <a:rPr lang="fr" sz="3200">
                <a:solidFill>
                  <a:srgbClr val="000000"/>
                </a:solidFill>
                <a:latin typeface="Arial"/>
                <a:ea typeface="Arial"/>
                <a:cs typeface="Arial"/>
                <a:sym typeface="Arial"/>
              </a:rPr>
              <a:t> cible l’élément ayant l’attribut </a:t>
            </a:r>
            <a:r>
              <a:rPr lang="fr" sz="3200">
                <a:solidFill>
                  <a:srgbClr val="000000"/>
                </a:solidFill>
                <a:latin typeface="Arial"/>
                <a:ea typeface="Arial"/>
                <a:cs typeface="Arial"/>
                <a:sym typeface="Arial"/>
              </a:rPr>
              <a:t>spécifié</a:t>
            </a:r>
            <a:r>
              <a:rPr lang="fr" sz="3200">
                <a:solidFill>
                  <a:srgbClr val="000000"/>
                </a:solidFill>
                <a:latin typeface="Arial"/>
                <a:ea typeface="Arial"/>
                <a:cs typeface="Arial"/>
                <a:sym typeface="Arial"/>
              </a:rPr>
              <a:t>.</a:t>
            </a:r>
            <a:endParaRPr sz="32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ct val="100000"/>
              <a:buFont typeface="Arial"/>
              <a:buChar char="●"/>
            </a:pPr>
            <a:r>
              <a:rPr b="1" lang="fr" sz="3200">
                <a:solidFill>
                  <a:srgbClr val="000000"/>
                </a:solidFill>
                <a:latin typeface="Arial"/>
                <a:ea typeface="Arial"/>
                <a:cs typeface="Arial"/>
                <a:sym typeface="Arial"/>
              </a:rPr>
              <a:t>Types d’intégration CSS</a:t>
            </a:r>
            <a:endParaRPr b="1" sz="3200">
              <a:solidFill>
                <a:srgbClr val="000000"/>
              </a:solidFill>
              <a:latin typeface="Arial"/>
              <a:ea typeface="Arial"/>
              <a:cs typeface="Arial"/>
              <a:sym typeface="Arial"/>
            </a:endParaRPr>
          </a:p>
          <a:p>
            <a:pPr indent="0" lvl="0" marL="0" rtl="0" algn="l">
              <a:spcBef>
                <a:spcPts val="1200"/>
              </a:spcBef>
              <a:spcAft>
                <a:spcPts val="0"/>
              </a:spcAft>
              <a:buNone/>
            </a:pPr>
            <a:r>
              <a:rPr b="1" lang="fr" sz="3200">
                <a:solidFill>
                  <a:srgbClr val="000000"/>
                </a:solidFill>
                <a:latin typeface="Arial"/>
                <a:ea typeface="Arial"/>
                <a:cs typeface="Arial"/>
                <a:sym typeface="Arial"/>
              </a:rPr>
              <a:t>En ligne </a:t>
            </a:r>
            <a:r>
              <a:rPr lang="fr" sz="3200">
                <a:solidFill>
                  <a:srgbClr val="000000"/>
                </a:solidFill>
                <a:latin typeface="Arial"/>
                <a:ea typeface="Arial"/>
                <a:cs typeface="Arial"/>
                <a:sym typeface="Arial"/>
              </a:rPr>
              <a:t>: Directement dans la balise HTML via</a:t>
            </a:r>
            <a:r>
              <a:rPr b="1" lang="fr" sz="3200">
                <a:solidFill>
                  <a:srgbClr val="000000"/>
                </a:solidFill>
                <a:latin typeface="Arial"/>
                <a:ea typeface="Arial"/>
                <a:cs typeface="Arial"/>
                <a:sym typeface="Arial"/>
              </a:rPr>
              <a:t> l’attribut style</a:t>
            </a:r>
            <a:r>
              <a:rPr lang="fr" sz="3200">
                <a:solidFill>
                  <a:srgbClr val="000000"/>
                </a:solidFill>
                <a:latin typeface="Arial"/>
                <a:ea typeface="Arial"/>
                <a:cs typeface="Arial"/>
                <a:sym typeface="Arial"/>
              </a:rPr>
              <a:t>.</a:t>
            </a:r>
            <a:r>
              <a:rPr b="1" lang="fr" sz="3200">
                <a:solidFill>
                  <a:srgbClr val="000000"/>
                </a:solidFill>
                <a:latin typeface="Arial"/>
                <a:ea typeface="Arial"/>
                <a:cs typeface="Arial"/>
                <a:sym typeface="Arial"/>
              </a:rPr>
              <a:t> Ex :</a:t>
            </a:r>
            <a:r>
              <a:rPr lang="fr" sz="3200">
                <a:solidFill>
                  <a:srgbClr val="000000"/>
                </a:solidFill>
                <a:latin typeface="Arial"/>
                <a:ea typeface="Arial"/>
                <a:cs typeface="Arial"/>
                <a:sym typeface="Arial"/>
              </a:rPr>
              <a:t> </a:t>
            </a:r>
            <a:r>
              <a:rPr lang="fr" sz="3200">
                <a:solidFill>
                  <a:schemeClr val="lt1"/>
                </a:solidFill>
                <a:latin typeface="Arial"/>
                <a:ea typeface="Arial"/>
                <a:cs typeface="Arial"/>
                <a:sym typeface="Arial"/>
              </a:rPr>
              <a:t>&lt;p style="color: red;"&gt;Texte rouge&lt;/p&gt;</a:t>
            </a:r>
            <a:endParaRPr sz="3200">
              <a:solidFill>
                <a:schemeClr val="lt1"/>
              </a:solidFill>
              <a:latin typeface="Arial"/>
              <a:ea typeface="Arial"/>
              <a:cs typeface="Arial"/>
              <a:sym typeface="Arial"/>
            </a:endParaRPr>
          </a:p>
          <a:p>
            <a:pPr indent="0" lvl="0" marL="0" rtl="0" algn="l">
              <a:spcBef>
                <a:spcPts val="1200"/>
              </a:spcBef>
              <a:spcAft>
                <a:spcPts val="0"/>
              </a:spcAft>
              <a:buNone/>
            </a:pPr>
            <a:r>
              <a:rPr b="1" lang="fr" sz="3200">
                <a:solidFill>
                  <a:srgbClr val="000000"/>
                </a:solidFill>
                <a:latin typeface="Arial"/>
                <a:ea typeface="Arial"/>
                <a:cs typeface="Arial"/>
                <a:sym typeface="Arial"/>
              </a:rPr>
              <a:t>Interne </a:t>
            </a:r>
            <a:r>
              <a:rPr lang="fr" sz="3200">
                <a:solidFill>
                  <a:srgbClr val="000000"/>
                </a:solidFill>
                <a:latin typeface="Arial"/>
                <a:ea typeface="Arial"/>
                <a:cs typeface="Arial"/>
                <a:sym typeface="Arial"/>
              </a:rPr>
              <a:t>: Dans la balise </a:t>
            </a:r>
            <a:r>
              <a:rPr b="1" lang="fr" sz="3200">
                <a:solidFill>
                  <a:srgbClr val="000000"/>
                </a:solidFill>
                <a:latin typeface="Arial"/>
                <a:ea typeface="Arial"/>
                <a:cs typeface="Arial"/>
                <a:sym typeface="Arial"/>
              </a:rPr>
              <a:t>&lt;style&gt;</a:t>
            </a:r>
            <a:r>
              <a:rPr lang="fr" sz="3200">
                <a:solidFill>
                  <a:srgbClr val="000000"/>
                </a:solidFill>
                <a:latin typeface="Arial"/>
                <a:ea typeface="Arial"/>
                <a:cs typeface="Arial"/>
                <a:sym typeface="Arial"/>
              </a:rPr>
              <a:t> dans la section &lt;head&gt;. </a:t>
            </a:r>
            <a:r>
              <a:rPr b="1" lang="fr" sz="3200">
                <a:solidFill>
                  <a:srgbClr val="000000"/>
                </a:solidFill>
                <a:latin typeface="Arial"/>
                <a:ea typeface="Arial"/>
                <a:cs typeface="Arial"/>
                <a:sym typeface="Arial"/>
              </a:rPr>
              <a:t>Ex : </a:t>
            </a:r>
            <a:r>
              <a:rPr lang="fr" sz="3200">
                <a:solidFill>
                  <a:schemeClr val="lt1"/>
                </a:solidFill>
                <a:latin typeface="Arial"/>
                <a:ea typeface="Arial"/>
                <a:cs typeface="Arial"/>
                <a:sym typeface="Arial"/>
              </a:rPr>
              <a:t>&lt;style&gt;   p { color: red; }  &lt;/style&gt;</a:t>
            </a:r>
            <a:endParaRPr sz="3200">
              <a:solidFill>
                <a:schemeClr val="lt1"/>
              </a:solidFill>
              <a:latin typeface="Arial"/>
              <a:ea typeface="Arial"/>
              <a:cs typeface="Arial"/>
              <a:sym typeface="Arial"/>
            </a:endParaRPr>
          </a:p>
          <a:p>
            <a:pPr indent="0" lvl="0" marL="0" rtl="0" algn="l">
              <a:spcBef>
                <a:spcPts val="1200"/>
              </a:spcBef>
              <a:spcAft>
                <a:spcPts val="0"/>
              </a:spcAft>
              <a:buNone/>
            </a:pPr>
            <a:r>
              <a:rPr b="1" lang="fr" sz="3200">
                <a:solidFill>
                  <a:srgbClr val="000000"/>
                </a:solidFill>
                <a:latin typeface="Arial"/>
                <a:ea typeface="Arial"/>
                <a:cs typeface="Arial"/>
                <a:sym typeface="Arial"/>
              </a:rPr>
              <a:t>Externe :</a:t>
            </a:r>
            <a:r>
              <a:rPr lang="fr" sz="3200">
                <a:solidFill>
                  <a:srgbClr val="000000"/>
                </a:solidFill>
                <a:latin typeface="Arial"/>
                <a:ea typeface="Arial"/>
                <a:cs typeface="Arial"/>
                <a:sym typeface="Arial"/>
              </a:rPr>
              <a:t> Via un fichier .css séparé. </a:t>
            </a:r>
            <a:r>
              <a:rPr b="1" lang="fr" sz="3200">
                <a:solidFill>
                  <a:srgbClr val="000000"/>
                </a:solidFill>
                <a:latin typeface="Arial"/>
                <a:ea typeface="Arial"/>
                <a:cs typeface="Arial"/>
                <a:sym typeface="Arial"/>
              </a:rPr>
              <a:t>Ex :</a:t>
            </a:r>
            <a:r>
              <a:rPr b="1" lang="fr" sz="3200">
                <a:solidFill>
                  <a:schemeClr val="lt1"/>
                </a:solidFill>
                <a:latin typeface="Arial"/>
                <a:ea typeface="Arial"/>
                <a:cs typeface="Arial"/>
                <a:sym typeface="Arial"/>
              </a:rPr>
              <a:t> </a:t>
            </a:r>
            <a:r>
              <a:rPr lang="fr" sz="3200">
                <a:solidFill>
                  <a:schemeClr val="lt1"/>
                </a:solidFill>
                <a:latin typeface="Arial"/>
                <a:ea typeface="Arial"/>
                <a:cs typeface="Arial"/>
                <a:sym typeface="Arial"/>
              </a:rPr>
              <a:t>&lt;link rel="stylesheet" href="styles.css"&gt;</a:t>
            </a:r>
            <a:endParaRPr sz="3200">
              <a:solidFill>
                <a:schemeClr val="lt1"/>
              </a:solidFill>
              <a:latin typeface="Arial"/>
              <a:ea typeface="Arial"/>
              <a:cs typeface="Arial"/>
              <a:sym typeface="Arial"/>
            </a:endParaRPr>
          </a:p>
          <a:p>
            <a:pPr indent="-279400" lvl="0" marL="457200" rtl="0" algn="l">
              <a:spcBef>
                <a:spcPts val="1200"/>
              </a:spcBef>
              <a:spcAft>
                <a:spcPts val="0"/>
              </a:spcAft>
              <a:buClr>
                <a:srgbClr val="000000"/>
              </a:buClr>
              <a:buSzPct val="100000"/>
              <a:buFont typeface="Arial"/>
              <a:buChar char="●"/>
            </a:pPr>
            <a:r>
              <a:rPr lang="fr" sz="3200">
                <a:solidFill>
                  <a:srgbClr val="000000"/>
                </a:solidFill>
                <a:latin typeface="Arial"/>
                <a:ea typeface="Arial"/>
                <a:cs typeface="Arial"/>
                <a:sym typeface="Arial"/>
              </a:rPr>
              <a:t>Propriétés essentielles :</a:t>
            </a:r>
            <a:endParaRPr sz="3200">
              <a:solidFill>
                <a:srgbClr val="000000"/>
              </a:solidFill>
              <a:latin typeface="Arial"/>
              <a:ea typeface="Arial"/>
              <a:cs typeface="Arial"/>
              <a:sym typeface="Arial"/>
            </a:endParaRPr>
          </a:p>
          <a:p>
            <a:pPr indent="0" lvl="0" marL="0" rtl="0" algn="l">
              <a:spcBef>
                <a:spcPts val="1200"/>
              </a:spcBef>
              <a:spcAft>
                <a:spcPts val="0"/>
              </a:spcAft>
              <a:buNone/>
            </a:pPr>
            <a:r>
              <a:rPr lang="fr" sz="3200">
                <a:solidFill>
                  <a:srgbClr val="000000"/>
                </a:solidFill>
                <a:latin typeface="Arial"/>
                <a:ea typeface="Arial"/>
                <a:cs typeface="Arial"/>
                <a:sym typeface="Arial"/>
              </a:rPr>
              <a:t>Les propriétés essentielles en CSS sont  le texte ( color, font-family, font-size, text-align., la mise en page (margin, padding, width, height) et le design moderne (utilisation de Flexbox et Grid pour des mises en page adaptables). Cependant un site web moderne doit s’adapter à différents appareils. C’est ici que les media </a:t>
            </a:r>
            <a:r>
              <a:rPr lang="fr" sz="3200">
                <a:solidFill>
                  <a:srgbClr val="000000"/>
                </a:solidFill>
                <a:latin typeface="Arial"/>
                <a:ea typeface="Arial"/>
                <a:cs typeface="Arial"/>
                <a:sym typeface="Arial"/>
              </a:rPr>
              <a:t>queries</a:t>
            </a:r>
            <a:r>
              <a:rPr lang="fr" sz="3200">
                <a:solidFill>
                  <a:srgbClr val="000000"/>
                </a:solidFill>
                <a:latin typeface="Arial"/>
                <a:ea typeface="Arial"/>
                <a:cs typeface="Arial"/>
                <a:sym typeface="Arial"/>
              </a:rPr>
              <a:t> interviennent.</a:t>
            </a:r>
            <a:endParaRPr sz="3200">
              <a:solidFill>
                <a:srgbClr val="000000"/>
              </a:solidFill>
              <a:latin typeface="Arial"/>
              <a:ea typeface="Arial"/>
              <a:cs typeface="Arial"/>
              <a:sym typeface="Arial"/>
            </a:endParaRPr>
          </a:p>
          <a:p>
            <a:pPr indent="0" lvl="0" marL="0" rtl="0" algn="l">
              <a:spcBef>
                <a:spcPts val="1200"/>
              </a:spcBef>
              <a:spcAft>
                <a:spcPts val="0"/>
              </a:spcAft>
              <a:buNone/>
            </a:pPr>
            <a:r>
              <a:t/>
            </a:r>
            <a:endParaRPr sz="3100">
              <a:solidFill>
                <a:schemeClr val="lt1"/>
              </a:solidFill>
              <a:latin typeface="Arial"/>
              <a:ea typeface="Arial"/>
              <a:cs typeface="Arial"/>
              <a:sym typeface="Arial"/>
            </a:endParaRPr>
          </a:p>
          <a:p>
            <a:pPr indent="0" lvl="0" marL="0" rtl="0" algn="l">
              <a:spcBef>
                <a:spcPts val="1200"/>
              </a:spcBef>
              <a:spcAft>
                <a:spcPts val="0"/>
              </a:spcAft>
              <a:buNone/>
            </a:pPr>
            <a:r>
              <a:t/>
            </a:r>
            <a:endParaRPr sz="3007">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chemeClr val="lt1"/>
              </a:solidFill>
              <a:latin typeface="Arial"/>
              <a:ea typeface="Arial"/>
              <a:cs typeface="Arial"/>
              <a:sym typeface="Arial"/>
            </a:endParaRPr>
          </a:p>
          <a:p>
            <a:pPr indent="0" lvl="0" marL="0" rtl="0" algn="l">
              <a:spcBef>
                <a:spcPts val="1200"/>
              </a:spcBef>
              <a:spcAft>
                <a:spcPts val="0"/>
              </a:spcAft>
              <a:buNone/>
            </a:pPr>
            <a:r>
              <a:t/>
            </a:r>
            <a:endParaRPr sz="110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pic>
        <p:nvPicPr>
          <p:cNvPr id="294" name="Google Shape;294;p15"/>
          <p:cNvPicPr preferRelativeResize="0"/>
          <p:nvPr/>
        </p:nvPicPr>
        <p:blipFill>
          <a:blip r:embed="rId3">
            <a:alphaModFix/>
          </a:blip>
          <a:stretch>
            <a:fillRect/>
          </a:stretch>
        </p:blipFill>
        <p:spPr>
          <a:xfrm>
            <a:off x="5522500" y="333000"/>
            <a:ext cx="3621500" cy="4810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800"/>
                                        <p:tgtEl>
                                          <p:spTgt spid="2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783900" y="0"/>
            <a:ext cx="7576200" cy="48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891"/>
              <a:buNone/>
            </a:pPr>
            <a:r>
              <a:rPr b="1" lang="fr" sz="2528">
                <a:solidFill>
                  <a:srgbClr val="000000"/>
                </a:solidFill>
                <a:latin typeface="Roboto Serif"/>
                <a:ea typeface="Roboto Serif"/>
                <a:cs typeface="Roboto Serif"/>
                <a:sym typeface="Roboto Serif"/>
              </a:rPr>
              <a:t>MEDIA </a:t>
            </a:r>
            <a:r>
              <a:rPr b="1" lang="fr" sz="2528">
                <a:solidFill>
                  <a:srgbClr val="000000"/>
                </a:solidFill>
                <a:latin typeface="Roboto Serif"/>
                <a:ea typeface="Roboto Serif"/>
                <a:cs typeface="Roboto Serif"/>
                <a:sym typeface="Roboto Serif"/>
              </a:rPr>
              <a:t>QUERIES - adaptabilité </a:t>
            </a:r>
            <a:endParaRPr b="1" sz="2528">
              <a:solidFill>
                <a:srgbClr val="000000"/>
              </a:solidFill>
              <a:latin typeface="Roboto Serif"/>
              <a:ea typeface="Roboto Serif"/>
              <a:cs typeface="Roboto Serif"/>
              <a:sym typeface="Roboto Serif"/>
            </a:endParaRPr>
          </a:p>
        </p:txBody>
      </p:sp>
      <p:sp>
        <p:nvSpPr>
          <p:cNvPr id="300" name="Google Shape;300;p16"/>
          <p:cNvSpPr txBox="1"/>
          <p:nvPr/>
        </p:nvSpPr>
        <p:spPr>
          <a:xfrm>
            <a:off x="463075" y="988275"/>
            <a:ext cx="4435200" cy="34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01" name="Google Shape;301;p16"/>
          <p:cNvSpPr txBox="1"/>
          <p:nvPr/>
        </p:nvSpPr>
        <p:spPr>
          <a:xfrm>
            <a:off x="5320825" y="404350"/>
            <a:ext cx="3823200" cy="4739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9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02" name="Google Shape;302;p16"/>
          <p:cNvSpPr txBox="1"/>
          <p:nvPr/>
        </p:nvSpPr>
        <p:spPr>
          <a:xfrm>
            <a:off x="0" y="353475"/>
            <a:ext cx="5084700" cy="467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fr" sz="1000"/>
              <a:t>1.Qu’est ce que les Media Queries ?</a:t>
            </a:r>
            <a:endParaRPr b="1" sz="1000"/>
          </a:p>
          <a:p>
            <a:pPr indent="0" lvl="0" marL="0" rtl="0" algn="l">
              <a:lnSpc>
                <a:spcPct val="115000"/>
              </a:lnSpc>
              <a:spcBef>
                <a:spcPts val="1200"/>
              </a:spcBef>
              <a:spcAft>
                <a:spcPts val="0"/>
              </a:spcAft>
              <a:buNone/>
            </a:pPr>
            <a:r>
              <a:rPr b="1" lang="fr" sz="1000"/>
              <a:t>Les Media Queries </a:t>
            </a:r>
            <a:r>
              <a:rPr lang="fr" sz="1000"/>
              <a:t>sont des règles CSS permettant d’adapter le design d’une page web en fonction des caractéristiques de l’appareil (largeur d’écran, orientation, résolution).</a:t>
            </a:r>
            <a:r>
              <a:rPr lang="fr" sz="1000">
                <a:latin typeface="Microsoft Yahei"/>
                <a:ea typeface="Microsoft Yahei"/>
                <a:cs typeface="Microsoft Yahei"/>
                <a:sym typeface="Microsoft Yahei"/>
              </a:rPr>
              <a:t>Elles sont essentielles pour le développement de sites web responsives, c'est-à-dire des sites qui s'adaptent à différents types d'appareils (ordinateurs de bureau, tablettes, smartphones).</a:t>
            </a:r>
            <a:endParaRPr sz="1000"/>
          </a:p>
          <a:p>
            <a:pPr indent="0" lvl="0" marL="0" rtl="0" algn="l">
              <a:lnSpc>
                <a:spcPct val="115000"/>
              </a:lnSpc>
              <a:spcBef>
                <a:spcPts val="1200"/>
              </a:spcBef>
              <a:spcAft>
                <a:spcPts val="0"/>
              </a:spcAft>
              <a:buNone/>
            </a:pPr>
            <a:r>
              <a:rPr b="1" lang="fr" sz="900"/>
              <a:t>Syntaxe des Media Queries : </a:t>
            </a:r>
            <a:r>
              <a:rPr b="1" lang="fr" sz="900">
                <a:solidFill>
                  <a:schemeClr val="lt1"/>
                </a:solidFill>
              </a:rPr>
              <a:t> </a:t>
            </a:r>
            <a:r>
              <a:rPr b="1" lang="fr" sz="1000">
                <a:solidFill>
                  <a:schemeClr val="lt1"/>
                </a:solidFill>
              </a:rPr>
              <a:t>@media (condition) {  /* Styles spécifiques */   }</a:t>
            </a:r>
            <a:endParaRPr b="1" sz="1000">
              <a:solidFill>
                <a:schemeClr val="lt1"/>
              </a:solidFill>
            </a:endParaRPr>
          </a:p>
          <a:p>
            <a:pPr indent="0" lvl="0" marL="0" rtl="0" algn="l">
              <a:lnSpc>
                <a:spcPct val="115000"/>
              </a:lnSpc>
              <a:spcBef>
                <a:spcPts val="1200"/>
              </a:spcBef>
              <a:spcAft>
                <a:spcPts val="0"/>
              </a:spcAft>
              <a:buNone/>
            </a:pPr>
            <a:r>
              <a:rPr b="1" lang="fr" sz="800">
                <a:solidFill>
                  <a:srgbClr val="262626"/>
                </a:solidFill>
              </a:rPr>
              <a:t>Caractéristiques principales :</a:t>
            </a:r>
            <a:endParaRPr b="1" sz="800">
              <a:solidFill>
                <a:srgbClr val="262626"/>
              </a:solidFill>
            </a:endParaRPr>
          </a:p>
          <a:p>
            <a:pPr indent="0" lvl="0" marL="0" rtl="0" algn="l">
              <a:lnSpc>
                <a:spcPct val="115000"/>
              </a:lnSpc>
              <a:spcBef>
                <a:spcPts val="1200"/>
              </a:spcBef>
              <a:spcAft>
                <a:spcPts val="0"/>
              </a:spcAft>
              <a:buNone/>
            </a:pPr>
            <a:r>
              <a:rPr b="1" lang="fr" sz="1000">
                <a:latin typeface="Microsoft Yahei"/>
                <a:ea typeface="Microsoft Yahei"/>
                <a:cs typeface="Microsoft Yahei"/>
                <a:sym typeface="Microsoft Yahei"/>
              </a:rPr>
              <a:t>Adaptabilité :</a:t>
            </a:r>
            <a:r>
              <a:rPr lang="fr" sz="1000">
                <a:latin typeface="Microsoft Yahei"/>
                <a:ea typeface="Microsoft Yahei"/>
                <a:cs typeface="Microsoft Yahei"/>
                <a:sym typeface="Microsoft Yahei"/>
              </a:rPr>
              <a:t> les media queries permettent d'appliquer des styles différents en fonction de la taille de l'écran ou d'autres caractéristiques de l'appareil.</a:t>
            </a:r>
            <a:endParaRPr sz="1000">
              <a:latin typeface="Microsoft Yahei"/>
              <a:ea typeface="Microsoft Yahei"/>
              <a:cs typeface="Microsoft Yahei"/>
              <a:sym typeface="Microsoft Yahei"/>
            </a:endParaRPr>
          </a:p>
          <a:p>
            <a:pPr indent="0" lvl="0" marL="0" rtl="0" algn="l">
              <a:lnSpc>
                <a:spcPct val="115000"/>
              </a:lnSpc>
              <a:spcBef>
                <a:spcPts val="600"/>
              </a:spcBef>
              <a:spcAft>
                <a:spcPts val="0"/>
              </a:spcAft>
              <a:buNone/>
            </a:pPr>
            <a:r>
              <a:rPr b="1" lang="fr" sz="1000">
                <a:latin typeface="Microsoft Yahei"/>
                <a:ea typeface="Microsoft Yahei"/>
                <a:cs typeface="Microsoft Yahei"/>
                <a:sym typeface="Microsoft Yahei"/>
              </a:rPr>
              <a:t>Flexibilité :</a:t>
            </a:r>
            <a:r>
              <a:rPr lang="fr" sz="1000">
                <a:latin typeface="Microsoft Yahei"/>
                <a:ea typeface="Microsoft Yahei"/>
                <a:cs typeface="Microsoft Yahei"/>
                <a:sym typeface="Microsoft Yahei"/>
              </a:rPr>
              <a:t> elles aident à concevoir des mises en page qui fonctionnent bien sur une variété d'appareils et de tailles d'écran.</a:t>
            </a:r>
            <a:endParaRPr sz="1000">
              <a:latin typeface="Microsoft Yahei"/>
              <a:ea typeface="Microsoft Yahei"/>
              <a:cs typeface="Microsoft Yahei"/>
              <a:sym typeface="Microsoft Yahei"/>
            </a:endParaRPr>
          </a:p>
          <a:p>
            <a:pPr indent="0" lvl="0" marL="0" rtl="0" algn="l">
              <a:lnSpc>
                <a:spcPct val="115000"/>
              </a:lnSpc>
              <a:spcBef>
                <a:spcPts val="600"/>
              </a:spcBef>
              <a:spcAft>
                <a:spcPts val="0"/>
              </a:spcAft>
              <a:buNone/>
            </a:pPr>
            <a:r>
              <a:rPr b="1" lang="fr" sz="1000">
                <a:latin typeface="Microsoft Yahei"/>
                <a:ea typeface="Microsoft Yahei"/>
                <a:cs typeface="Microsoft Yahei"/>
                <a:sym typeface="Microsoft Yahei"/>
              </a:rPr>
              <a:t>Amélioration de l'expérience utilisateur </a:t>
            </a:r>
            <a:r>
              <a:rPr lang="fr" sz="1000">
                <a:latin typeface="Microsoft Yahei"/>
                <a:ea typeface="Microsoft Yahei"/>
                <a:cs typeface="Microsoft Yahei"/>
                <a:sym typeface="Microsoft Yahei"/>
              </a:rPr>
              <a:t>: en adaptant le design en fonction de l'appareil, les media queries améliorent la lisibilité et l'interaction.</a:t>
            </a:r>
            <a:endParaRPr sz="1000">
              <a:latin typeface="Microsoft Yahei"/>
              <a:ea typeface="Microsoft Yahei"/>
              <a:cs typeface="Microsoft Yahei"/>
              <a:sym typeface="Microsoft Yahei"/>
            </a:endParaRPr>
          </a:p>
          <a:p>
            <a:pPr indent="0" lvl="0" marL="0" rtl="0" algn="l">
              <a:lnSpc>
                <a:spcPct val="115000"/>
              </a:lnSpc>
              <a:spcBef>
                <a:spcPts val="600"/>
              </a:spcBef>
              <a:spcAft>
                <a:spcPts val="0"/>
              </a:spcAft>
              <a:buNone/>
            </a:pPr>
            <a:r>
              <a:rPr lang="fr" sz="1100">
                <a:latin typeface="Microsoft Yahei"/>
                <a:ea typeface="Microsoft Yahei"/>
                <a:cs typeface="Microsoft Yahei"/>
                <a:sym typeface="Microsoft Yahei"/>
              </a:rPr>
              <a:t>Les media queries sont essentielles pour rendre les sites web responsives et adaptables. Elles garantissent une présentations optimale et une accessibilité sur tous les appareils. </a:t>
            </a:r>
            <a:endParaRPr sz="1100">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200">
              <a:solidFill>
                <a:schemeClr val="lt1"/>
              </a:solidFill>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pic>
        <p:nvPicPr>
          <p:cNvPr id="303" name="Google Shape;303;p16"/>
          <p:cNvPicPr preferRelativeResize="0"/>
          <p:nvPr/>
        </p:nvPicPr>
        <p:blipFill>
          <a:blip r:embed="rId3">
            <a:alphaModFix/>
          </a:blip>
          <a:stretch>
            <a:fillRect/>
          </a:stretch>
        </p:blipFill>
        <p:spPr>
          <a:xfrm>
            <a:off x="5084700" y="469750"/>
            <a:ext cx="4059299" cy="4673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700"/>
                                        <p:tgtEl>
                                          <p:spTgt spid="3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2007075" y="0"/>
            <a:ext cx="4268100" cy="4590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fr" sz="2500">
                <a:solidFill>
                  <a:srgbClr val="000000"/>
                </a:solidFill>
                <a:latin typeface="Roboto Serif"/>
                <a:ea typeface="Roboto Serif"/>
                <a:cs typeface="Roboto Serif"/>
                <a:sym typeface="Roboto Serif"/>
              </a:rPr>
              <a:t>Conclusion</a:t>
            </a:r>
            <a:endParaRPr b="1" sz="2500">
              <a:solidFill>
                <a:srgbClr val="000000"/>
              </a:solidFill>
              <a:latin typeface="Roboto Serif"/>
              <a:ea typeface="Roboto Serif"/>
              <a:cs typeface="Roboto Serif"/>
              <a:sym typeface="Roboto Serif"/>
            </a:endParaRPr>
          </a:p>
        </p:txBody>
      </p:sp>
      <p:sp>
        <p:nvSpPr>
          <p:cNvPr id="309" name="Google Shape;309;p17"/>
          <p:cNvSpPr txBox="1"/>
          <p:nvPr/>
        </p:nvSpPr>
        <p:spPr>
          <a:xfrm>
            <a:off x="0" y="459000"/>
            <a:ext cx="8741700" cy="233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200"/>
              <a:t>HTML</a:t>
            </a:r>
            <a:r>
              <a:rPr lang="fr" sz="1200"/>
              <a:t>,</a:t>
            </a:r>
            <a:r>
              <a:rPr b="1" lang="fr" sz="1200"/>
              <a:t> CSS</a:t>
            </a:r>
            <a:r>
              <a:rPr lang="fr" sz="1200"/>
              <a:t> et les </a:t>
            </a:r>
            <a:r>
              <a:rPr b="1" lang="fr" sz="1200"/>
              <a:t>media queries</a:t>
            </a:r>
            <a:r>
              <a:rPr lang="fr" sz="1200"/>
              <a:t> sont complémentaires et forment la base du développement web. HTML structure le contenu, CSS en assure la présentation, et les media queries permettent d’adapter l’affichage sur différents appareils, rendant ainsi le site web réactif et accessible à tous les utilisateurs, quelle que soit la plateforme. En un résumé simple </a:t>
            </a:r>
            <a:r>
              <a:rPr b="1" lang="fr" sz="1200"/>
              <a:t>HTML</a:t>
            </a:r>
            <a:r>
              <a:rPr lang="fr" sz="1200"/>
              <a:t> </a:t>
            </a:r>
            <a:r>
              <a:rPr lang="fr" sz="1200"/>
              <a:t>représente</a:t>
            </a:r>
            <a:r>
              <a:rPr lang="fr" sz="1200"/>
              <a:t> le </a:t>
            </a:r>
            <a:r>
              <a:rPr lang="fr" sz="1200"/>
              <a:t>squelette, </a:t>
            </a:r>
            <a:r>
              <a:rPr b="1" lang="fr" sz="1200"/>
              <a:t>CSS</a:t>
            </a:r>
            <a:r>
              <a:rPr lang="fr" sz="1200"/>
              <a:t> l’habillage, et les </a:t>
            </a:r>
            <a:r>
              <a:rPr b="1" lang="fr" sz="1200"/>
              <a:t>media queries</a:t>
            </a:r>
            <a:r>
              <a:rPr lang="fr" sz="1200"/>
              <a:t> s’assurent que ces habits s’adaptent aux différentes morphologies(appareils).</a:t>
            </a:r>
            <a:endParaRPr sz="1200"/>
          </a:p>
          <a:p>
            <a:pPr indent="0" lvl="0" marL="0" rtl="0" algn="l">
              <a:lnSpc>
                <a:spcPct val="115000"/>
              </a:lnSpc>
              <a:spcBef>
                <a:spcPts val="1200"/>
              </a:spcBef>
              <a:spcAft>
                <a:spcPts val="0"/>
              </a:spcAft>
              <a:buNone/>
            </a:pPr>
            <a:r>
              <a:rPr lang="fr" sz="1200"/>
              <a:t>Voici des schémas simplifiés des différents composants de :</a:t>
            </a:r>
            <a:endParaRPr sz="1200"/>
          </a:p>
          <a:p>
            <a:pPr indent="0" lvl="0" marL="0" rtl="0" algn="l">
              <a:lnSpc>
                <a:spcPct val="115000"/>
              </a:lnSpc>
              <a:spcBef>
                <a:spcPts val="1200"/>
              </a:spcBef>
              <a:spcAft>
                <a:spcPts val="0"/>
              </a:spcAft>
              <a:buNone/>
            </a:pPr>
            <a:r>
              <a:rPr b="1" lang="fr" sz="1200"/>
              <a:t>HTML </a:t>
            </a:r>
            <a:r>
              <a:rPr lang="fr" sz="1200"/>
              <a:t>et </a:t>
            </a:r>
            <a:r>
              <a:rPr b="1" lang="fr" sz="1200"/>
              <a:t>CSS</a:t>
            </a:r>
            <a:r>
              <a:rPr lang="fr" sz="1200"/>
              <a:t>.</a:t>
            </a:r>
            <a:endParaRPr sz="1200"/>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pic>
        <p:nvPicPr>
          <p:cNvPr id="310" name="Google Shape;310;p17"/>
          <p:cNvPicPr preferRelativeResize="0"/>
          <p:nvPr/>
        </p:nvPicPr>
        <p:blipFill>
          <a:blip r:embed="rId3">
            <a:alphaModFix/>
          </a:blip>
          <a:stretch>
            <a:fillRect/>
          </a:stretch>
        </p:blipFill>
        <p:spPr>
          <a:xfrm>
            <a:off x="250750" y="2141350"/>
            <a:ext cx="3576173" cy="2790477"/>
          </a:xfrm>
          <a:prstGeom prst="rect">
            <a:avLst/>
          </a:prstGeom>
          <a:noFill/>
          <a:ln>
            <a:noFill/>
          </a:ln>
        </p:spPr>
      </p:pic>
      <p:pic>
        <p:nvPicPr>
          <p:cNvPr id="311" name="Google Shape;311;p17"/>
          <p:cNvPicPr preferRelativeResize="0"/>
          <p:nvPr/>
        </p:nvPicPr>
        <p:blipFill>
          <a:blip r:embed="rId4">
            <a:alphaModFix/>
          </a:blip>
          <a:stretch>
            <a:fillRect/>
          </a:stretch>
        </p:blipFill>
        <p:spPr>
          <a:xfrm>
            <a:off x="4572000" y="2141350"/>
            <a:ext cx="4054826" cy="27904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1000"/>
                                        <p:tgtEl>
                                          <p:spTgt spid="31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600"/>
                                        <p:tgtEl>
                                          <p:spTgt spid="3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ctrTitle"/>
          </p:nvPr>
        </p:nvSpPr>
        <p:spPr>
          <a:xfrm>
            <a:off x="822775" y="1357850"/>
            <a:ext cx="4593600" cy="14250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990"/>
              <a:buNone/>
            </a:pPr>
            <a:r>
              <a:rPr lang="fr" sz="1740">
                <a:solidFill>
                  <a:srgbClr val="000000"/>
                </a:solidFill>
              </a:rPr>
              <a:t>Merci pour l’attention portée à notre présentation. Nous sommes disponibles pour vos questions.</a:t>
            </a:r>
            <a:endParaRPr sz="1740">
              <a:solidFill>
                <a:srgbClr val="000000"/>
              </a:solidFill>
            </a:endParaRPr>
          </a:p>
        </p:txBody>
      </p:sp>
      <p:sp>
        <p:nvSpPr>
          <p:cNvPr id="317" name="Google Shape;317;p18"/>
          <p:cNvSpPr txBox="1"/>
          <p:nvPr>
            <p:ph idx="1" type="subTitle"/>
          </p:nvPr>
        </p:nvSpPr>
        <p:spPr>
          <a:xfrm>
            <a:off x="914000" y="3746300"/>
            <a:ext cx="7941600" cy="6954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fr" sz="2400">
                <a:solidFill>
                  <a:srgbClr val="000000"/>
                </a:solidFill>
                <a:latin typeface="Roboto Serif"/>
                <a:ea typeface="Roboto Serif"/>
                <a:cs typeface="Roboto Serif"/>
                <a:sym typeface="Roboto Serif"/>
              </a:rPr>
              <a:t>Bashir Youcif Omar / Hawa Kone</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