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8" r:id="rId2"/>
    <p:sldId id="260" r:id="rId3"/>
    <p:sldId id="261" r:id="rId4"/>
    <p:sldId id="262" r:id="rId5"/>
    <p:sldId id="291" r:id="rId6"/>
    <p:sldId id="263" r:id="rId7"/>
    <p:sldId id="288" r:id="rId8"/>
    <p:sldId id="292" r:id="rId9"/>
    <p:sldId id="265" r:id="rId10"/>
    <p:sldId id="293" r:id="rId11"/>
    <p:sldId id="267" r:id="rId12"/>
    <p:sldId id="294" r:id="rId13"/>
    <p:sldId id="268" r:id="rId14"/>
    <p:sldId id="298" r:id="rId15"/>
    <p:sldId id="271" r:id="rId16"/>
    <p:sldId id="272" r:id="rId17"/>
    <p:sldId id="273" r:id="rId18"/>
    <p:sldId id="279" r:id="rId19"/>
    <p:sldId id="280" r:id="rId20"/>
    <p:sldId id="275" r:id="rId21"/>
    <p:sldId id="274" r:id="rId22"/>
    <p:sldId id="295" r:id="rId23"/>
    <p:sldId id="281" r:id="rId24"/>
    <p:sldId id="264" r:id="rId25"/>
    <p:sldId id="266" r:id="rId26"/>
    <p:sldId id="299" r:id="rId27"/>
    <p:sldId id="300" r:id="rId28"/>
    <p:sldId id="301" r:id="rId29"/>
    <p:sldId id="296" r:id="rId30"/>
    <p:sldId id="277" r:id="rId31"/>
    <p:sldId id="283" r:id="rId32"/>
    <p:sldId id="302" r:id="rId33"/>
    <p:sldId id="303" r:id="rId34"/>
    <p:sldId id="304" r:id="rId35"/>
    <p:sldId id="305" r:id="rId36"/>
    <p:sldId id="297" r:id="rId37"/>
    <p:sldId id="285" r:id="rId38"/>
    <p:sldId id="287" r:id="rId39"/>
    <p:sldId id="289" r:id="rId40"/>
    <p:sldId id="2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101"/>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FE054-5D65-43FB-B5AD-7F3435DC8364}" type="datetimeFigureOut">
              <a:rPr lang="en-US" smtClean="0"/>
              <a:t>7/22/2021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1F94E-EC98-4A71-9F13-20C58B56D820}" type="slidenum">
              <a:rPr lang="en-US" smtClean="0"/>
              <a:t>‹#›</a:t>
            </a:fld>
            <a:endParaRPr lang="en-US"/>
          </a:p>
        </p:txBody>
      </p:sp>
    </p:spTree>
    <p:extLst>
      <p:ext uri="{BB962C8B-B14F-4D97-AF65-F5344CB8AC3E}">
        <p14:creationId xmlns:p14="http://schemas.microsoft.com/office/powerpoint/2010/main" val="18960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E1F94E-EC98-4A71-9F13-20C58B56D820}" type="slidenum">
              <a:rPr lang="en-US" smtClean="0"/>
              <a:t>1</a:t>
            </a:fld>
            <a:endParaRPr lang="en-US"/>
          </a:p>
        </p:txBody>
      </p:sp>
    </p:spTree>
    <p:extLst>
      <p:ext uri="{BB962C8B-B14F-4D97-AF65-F5344CB8AC3E}">
        <p14:creationId xmlns:p14="http://schemas.microsoft.com/office/powerpoint/2010/main" val="3386054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10</a:t>
            </a:fld>
            <a:endParaRPr lang="en-US"/>
          </a:p>
        </p:txBody>
      </p:sp>
    </p:spTree>
    <p:extLst>
      <p:ext uri="{BB962C8B-B14F-4D97-AF65-F5344CB8AC3E}">
        <p14:creationId xmlns:p14="http://schemas.microsoft.com/office/powerpoint/2010/main" val="666732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11</a:t>
            </a:fld>
            <a:endParaRPr lang="en-US"/>
          </a:p>
        </p:txBody>
      </p:sp>
    </p:spTree>
    <p:extLst>
      <p:ext uri="{BB962C8B-B14F-4D97-AF65-F5344CB8AC3E}">
        <p14:creationId xmlns:p14="http://schemas.microsoft.com/office/powerpoint/2010/main" val="1477861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12</a:t>
            </a:fld>
            <a:endParaRPr lang="en-US"/>
          </a:p>
        </p:txBody>
      </p:sp>
    </p:spTree>
    <p:extLst>
      <p:ext uri="{BB962C8B-B14F-4D97-AF65-F5344CB8AC3E}">
        <p14:creationId xmlns:p14="http://schemas.microsoft.com/office/powerpoint/2010/main" val="132589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13</a:t>
            </a:fld>
            <a:endParaRPr lang="en-US"/>
          </a:p>
        </p:txBody>
      </p:sp>
    </p:spTree>
    <p:extLst>
      <p:ext uri="{BB962C8B-B14F-4D97-AF65-F5344CB8AC3E}">
        <p14:creationId xmlns:p14="http://schemas.microsoft.com/office/powerpoint/2010/main" val="1660958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14</a:t>
            </a:fld>
            <a:endParaRPr lang="en-US"/>
          </a:p>
        </p:txBody>
      </p:sp>
    </p:spTree>
    <p:extLst>
      <p:ext uri="{BB962C8B-B14F-4D97-AF65-F5344CB8AC3E}">
        <p14:creationId xmlns:p14="http://schemas.microsoft.com/office/powerpoint/2010/main" val="2745272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15</a:t>
            </a:fld>
            <a:endParaRPr lang="en-US"/>
          </a:p>
        </p:txBody>
      </p:sp>
    </p:spTree>
    <p:extLst>
      <p:ext uri="{BB962C8B-B14F-4D97-AF65-F5344CB8AC3E}">
        <p14:creationId xmlns:p14="http://schemas.microsoft.com/office/powerpoint/2010/main" val="539966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16</a:t>
            </a:fld>
            <a:endParaRPr lang="en-US"/>
          </a:p>
        </p:txBody>
      </p:sp>
    </p:spTree>
    <p:extLst>
      <p:ext uri="{BB962C8B-B14F-4D97-AF65-F5344CB8AC3E}">
        <p14:creationId xmlns:p14="http://schemas.microsoft.com/office/powerpoint/2010/main" val="3903318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17</a:t>
            </a:fld>
            <a:endParaRPr lang="en-US"/>
          </a:p>
        </p:txBody>
      </p:sp>
    </p:spTree>
    <p:extLst>
      <p:ext uri="{BB962C8B-B14F-4D97-AF65-F5344CB8AC3E}">
        <p14:creationId xmlns:p14="http://schemas.microsoft.com/office/powerpoint/2010/main" val="3694223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18</a:t>
            </a:fld>
            <a:endParaRPr lang="en-US"/>
          </a:p>
        </p:txBody>
      </p:sp>
    </p:spTree>
    <p:extLst>
      <p:ext uri="{BB962C8B-B14F-4D97-AF65-F5344CB8AC3E}">
        <p14:creationId xmlns:p14="http://schemas.microsoft.com/office/powerpoint/2010/main" val="3171559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19</a:t>
            </a:fld>
            <a:endParaRPr lang="en-US"/>
          </a:p>
        </p:txBody>
      </p:sp>
    </p:spTree>
    <p:extLst>
      <p:ext uri="{BB962C8B-B14F-4D97-AF65-F5344CB8AC3E}">
        <p14:creationId xmlns:p14="http://schemas.microsoft.com/office/powerpoint/2010/main" val="191953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2</a:t>
            </a:fld>
            <a:endParaRPr lang="en-US"/>
          </a:p>
        </p:txBody>
      </p:sp>
    </p:spTree>
    <p:extLst>
      <p:ext uri="{BB962C8B-B14F-4D97-AF65-F5344CB8AC3E}">
        <p14:creationId xmlns:p14="http://schemas.microsoft.com/office/powerpoint/2010/main" val="993259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20</a:t>
            </a:fld>
            <a:endParaRPr lang="en-US"/>
          </a:p>
        </p:txBody>
      </p:sp>
    </p:spTree>
    <p:extLst>
      <p:ext uri="{BB962C8B-B14F-4D97-AF65-F5344CB8AC3E}">
        <p14:creationId xmlns:p14="http://schemas.microsoft.com/office/powerpoint/2010/main" val="713765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21</a:t>
            </a:fld>
            <a:endParaRPr lang="en-US"/>
          </a:p>
        </p:txBody>
      </p:sp>
    </p:spTree>
    <p:extLst>
      <p:ext uri="{BB962C8B-B14F-4D97-AF65-F5344CB8AC3E}">
        <p14:creationId xmlns:p14="http://schemas.microsoft.com/office/powerpoint/2010/main" val="2909437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22</a:t>
            </a:fld>
            <a:endParaRPr lang="en-US"/>
          </a:p>
        </p:txBody>
      </p:sp>
    </p:spTree>
    <p:extLst>
      <p:ext uri="{BB962C8B-B14F-4D97-AF65-F5344CB8AC3E}">
        <p14:creationId xmlns:p14="http://schemas.microsoft.com/office/powerpoint/2010/main" val="3761606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23</a:t>
            </a:fld>
            <a:endParaRPr lang="en-US"/>
          </a:p>
        </p:txBody>
      </p:sp>
    </p:spTree>
    <p:extLst>
      <p:ext uri="{BB962C8B-B14F-4D97-AF65-F5344CB8AC3E}">
        <p14:creationId xmlns:p14="http://schemas.microsoft.com/office/powerpoint/2010/main" val="1093980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24</a:t>
            </a:fld>
            <a:endParaRPr lang="en-US"/>
          </a:p>
        </p:txBody>
      </p:sp>
    </p:spTree>
    <p:extLst>
      <p:ext uri="{BB962C8B-B14F-4D97-AF65-F5344CB8AC3E}">
        <p14:creationId xmlns:p14="http://schemas.microsoft.com/office/powerpoint/2010/main" val="2810411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25</a:t>
            </a:fld>
            <a:endParaRPr lang="en-US"/>
          </a:p>
        </p:txBody>
      </p:sp>
    </p:spTree>
    <p:extLst>
      <p:ext uri="{BB962C8B-B14F-4D97-AF65-F5344CB8AC3E}">
        <p14:creationId xmlns:p14="http://schemas.microsoft.com/office/powerpoint/2010/main" val="4183273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26</a:t>
            </a:fld>
            <a:endParaRPr lang="en-US"/>
          </a:p>
        </p:txBody>
      </p:sp>
    </p:spTree>
    <p:extLst>
      <p:ext uri="{BB962C8B-B14F-4D97-AF65-F5344CB8AC3E}">
        <p14:creationId xmlns:p14="http://schemas.microsoft.com/office/powerpoint/2010/main" val="3148057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27</a:t>
            </a:fld>
            <a:endParaRPr lang="en-US"/>
          </a:p>
        </p:txBody>
      </p:sp>
    </p:spTree>
    <p:extLst>
      <p:ext uri="{BB962C8B-B14F-4D97-AF65-F5344CB8AC3E}">
        <p14:creationId xmlns:p14="http://schemas.microsoft.com/office/powerpoint/2010/main" val="2376837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28</a:t>
            </a:fld>
            <a:endParaRPr lang="en-US"/>
          </a:p>
        </p:txBody>
      </p:sp>
    </p:spTree>
    <p:extLst>
      <p:ext uri="{BB962C8B-B14F-4D97-AF65-F5344CB8AC3E}">
        <p14:creationId xmlns:p14="http://schemas.microsoft.com/office/powerpoint/2010/main" val="3840822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29</a:t>
            </a:fld>
            <a:endParaRPr lang="en-US"/>
          </a:p>
        </p:txBody>
      </p:sp>
    </p:spTree>
    <p:extLst>
      <p:ext uri="{BB962C8B-B14F-4D97-AF65-F5344CB8AC3E}">
        <p14:creationId xmlns:p14="http://schemas.microsoft.com/office/powerpoint/2010/main" val="3131032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3</a:t>
            </a:fld>
            <a:endParaRPr lang="en-US"/>
          </a:p>
        </p:txBody>
      </p:sp>
    </p:spTree>
    <p:extLst>
      <p:ext uri="{BB962C8B-B14F-4D97-AF65-F5344CB8AC3E}">
        <p14:creationId xmlns:p14="http://schemas.microsoft.com/office/powerpoint/2010/main" val="1854900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30</a:t>
            </a:fld>
            <a:endParaRPr lang="en-US"/>
          </a:p>
        </p:txBody>
      </p:sp>
    </p:spTree>
    <p:extLst>
      <p:ext uri="{BB962C8B-B14F-4D97-AF65-F5344CB8AC3E}">
        <p14:creationId xmlns:p14="http://schemas.microsoft.com/office/powerpoint/2010/main" val="2770006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31</a:t>
            </a:fld>
            <a:endParaRPr lang="en-US"/>
          </a:p>
        </p:txBody>
      </p:sp>
    </p:spTree>
    <p:extLst>
      <p:ext uri="{BB962C8B-B14F-4D97-AF65-F5344CB8AC3E}">
        <p14:creationId xmlns:p14="http://schemas.microsoft.com/office/powerpoint/2010/main" val="2093985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32</a:t>
            </a:fld>
            <a:endParaRPr lang="en-US"/>
          </a:p>
        </p:txBody>
      </p:sp>
    </p:spTree>
    <p:extLst>
      <p:ext uri="{BB962C8B-B14F-4D97-AF65-F5344CB8AC3E}">
        <p14:creationId xmlns:p14="http://schemas.microsoft.com/office/powerpoint/2010/main" val="1983054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33</a:t>
            </a:fld>
            <a:endParaRPr lang="en-US"/>
          </a:p>
        </p:txBody>
      </p:sp>
    </p:spTree>
    <p:extLst>
      <p:ext uri="{BB962C8B-B14F-4D97-AF65-F5344CB8AC3E}">
        <p14:creationId xmlns:p14="http://schemas.microsoft.com/office/powerpoint/2010/main" val="41824187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34</a:t>
            </a:fld>
            <a:endParaRPr lang="en-US"/>
          </a:p>
        </p:txBody>
      </p:sp>
    </p:spTree>
    <p:extLst>
      <p:ext uri="{BB962C8B-B14F-4D97-AF65-F5344CB8AC3E}">
        <p14:creationId xmlns:p14="http://schemas.microsoft.com/office/powerpoint/2010/main" val="15165937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35</a:t>
            </a:fld>
            <a:endParaRPr lang="en-US"/>
          </a:p>
        </p:txBody>
      </p:sp>
    </p:spTree>
    <p:extLst>
      <p:ext uri="{BB962C8B-B14F-4D97-AF65-F5344CB8AC3E}">
        <p14:creationId xmlns:p14="http://schemas.microsoft.com/office/powerpoint/2010/main" val="31850431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36</a:t>
            </a:fld>
            <a:endParaRPr lang="en-US"/>
          </a:p>
        </p:txBody>
      </p:sp>
    </p:spTree>
    <p:extLst>
      <p:ext uri="{BB962C8B-B14F-4D97-AF65-F5344CB8AC3E}">
        <p14:creationId xmlns:p14="http://schemas.microsoft.com/office/powerpoint/2010/main" val="1230840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37</a:t>
            </a:fld>
            <a:endParaRPr lang="en-US"/>
          </a:p>
        </p:txBody>
      </p:sp>
    </p:spTree>
    <p:extLst>
      <p:ext uri="{BB962C8B-B14F-4D97-AF65-F5344CB8AC3E}">
        <p14:creationId xmlns:p14="http://schemas.microsoft.com/office/powerpoint/2010/main" val="3183946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38</a:t>
            </a:fld>
            <a:endParaRPr lang="en-US"/>
          </a:p>
        </p:txBody>
      </p:sp>
    </p:spTree>
    <p:extLst>
      <p:ext uri="{BB962C8B-B14F-4D97-AF65-F5344CB8AC3E}">
        <p14:creationId xmlns:p14="http://schemas.microsoft.com/office/powerpoint/2010/main" val="15249170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39</a:t>
            </a:fld>
            <a:endParaRPr lang="en-US"/>
          </a:p>
        </p:txBody>
      </p:sp>
    </p:spTree>
    <p:extLst>
      <p:ext uri="{BB962C8B-B14F-4D97-AF65-F5344CB8AC3E}">
        <p14:creationId xmlns:p14="http://schemas.microsoft.com/office/powerpoint/2010/main" val="3826397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4</a:t>
            </a:fld>
            <a:endParaRPr lang="en-US"/>
          </a:p>
        </p:txBody>
      </p:sp>
    </p:spTree>
    <p:extLst>
      <p:ext uri="{BB962C8B-B14F-4D97-AF65-F5344CB8AC3E}">
        <p14:creationId xmlns:p14="http://schemas.microsoft.com/office/powerpoint/2010/main" val="33881940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40</a:t>
            </a:fld>
            <a:endParaRPr lang="en-US"/>
          </a:p>
        </p:txBody>
      </p:sp>
    </p:spTree>
    <p:extLst>
      <p:ext uri="{BB962C8B-B14F-4D97-AF65-F5344CB8AC3E}">
        <p14:creationId xmlns:p14="http://schemas.microsoft.com/office/powerpoint/2010/main" val="1515472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5</a:t>
            </a:fld>
            <a:endParaRPr lang="en-US"/>
          </a:p>
        </p:txBody>
      </p:sp>
    </p:spTree>
    <p:extLst>
      <p:ext uri="{BB962C8B-B14F-4D97-AF65-F5344CB8AC3E}">
        <p14:creationId xmlns:p14="http://schemas.microsoft.com/office/powerpoint/2010/main" val="202721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6</a:t>
            </a:fld>
            <a:endParaRPr lang="en-US"/>
          </a:p>
        </p:txBody>
      </p:sp>
    </p:spTree>
    <p:extLst>
      <p:ext uri="{BB962C8B-B14F-4D97-AF65-F5344CB8AC3E}">
        <p14:creationId xmlns:p14="http://schemas.microsoft.com/office/powerpoint/2010/main" val="2861081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7</a:t>
            </a:fld>
            <a:endParaRPr lang="en-US"/>
          </a:p>
        </p:txBody>
      </p:sp>
    </p:spTree>
    <p:extLst>
      <p:ext uri="{BB962C8B-B14F-4D97-AF65-F5344CB8AC3E}">
        <p14:creationId xmlns:p14="http://schemas.microsoft.com/office/powerpoint/2010/main" val="291893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8</a:t>
            </a:fld>
            <a:endParaRPr lang="en-US"/>
          </a:p>
        </p:txBody>
      </p:sp>
    </p:spTree>
    <p:extLst>
      <p:ext uri="{BB962C8B-B14F-4D97-AF65-F5344CB8AC3E}">
        <p14:creationId xmlns:p14="http://schemas.microsoft.com/office/powerpoint/2010/main" val="2318416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2B74F6-B597-471A-AE1E-9E94D6456554}" type="slidenum">
              <a:rPr lang="en-US" smtClean="0"/>
              <a:pPr/>
              <a:t>9</a:t>
            </a:fld>
            <a:endParaRPr lang="en-US"/>
          </a:p>
        </p:txBody>
      </p:sp>
    </p:spTree>
    <p:extLst>
      <p:ext uri="{BB962C8B-B14F-4D97-AF65-F5344CB8AC3E}">
        <p14:creationId xmlns:p14="http://schemas.microsoft.com/office/powerpoint/2010/main" val="357551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555862-86E5-4F9A-8919-90510A579F9D}" type="datetime1">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2E4D7-FACD-4D6D-962A-CAC4EFC76A88}" type="slidenum">
              <a:rPr lang="en-US" smtClean="0"/>
              <a:t>‹#›</a:t>
            </a:fld>
            <a:endParaRPr lang="en-US"/>
          </a:p>
        </p:txBody>
      </p:sp>
    </p:spTree>
    <p:extLst>
      <p:ext uri="{BB962C8B-B14F-4D97-AF65-F5344CB8AC3E}">
        <p14:creationId xmlns:p14="http://schemas.microsoft.com/office/powerpoint/2010/main" val="179852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47AE3-3C37-4879-A999-D4CB40E8911D}" type="datetime1">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2E4D7-FACD-4D6D-962A-CAC4EFC76A88}" type="slidenum">
              <a:rPr lang="en-US" smtClean="0"/>
              <a:t>‹#›</a:t>
            </a:fld>
            <a:endParaRPr lang="en-US"/>
          </a:p>
        </p:txBody>
      </p:sp>
    </p:spTree>
    <p:extLst>
      <p:ext uri="{BB962C8B-B14F-4D97-AF65-F5344CB8AC3E}">
        <p14:creationId xmlns:p14="http://schemas.microsoft.com/office/powerpoint/2010/main" val="128907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388FF3-6609-40B3-8619-C5EB7480221A}" type="datetime1">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2E4D7-FACD-4D6D-962A-CAC4EFC76A88}" type="slidenum">
              <a:rPr lang="en-US" smtClean="0"/>
              <a:t>‹#›</a:t>
            </a:fld>
            <a:endParaRPr lang="en-US"/>
          </a:p>
        </p:txBody>
      </p:sp>
    </p:spTree>
    <p:extLst>
      <p:ext uri="{BB962C8B-B14F-4D97-AF65-F5344CB8AC3E}">
        <p14:creationId xmlns:p14="http://schemas.microsoft.com/office/powerpoint/2010/main" val="324327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259383-861E-4A34-A023-C27941AA6054}" type="datetime1">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2E4D7-FACD-4D6D-962A-CAC4EFC76A88}" type="slidenum">
              <a:rPr lang="en-US" smtClean="0"/>
              <a:t>‹#›</a:t>
            </a:fld>
            <a:endParaRPr lang="en-US"/>
          </a:p>
        </p:txBody>
      </p:sp>
    </p:spTree>
    <p:extLst>
      <p:ext uri="{BB962C8B-B14F-4D97-AF65-F5344CB8AC3E}">
        <p14:creationId xmlns:p14="http://schemas.microsoft.com/office/powerpoint/2010/main" val="334630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EC93C-F1D9-4AED-B914-7122E84ABB04}" type="datetime1">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2E4D7-FACD-4D6D-962A-CAC4EFC76A88}" type="slidenum">
              <a:rPr lang="en-US" smtClean="0"/>
              <a:t>‹#›</a:t>
            </a:fld>
            <a:endParaRPr lang="en-US"/>
          </a:p>
        </p:txBody>
      </p:sp>
    </p:spTree>
    <p:extLst>
      <p:ext uri="{BB962C8B-B14F-4D97-AF65-F5344CB8AC3E}">
        <p14:creationId xmlns:p14="http://schemas.microsoft.com/office/powerpoint/2010/main" val="286457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26468A-3C63-472E-A827-F226D3A4060B}" type="datetime1">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2E4D7-FACD-4D6D-962A-CAC4EFC76A88}" type="slidenum">
              <a:rPr lang="en-US" smtClean="0"/>
              <a:t>‹#›</a:t>
            </a:fld>
            <a:endParaRPr lang="en-US"/>
          </a:p>
        </p:txBody>
      </p:sp>
    </p:spTree>
    <p:extLst>
      <p:ext uri="{BB962C8B-B14F-4D97-AF65-F5344CB8AC3E}">
        <p14:creationId xmlns:p14="http://schemas.microsoft.com/office/powerpoint/2010/main" val="288992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D336F1-86DA-407B-AEC0-4FEC3F3EE5C1}" type="datetime1">
              <a:rPr lang="en-US" smtClean="0"/>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2E4D7-FACD-4D6D-962A-CAC4EFC76A88}" type="slidenum">
              <a:rPr lang="en-US" smtClean="0"/>
              <a:t>‹#›</a:t>
            </a:fld>
            <a:endParaRPr lang="en-US"/>
          </a:p>
        </p:txBody>
      </p:sp>
    </p:spTree>
    <p:extLst>
      <p:ext uri="{BB962C8B-B14F-4D97-AF65-F5344CB8AC3E}">
        <p14:creationId xmlns:p14="http://schemas.microsoft.com/office/powerpoint/2010/main" val="3699883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A37335-6ADB-4529-82D8-9251160CA68F}" type="datetime1">
              <a:rPr lang="en-US" smtClean="0"/>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2E4D7-FACD-4D6D-962A-CAC4EFC76A88}" type="slidenum">
              <a:rPr lang="en-US" smtClean="0"/>
              <a:t>‹#›</a:t>
            </a:fld>
            <a:endParaRPr lang="en-US"/>
          </a:p>
        </p:txBody>
      </p:sp>
    </p:spTree>
    <p:extLst>
      <p:ext uri="{BB962C8B-B14F-4D97-AF65-F5344CB8AC3E}">
        <p14:creationId xmlns:p14="http://schemas.microsoft.com/office/powerpoint/2010/main" val="34464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672C9-C4CA-4DE2-B233-B4A6F057B240}" type="datetime1">
              <a:rPr lang="en-US" smtClean="0"/>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2E4D7-FACD-4D6D-962A-CAC4EFC76A88}" type="slidenum">
              <a:rPr lang="en-US" smtClean="0"/>
              <a:t>‹#›</a:t>
            </a:fld>
            <a:endParaRPr lang="en-US"/>
          </a:p>
        </p:txBody>
      </p:sp>
    </p:spTree>
    <p:extLst>
      <p:ext uri="{BB962C8B-B14F-4D97-AF65-F5344CB8AC3E}">
        <p14:creationId xmlns:p14="http://schemas.microsoft.com/office/powerpoint/2010/main" val="186047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F1A47-13C0-4B3C-9E53-0DE63365C487}" type="datetime1">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2E4D7-FACD-4D6D-962A-CAC4EFC76A88}" type="slidenum">
              <a:rPr lang="en-US" smtClean="0"/>
              <a:t>‹#›</a:t>
            </a:fld>
            <a:endParaRPr lang="en-US"/>
          </a:p>
        </p:txBody>
      </p:sp>
    </p:spTree>
    <p:extLst>
      <p:ext uri="{BB962C8B-B14F-4D97-AF65-F5344CB8AC3E}">
        <p14:creationId xmlns:p14="http://schemas.microsoft.com/office/powerpoint/2010/main" val="3029667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3F4AB8-DBD4-45A0-A130-C29DFD4E0213}" type="datetime1">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2E4D7-FACD-4D6D-962A-CAC4EFC76A88}" type="slidenum">
              <a:rPr lang="en-US" smtClean="0"/>
              <a:t>‹#›</a:t>
            </a:fld>
            <a:endParaRPr lang="en-US"/>
          </a:p>
        </p:txBody>
      </p:sp>
    </p:spTree>
    <p:extLst>
      <p:ext uri="{BB962C8B-B14F-4D97-AF65-F5344CB8AC3E}">
        <p14:creationId xmlns:p14="http://schemas.microsoft.com/office/powerpoint/2010/main" val="188279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38E07-BA85-48F2-B2C1-845B5A58C66E}" type="datetime1">
              <a:rPr lang="en-US" smtClean="0"/>
              <a:t>7/22/2021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2E4D7-FACD-4D6D-962A-CAC4EFC76A88}" type="slidenum">
              <a:rPr lang="en-US" smtClean="0"/>
              <a:t>‹#›</a:t>
            </a:fld>
            <a:endParaRPr lang="en-US"/>
          </a:p>
        </p:txBody>
      </p:sp>
    </p:spTree>
    <p:extLst>
      <p:ext uri="{BB962C8B-B14F-4D97-AF65-F5344CB8AC3E}">
        <p14:creationId xmlns:p14="http://schemas.microsoft.com/office/powerpoint/2010/main" val="141319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40.png"/><Relationship Id="rId5"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60.png"/><Relationship Id="rId5" Type="http://schemas.openxmlformats.org/officeDocument/2006/relationships/image" Target="../media/image17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hyperlink" Target="https://numpy.org/" TargetMode="External"/><Relationship Id="rId3" Type="http://schemas.openxmlformats.org/officeDocument/2006/relationships/hyperlink" Target="https://www.tensorflow.org/" TargetMode="External"/><Relationship Id="rId7" Type="http://schemas.openxmlformats.org/officeDocument/2006/relationships/hyperlink" Target="https://towardsdatascience.com/deriving-the-backpropagation-equations-from-scratch-part-1-343b300c585a"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hyperlink" Target="https://medium.com/@pdquant/all-the-backpropagation-derivatives-d5275f727f60" TargetMode="External"/><Relationship Id="rId5" Type="http://schemas.openxmlformats.org/officeDocument/2006/relationships/hyperlink" Target="https://keras.io/api/optimizers/" TargetMode="External"/><Relationship Id="rId10" Type="http://schemas.openxmlformats.org/officeDocument/2006/relationships/hyperlink" Target="https://www.kaggle.com/dileep070/heart-disease-prediction-using-logistic-regression" TargetMode="External"/><Relationship Id="rId4" Type="http://schemas.openxmlformats.org/officeDocument/2006/relationships/hyperlink" Target="https://keras.io/api/models/model_training_apis/" TargetMode="External"/><Relationship Id="rId9" Type="http://schemas.openxmlformats.org/officeDocument/2006/relationships/hyperlink" Target="https://pandas.pydata.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 y="0"/>
            <a:ext cx="1207008" cy="6858000"/>
          </a:xfrm>
          <a:prstGeom prst="rect">
            <a:avLst/>
          </a:prstGeom>
          <a:solidFill>
            <a:schemeClr val="accent3">
              <a:lumMod val="50000"/>
            </a:schemeClr>
          </a:solidFill>
          <a:ln>
            <a:solidFill>
              <a:schemeClr val="bg2">
                <a:lumMod val="25000"/>
              </a:schemeClr>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1179576" y="3578534"/>
            <a:ext cx="11012424" cy="1138773"/>
          </a:xfrm>
          <a:prstGeom prst="rect">
            <a:avLst/>
          </a:prstGeom>
          <a:solidFill>
            <a:schemeClr val="accent3">
              <a:lumMod val="60000"/>
              <a:lumOff val="40000"/>
            </a:schemeClr>
          </a:solidFill>
        </p:spPr>
        <p:txBody>
          <a:bodyPr wrap="square" rtlCol="0">
            <a:spAutoFit/>
          </a:bodyPr>
          <a:lstStyle/>
          <a:p>
            <a:pPr algn="ctr"/>
            <a:r>
              <a:rPr lang="en-US" sz="4400" b="1" dirty="0">
                <a:solidFill>
                  <a:schemeClr val="bg2">
                    <a:lumMod val="10000"/>
                  </a:schemeClr>
                </a:solidFill>
                <a:latin typeface="Cambria" panose="02040503050406030204" pitchFamily="18" charset="0"/>
                <a:ea typeface="Cambria" panose="02040503050406030204" pitchFamily="18" charset="0"/>
                <a:cs typeface="Times New Roman" panose="02020603050405020304" pitchFamily="18" charset="0"/>
              </a:rPr>
              <a:t>Heart </a:t>
            </a:r>
            <a:r>
              <a:rPr lang="en-US" sz="4400" b="1" dirty="0" smtClean="0">
                <a:solidFill>
                  <a:schemeClr val="bg2">
                    <a:lumMod val="10000"/>
                  </a:schemeClr>
                </a:solidFill>
                <a:latin typeface="Cambria" panose="02040503050406030204" pitchFamily="18" charset="0"/>
                <a:ea typeface="Cambria" panose="02040503050406030204" pitchFamily="18" charset="0"/>
                <a:cs typeface="Times New Roman" panose="02020603050405020304" pitchFamily="18" charset="0"/>
              </a:rPr>
              <a:t>Disease Risk Prediction</a:t>
            </a:r>
          </a:p>
          <a:p>
            <a:pPr algn="ctr"/>
            <a:r>
              <a:rPr lang="en-US" sz="2400" b="1" dirty="0" smtClean="0">
                <a:solidFill>
                  <a:schemeClr val="bg2">
                    <a:lumMod val="10000"/>
                  </a:schemeClr>
                </a:solidFill>
                <a:latin typeface="Cambria" panose="02040503050406030204" pitchFamily="18" charset="0"/>
                <a:ea typeface="Cambria" panose="02040503050406030204" pitchFamily="18" charset="0"/>
                <a:cs typeface="Times New Roman" panose="02020603050405020304" pitchFamily="18" charset="0"/>
              </a:rPr>
              <a:t>A Machine Learning Project</a:t>
            </a:r>
            <a:endParaRPr lang="en-US" sz="2400" b="1" dirty="0">
              <a:solidFill>
                <a:schemeClr val="bg2">
                  <a:lumMod val="10000"/>
                </a:schemeClr>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7" name="Picture 6" descr="1-LU-Logo.jpg"/>
          <p:cNvPicPr>
            <a:picLocks noChangeAspect="1"/>
          </p:cNvPicPr>
          <p:nvPr/>
        </p:nvPicPr>
        <p:blipFill>
          <a:blip r:embed="rId3" cstate="print"/>
          <a:stretch>
            <a:fillRect/>
          </a:stretch>
        </p:blipFill>
        <p:spPr>
          <a:xfrm>
            <a:off x="10005196" y="131791"/>
            <a:ext cx="1600200" cy="1600200"/>
          </a:xfrm>
          <a:prstGeom prst="rect">
            <a:avLst/>
          </a:prstGeom>
        </p:spPr>
      </p:pic>
      <p:pic>
        <p:nvPicPr>
          <p:cNvPr id="8" name="Picture 7" descr="logo_12.jpg"/>
          <p:cNvPicPr>
            <a:picLocks noChangeAspect="1"/>
          </p:cNvPicPr>
          <p:nvPr/>
        </p:nvPicPr>
        <p:blipFill>
          <a:blip r:embed="rId4" cstate="print"/>
          <a:stretch>
            <a:fillRect/>
          </a:stretch>
        </p:blipFill>
        <p:spPr>
          <a:xfrm>
            <a:off x="1780910" y="169891"/>
            <a:ext cx="1525291" cy="1524000"/>
          </a:xfrm>
          <a:prstGeom prst="rect">
            <a:avLst/>
          </a:prstGeom>
        </p:spPr>
      </p:pic>
      <p:sp>
        <p:nvSpPr>
          <p:cNvPr id="9" name="TextBox 8"/>
          <p:cNvSpPr txBox="1"/>
          <p:nvPr/>
        </p:nvSpPr>
        <p:spPr>
          <a:xfrm>
            <a:off x="1360286" y="1918752"/>
            <a:ext cx="8304922" cy="1815882"/>
          </a:xfrm>
          <a:prstGeom prst="rect">
            <a:avLst/>
          </a:prstGeom>
          <a:noFill/>
        </p:spPr>
        <p:txBody>
          <a:bodyPr wrap="square" rtlCol="0">
            <a:spAutoFit/>
          </a:bodyPr>
          <a:lstStyle/>
          <a:p>
            <a:r>
              <a:rPr lang="en-US" sz="2800" dirty="0">
                <a:latin typeface="Cambria" panose="02040503050406030204" pitchFamily="18" charset="0"/>
                <a:ea typeface="Cambria" panose="02040503050406030204" pitchFamily="18" charset="0"/>
                <a:cs typeface="Times New Roman" panose="02020603050405020304" pitchFamily="18" charset="0"/>
              </a:rPr>
              <a:t>Lebanese </a:t>
            </a:r>
            <a:r>
              <a:rPr lang="en-US" sz="2800" dirty="0" smtClean="0">
                <a:latin typeface="Cambria" panose="02040503050406030204" pitchFamily="18" charset="0"/>
                <a:ea typeface="Cambria" panose="02040503050406030204" pitchFamily="18" charset="0"/>
                <a:cs typeface="Times New Roman" panose="02020603050405020304" pitchFamily="18" charset="0"/>
              </a:rPr>
              <a:t>University</a:t>
            </a:r>
          </a:p>
          <a:p>
            <a:r>
              <a:rPr lang="en-US" sz="2800" dirty="0" smtClean="0">
                <a:latin typeface="Cambria" panose="02040503050406030204" pitchFamily="18" charset="0"/>
                <a:ea typeface="Cambria" panose="02040503050406030204" pitchFamily="18" charset="0"/>
                <a:cs typeface="Times New Roman" panose="02020603050405020304" pitchFamily="18" charset="0"/>
              </a:rPr>
              <a:t>Faculty of Engineering Branch III</a:t>
            </a:r>
          </a:p>
          <a:p>
            <a:r>
              <a:rPr lang="en-US" sz="2800" dirty="0">
                <a:latin typeface="Cambria" panose="02040503050406030204" pitchFamily="18" charset="0"/>
                <a:ea typeface="Cambria" panose="02040503050406030204" pitchFamily="18" charset="0"/>
              </a:rPr>
              <a:t>Department of Electrical and Electronic Engineering</a:t>
            </a:r>
          </a:p>
          <a:p>
            <a:endParaRPr lang="en-US" sz="2800" dirty="0">
              <a:latin typeface="Cambria" panose="02040503050406030204" pitchFamily="18" charset="0"/>
              <a:ea typeface="Cambria" panose="02040503050406030204" pitchFamily="18" charset="0"/>
              <a:cs typeface="Times New Roman" panose="02020603050405020304" pitchFamily="18" charset="0"/>
            </a:endParaRPr>
          </a:p>
        </p:txBody>
      </p:sp>
      <p:sp>
        <p:nvSpPr>
          <p:cNvPr id="12" name="TextBox 11"/>
          <p:cNvSpPr txBox="1"/>
          <p:nvPr/>
        </p:nvSpPr>
        <p:spPr>
          <a:xfrm>
            <a:off x="1360286" y="4937174"/>
            <a:ext cx="9009010" cy="1815882"/>
          </a:xfrm>
          <a:prstGeom prst="rect">
            <a:avLst/>
          </a:prstGeom>
          <a:noFill/>
        </p:spPr>
        <p:txBody>
          <a:bodyPr wrap="square" rtlCol="0">
            <a:spAutoFit/>
          </a:bodyPr>
          <a:lstStyle/>
          <a:p>
            <a:r>
              <a:rPr lang="en-US" sz="2800" dirty="0">
                <a:latin typeface="Cambria" panose="02040503050406030204" pitchFamily="18" charset="0"/>
                <a:ea typeface="Cambria" panose="02040503050406030204" pitchFamily="18" charset="0"/>
                <a:cs typeface="Times New Roman" panose="02020603050405020304" pitchFamily="18" charset="0"/>
              </a:rPr>
              <a:t>By:  </a:t>
            </a:r>
            <a:r>
              <a:rPr lang="en-US" sz="2800" dirty="0" smtClean="0">
                <a:latin typeface="Cambria" panose="02040503050406030204" pitchFamily="18" charset="0"/>
                <a:ea typeface="Cambria" panose="02040503050406030204" pitchFamily="18" charset="0"/>
                <a:cs typeface="Times New Roman" panose="02020603050405020304" pitchFamily="18" charset="0"/>
              </a:rPr>
              <a:t>  Hussein </a:t>
            </a:r>
            <a:r>
              <a:rPr lang="en-US" sz="2800" dirty="0">
                <a:latin typeface="Cambria" panose="02040503050406030204" pitchFamily="18" charset="0"/>
                <a:ea typeface="Cambria" panose="02040503050406030204" pitchFamily="18" charset="0"/>
                <a:cs typeface="Times New Roman" panose="02020603050405020304" pitchFamily="18" charset="0"/>
              </a:rPr>
              <a:t>Awada </a:t>
            </a:r>
            <a:r>
              <a:rPr lang="en-US" sz="2800" dirty="0" smtClean="0">
                <a:latin typeface="Cambria" panose="02040503050406030204" pitchFamily="18" charset="0"/>
                <a:ea typeface="Cambria" panose="02040503050406030204" pitchFamily="18" charset="0"/>
                <a:cs typeface="Times New Roman" panose="02020603050405020304" pitchFamily="18" charset="0"/>
              </a:rPr>
              <a:t>5505</a:t>
            </a:r>
            <a:endParaRPr lang="en-US" sz="2800" dirty="0">
              <a:latin typeface="Cambria" panose="02040503050406030204" pitchFamily="18" charset="0"/>
              <a:ea typeface="Cambria" panose="02040503050406030204" pitchFamily="18" charset="0"/>
              <a:cs typeface="Times New Roman" panose="02020603050405020304" pitchFamily="18" charset="0"/>
            </a:endParaRPr>
          </a:p>
          <a:p>
            <a:r>
              <a:rPr lang="en-US" sz="2800" dirty="0" smtClean="0">
                <a:latin typeface="Cambria" panose="02040503050406030204" pitchFamily="18" charset="0"/>
                <a:ea typeface="Cambria" panose="02040503050406030204" pitchFamily="18" charset="0"/>
                <a:cs typeface="Times New Roman" panose="02020603050405020304" pitchFamily="18" charset="0"/>
              </a:rPr>
              <a:t>For:  Dr. Mohamed </a:t>
            </a:r>
            <a:r>
              <a:rPr lang="en-US" sz="2800" dirty="0">
                <a:latin typeface="Cambria" panose="02040503050406030204" pitchFamily="18" charset="0"/>
                <a:ea typeface="Cambria" panose="02040503050406030204" pitchFamily="18" charset="0"/>
                <a:cs typeface="Times New Roman" panose="02020603050405020304" pitchFamily="18" charset="0"/>
              </a:rPr>
              <a:t>Awdi</a:t>
            </a:r>
            <a:endParaRPr lang="en-US" sz="2800" dirty="0" smtClean="0">
              <a:latin typeface="Cambria" panose="02040503050406030204" pitchFamily="18" charset="0"/>
              <a:ea typeface="Cambria" panose="02040503050406030204" pitchFamily="18" charset="0"/>
              <a:cs typeface="Times New Roman" panose="02020603050405020304" pitchFamily="18" charset="0"/>
            </a:endParaRPr>
          </a:p>
          <a:p>
            <a:endParaRPr lang="en-US" sz="2800" dirty="0" smtClean="0"/>
          </a:p>
          <a:p>
            <a:r>
              <a:rPr lang="en-US" sz="2800" dirty="0" smtClean="0">
                <a:latin typeface="Cambria" panose="02040503050406030204" pitchFamily="18" charset="0"/>
                <a:ea typeface="Cambria" panose="02040503050406030204" pitchFamily="18" charset="0"/>
              </a:rPr>
              <a:t>Submitted </a:t>
            </a:r>
            <a:r>
              <a:rPr lang="en-US" sz="2800" dirty="0">
                <a:latin typeface="Cambria" panose="02040503050406030204" pitchFamily="18" charset="0"/>
                <a:ea typeface="Cambria" panose="02040503050406030204" pitchFamily="18" charset="0"/>
              </a:rPr>
              <a:t>for the </a:t>
            </a:r>
            <a:r>
              <a:rPr lang="en-US" sz="2800" dirty="0" smtClean="0">
                <a:latin typeface="Cambria" panose="02040503050406030204" pitchFamily="18" charset="0"/>
                <a:ea typeface="Cambria" panose="02040503050406030204" pitchFamily="18" charset="0"/>
              </a:rPr>
              <a:t>Miniproject </a:t>
            </a:r>
            <a:r>
              <a:rPr lang="en-US" sz="2800" dirty="0">
                <a:latin typeface="Cambria" panose="02040503050406030204" pitchFamily="18" charset="0"/>
                <a:ea typeface="Cambria" panose="02040503050406030204" pitchFamily="18" charset="0"/>
              </a:rPr>
              <a:t>course </a:t>
            </a:r>
          </a:p>
        </p:txBody>
      </p:sp>
      <p:sp>
        <p:nvSpPr>
          <p:cNvPr id="2" name="Slide Number Placeholder 1"/>
          <p:cNvSpPr>
            <a:spLocks noGrp="1"/>
          </p:cNvSpPr>
          <p:nvPr>
            <p:ph type="sldNum" sz="quarter" idx="12"/>
          </p:nvPr>
        </p:nvSpPr>
        <p:spPr/>
        <p:txBody>
          <a:bodyPr/>
          <a:lstStyle/>
          <a:p>
            <a:fld id="{AE32E4D7-FACD-4D6D-962A-CAC4EFC76A88}" type="slidenum">
              <a:rPr lang="en-US" smtClean="0"/>
              <a:t>1</a:t>
            </a:fld>
            <a:endParaRPr lang="en-US"/>
          </a:p>
        </p:txBody>
      </p:sp>
    </p:spTree>
    <p:extLst>
      <p:ext uri="{BB962C8B-B14F-4D97-AF65-F5344CB8AC3E}">
        <p14:creationId xmlns:p14="http://schemas.microsoft.com/office/powerpoint/2010/main" val="3084401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a:latin typeface="Cambria" panose="02040503050406030204" pitchFamily="18" charset="0"/>
                <a:ea typeface="Cambria" panose="02040503050406030204" pitchFamily="18" charset="0"/>
                <a:cs typeface="Times New Roman" panose="02020603050405020304" pitchFamily="18" charset="0"/>
              </a:rPr>
              <a:t>Heart Disease Risk Prediction</a:t>
            </a: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cs typeface="Times New Roman" panose="02020603050405020304" pitchFamily="18" charset="0"/>
              </a:rPr>
              <a:t>Outline</a:t>
            </a:r>
            <a:endParaRPr lang="en-US" sz="36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609600" y="1514652"/>
            <a:ext cx="11582400" cy="4401205"/>
          </a:xfrm>
          <a:prstGeom prst="rect">
            <a:avLst/>
          </a:prstGeom>
        </p:spPr>
        <p:txBody>
          <a:bodyPr wrap="square">
            <a:spAutoFit/>
          </a:bodyPr>
          <a:lstStyle/>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Introducing the problem</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Proposed Solution</a:t>
            </a:r>
          </a:p>
          <a:p>
            <a:pPr>
              <a:buFont typeface="Wingdings" panose="05000000000000000000" pitchFamily="2" charset="2"/>
              <a:buChar char="Ø"/>
            </a:pPr>
            <a:r>
              <a:rPr lang="en-US" sz="2800" dirty="0">
                <a:latin typeface="Cambria" panose="02040503050406030204" pitchFamily="18" charset="0"/>
                <a:ea typeface="Cambria" panose="02040503050406030204" pitchFamily="18" charset="0"/>
              </a:rPr>
              <a:t>Technologies </a:t>
            </a:r>
            <a:r>
              <a:rPr lang="en-US" sz="2800" dirty="0" smtClean="0">
                <a:latin typeface="Cambria" panose="02040503050406030204" pitchFamily="18" charset="0"/>
                <a:ea typeface="Cambria" panose="02040503050406030204" pitchFamily="18" charset="0"/>
              </a:rPr>
              <a:t>Used</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Machine Learning</a:t>
            </a:r>
          </a:p>
          <a:p>
            <a:pPr>
              <a:buFont typeface="Wingdings" panose="05000000000000000000" pitchFamily="2" charset="2"/>
              <a:buChar char="Ø"/>
            </a:pPr>
            <a:r>
              <a:rPr lang="en-US" sz="2800" dirty="0" smtClean="0">
                <a:solidFill>
                  <a:srgbClr val="FF0000"/>
                </a:solidFill>
                <a:latin typeface="Cambria" panose="02040503050406030204" pitchFamily="18" charset="0"/>
                <a:ea typeface="Cambria" panose="02040503050406030204" pitchFamily="18" charset="0"/>
              </a:rPr>
              <a:t>Deep Learning</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Neural Networks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Data</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Model</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Analysis </a:t>
            </a:r>
            <a:r>
              <a:rPr lang="en-US" sz="2800" dirty="0">
                <a:latin typeface="Cambria" panose="02040503050406030204" pitchFamily="18" charset="0"/>
                <a:ea typeface="Cambria" panose="02040503050406030204" pitchFamily="18" charset="0"/>
              </a:rPr>
              <a:t>and </a:t>
            </a:r>
            <a:r>
              <a:rPr lang="en-US" sz="2800" dirty="0" smtClean="0">
                <a:latin typeface="Cambria" panose="02040503050406030204" pitchFamily="18" charset="0"/>
                <a:ea typeface="Cambria" panose="02040503050406030204" pitchFamily="18" charset="0"/>
              </a:rPr>
              <a:t>Conclusions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References</a:t>
            </a:r>
          </a:p>
        </p:txBody>
      </p:sp>
      <p:sp>
        <p:nvSpPr>
          <p:cNvPr id="4" name="Slide Number Placeholder 3"/>
          <p:cNvSpPr>
            <a:spLocks noGrp="1"/>
          </p:cNvSpPr>
          <p:nvPr>
            <p:ph type="sldNum" sz="quarter" idx="12"/>
          </p:nvPr>
        </p:nvSpPr>
        <p:spPr/>
        <p:txBody>
          <a:bodyPr/>
          <a:lstStyle/>
          <a:p>
            <a:fld id="{AE32E4D7-FACD-4D6D-962A-CAC4EFC76A88}" type="slidenum">
              <a:rPr lang="en-US" smtClean="0"/>
              <a:t>10</a:t>
            </a:fld>
            <a:endParaRPr lang="en-US"/>
          </a:p>
        </p:txBody>
      </p:sp>
    </p:spTree>
    <p:extLst>
      <p:ext uri="{BB962C8B-B14F-4D97-AF65-F5344CB8AC3E}">
        <p14:creationId xmlns:p14="http://schemas.microsoft.com/office/powerpoint/2010/main" val="3852272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Deep Learning</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15112" y="1653150"/>
            <a:ext cx="11676888" cy="2308324"/>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It is </a:t>
            </a:r>
            <a:r>
              <a:rPr lang="en-US" sz="2400" dirty="0">
                <a:latin typeface="Cambria" panose="02040503050406030204" pitchFamily="18" charset="0"/>
                <a:ea typeface="Cambria" panose="02040503050406030204" pitchFamily="18" charset="0"/>
              </a:rPr>
              <a:t>devoted to building algorithms that explain</a:t>
            </a:r>
            <a:r>
              <a:rPr lang="en-US" sz="2400" i="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and learn a high and low level of abstractions of data that traditional machine learning</a:t>
            </a:r>
            <a:r>
              <a:rPr lang="en-US" sz="2400" i="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algorithms often cannot</a:t>
            </a:r>
            <a:r>
              <a:rPr lang="en-US" sz="2400" dirty="0" smtClean="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The </a:t>
            </a:r>
            <a:r>
              <a:rPr lang="en-US" sz="2400" dirty="0">
                <a:latin typeface="Cambria" panose="02040503050406030204" pitchFamily="18" charset="0"/>
                <a:ea typeface="Cambria" panose="02040503050406030204" pitchFamily="18" charset="0"/>
              </a:rPr>
              <a:t>models in deep learning are often inspired by many sources</a:t>
            </a:r>
            <a:r>
              <a:rPr lang="en-US" sz="2400" i="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of knowledge, such </a:t>
            </a:r>
            <a:r>
              <a:rPr lang="en-US" sz="2400" dirty="0" smtClean="0">
                <a:latin typeface="Cambria" panose="02040503050406030204" pitchFamily="18" charset="0"/>
                <a:ea typeface="Cambria" panose="02040503050406030204" pitchFamily="18" charset="0"/>
              </a:rPr>
              <a:t>as neuroscience and </a:t>
            </a:r>
            <a:r>
              <a:rPr lang="en-US" sz="2400" dirty="0">
                <a:latin typeface="Cambria" panose="02040503050406030204" pitchFamily="18" charset="0"/>
                <a:ea typeface="Cambria" panose="02040503050406030204" pitchFamily="18" charset="0"/>
              </a:rPr>
              <a:t>often mimic the basic structure of a human nervous system.</a:t>
            </a:r>
          </a:p>
          <a:p>
            <a:endParaRPr lang="en-US" sz="2400" dirty="0">
              <a:latin typeface="Cambria" panose="02040503050406030204" pitchFamily="18" charset="0"/>
              <a:ea typeface="Cambria" panose="02040503050406030204" pitchFamily="18" charset="0"/>
            </a:endParaRPr>
          </a:p>
        </p:txBody>
      </p:sp>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A Subfield of </a:t>
            </a:r>
            <a:r>
              <a:rPr lang="en-US" sz="3600" dirty="0">
                <a:latin typeface="Cambria" panose="02040503050406030204" pitchFamily="18" charset="0"/>
                <a:ea typeface="Cambria" panose="02040503050406030204" pitchFamily="18" charset="0"/>
              </a:rPr>
              <a:t>M</a:t>
            </a:r>
            <a:r>
              <a:rPr lang="en-US" sz="3600" dirty="0" smtClean="0">
                <a:latin typeface="Cambria" panose="02040503050406030204" pitchFamily="18" charset="0"/>
                <a:ea typeface="Cambria" panose="02040503050406030204" pitchFamily="18" charset="0"/>
              </a:rPr>
              <a:t>achine </a:t>
            </a:r>
            <a:r>
              <a:rPr lang="en-US" sz="3600" dirty="0">
                <a:latin typeface="Cambria" panose="02040503050406030204" pitchFamily="18" charset="0"/>
                <a:ea typeface="Cambria" panose="02040503050406030204" pitchFamily="18" charset="0"/>
              </a:rPr>
              <a:t>L</a:t>
            </a:r>
            <a:r>
              <a:rPr lang="en-US" sz="3600" dirty="0" smtClean="0">
                <a:latin typeface="Cambria" panose="02040503050406030204" pitchFamily="18" charset="0"/>
                <a:ea typeface="Cambria" panose="02040503050406030204" pitchFamily="18" charset="0"/>
              </a:rPr>
              <a:t>earning</a:t>
            </a:r>
            <a:endParaRPr lang="en-US" sz="36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3384" y="3961474"/>
            <a:ext cx="4995672" cy="2622728"/>
          </a:xfrm>
          <a:prstGeom prst="rect">
            <a:avLst/>
          </a:prstGeom>
        </p:spPr>
      </p:pic>
      <p:sp>
        <p:nvSpPr>
          <p:cNvPr id="3" name="Slide Number Placeholder 2"/>
          <p:cNvSpPr>
            <a:spLocks noGrp="1"/>
          </p:cNvSpPr>
          <p:nvPr>
            <p:ph type="sldNum" sz="quarter" idx="12"/>
          </p:nvPr>
        </p:nvSpPr>
        <p:spPr/>
        <p:txBody>
          <a:bodyPr/>
          <a:lstStyle/>
          <a:p>
            <a:fld id="{AE32E4D7-FACD-4D6D-962A-CAC4EFC76A88}" type="slidenum">
              <a:rPr lang="en-US" smtClean="0"/>
              <a:t>11</a:t>
            </a:fld>
            <a:endParaRPr lang="en-US"/>
          </a:p>
        </p:txBody>
      </p:sp>
    </p:spTree>
    <p:extLst>
      <p:ext uri="{BB962C8B-B14F-4D97-AF65-F5344CB8AC3E}">
        <p14:creationId xmlns:p14="http://schemas.microsoft.com/office/powerpoint/2010/main" val="2081460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a:latin typeface="Cambria" panose="02040503050406030204" pitchFamily="18" charset="0"/>
                <a:ea typeface="Cambria" panose="02040503050406030204" pitchFamily="18" charset="0"/>
                <a:cs typeface="Times New Roman" panose="02020603050405020304" pitchFamily="18" charset="0"/>
              </a:rPr>
              <a:t>Heart Disease Risk Prediction</a:t>
            </a: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cs typeface="Times New Roman" panose="02020603050405020304" pitchFamily="18" charset="0"/>
              </a:rPr>
              <a:t>Outline</a:t>
            </a:r>
            <a:endParaRPr lang="en-US" sz="36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609600" y="1514652"/>
            <a:ext cx="11582400" cy="4401205"/>
          </a:xfrm>
          <a:prstGeom prst="rect">
            <a:avLst/>
          </a:prstGeom>
        </p:spPr>
        <p:txBody>
          <a:bodyPr wrap="square">
            <a:spAutoFit/>
          </a:bodyPr>
          <a:lstStyle/>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Introducing the problem</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Proposed Solution</a:t>
            </a:r>
          </a:p>
          <a:p>
            <a:pPr>
              <a:buFont typeface="Wingdings" panose="05000000000000000000" pitchFamily="2" charset="2"/>
              <a:buChar char="Ø"/>
            </a:pPr>
            <a:r>
              <a:rPr lang="en-US" sz="2800" dirty="0">
                <a:latin typeface="Cambria" panose="02040503050406030204" pitchFamily="18" charset="0"/>
                <a:ea typeface="Cambria" panose="02040503050406030204" pitchFamily="18" charset="0"/>
              </a:rPr>
              <a:t>Technologies </a:t>
            </a:r>
            <a:r>
              <a:rPr lang="en-US" sz="2800" dirty="0" smtClean="0">
                <a:latin typeface="Cambria" panose="02040503050406030204" pitchFamily="18" charset="0"/>
                <a:ea typeface="Cambria" panose="02040503050406030204" pitchFamily="18" charset="0"/>
              </a:rPr>
              <a:t>Used</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Machine Learning</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Deep Learning</a:t>
            </a:r>
          </a:p>
          <a:p>
            <a:pPr>
              <a:buFont typeface="Wingdings" panose="05000000000000000000" pitchFamily="2" charset="2"/>
              <a:buChar char="Ø"/>
            </a:pPr>
            <a:r>
              <a:rPr lang="en-US" sz="2800" dirty="0" smtClean="0">
                <a:solidFill>
                  <a:srgbClr val="FF0000"/>
                </a:solidFill>
                <a:latin typeface="Cambria" panose="02040503050406030204" pitchFamily="18" charset="0"/>
                <a:ea typeface="Cambria" panose="02040503050406030204" pitchFamily="18" charset="0"/>
              </a:rPr>
              <a:t>Neural Networks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Data</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Model</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Analysis </a:t>
            </a:r>
            <a:r>
              <a:rPr lang="en-US" sz="2800" dirty="0">
                <a:latin typeface="Cambria" panose="02040503050406030204" pitchFamily="18" charset="0"/>
                <a:ea typeface="Cambria" panose="02040503050406030204" pitchFamily="18" charset="0"/>
              </a:rPr>
              <a:t>and </a:t>
            </a:r>
            <a:r>
              <a:rPr lang="en-US" sz="2800" dirty="0" smtClean="0">
                <a:latin typeface="Cambria" panose="02040503050406030204" pitchFamily="18" charset="0"/>
                <a:ea typeface="Cambria" panose="02040503050406030204" pitchFamily="18" charset="0"/>
              </a:rPr>
              <a:t>Conclusions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References</a:t>
            </a:r>
          </a:p>
        </p:txBody>
      </p:sp>
      <p:sp>
        <p:nvSpPr>
          <p:cNvPr id="4" name="Slide Number Placeholder 3"/>
          <p:cNvSpPr>
            <a:spLocks noGrp="1"/>
          </p:cNvSpPr>
          <p:nvPr>
            <p:ph type="sldNum" sz="quarter" idx="12"/>
          </p:nvPr>
        </p:nvSpPr>
        <p:spPr/>
        <p:txBody>
          <a:bodyPr/>
          <a:lstStyle/>
          <a:p>
            <a:fld id="{AE32E4D7-FACD-4D6D-962A-CAC4EFC76A88}" type="slidenum">
              <a:rPr lang="en-US" smtClean="0"/>
              <a:t>12</a:t>
            </a:fld>
            <a:endParaRPr lang="en-US"/>
          </a:p>
        </p:txBody>
      </p:sp>
    </p:spTree>
    <p:extLst>
      <p:ext uri="{BB962C8B-B14F-4D97-AF65-F5344CB8AC3E}">
        <p14:creationId xmlns:p14="http://schemas.microsoft.com/office/powerpoint/2010/main" val="1288187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Deep Learning</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15112" y="1653150"/>
            <a:ext cx="11676888" cy="2677656"/>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Artificial neural networks are generally a chain of nodes associated with each other via the link from which they start interacting accordingly. </a:t>
            </a:r>
            <a:endParaRPr lang="en-US" sz="2400" dirty="0" smtClean="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Neurons </a:t>
            </a:r>
            <a:r>
              <a:rPr lang="en-US" sz="2400" dirty="0">
                <a:latin typeface="Cambria" panose="02040503050406030204" pitchFamily="18" charset="0"/>
                <a:ea typeface="Cambria" panose="02040503050406030204" pitchFamily="18" charset="0"/>
              </a:rPr>
              <a:t>perform operations and carry that result</a:t>
            </a:r>
            <a:r>
              <a:rPr lang="en-US" sz="2400" dirty="0" smtClean="0">
                <a:latin typeface="Cambria" panose="02040503050406030204" pitchFamily="18" charset="0"/>
                <a:ea typeface="Cambria" panose="02040503050406030204" pitchFamily="18" charset="0"/>
              </a:rPr>
              <a:t>.</a:t>
            </a:r>
          </a:p>
          <a:p>
            <a:pPr marL="342900" indent="-34290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A deep learning neural network learns to map a set of inputs to a set of outputs from training data.</a:t>
            </a:r>
          </a:p>
        </p:txBody>
      </p:sp>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Neural Networks</a:t>
            </a:r>
            <a:endParaRPr lang="en-US" sz="3600" dirty="0">
              <a:latin typeface="Cambria" panose="02040503050406030204" pitchFamily="18" charset="0"/>
              <a:ea typeface="Cambria" panose="02040503050406030204" pitchFamily="18" charset="0"/>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4176141" y="3883042"/>
            <a:ext cx="4144518" cy="2974958"/>
          </a:xfrm>
          <a:prstGeom prst="rect">
            <a:avLst/>
          </a:prstGeom>
          <a:noFill/>
          <a:ln>
            <a:noFill/>
          </a:ln>
        </p:spPr>
      </p:pic>
      <p:sp>
        <p:nvSpPr>
          <p:cNvPr id="3" name="Slide Number Placeholder 2"/>
          <p:cNvSpPr>
            <a:spLocks noGrp="1"/>
          </p:cNvSpPr>
          <p:nvPr>
            <p:ph type="sldNum" sz="quarter" idx="12"/>
          </p:nvPr>
        </p:nvSpPr>
        <p:spPr/>
        <p:txBody>
          <a:bodyPr/>
          <a:lstStyle/>
          <a:p>
            <a:fld id="{AE32E4D7-FACD-4D6D-962A-CAC4EFC76A88}" type="slidenum">
              <a:rPr lang="en-US" smtClean="0"/>
              <a:t>13</a:t>
            </a:fld>
            <a:endParaRPr lang="en-US"/>
          </a:p>
        </p:txBody>
      </p:sp>
    </p:spTree>
    <p:extLst>
      <p:ext uri="{BB962C8B-B14F-4D97-AF65-F5344CB8AC3E}">
        <p14:creationId xmlns:p14="http://schemas.microsoft.com/office/powerpoint/2010/main" val="3106206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Neural Networks</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515112" y="1653150"/>
                <a:ext cx="11676888" cy="4531369"/>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Vector of </a:t>
                </a:r>
                <a:r>
                  <a:rPr lang="en-US" sz="2400" b="1" dirty="0" smtClean="0">
                    <a:latin typeface="Cambria" panose="02040503050406030204" pitchFamily="18" charset="0"/>
                    <a:ea typeface="Cambria" panose="02040503050406030204" pitchFamily="18" charset="0"/>
                  </a:rPr>
                  <a:t>inputs: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𝟎</m:t>
                            </m:r>
                          </m:sub>
                        </m:sSub>
                        <m:r>
                          <a:rPr lang="en-US" sz="2400" b="1" i="1">
                            <a:latin typeface="Cambria Math" panose="02040503050406030204" pitchFamily="18" charset="0"/>
                          </a:rPr>
                          <m:t>, </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𝟏</m:t>
                            </m:r>
                          </m:sub>
                        </m:sSub>
                        <m:r>
                          <a:rPr lang="en-US" sz="2400" b="1" i="1">
                            <a:latin typeface="Cambria Math" panose="02040503050406030204" pitchFamily="18" charset="0"/>
                          </a:rPr>
                          <m:t>, </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𝟐</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𝒏</m:t>
                            </m:r>
                          </m:sub>
                        </m:sSub>
                        <m:r>
                          <a:rPr lang="en-US" sz="2400" b="1" i="1">
                            <a:latin typeface="Cambria Math" panose="02040503050406030204" pitchFamily="18" charset="0"/>
                          </a:rPr>
                          <m:t>]</m:t>
                        </m:r>
                      </m:e>
                      <m:sup>
                        <m:r>
                          <a:rPr lang="en-US" sz="2400" b="1" i="1">
                            <a:latin typeface="Cambria Math" panose="02040503050406030204" pitchFamily="18" charset="0"/>
                          </a:rPr>
                          <m:t>𝑻</m:t>
                        </m:r>
                      </m:sup>
                    </m:sSup>
                    <m:r>
                      <a:rPr lang="en-US" sz="2400" b="1" i="1">
                        <a:latin typeface="Cambria Math" panose="02040503050406030204" pitchFamily="18" charset="0"/>
                      </a:rPr>
                      <m:t> </m:t>
                    </m:r>
                  </m:oMath>
                </a14:m>
                <a:endParaRPr lang="en-US" sz="2400" b="1"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Vector of </a:t>
                </a:r>
                <a:r>
                  <a:rPr lang="en-US" sz="2400" b="1" dirty="0" smtClean="0">
                    <a:latin typeface="Cambria" panose="02040503050406030204" pitchFamily="18" charset="0"/>
                    <a:ea typeface="Cambria" panose="02040503050406030204" pitchFamily="18" charset="0"/>
                  </a:rPr>
                  <a:t>weights: </a:t>
                </a:r>
                <a14:m>
                  <m:oMath xmlns:m="http://schemas.openxmlformats.org/officeDocument/2006/math">
                    <m:d>
                      <m:dPr>
                        <m:begChr m:val="["/>
                        <m:endChr m:val="]"/>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𝟎</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𝟏</m:t>
                            </m:r>
                          </m:sub>
                        </m:sSub>
                        <m:r>
                          <a:rPr lang="en-US" sz="2400" b="1" i="1">
                            <a:latin typeface="Cambria Math" panose="02040503050406030204" pitchFamily="18" charset="0"/>
                          </a:rPr>
                          <m:t>, </m:t>
                        </m:r>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𝟐</m:t>
                            </m:r>
                          </m:sub>
                        </m:sSub>
                        <m:r>
                          <a:rPr lang="en-US" sz="2400" b="1" i="1">
                            <a:latin typeface="Cambria Math" panose="02040503050406030204" pitchFamily="18" charset="0"/>
                          </a:rPr>
                          <m:t>,…, </m:t>
                        </m:r>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𝒏</m:t>
                            </m:r>
                          </m:sub>
                        </m:sSub>
                      </m:e>
                    </m:d>
                  </m:oMath>
                </a14:m>
                <a:endParaRPr lang="en-US" sz="2400" b="1" dirty="0" smtClean="0">
                  <a:latin typeface="Cambria" panose="02040503050406030204" pitchFamily="18" charset="0"/>
                  <a:ea typeface="Cambria" panose="02040503050406030204" pitchFamily="18" charset="0"/>
                </a:endParaRPr>
              </a:p>
              <a:p>
                <a:endParaRPr lang="en-US" sz="2400" b="1"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Bias: </a:t>
                </a:r>
                <a14:m>
                  <m:oMath xmlns:m="http://schemas.openxmlformats.org/officeDocument/2006/math">
                    <m:r>
                      <a:rPr lang="en-US" sz="2400" b="1" i="1">
                        <a:latin typeface="Cambria Math" panose="02040503050406030204" pitchFamily="18" charset="0"/>
                      </a:rPr>
                      <m:t>𝒃</m:t>
                    </m:r>
                  </m:oMath>
                </a14:m>
                <a:endParaRPr lang="en-US" sz="2400" b="1" dirty="0" smtClean="0">
                  <a:latin typeface="Cambria" panose="02040503050406030204" pitchFamily="18" charset="0"/>
                  <a:ea typeface="Cambria" panose="02040503050406030204" pitchFamily="18" charset="0"/>
                </a:endParaRPr>
              </a:p>
              <a:p>
                <a:pPr lvl="0"/>
                <a:endParaRPr lang="en-US" sz="2400" dirty="0" smtClean="0">
                  <a:latin typeface="Cambria" panose="02040503050406030204" pitchFamily="18" charset="0"/>
                  <a:ea typeface="Cambria" panose="02040503050406030204" pitchFamily="18" charset="0"/>
                </a:endParaRPr>
              </a:p>
              <a:p>
                <a:pPr marL="457200" lvl="0" indent="-457200">
                  <a:buFont typeface="Wingdings" panose="05000000000000000000" pitchFamily="2" charset="2"/>
                  <a:buChar char="§"/>
                </a:pPr>
                <a14:m>
                  <m:oMath xmlns:m="http://schemas.openxmlformats.org/officeDocument/2006/math">
                    <m:r>
                      <a:rPr lang="en-US" sz="2400" b="1" i="0" smtClean="0">
                        <a:latin typeface="Cambria Math" panose="02040503050406030204" pitchFamily="18" charset="0"/>
                      </a:rPr>
                      <m:t>𝐳</m:t>
                    </m:r>
                    <m:r>
                      <a:rPr lang="en-US" sz="2400" b="1" i="0" smtClean="0">
                        <a:latin typeface="Cambria Math" panose="02040503050406030204" pitchFamily="18" charset="0"/>
                      </a:rPr>
                      <m:t>=</m:t>
                    </m:r>
                    <m:r>
                      <a:rPr lang="en-US" sz="2400" b="1" i="1">
                        <a:latin typeface="Cambria Math" panose="02040503050406030204" pitchFamily="18" charset="0"/>
                      </a:rPr>
                      <m:t>𝒃</m:t>
                    </m:r>
                    <m:r>
                      <a:rPr lang="en-US" sz="2400" b="1" i="1">
                        <a:latin typeface="Cambria Math" panose="02040503050406030204" pitchFamily="18" charset="0"/>
                      </a:rPr>
                      <m:t>+</m:t>
                    </m:r>
                    <m:nary>
                      <m:naryPr>
                        <m:chr m:val="∑"/>
                        <m:ctrlPr>
                          <a:rPr lang="en-US" sz="2400" b="1" i="1">
                            <a:latin typeface="Cambria Math" panose="02040503050406030204" pitchFamily="18" charset="0"/>
                          </a:rPr>
                        </m:ctrlPr>
                      </m:naryPr>
                      <m:sub>
                        <m:r>
                          <m:rPr>
                            <m:brk m:alnAt="23"/>
                          </m:rPr>
                          <a:rPr lang="en-US" sz="2400" b="1" i="1">
                            <a:latin typeface="Cambria Math" panose="02040503050406030204" pitchFamily="18" charset="0"/>
                          </a:rPr>
                          <m:t>𝒊</m:t>
                        </m:r>
                        <m:r>
                          <a:rPr lang="en-US" sz="2400" b="1" i="1">
                            <a:latin typeface="Cambria Math" panose="02040503050406030204" pitchFamily="18" charset="0"/>
                          </a:rPr>
                          <m:t>=</m:t>
                        </m:r>
                        <m:r>
                          <a:rPr lang="en-US" sz="2400" b="1" i="1">
                            <a:latin typeface="Cambria Math" panose="02040503050406030204" pitchFamily="18" charset="0"/>
                          </a:rPr>
                          <m:t>𝟏</m:t>
                        </m:r>
                      </m:sub>
                      <m:sup>
                        <m:r>
                          <a:rPr lang="en-US" sz="2400" b="1" i="1">
                            <a:latin typeface="Cambria Math" panose="02040503050406030204" pitchFamily="18" charset="0"/>
                          </a:rPr>
                          <m:t>𝒏</m:t>
                        </m:r>
                      </m:sup>
                      <m:e>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𝒊</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𝒊</m:t>
                            </m:r>
                          </m:sub>
                        </m:sSub>
                      </m:e>
                    </m:nary>
                  </m:oMath>
                </a14:m>
                <a:endParaRPr lang="en-US" sz="2400" dirty="0">
                  <a:latin typeface="Cambria" panose="02040503050406030204" pitchFamily="18" charset="0"/>
                  <a:ea typeface="Cambria" panose="02040503050406030204" pitchFamily="18" charset="0"/>
                </a:endParaRPr>
              </a:p>
              <a:p>
                <a:pPr lvl="0"/>
                <a:endParaRPr lang="en-US" sz="2400" dirty="0" smtClean="0">
                  <a:latin typeface="Cambria" panose="02040503050406030204" pitchFamily="18" charset="0"/>
                  <a:ea typeface="Cambria" panose="02040503050406030204" pitchFamily="18" charset="0"/>
                </a:endParaRPr>
              </a:p>
              <a:p>
                <a:pPr marL="342900" lvl="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The </a:t>
                </a:r>
                <a:r>
                  <a:rPr lang="en-US" sz="2400" dirty="0">
                    <a:latin typeface="Cambria" panose="02040503050406030204" pitchFamily="18" charset="0"/>
                    <a:ea typeface="Cambria" panose="02040503050406030204" pitchFamily="18" charset="0"/>
                  </a:rPr>
                  <a:t>neuron </a:t>
                </a:r>
                <a:r>
                  <a:rPr lang="en-US" sz="2400" dirty="0" smtClean="0">
                    <a:latin typeface="Cambria" panose="02040503050406030204" pitchFamily="18" charset="0"/>
                    <a:ea typeface="Cambria" panose="02040503050406030204" pitchFamily="18" charset="0"/>
                  </a:rPr>
                  <a:t>output: </a:t>
                </a:r>
                <a14:m>
                  <m:oMath xmlns:m="http://schemas.openxmlformats.org/officeDocument/2006/math">
                    <m:acc>
                      <m:accPr>
                        <m:chr m:val="̂"/>
                        <m:ctrlPr>
                          <a:rPr lang="en-US" sz="2400" b="1" i="1">
                            <a:latin typeface="Cambria Math" panose="02040503050406030204" pitchFamily="18" charset="0"/>
                          </a:rPr>
                        </m:ctrlPr>
                      </m:accPr>
                      <m:e>
                        <m:r>
                          <a:rPr lang="en-US" sz="2400" b="1" i="1" smtClean="0">
                            <a:latin typeface="Cambria Math" panose="02040503050406030204" pitchFamily="18" charset="0"/>
                          </a:rPr>
                          <m:t>𝒚</m:t>
                        </m:r>
                        <m:r>
                          <a:rPr lang="en-US" sz="2400" b="1" i="1" smtClean="0">
                            <a:latin typeface="Cambria Math" panose="02040503050406030204" pitchFamily="18" charset="0"/>
                          </a:rPr>
                          <m:t> </m:t>
                        </m:r>
                      </m:e>
                    </m:acc>
                    <m:r>
                      <a:rPr lang="en-US" sz="2400" b="1" i="1">
                        <a:latin typeface="Cambria Math" panose="02040503050406030204" pitchFamily="18" charset="0"/>
                      </a:rPr>
                      <m:t>=</m:t>
                    </m:r>
                    <m:r>
                      <a:rPr lang="en-US" sz="2400" b="1" i="1">
                        <a:latin typeface="Cambria Math" panose="02040503050406030204" pitchFamily="18" charset="0"/>
                      </a:rPr>
                      <m:t>𝒇</m:t>
                    </m:r>
                    <m:d>
                      <m:dPr>
                        <m:ctrlPr>
                          <a:rPr lang="en-US" sz="2400" b="1" i="1">
                            <a:latin typeface="Cambria Math" panose="02040503050406030204" pitchFamily="18" charset="0"/>
                          </a:rPr>
                        </m:ctrlPr>
                      </m:dPr>
                      <m:e>
                        <m:r>
                          <a:rPr lang="en-US" sz="2400" b="1" i="1">
                            <a:latin typeface="Cambria Math" panose="02040503050406030204" pitchFamily="18" charset="0"/>
                          </a:rPr>
                          <m:t>𝒛</m:t>
                        </m:r>
                      </m:e>
                    </m:d>
                    <m:r>
                      <a:rPr lang="en-US" sz="2400" b="1" i="1" smtClean="0">
                        <a:latin typeface="Cambria Math" panose="02040503050406030204" pitchFamily="18" charset="0"/>
                      </a:rPr>
                      <m:t>;</m:t>
                    </m:r>
                  </m:oMath>
                </a14:m>
                <a:endParaRPr lang="en-US" sz="2400" dirty="0">
                  <a:latin typeface="Cambria" panose="02040503050406030204" pitchFamily="18" charset="0"/>
                  <a:ea typeface="Cambria" panose="02040503050406030204" pitchFamily="18" charset="0"/>
                </a:endParaRPr>
              </a:p>
              <a:p>
                <a:pPr marL="342900" lvl="0" indent="-342900">
                  <a:buFont typeface="Wingdings" panose="05000000000000000000" pitchFamily="2" charset="2"/>
                  <a:buChar char="§"/>
                </a:pPr>
                <a:endParaRPr lang="en-US" sz="2400" dirty="0" smtClean="0">
                  <a:latin typeface="Cambria" panose="02040503050406030204" pitchFamily="18" charset="0"/>
                  <a:ea typeface="Cambria" panose="02040503050406030204" pitchFamily="18" charset="0"/>
                </a:endParaRPr>
              </a:p>
              <a:p>
                <a:pPr marL="342900" lvl="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Activation </a:t>
                </a:r>
                <a:r>
                  <a:rPr lang="en-US" sz="2400" dirty="0">
                    <a:latin typeface="Cambria" panose="02040503050406030204" pitchFamily="18" charset="0"/>
                    <a:ea typeface="Cambria" panose="02040503050406030204" pitchFamily="18" charset="0"/>
                  </a:rPr>
                  <a:t>function (or transfer function)</a:t>
                </a:r>
              </a:p>
              <a:p>
                <a:pPr lvl="0"/>
                <a:r>
                  <a:rPr lang="en-US" sz="2400" dirty="0">
                    <a:latin typeface="Cambria" panose="02040503050406030204" pitchFamily="18" charset="0"/>
                    <a:ea typeface="Cambria" panose="02040503050406030204" pitchFamily="18" charset="0"/>
                  </a:rPr>
                  <a:t> applied to </a:t>
                </a:r>
                <a:r>
                  <a:rPr lang="en-US" sz="2400" b="1" dirty="0">
                    <a:latin typeface="Cambria" panose="02040503050406030204" pitchFamily="18" charset="0"/>
                    <a:ea typeface="Cambria" panose="02040503050406030204" pitchFamily="18" charset="0"/>
                  </a:rPr>
                  <a:t>z :</a:t>
                </a:r>
                <a14:m>
                  <m:oMath xmlns:m="http://schemas.openxmlformats.org/officeDocument/2006/math">
                    <m:r>
                      <a:rPr lang="en-US" sz="2400" b="1" i="1">
                        <a:latin typeface="Cambria Math" panose="02040503050406030204" pitchFamily="18" charset="0"/>
                      </a:rPr>
                      <m:t>𝒇</m:t>
                    </m:r>
                    <m:d>
                      <m:dPr>
                        <m:ctrlPr>
                          <a:rPr lang="en-US" sz="2400" b="1" i="1">
                            <a:latin typeface="Cambria Math" panose="02040503050406030204" pitchFamily="18" charset="0"/>
                          </a:rPr>
                        </m:ctrlPr>
                      </m:dPr>
                      <m:e>
                        <m:r>
                          <a:rPr lang="en-US" sz="2400" b="1" i="1">
                            <a:latin typeface="Cambria Math" panose="02040503050406030204" pitchFamily="18" charset="0"/>
                          </a:rPr>
                          <m:t>𝒛</m:t>
                        </m:r>
                      </m:e>
                    </m:d>
                  </m:oMath>
                </a14:m>
                <a:r>
                  <a:rPr lang="en-US" sz="2400" b="1" dirty="0" smtClean="0"/>
                  <a:t>=</a:t>
                </a:r>
                <a14:m>
                  <m:oMath xmlns:m="http://schemas.openxmlformats.org/officeDocument/2006/math">
                    <m:r>
                      <a:rPr lang="en-US" sz="2400" b="1" i="1">
                        <a:latin typeface="Cambria Math" panose="02040503050406030204" pitchFamily="18" charset="0"/>
                      </a:rPr>
                      <m:t>𝒇</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𝒃</m:t>
                        </m:r>
                        <m:r>
                          <a:rPr lang="en-US" sz="2400" b="1" i="1" smtClean="0">
                            <a:latin typeface="Cambria Math" panose="02040503050406030204" pitchFamily="18" charset="0"/>
                          </a:rPr>
                          <m:t>+</m:t>
                        </m:r>
                        <m:nary>
                          <m:naryPr>
                            <m:chr m:val="∑"/>
                            <m:ctrlPr>
                              <a:rPr lang="en-US" sz="2400" b="1" i="1" smtClean="0">
                                <a:latin typeface="Cambria Math" panose="02040503050406030204" pitchFamily="18" charset="0"/>
                              </a:rPr>
                            </m:ctrlPr>
                          </m:naryPr>
                          <m:sub>
                            <m:r>
                              <m:rPr>
                                <m:brk m:alnAt="23"/>
                              </m:rPr>
                              <a:rPr lang="en-US" sz="2400" b="1" i="1" smtClean="0">
                                <a:latin typeface="Cambria Math" panose="02040503050406030204" pitchFamily="18" charset="0"/>
                              </a:rPr>
                              <m:t>𝒊</m:t>
                            </m:r>
                            <m:r>
                              <a:rPr lang="en-US" sz="2400" b="1" i="1" smtClean="0">
                                <a:latin typeface="Cambria Math" panose="02040503050406030204" pitchFamily="18" charset="0"/>
                              </a:rPr>
                              <m:t>=</m:t>
                            </m:r>
                            <m:r>
                              <a:rPr lang="en-US" sz="2400" b="1" i="1" smtClean="0">
                                <a:latin typeface="Cambria Math" panose="02040503050406030204" pitchFamily="18" charset="0"/>
                              </a:rPr>
                              <m:t>𝟏</m:t>
                            </m:r>
                          </m:sub>
                          <m:sup>
                            <m:r>
                              <a:rPr lang="en-US" sz="2400" b="1" i="1" smtClean="0">
                                <a:latin typeface="Cambria Math" panose="02040503050406030204" pitchFamily="18" charset="0"/>
                              </a:rPr>
                              <m:t>𝒏</m:t>
                            </m:r>
                          </m:sup>
                          <m:e>
                            <m:sSub>
                              <m:sSubPr>
                                <m:ctrlPr>
                                  <a:rPr lang="en-US" sz="2400" b="1" i="1" smtClean="0">
                                    <a:latin typeface="Cambria Math" panose="02040503050406030204" pitchFamily="18" charset="0"/>
                                  </a:rPr>
                                </m:ctrlPr>
                              </m:sSubPr>
                              <m:e>
                                <m:r>
                                  <a:rPr lang="en-US" sz="2400" b="1" i="1">
                                    <a:latin typeface="Cambria Math" panose="02040503050406030204" pitchFamily="18" charset="0"/>
                                  </a:rPr>
                                  <m:t>𝒙</m:t>
                                </m:r>
                              </m:e>
                              <m:sub>
                                <m:r>
                                  <a:rPr lang="en-US" sz="2400" b="1" i="1" smtClean="0">
                                    <a:latin typeface="Cambria Math" panose="02040503050406030204" pitchFamily="18" charset="0"/>
                                  </a:rPr>
                                  <m:t>𝒊</m:t>
                                </m:r>
                              </m:sub>
                            </m:sSub>
                            <m:sSub>
                              <m:sSubPr>
                                <m:ctrlPr>
                                  <a:rPr lang="en-US" sz="2400" b="1" i="1">
                                    <a:latin typeface="Cambria Math" panose="02040503050406030204" pitchFamily="18" charset="0"/>
                                  </a:rPr>
                                </m:ctrlPr>
                              </m:sSubPr>
                              <m:e>
                                <m:r>
                                  <a:rPr lang="en-US" sz="2400" b="1" i="1" smtClean="0">
                                    <a:latin typeface="Cambria Math" panose="02040503050406030204" pitchFamily="18" charset="0"/>
                                  </a:rPr>
                                  <m:t>𝒘</m:t>
                                </m:r>
                              </m:e>
                              <m:sub>
                                <m:r>
                                  <a:rPr lang="en-US" sz="2400" b="1" i="1" smtClean="0">
                                    <a:latin typeface="Cambria Math" panose="02040503050406030204" pitchFamily="18" charset="0"/>
                                  </a:rPr>
                                  <m:t>𝒊</m:t>
                                </m:r>
                              </m:sub>
                            </m:sSub>
                          </m:e>
                        </m:nary>
                      </m:e>
                    </m:d>
                  </m:oMath>
                </a14:m>
                <a:endParaRPr lang="en-US" sz="2400" b="1"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515112" y="1653150"/>
                <a:ext cx="11676888" cy="4531369"/>
              </a:xfrm>
              <a:prstGeom prst="rect">
                <a:avLst/>
              </a:prstGeom>
              <a:blipFill rotWithShape="0">
                <a:blip r:embed="rId3"/>
                <a:stretch>
                  <a:fillRect l="-731" t="-941" b="-18952"/>
                </a:stretch>
              </a:blipFill>
            </p:spPr>
            <p:txBody>
              <a:bodyPr/>
              <a:lstStyle/>
              <a:p>
                <a:r>
                  <a:rPr lang="en-US">
                    <a:noFill/>
                  </a:rPr>
                  <a:t> </a:t>
                </a:r>
              </a:p>
            </p:txBody>
          </p:sp>
        </mc:Fallback>
      </mc:AlternateContent>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Single Neuron</a:t>
            </a:r>
            <a:endParaRPr lang="en-US" sz="3600" dirty="0">
              <a:latin typeface="Cambria" panose="02040503050406030204" pitchFamily="18" charset="0"/>
              <a:ea typeface="Cambria" panose="02040503050406030204" pitchFamily="18" charset="0"/>
            </a:endParaRPr>
          </a:p>
        </p:txBody>
      </p:sp>
      <p:pic>
        <p:nvPicPr>
          <p:cNvPr id="11" name="Picture 10"/>
          <p:cNvPicPr/>
          <p:nvPr/>
        </p:nvPicPr>
        <p:blipFill rotWithShape="1">
          <a:blip r:embed="rId4">
            <a:extLst>
              <a:ext uri="{28A0092B-C50C-407E-A947-70E740481C1C}">
                <a14:useLocalDpi xmlns:a14="http://schemas.microsoft.com/office/drawing/2010/main" val="0"/>
              </a:ext>
            </a:extLst>
          </a:blip>
          <a:srcRect l="3841"/>
          <a:stretch/>
        </p:blipFill>
        <p:spPr>
          <a:xfrm>
            <a:off x="6353556" y="1547109"/>
            <a:ext cx="5513832" cy="237172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32816" y="6290560"/>
                <a:ext cx="6596888" cy="1286571"/>
              </a:xfrm>
              <a:prstGeom prst="rect">
                <a:avLst/>
              </a:prstGeom>
              <a:noFill/>
            </p:spPr>
            <p:txBody>
              <a:bodyPr wrap="square" rtlCol="0">
                <a:spAutoFit/>
              </a:bodyPr>
              <a:lstStyle/>
              <a:p>
                <a:r>
                  <a:rPr lang="en-US" sz="2800" b="1" dirty="0" smtClean="0">
                    <a:latin typeface="Cambria" panose="02040503050406030204" pitchFamily="18" charset="0"/>
                    <a:ea typeface="Cambria" panose="02040503050406030204" pitchFamily="18" charset="0"/>
                  </a:rPr>
                  <a:t>Matrix Notation: </a:t>
                </a:r>
                <a14:m>
                  <m:oMath xmlns:m="http://schemas.openxmlformats.org/officeDocument/2006/math">
                    <m:d>
                      <m:dPr>
                        <m:begChr m:val=""/>
                        <m:ctrlPr>
                          <a:rPr lang="en-US" sz="2800" b="1" i="1" smtClean="0">
                            <a:latin typeface="Cambria Math" panose="02040503050406030204" pitchFamily="18" charset="0"/>
                          </a:rPr>
                        </m:ctrlPr>
                      </m:dPr>
                      <m:e>
                        <m:acc>
                          <m:accPr>
                            <m:chr m:val="̂"/>
                            <m:ctrlPr>
                              <a:rPr lang="en-US" sz="2800" b="1" i="1">
                                <a:latin typeface="Cambria Math" panose="02040503050406030204" pitchFamily="18" charset="0"/>
                              </a:rPr>
                            </m:ctrlPr>
                          </m:accPr>
                          <m:e>
                            <m:r>
                              <a:rPr lang="en-US" sz="2800" b="1" i="1">
                                <a:latin typeface="Cambria Math" panose="02040503050406030204" pitchFamily="18" charset="0"/>
                              </a:rPr>
                              <m:t>𝒚</m:t>
                            </m:r>
                          </m:e>
                        </m:acc>
                        <m:r>
                          <a:rPr lang="en-US" sz="2800" b="1" i="0" smtClean="0">
                            <a:latin typeface="Cambria Math" panose="02040503050406030204" pitchFamily="18" charset="0"/>
                          </a:rPr>
                          <m:t>=</m:t>
                        </m:r>
                        <m:r>
                          <a:rPr lang="en-US" sz="2800" b="1" i="1">
                            <a:latin typeface="Cambria Math" panose="02040503050406030204" pitchFamily="18" charset="0"/>
                          </a:rPr>
                          <m:t>𝒇</m:t>
                        </m:r>
                        <m:d>
                          <m:dPr>
                            <m:ctrlPr>
                              <a:rPr lang="en-US" sz="2800" b="1" i="1">
                                <a:latin typeface="Cambria Math" panose="02040503050406030204" pitchFamily="18" charset="0"/>
                              </a:rPr>
                            </m:ctrlPr>
                          </m:dPr>
                          <m:e>
                            <m:r>
                              <a:rPr lang="en-US" sz="2800" b="1" i="1">
                                <a:latin typeface="Cambria Math" panose="02040503050406030204" pitchFamily="18" charset="0"/>
                              </a:rPr>
                              <m:t>𝒛</m:t>
                            </m:r>
                          </m:e>
                        </m:d>
                        <m:r>
                          <a:rPr lang="en-US" sz="2800" b="1" i="0">
                            <a:latin typeface="Cambria Math" panose="02040503050406030204" pitchFamily="18" charset="0"/>
                          </a:rPr>
                          <m:t>=</m:t>
                        </m:r>
                        <m:r>
                          <a:rPr lang="en-US" sz="2800" b="1" i="1">
                            <a:latin typeface="Cambria Math" panose="02040503050406030204" pitchFamily="18" charset="0"/>
                          </a:rPr>
                          <m:t>𝒇</m:t>
                        </m:r>
                        <m:r>
                          <a:rPr lang="en-US" sz="2800" b="1" i="0">
                            <a:latin typeface="Cambria Math" panose="02040503050406030204" pitchFamily="18" charset="0"/>
                          </a:rPr>
                          <m:t>(</m:t>
                        </m:r>
                        <m:sSup>
                          <m:sSupPr>
                            <m:ctrlPr>
                              <a:rPr lang="en-US" sz="2800" b="1" i="1">
                                <a:latin typeface="Cambria Math" panose="02040503050406030204" pitchFamily="18" charset="0"/>
                              </a:rPr>
                            </m:ctrlPr>
                          </m:sSupPr>
                          <m:e>
                            <m:r>
                              <a:rPr lang="en-US" sz="2800" b="1" i="1">
                                <a:latin typeface="Cambria Math" panose="02040503050406030204" pitchFamily="18" charset="0"/>
                              </a:rPr>
                              <m:t>𝒘</m:t>
                            </m:r>
                          </m:e>
                          <m:sup>
                            <m:r>
                              <a:rPr lang="en-US" sz="2800" b="1" i="1">
                                <a:latin typeface="Cambria Math" panose="02040503050406030204" pitchFamily="18" charset="0"/>
                              </a:rPr>
                              <m:t>𝑻</m:t>
                            </m:r>
                          </m:sup>
                        </m:sSup>
                        <m:r>
                          <a:rPr lang="en-US" sz="2800" b="1" i="1">
                            <a:latin typeface="Cambria Math" panose="02040503050406030204" pitchFamily="18" charset="0"/>
                          </a:rPr>
                          <m:t>𝒙</m:t>
                        </m:r>
                        <m:r>
                          <a:rPr lang="en-US" sz="2800" b="1" i="0">
                            <a:latin typeface="Cambria Math" panose="02040503050406030204" pitchFamily="18" charset="0"/>
                          </a:rPr>
                          <m:t>+</m:t>
                        </m:r>
                        <m:r>
                          <a:rPr lang="en-US" sz="2800" b="1" i="1">
                            <a:latin typeface="Cambria Math" panose="02040503050406030204" pitchFamily="18" charset="0"/>
                          </a:rPr>
                          <m:t>𝒃</m:t>
                        </m:r>
                      </m:e>
                    </m:d>
                  </m:oMath>
                </a14:m>
                <a:endParaRPr lang="en-US" sz="2800" b="1" dirty="0">
                  <a:latin typeface="Cambria" panose="02040503050406030204" pitchFamily="18" charset="0"/>
                  <a:ea typeface="Cambria" panose="02040503050406030204" pitchFamily="18" charset="0"/>
                </a:endParaRPr>
              </a:p>
              <a:p>
                <a:endParaRPr lang="en-US" sz="2800" dirty="0" smtClean="0"/>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32816" y="6290560"/>
                <a:ext cx="6596888" cy="1286571"/>
              </a:xfrm>
              <a:prstGeom prst="rect">
                <a:avLst/>
              </a:prstGeom>
              <a:blipFill rotWithShape="0">
                <a:blip r:embed="rId5"/>
                <a:stretch>
                  <a:fillRect l="-1848" t="-3791"/>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AE32E4D7-FACD-4D6D-962A-CAC4EFC76A88}" type="slidenum">
              <a:rPr lang="en-US" smtClean="0"/>
              <a:t>14</a:t>
            </a:fld>
            <a:endParaRPr lang="en-US"/>
          </a:p>
        </p:txBody>
      </p:sp>
    </p:spTree>
    <p:extLst>
      <p:ext uri="{BB962C8B-B14F-4D97-AF65-F5344CB8AC3E}">
        <p14:creationId xmlns:p14="http://schemas.microsoft.com/office/powerpoint/2010/main" val="2841047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Neural Networks</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Multilayer Neuron Network</a:t>
            </a:r>
            <a:endParaRPr lang="en-US" sz="3600" dirty="0">
              <a:latin typeface="Cambria" panose="02040503050406030204" pitchFamily="18" charset="0"/>
              <a:ea typeface="Cambria" panose="02040503050406030204" pitchFamily="18" charset="0"/>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3742690" y="3630168"/>
            <a:ext cx="5117846" cy="3227832"/>
          </a:xfrm>
          <a:prstGeom prst="rect">
            <a:avLst/>
          </a:prstGeom>
          <a:noFill/>
          <a:ln>
            <a:noFill/>
          </a:ln>
        </p:spPr>
      </p:pic>
      <p:sp>
        <p:nvSpPr>
          <p:cNvPr id="3" name="TextBox 2"/>
          <p:cNvSpPr txBox="1"/>
          <p:nvPr/>
        </p:nvSpPr>
        <p:spPr>
          <a:xfrm>
            <a:off x="510032" y="1714164"/>
            <a:ext cx="11681968" cy="1569660"/>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Each neuron in one layer has directed connections to the neurons of a separate layer</a:t>
            </a:r>
            <a:r>
              <a:rPr lang="en-US" sz="2400" dirty="0" smtClean="0">
                <a:latin typeface="Cambria" panose="02040503050406030204" pitchFamily="18" charset="0"/>
                <a:ea typeface="Cambria" panose="02040503050406030204" pitchFamily="18" charset="0"/>
              </a:rPr>
              <a:t>.</a:t>
            </a:r>
          </a:p>
          <a:p>
            <a:pPr marL="342900" indent="-34290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The goal is update the weights and biases to find the optimized value of them that produces the expected outputs.</a:t>
            </a:r>
            <a:endParaRPr lang="en-US" sz="24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AE32E4D7-FACD-4D6D-962A-CAC4EFC76A88}" type="slidenum">
              <a:rPr lang="en-US" smtClean="0"/>
              <a:t>15</a:t>
            </a:fld>
            <a:endParaRPr lang="en-US"/>
          </a:p>
        </p:txBody>
      </p:sp>
    </p:spTree>
    <p:extLst>
      <p:ext uri="{BB962C8B-B14F-4D97-AF65-F5344CB8AC3E}">
        <p14:creationId xmlns:p14="http://schemas.microsoft.com/office/powerpoint/2010/main" val="2588599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Neural Networks</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515112" y="1653150"/>
                <a:ext cx="11676888" cy="1557286"/>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For the first layer:</a:t>
                </a:r>
              </a:p>
              <a:p>
                <a:endParaRPr lang="en-US" sz="2400" b="1" dirty="0" smtClean="0"/>
              </a:p>
              <a:p>
                <a:pPr marL="800100" lvl="1" indent="-342900">
                  <a:buFont typeface="Arial" panose="020B0604020202020204" pitchFamily="34" charset="0"/>
                  <a:buChar char="•"/>
                </a:pP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𝒁</m:t>
                        </m:r>
                      </m:e>
                      <m:sup>
                        <m:d>
                          <m:dPr>
                            <m:begChr m:val="["/>
                            <m:endChr m:val="]"/>
                            <m:ctrlPr>
                              <a:rPr lang="en-US" sz="2000" b="1" i="1">
                                <a:latin typeface="Cambria Math" panose="02040503050406030204" pitchFamily="18" charset="0"/>
                              </a:rPr>
                            </m:ctrlPr>
                          </m:dPr>
                          <m:e>
                            <m:r>
                              <a:rPr lang="en-US" sz="2000" b="1" i="1">
                                <a:latin typeface="Cambria Math" panose="02040503050406030204" pitchFamily="18" charset="0"/>
                              </a:rPr>
                              <m:t>𝟏</m:t>
                            </m:r>
                          </m:e>
                        </m:d>
                      </m:sup>
                    </m:sSup>
                    <m:r>
                      <a:rPr lang="en-US" sz="2000" b="1" i="1">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𝑾</m:t>
                        </m:r>
                      </m:e>
                      <m:sup>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e>
                        </m:d>
                      </m:sup>
                    </m:sSup>
                    <m:r>
                      <a:rPr lang="en-US" sz="2000" b="1" i="1">
                        <a:latin typeface="Cambria Math" panose="02040503050406030204" pitchFamily="18" charset="0"/>
                      </a:rPr>
                      <m:t>𝑿</m:t>
                    </m:r>
                    <m:r>
                      <a:rPr lang="en-US" sz="2000" b="1" i="1">
                        <a:latin typeface="Cambria Math" panose="02040503050406030204" pitchFamily="18" charset="0"/>
                      </a:rPr>
                      <m:t>+</m:t>
                    </m:r>
                    <m:sSup>
                      <m:sSupPr>
                        <m:ctrlPr>
                          <a:rPr lang="en-US" sz="2000" b="1" i="1">
                            <a:latin typeface="Cambria Math" panose="02040503050406030204" pitchFamily="18" charset="0"/>
                          </a:rPr>
                        </m:ctrlPr>
                      </m:sSupPr>
                      <m:e>
                        <m:r>
                          <a:rPr lang="en-US" sz="2000" b="1" i="1">
                            <a:latin typeface="Cambria Math" panose="02040503050406030204" pitchFamily="18" charset="0"/>
                          </a:rPr>
                          <m:t>𝒃</m:t>
                        </m:r>
                      </m:e>
                      <m:sup>
                        <m:d>
                          <m:dPr>
                            <m:begChr m:val="["/>
                            <m:endChr m:val="]"/>
                            <m:ctrlPr>
                              <a:rPr lang="en-US" sz="2000" b="1" i="1">
                                <a:latin typeface="Cambria Math" panose="02040503050406030204" pitchFamily="18" charset="0"/>
                              </a:rPr>
                            </m:ctrlPr>
                          </m:dPr>
                          <m:e>
                            <m:r>
                              <a:rPr lang="en-US" sz="2000" b="1" i="1">
                                <a:latin typeface="Cambria Math" panose="02040503050406030204" pitchFamily="18" charset="0"/>
                              </a:rPr>
                              <m:t>𝟏</m:t>
                            </m:r>
                          </m:e>
                        </m:d>
                      </m:sup>
                    </m:sSup>
                  </m:oMath>
                </a14:m>
                <a:endParaRPr lang="en-US" sz="2000" dirty="0"/>
              </a:p>
              <a:p>
                <a:endParaRPr lang="en-US" sz="2400" b="1"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515112" y="1653150"/>
                <a:ext cx="11676888" cy="1557286"/>
              </a:xfrm>
              <a:prstGeom prst="rect">
                <a:avLst/>
              </a:prstGeom>
              <a:blipFill rotWithShape="0">
                <a:blip r:embed="rId3"/>
                <a:stretch>
                  <a:fillRect l="-731" t="-3125"/>
                </a:stretch>
              </a:blipFill>
            </p:spPr>
            <p:txBody>
              <a:bodyPr/>
              <a:lstStyle/>
              <a:p>
                <a:r>
                  <a:rPr lang="en-US">
                    <a:noFill/>
                  </a:rPr>
                  <a:t> </a:t>
                </a:r>
              </a:p>
            </p:txBody>
          </p:sp>
        </mc:Fallback>
      </mc:AlternateContent>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Multilayer Neuron Network</a:t>
            </a:r>
            <a:endParaRPr lang="en-US" sz="3600" dirty="0">
              <a:latin typeface="Cambria" panose="02040503050406030204" pitchFamily="18" charset="0"/>
              <a:ea typeface="Cambria" panose="02040503050406030204" pitchFamily="18" charset="0"/>
            </a:endParaRPr>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3841849" y="2161436"/>
            <a:ext cx="4776216" cy="3761740"/>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990242" y="4167557"/>
                <a:ext cx="3479863" cy="10141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𝑾</m:t>
                          </m:r>
                        </m:e>
                        <m:sup>
                          <m:d>
                            <m:dPr>
                              <m:begChr m:val="["/>
                              <m:endChr m:val="]"/>
                              <m:ctrlPr>
                                <a:rPr lang="en-US" b="1" i="1">
                                  <a:latin typeface="Cambria Math" panose="02040503050406030204" pitchFamily="18" charset="0"/>
                                </a:rPr>
                              </m:ctrlPr>
                            </m:dPr>
                            <m:e>
                              <m:r>
                                <a:rPr lang="en-US" b="1" i="1" smtClean="0">
                                  <a:latin typeface="Cambria Math" panose="02040503050406030204" pitchFamily="18" charset="0"/>
                                </a:rPr>
                                <m:t>𝟏</m:t>
                              </m:r>
                            </m:e>
                          </m:d>
                        </m:sup>
                      </m:sSup>
                      <m:r>
                        <a:rPr lang="en-US" b="0" i="0">
                          <a:latin typeface="Cambria Math" panose="02040503050406030204" pitchFamily="18" charset="0"/>
                        </a:rPr>
                        <m:t>=</m:t>
                      </m:r>
                      <m:d>
                        <m:dPr>
                          <m:ctrlPr>
                            <a:rPr lang="en-US" b="0" i="1">
                              <a:latin typeface="Cambria Math" panose="02040503050406030204" pitchFamily="18" charset="0"/>
                            </a:rPr>
                          </m:ctrlPr>
                        </m:dPr>
                        <m:e>
                          <m:m>
                            <m:mPr>
                              <m:mcs>
                                <m:mc>
                                  <m:mcPr>
                                    <m:count m:val="3"/>
                                    <m:mcJc m:val="center"/>
                                  </m:mcPr>
                                </m:mc>
                              </m:mcs>
                              <m:ctrlPr>
                                <a:rPr lang="en-US" b="0" i="1">
                                  <a:latin typeface="Cambria Math" panose="02040503050406030204" pitchFamily="18" charset="0"/>
                                </a:rPr>
                              </m:ctrlPr>
                            </m:mPr>
                            <m:mr>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1" i="1">
                                            <a:latin typeface="Cambria Math" panose="02040503050406030204" pitchFamily="18" charset="0"/>
                                          </a:rPr>
                                          <m:t>𝒘</m:t>
                                        </m:r>
                                      </m:e>
                                      <m:sub>
                                        <m:r>
                                          <a:rPr lang="en-US" b="0" i="0">
                                            <a:latin typeface="Cambria Math" panose="02040503050406030204" pitchFamily="18" charset="0"/>
                                          </a:rPr>
                                          <m:t>11</m:t>
                                        </m:r>
                                      </m:sub>
                                    </m:sSub>
                                  </m:e>
                                  <m:sup>
                                    <m:d>
                                      <m:dPr>
                                        <m:begChr m:val="["/>
                                        <m:endChr m:val="]"/>
                                        <m:ctrlPr>
                                          <a:rPr lang="en-US" b="0" i="1">
                                            <a:latin typeface="Cambria Math" panose="02040503050406030204" pitchFamily="18" charset="0"/>
                                          </a:rPr>
                                        </m:ctrlPr>
                                      </m:dPr>
                                      <m:e>
                                        <m:r>
                                          <a:rPr lang="en-US" b="0" i="1" smtClean="0">
                                            <a:latin typeface="Cambria Math" panose="02040503050406030204" pitchFamily="18" charset="0"/>
                                          </a:rPr>
                                          <m:t>1</m:t>
                                        </m:r>
                                      </m:e>
                                    </m:d>
                                  </m:sup>
                                </m:sSup>
                              </m:e>
                              <m:e>
                                <m:r>
                                  <a:rPr lang="en-US" b="0" i="0">
                                    <a:latin typeface="Cambria Math" panose="02040503050406030204" pitchFamily="18" charset="0"/>
                                  </a:rPr>
                                  <m:t>…</m:t>
                                </m:r>
                              </m:e>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1" i="1">
                                            <a:latin typeface="Cambria Math" panose="02040503050406030204" pitchFamily="18" charset="0"/>
                                          </a:rPr>
                                          <m:t>𝒘</m:t>
                                        </m:r>
                                      </m:e>
                                      <m:sub>
                                        <m:r>
                                          <a:rPr lang="en-US" b="0" i="0">
                                            <a:latin typeface="Cambria Math" panose="02040503050406030204" pitchFamily="18" charset="0"/>
                                          </a:rPr>
                                          <m:t>1</m:t>
                                        </m:r>
                                        <m:sSub>
                                          <m:sSubPr>
                                            <m:ctrlPr>
                                              <a:rPr lang="en-US" b="0" i="1">
                                                <a:latin typeface="Cambria Math" panose="02040503050406030204" pitchFamily="18" charset="0"/>
                                              </a:rPr>
                                            </m:ctrlPr>
                                          </m:sSubPr>
                                          <m:e>
                                            <m:r>
                                              <a:rPr lang="en-US" b="1" i="1">
                                                <a:latin typeface="Cambria Math" panose="02040503050406030204" pitchFamily="18" charset="0"/>
                                              </a:rPr>
                                              <m:t>𝒏</m:t>
                                            </m:r>
                                          </m:e>
                                          <m:sub>
                                            <m:r>
                                              <a:rPr lang="en-US" b="0" i="1" smtClean="0">
                                                <a:latin typeface="Cambria Math" panose="02040503050406030204" pitchFamily="18" charset="0"/>
                                              </a:rPr>
                                              <m:t>𝑥</m:t>
                                            </m:r>
                                          </m:sub>
                                        </m:sSub>
                                      </m:sub>
                                    </m:sSub>
                                  </m:e>
                                  <m:sup>
                                    <m:d>
                                      <m:dPr>
                                        <m:begChr m:val="["/>
                                        <m:endChr m:val="]"/>
                                        <m:ctrlPr>
                                          <a:rPr lang="en-US" b="0" i="1">
                                            <a:latin typeface="Cambria Math" panose="02040503050406030204" pitchFamily="18" charset="0"/>
                                          </a:rPr>
                                        </m:ctrlPr>
                                      </m:dPr>
                                      <m:e>
                                        <m:r>
                                          <a:rPr lang="en-US" b="0" i="1" smtClean="0">
                                            <a:latin typeface="Cambria Math" panose="02040503050406030204" pitchFamily="18" charset="0"/>
                                          </a:rPr>
                                          <m:t>1</m:t>
                                        </m:r>
                                      </m:e>
                                    </m:d>
                                  </m:sup>
                                </m:sSup>
                              </m:e>
                            </m:mr>
                            <m:mr>
                              <m:e>
                                <m:r>
                                  <a:rPr lang="en-US" b="0" i="0">
                                    <a:latin typeface="Cambria Math" panose="02040503050406030204" pitchFamily="18" charset="0"/>
                                  </a:rPr>
                                  <m:t>⋮</m:t>
                                </m:r>
                              </m:e>
                              <m:e>
                                <m:r>
                                  <a:rPr lang="en-US" b="0" i="0">
                                    <a:latin typeface="Cambria Math" panose="02040503050406030204" pitchFamily="18" charset="0"/>
                                  </a:rPr>
                                  <m:t>⋱</m:t>
                                </m:r>
                              </m:e>
                              <m:e>
                                <m:r>
                                  <a:rPr lang="en-US" b="0" i="0">
                                    <a:latin typeface="Cambria Math" panose="02040503050406030204" pitchFamily="18" charset="0"/>
                                  </a:rPr>
                                  <m:t>⋮</m:t>
                                </m:r>
                              </m:e>
                            </m:mr>
                            <m:mr>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1" i="1">
                                            <a:latin typeface="Cambria Math" panose="02040503050406030204" pitchFamily="18" charset="0"/>
                                          </a:rPr>
                                          <m:t>𝒘</m:t>
                                        </m:r>
                                      </m:e>
                                      <m:sub>
                                        <m:sSub>
                                          <m:sSubPr>
                                            <m:ctrlPr>
                                              <a:rPr lang="en-US" b="1" i="1">
                                                <a:latin typeface="Cambria Math" panose="02040503050406030204" pitchFamily="18" charset="0"/>
                                              </a:rPr>
                                            </m:ctrlPr>
                                          </m:sSubPr>
                                          <m:e>
                                            <m:r>
                                              <a:rPr lang="en-US" b="1" i="1">
                                                <a:latin typeface="Cambria Math" panose="02040503050406030204" pitchFamily="18" charset="0"/>
                                              </a:rPr>
                                              <m:t>𝒏</m:t>
                                            </m:r>
                                          </m:e>
                                          <m:sub>
                                            <m:r>
                                              <a:rPr lang="en-US" b="1" i="1" smtClean="0">
                                                <a:latin typeface="Cambria Math" panose="02040503050406030204" pitchFamily="18" charset="0"/>
                                              </a:rPr>
                                              <m:t>𝟏</m:t>
                                            </m:r>
                                          </m:sub>
                                        </m:sSub>
                                        <m:r>
                                          <a:rPr lang="en-US" b="0" i="0">
                                            <a:latin typeface="Cambria Math" panose="02040503050406030204" pitchFamily="18" charset="0"/>
                                          </a:rPr>
                                          <m:t>1</m:t>
                                        </m:r>
                                      </m:sub>
                                    </m:sSub>
                                  </m:e>
                                  <m:sup>
                                    <m:d>
                                      <m:dPr>
                                        <m:begChr m:val="["/>
                                        <m:endChr m:val="]"/>
                                        <m:ctrlPr>
                                          <a:rPr lang="en-US" b="0" i="1">
                                            <a:latin typeface="Cambria Math" panose="02040503050406030204" pitchFamily="18" charset="0"/>
                                          </a:rPr>
                                        </m:ctrlPr>
                                      </m:dPr>
                                      <m:e>
                                        <m:r>
                                          <a:rPr lang="en-US" b="0" i="1" smtClean="0">
                                            <a:latin typeface="Cambria Math" panose="02040503050406030204" pitchFamily="18" charset="0"/>
                                          </a:rPr>
                                          <m:t>1</m:t>
                                        </m:r>
                                      </m:e>
                                    </m:d>
                                  </m:sup>
                                </m:sSup>
                              </m:e>
                              <m:e>
                                <m:r>
                                  <a:rPr lang="en-US" b="0" i="0">
                                    <a:latin typeface="Cambria Math" panose="02040503050406030204" pitchFamily="18" charset="0"/>
                                  </a:rPr>
                                  <m:t>…</m:t>
                                </m:r>
                              </m:e>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1" i="1">
                                            <a:latin typeface="Cambria Math" panose="02040503050406030204" pitchFamily="18" charset="0"/>
                                          </a:rPr>
                                          <m:t>𝒘</m:t>
                                        </m:r>
                                      </m:e>
                                      <m:sub>
                                        <m:r>
                                          <a:rPr lang="en-US" b="1" i="1" smtClean="0">
                                            <a:latin typeface="Cambria Math" panose="02040503050406030204" pitchFamily="18" charset="0"/>
                                          </a:rPr>
                                          <m:t>𝟏</m:t>
                                        </m:r>
                                        <m:sSub>
                                          <m:sSubPr>
                                            <m:ctrlPr>
                                              <a:rPr lang="en-US" b="1" i="1">
                                                <a:latin typeface="Cambria Math" panose="02040503050406030204" pitchFamily="18" charset="0"/>
                                              </a:rPr>
                                            </m:ctrlPr>
                                          </m:sSubPr>
                                          <m:e>
                                            <m:r>
                                              <a:rPr lang="en-US" b="1" i="1">
                                                <a:latin typeface="Cambria Math" panose="02040503050406030204" pitchFamily="18" charset="0"/>
                                              </a:rPr>
                                              <m:t>𝒏</m:t>
                                            </m:r>
                                          </m:e>
                                          <m:sub>
                                            <m:r>
                                              <a:rPr lang="en-US" b="1" i="1" smtClean="0">
                                                <a:latin typeface="Cambria Math" panose="02040503050406030204" pitchFamily="18" charset="0"/>
                                              </a:rPr>
                                              <m:t>𝒙</m:t>
                                            </m:r>
                                          </m:sub>
                                        </m:sSub>
                                      </m:sub>
                                    </m:sSub>
                                  </m:e>
                                  <m:sup>
                                    <m:d>
                                      <m:dPr>
                                        <m:begChr m:val="["/>
                                        <m:endChr m:val="]"/>
                                        <m:ctrlPr>
                                          <a:rPr lang="en-US" b="0" i="1">
                                            <a:latin typeface="Cambria Math" panose="02040503050406030204" pitchFamily="18" charset="0"/>
                                          </a:rPr>
                                        </m:ctrlPr>
                                      </m:dPr>
                                      <m:e>
                                        <m:r>
                                          <a:rPr lang="en-US" b="0" i="1" smtClean="0">
                                            <a:latin typeface="Cambria Math" panose="02040503050406030204" pitchFamily="18" charset="0"/>
                                          </a:rPr>
                                          <m:t>1</m:t>
                                        </m:r>
                                      </m:e>
                                    </m:d>
                                  </m:sup>
                                </m:sSup>
                              </m:e>
                            </m:mr>
                          </m:m>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990242" y="4167557"/>
                <a:ext cx="3479863" cy="1014188"/>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15112" y="3120026"/>
                <a:ext cx="3265438" cy="446084"/>
              </a:xfrm>
              <a:prstGeom prst="rect">
                <a:avLst/>
              </a:prstGeom>
            </p:spPr>
            <p:txBody>
              <a:bodyPr wrap="square">
                <a:spAutoFit/>
              </a:bodyPr>
              <a:lstStyle/>
              <a:p>
                <a:pPr marL="800100" lvl="1" indent="-342900">
                  <a:buFont typeface="Arial" panose="020B0604020202020204" pitchFamily="34" charset="0"/>
                  <a:buChar char="•"/>
                </a:pPr>
                <a14:m>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𝑨</m:t>
                        </m:r>
                      </m:e>
                      <m:sup>
                        <m:d>
                          <m:dPr>
                            <m:begChr m:val="["/>
                            <m:endChr m:val="]"/>
                            <m:ctrlPr>
                              <a:rPr lang="en-US" sz="2000" b="1" i="1">
                                <a:latin typeface="Cambria Math" panose="02040503050406030204" pitchFamily="18" charset="0"/>
                              </a:rPr>
                            </m:ctrlPr>
                          </m:dPr>
                          <m:e>
                            <m:r>
                              <a:rPr lang="en-US" sz="2000" b="1" i="1" smtClean="0">
                                <a:latin typeface="Cambria Math" panose="02040503050406030204" pitchFamily="18" charset="0"/>
                              </a:rPr>
                              <m:t>𝟏</m:t>
                            </m:r>
                          </m:e>
                        </m:d>
                      </m:sup>
                    </m:sSup>
                    <m:r>
                      <a:rPr lang="en-US" sz="2000" b="0" i="0">
                        <a:latin typeface="Cambria Math" panose="02040503050406030204" pitchFamily="18" charset="0"/>
                      </a:rPr>
                      <m:t>=</m:t>
                    </m:r>
                    <m:sSup>
                      <m:sSupPr>
                        <m:ctrlPr>
                          <a:rPr lang="en-US" sz="2000" b="0" i="1">
                            <a:latin typeface="Cambria Math" panose="02040503050406030204" pitchFamily="18" charset="0"/>
                          </a:rPr>
                        </m:ctrlPr>
                      </m:sSupPr>
                      <m:e>
                        <m:r>
                          <a:rPr lang="en-US" sz="2000" b="1" i="1">
                            <a:latin typeface="Cambria Math" panose="02040503050406030204" pitchFamily="18" charset="0"/>
                          </a:rPr>
                          <m:t>𝒈</m:t>
                        </m:r>
                      </m:e>
                      <m:sup>
                        <m:d>
                          <m:dPr>
                            <m:begChr m:val="["/>
                            <m:endChr m:val="]"/>
                            <m:ctrlPr>
                              <a:rPr lang="en-US" sz="2000" b="1" i="1">
                                <a:latin typeface="Cambria Math" panose="02040503050406030204" pitchFamily="18" charset="0"/>
                              </a:rPr>
                            </m:ctrlPr>
                          </m:dPr>
                          <m:e>
                            <m:r>
                              <a:rPr lang="en-US" sz="2000" b="1" i="1" smtClean="0">
                                <a:latin typeface="Cambria Math" panose="02040503050406030204" pitchFamily="18" charset="0"/>
                              </a:rPr>
                              <m:t>𝟏</m:t>
                            </m:r>
                          </m:e>
                        </m:d>
                      </m:sup>
                    </m:sSup>
                    <m:d>
                      <m:dPr>
                        <m:ctrlPr>
                          <a:rPr lang="en-US" sz="2000" b="0" i="1">
                            <a:latin typeface="Cambria Math" panose="02040503050406030204" pitchFamily="18" charset="0"/>
                          </a:rPr>
                        </m:ctrlPr>
                      </m:dPr>
                      <m:e>
                        <m:sSup>
                          <m:sSupPr>
                            <m:ctrlPr>
                              <a:rPr lang="en-US" sz="2000" b="0" i="1">
                                <a:latin typeface="Cambria Math" panose="02040503050406030204" pitchFamily="18" charset="0"/>
                              </a:rPr>
                            </m:ctrlPr>
                          </m:sSupPr>
                          <m:e>
                            <m:r>
                              <a:rPr lang="en-US" sz="2000" b="1" i="1">
                                <a:latin typeface="Cambria Math" panose="02040503050406030204" pitchFamily="18" charset="0"/>
                              </a:rPr>
                              <m:t>𝒁</m:t>
                            </m:r>
                          </m:e>
                          <m:sup>
                            <m:d>
                              <m:dPr>
                                <m:begChr m:val="["/>
                                <m:endChr m:val="]"/>
                                <m:ctrlPr>
                                  <a:rPr lang="en-US" sz="2000" b="1" i="1">
                                    <a:latin typeface="Cambria Math" panose="02040503050406030204" pitchFamily="18" charset="0"/>
                                  </a:rPr>
                                </m:ctrlPr>
                              </m:dPr>
                              <m:e>
                                <m:r>
                                  <a:rPr lang="en-US" sz="2000" b="1" i="1" smtClean="0">
                                    <a:latin typeface="Cambria Math" panose="02040503050406030204" pitchFamily="18" charset="0"/>
                                  </a:rPr>
                                  <m:t>𝟏</m:t>
                                </m:r>
                              </m:e>
                            </m:d>
                          </m:sup>
                        </m:sSup>
                      </m:e>
                    </m:d>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515112" y="3120026"/>
                <a:ext cx="3265438" cy="446084"/>
              </a:xfrm>
              <a:prstGeom prst="rect">
                <a:avLst/>
              </a:prstGeom>
              <a:blipFill rotWithShape="0">
                <a:blip r:embed="rId6"/>
                <a:stretch>
                  <a:fillRect b="-15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8620259" y="4451026"/>
                <a:ext cx="3412730" cy="2371098"/>
              </a:xfrm>
              <a:prstGeom prst="rect">
                <a:avLst/>
              </a:prstGeom>
            </p:spPr>
            <p:txBody>
              <a:bodyPr wrap="square">
                <a:spAutoFit/>
              </a:bodyPr>
              <a:lstStyle/>
              <a:p>
                <a:pPr marL="342900" lvl="0" indent="-342900">
                  <a:lnSpc>
                    <a:spcPct val="107000"/>
                  </a:lnSpc>
                  <a:buFont typeface="Symbol" panose="05050102010706020507" pitchFamily="18" charset="2"/>
                  <a:buChar char=""/>
                </a:pPr>
                <a14:m>
                  <m:oMath xmlns:m="http://schemas.openxmlformats.org/officeDocument/2006/math">
                    <m:sSup>
                      <m:sSupPr>
                        <m:ctrlPr>
                          <a:rPr lang="en-US" i="1" smtClean="0">
                            <a:effectLst/>
                            <a:latin typeface="Cambria Math" panose="02040503050406030204" pitchFamily="18" charset="0"/>
                            <a:ea typeface="Times New Roman" panose="02020603050405020304" pitchFamily="18" charset="0"/>
                            <a:cs typeface="Calibri" panose="020F0502020204030204" pitchFamily="34" charset="0"/>
                          </a:rPr>
                        </m:ctrlPr>
                      </m:sSupPr>
                      <m:e>
                        <m:r>
                          <a:rPr lang="en-US" b="1" i="1">
                            <a:effectLst/>
                            <a:latin typeface="Cambria Math" panose="02040503050406030204" pitchFamily="18" charset="0"/>
                            <a:ea typeface="Times New Roman" panose="02020603050405020304" pitchFamily="18" charset="0"/>
                            <a:cs typeface="Calibri" panose="020F0502020204030204" pitchFamily="34" charset="0"/>
                          </a:rPr>
                          <m:t>𝑾</m:t>
                        </m:r>
                      </m:e>
                      <m:sup>
                        <m:d>
                          <m:dPr>
                            <m:begChr m:val="["/>
                            <m:endChr m:val="]"/>
                            <m:ctrlPr>
                              <a:rPr lang="en-US" i="1">
                                <a:effectLst/>
                                <a:latin typeface="Cambria Math" panose="02040503050406030204" pitchFamily="18" charset="0"/>
                                <a:ea typeface="Times New Roman" panose="02020603050405020304" pitchFamily="18" charset="0"/>
                                <a:cs typeface="Calibri" panose="020F0502020204030204" pitchFamily="34" charset="0"/>
                              </a:rPr>
                            </m:ctrlPr>
                          </m:dPr>
                          <m:e>
                            <m:r>
                              <a:rPr lang="en-US" b="0" i="1" smtClean="0">
                                <a:effectLst/>
                                <a:latin typeface="Cambria Math" panose="02040503050406030204" pitchFamily="18" charset="0"/>
                                <a:ea typeface="Times New Roman" panose="02020603050405020304" pitchFamily="18" charset="0"/>
                                <a:cs typeface="Calibri" panose="020F0502020204030204" pitchFamily="34" charset="0"/>
                              </a:rPr>
                              <m:t>1</m:t>
                            </m:r>
                          </m:e>
                        </m:d>
                        <m:r>
                          <a:rPr lang="en-US" i="1">
                            <a:effectLst/>
                            <a:latin typeface="Cambria Math" panose="02040503050406030204" pitchFamily="18" charset="0"/>
                            <a:ea typeface="Times New Roman" panose="02020603050405020304" pitchFamily="18" charset="0"/>
                            <a:cs typeface="Calibri" panose="020F0502020204030204" pitchFamily="34" charset="0"/>
                          </a:rPr>
                          <m:t> </m:t>
                        </m:r>
                      </m:sup>
                    </m:sSup>
                  </m:oMath>
                </a14:m>
                <a:r>
                  <a:rPr lang="en-US" dirty="0">
                    <a:effectLst/>
                    <a:latin typeface="Cambria" panose="02040503050406030204" pitchFamily="18" charset="0"/>
                    <a:ea typeface="Cambria" panose="02040503050406030204" pitchFamily="18" charset="0"/>
                    <a:cs typeface="Calibri" panose="020F0502020204030204" pitchFamily="34" charset="0"/>
                  </a:rPr>
                  <a:t>has dimensions </a:t>
                </a:r>
                <a14:m>
                  <m:oMath xmlns:m="http://schemas.openxmlformats.org/officeDocument/2006/math">
                    <m:sSub>
                      <m:sSubPr>
                        <m:ctrlPr>
                          <a:rPr lang="en-US"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𝒏</m:t>
                        </m:r>
                      </m:e>
                      <m:sub>
                        <m:r>
                          <a:rPr lang="en-US"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𝟏</m:t>
                        </m:r>
                      </m:sub>
                    </m:sSub>
                  </m:oMath>
                </a14:m>
                <a:r>
                  <a:rPr lang="en-US" dirty="0">
                    <a:effectLst/>
                    <a:latin typeface="Cambria" panose="02040503050406030204" pitchFamily="18" charset="0"/>
                    <a:ea typeface="Cambria" panose="02040503050406030204" pitchFamily="18" charset="0"/>
                    <a:cs typeface="Calibri" panose="020F0502020204030204" pitchFamily="34" charset="0"/>
                  </a:rPr>
                  <a:t>×</a:t>
                </a:r>
                <a14:m>
                  <m:oMath xmlns:m="http://schemas.openxmlformats.org/officeDocument/2006/math">
                    <m:sSub>
                      <m:sSubPr>
                        <m:ctrlPr>
                          <a:rPr lang="en-US"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𝒏</m:t>
                        </m:r>
                      </m:e>
                      <m:sub>
                        <m:r>
                          <a:rPr lang="en-US"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𝒙</m:t>
                        </m:r>
                      </m:sub>
                    </m:sSub>
                  </m:oMath>
                </a14:m>
                <a:r>
                  <a:rPr lang="en-US" dirty="0">
                    <a:effectLst/>
                    <a:latin typeface="Cambria" panose="02040503050406030204" pitchFamily="18" charset="0"/>
                    <a:ea typeface="Cambria" panose="02040503050406030204" pitchFamily="18" charset="0"/>
                    <a:cs typeface="Calibri" panose="020F0502020204030204" pitchFamily="34" charset="0"/>
                  </a:rPr>
                  <a:t>.</a:t>
                </a:r>
                <a:endParaRPr lang="en-US" dirty="0">
                  <a:effectLst/>
                  <a:latin typeface="Cambria" panose="02040503050406030204" pitchFamily="18" charset="0"/>
                  <a:ea typeface="Cambria" panose="02040503050406030204" pitchFamily="18"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14:m>
                  <m:oMath xmlns:m="http://schemas.openxmlformats.org/officeDocument/2006/math">
                    <m:sSup>
                      <m:sSupPr>
                        <m:ctrlPr>
                          <a:rPr lang="en-US" b="1"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b="1" i="1">
                            <a:effectLst/>
                            <a:latin typeface="Cambria Math" panose="02040503050406030204" pitchFamily="18" charset="0"/>
                            <a:ea typeface="Times New Roman" panose="02020603050405020304" pitchFamily="18" charset="0"/>
                            <a:cs typeface="Calibri" panose="020F0502020204030204" pitchFamily="34" charset="0"/>
                          </a:rPr>
                          <m:t>𝒃</m:t>
                        </m:r>
                      </m:e>
                      <m:sup>
                        <m:d>
                          <m:dPr>
                            <m:begChr m:val="["/>
                            <m:endChr m:val="]"/>
                            <m:ctrlPr>
                              <a:rPr lang="en-US" b="1" i="1">
                                <a:effectLst/>
                                <a:latin typeface="Cambria Math" panose="02040503050406030204" pitchFamily="18" charset="0"/>
                                <a:ea typeface="Times New Roman" panose="02020603050405020304" pitchFamily="18" charset="0"/>
                                <a:cs typeface="Calibri" panose="020F0502020204030204" pitchFamily="34" charset="0"/>
                              </a:rPr>
                            </m:ctrlPr>
                          </m:dPr>
                          <m:e>
                            <m:r>
                              <a:rPr lang="en-US" b="1" i="1" smtClean="0">
                                <a:effectLst/>
                                <a:latin typeface="Cambria Math" panose="02040503050406030204" pitchFamily="18" charset="0"/>
                                <a:ea typeface="Times New Roman" panose="02020603050405020304" pitchFamily="18" charset="0"/>
                                <a:cs typeface="Calibri" panose="020F0502020204030204" pitchFamily="34" charset="0"/>
                              </a:rPr>
                              <m:t>𝟏</m:t>
                            </m:r>
                          </m:e>
                        </m:d>
                        <m:r>
                          <a:rPr lang="en-US" b="1" i="1">
                            <a:effectLst/>
                            <a:latin typeface="Cambria Math" panose="02040503050406030204" pitchFamily="18" charset="0"/>
                            <a:ea typeface="Times New Roman" panose="02020603050405020304" pitchFamily="18" charset="0"/>
                            <a:cs typeface="Calibri" panose="020F0502020204030204" pitchFamily="34" charset="0"/>
                          </a:rPr>
                          <m:t> </m:t>
                        </m:r>
                      </m:sup>
                    </m:sSup>
                  </m:oMath>
                </a14:m>
                <a:r>
                  <a:rPr lang="en-US" dirty="0">
                    <a:effectLst/>
                    <a:latin typeface="Cambria" panose="02040503050406030204" pitchFamily="18" charset="0"/>
                    <a:ea typeface="Cambria" panose="02040503050406030204" pitchFamily="18" charset="0"/>
                    <a:cs typeface="Calibri" panose="020F0502020204030204" pitchFamily="34" charset="0"/>
                  </a:rPr>
                  <a:t>has dimensions </a:t>
                </a:r>
                <a14:m>
                  <m:oMath xmlns:m="http://schemas.openxmlformats.org/officeDocument/2006/math">
                    <m:sSub>
                      <m:sSubPr>
                        <m:ctrlPr>
                          <a:rPr lang="en-US"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𝒏</m:t>
                        </m:r>
                      </m:e>
                      <m:sub>
                        <m:r>
                          <a:rPr lang="en-US"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𝟏</m:t>
                        </m:r>
                      </m:sub>
                    </m:sSub>
                  </m:oMath>
                </a14:m>
                <a:r>
                  <a:rPr lang="en-US" dirty="0">
                    <a:effectLst/>
                    <a:latin typeface="Cambria" panose="02040503050406030204" pitchFamily="18" charset="0"/>
                    <a:ea typeface="Cambria" panose="02040503050406030204" pitchFamily="18" charset="0"/>
                    <a:cs typeface="Calibri" panose="020F0502020204030204" pitchFamily="34" charset="0"/>
                  </a:rPr>
                  <a:t>×</a:t>
                </a:r>
                <a:r>
                  <a:rPr lang="en-US" sz="1400" b="1" dirty="0">
                    <a:effectLst/>
                    <a:latin typeface="Cambria" panose="02040503050406030204" pitchFamily="18" charset="0"/>
                    <a:ea typeface="Cambria" panose="02040503050406030204" pitchFamily="18" charset="0"/>
                    <a:cs typeface="Calibri" panose="020F0502020204030204" pitchFamily="34" charset="0"/>
                  </a:rPr>
                  <a:t>1</a:t>
                </a:r>
                <a:r>
                  <a:rPr lang="en-US" b="1" dirty="0">
                    <a:effectLst/>
                    <a:latin typeface="Cambria" panose="02040503050406030204" pitchFamily="18" charset="0"/>
                    <a:ea typeface="Cambria" panose="02040503050406030204" pitchFamily="18" charset="0"/>
                    <a:cs typeface="Calibri" panose="020F0502020204030204" pitchFamily="34" charset="0"/>
                  </a:rPr>
                  <a:t>.</a:t>
                </a:r>
                <a:endParaRPr lang="en-US" dirty="0">
                  <a:effectLst/>
                  <a:latin typeface="Cambria" panose="02040503050406030204" pitchFamily="18" charset="0"/>
                  <a:ea typeface="Cambria" panose="02040503050406030204" pitchFamily="18"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14:m>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𝒁</m:t>
                        </m:r>
                      </m:e>
                      <m:sup>
                        <m:d>
                          <m:dPr>
                            <m:begChr m:val="["/>
                            <m:endChr m:val="]"/>
                            <m:ctrlPr>
                              <a:rPr lang="en-US" b="1" i="1">
                                <a:latin typeface="Cambria Math" panose="02040503050406030204" pitchFamily="18" charset="0"/>
                              </a:rPr>
                            </m:ctrlPr>
                          </m:dPr>
                          <m:e>
                            <m:r>
                              <a:rPr lang="en-US" b="1" i="1">
                                <a:latin typeface="Cambria Math" panose="02040503050406030204" pitchFamily="18" charset="0"/>
                              </a:rPr>
                              <m:t>𝟏</m:t>
                            </m:r>
                          </m:e>
                        </m:d>
                      </m:sup>
                    </m:sSup>
                  </m:oMath>
                </a14:m>
                <a:r>
                  <a:rPr lang="en-US" dirty="0" smtClean="0">
                    <a:effectLst/>
                    <a:latin typeface="Cambria" panose="02040503050406030204" pitchFamily="18" charset="0"/>
                    <a:ea typeface="Cambria" panose="02040503050406030204" pitchFamily="18" charset="0"/>
                    <a:cs typeface="Calibri" panose="020F0502020204030204" pitchFamily="34" charset="0"/>
                  </a:rPr>
                  <a:t> has </a:t>
                </a:r>
                <a:r>
                  <a:rPr lang="en-US" dirty="0">
                    <a:effectLst/>
                    <a:latin typeface="Cambria" panose="02040503050406030204" pitchFamily="18" charset="0"/>
                    <a:ea typeface="Cambria" panose="02040503050406030204" pitchFamily="18" charset="0"/>
                    <a:cs typeface="Calibri" panose="020F0502020204030204" pitchFamily="34" charset="0"/>
                  </a:rPr>
                  <a:t>dimensions </a:t>
                </a:r>
                <a14:m>
                  <m:oMath xmlns:m="http://schemas.openxmlformats.org/officeDocument/2006/math">
                    <m:sSub>
                      <m:sSubPr>
                        <m:ctrlPr>
                          <a:rPr lang="en-US"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𝒏</m:t>
                        </m:r>
                      </m:e>
                      <m:sub>
                        <m:r>
                          <a:rPr lang="en-US"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𝟏</m:t>
                        </m:r>
                      </m:sub>
                    </m:sSub>
                  </m:oMath>
                </a14:m>
                <a:r>
                  <a:rPr lang="en-US" dirty="0">
                    <a:effectLst/>
                    <a:latin typeface="Cambria" panose="02040503050406030204" pitchFamily="18" charset="0"/>
                    <a:ea typeface="Cambria" panose="02040503050406030204" pitchFamily="18" charset="0"/>
                    <a:cs typeface="Calibri" panose="020F0502020204030204" pitchFamily="34" charset="0"/>
                  </a:rPr>
                  <a:t>×</a:t>
                </a:r>
                <a:r>
                  <a:rPr lang="en-US" sz="1400" b="1" dirty="0">
                    <a:effectLst/>
                    <a:latin typeface="Cambria" panose="02040503050406030204" pitchFamily="18" charset="0"/>
                    <a:ea typeface="Cambria" panose="02040503050406030204" pitchFamily="18" charset="0"/>
                    <a:cs typeface="Calibri" panose="020F0502020204030204" pitchFamily="34" charset="0"/>
                  </a:rPr>
                  <a:t>1</a:t>
                </a:r>
                <a:r>
                  <a:rPr lang="en-US" b="1" dirty="0">
                    <a:effectLst/>
                    <a:latin typeface="Cambria" panose="02040503050406030204" pitchFamily="18" charset="0"/>
                    <a:ea typeface="Cambria" panose="02040503050406030204" pitchFamily="18" charset="0"/>
                    <a:cs typeface="Calibri" panose="020F0502020204030204" pitchFamily="34" charset="0"/>
                  </a:rPr>
                  <a:t>.</a:t>
                </a:r>
                <a:endParaRPr lang="en-US" dirty="0">
                  <a:effectLst/>
                  <a:latin typeface="Cambria" panose="02040503050406030204" pitchFamily="18" charset="0"/>
                  <a:ea typeface="Cambria" panose="02040503050406030204" pitchFamily="18"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14:m>
                  <m:oMath xmlns:m="http://schemas.openxmlformats.org/officeDocument/2006/math">
                    <m:sSup>
                      <m:sSupPr>
                        <m:ctrlPr>
                          <a:rPr lang="en-US" b="1"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b="1" i="1" smtClean="0">
                            <a:effectLst/>
                            <a:latin typeface="Cambria Math" panose="02040503050406030204" pitchFamily="18" charset="0"/>
                            <a:ea typeface="Times New Roman" panose="02020603050405020304" pitchFamily="18" charset="0"/>
                            <a:cs typeface="Calibri" panose="020F0502020204030204" pitchFamily="34" charset="0"/>
                          </a:rPr>
                          <m:t>𝑨</m:t>
                        </m:r>
                      </m:e>
                      <m:sup>
                        <m:d>
                          <m:dPr>
                            <m:begChr m:val="["/>
                            <m:endChr m:val="]"/>
                            <m:ctrlPr>
                              <a:rPr lang="en-US" b="1" i="1">
                                <a:effectLst/>
                                <a:latin typeface="Cambria Math" panose="02040503050406030204" pitchFamily="18" charset="0"/>
                                <a:ea typeface="Times New Roman" panose="02020603050405020304" pitchFamily="18" charset="0"/>
                                <a:cs typeface="Calibri" panose="020F0502020204030204" pitchFamily="34" charset="0"/>
                              </a:rPr>
                            </m:ctrlPr>
                          </m:dPr>
                          <m:e>
                            <m:r>
                              <a:rPr lang="en-US" b="1" i="1" smtClean="0">
                                <a:effectLst/>
                                <a:latin typeface="Cambria Math" panose="02040503050406030204" pitchFamily="18" charset="0"/>
                                <a:ea typeface="Times New Roman" panose="02020603050405020304" pitchFamily="18" charset="0"/>
                                <a:cs typeface="Calibri" panose="020F0502020204030204" pitchFamily="34" charset="0"/>
                              </a:rPr>
                              <m:t>𝟏</m:t>
                            </m:r>
                          </m:e>
                        </m:d>
                      </m:sup>
                    </m:sSup>
                  </m:oMath>
                </a14:m>
                <a:r>
                  <a:rPr lang="en-US" b="1" dirty="0">
                    <a:effectLst/>
                    <a:latin typeface="Cambria" panose="02040503050406030204" pitchFamily="18" charset="0"/>
                    <a:ea typeface="Cambria" panose="02040503050406030204" pitchFamily="18" charset="0"/>
                    <a:cs typeface="Calibri" panose="020F0502020204030204" pitchFamily="34" charset="0"/>
                  </a:rPr>
                  <a:t> </a:t>
                </a:r>
                <a:r>
                  <a:rPr lang="en-US" dirty="0">
                    <a:effectLst/>
                    <a:latin typeface="Cambria" panose="02040503050406030204" pitchFamily="18" charset="0"/>
                    <a:ea typeface="Cambria" panose="02040503050406030204" pitchFamily="18" charset="0"/>
                    <a:cs typeface="Calibri" panose="020F0502020204030204" pitchFamily="34" charset="0"/>
                  </a:rPr>
                  <a:t>has dimensions </a:t>
                </a:r>
                <a14:m>
                  <m:oMath xmlns:m="http://schemas.openxmlformats.org/officeDocument/2006/math">
                    <m:sSub>
                      <m:sSubPr>
                        <m:ctrlPr>
                          <a:rPr lang="en-US"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𝒏</m:t>
                        </m:r>
                      </m:e>
                      <m:sub>
                        <m:r>
                          <a:rPr lang="en-US"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𝟏</m:t>
                        </m:r>
                      </m:sub>
                    </m:sSub>
                  </m:oMath>
                </a14:m>
                <a:r>
                  <a:rPr lang="en-US" dirty="0">
                    <a:effectLst/>
                    <a:latin typeface="Cambria" panose="02040503050406030204" pitchFamily="18" charset="0"/>
                    <a:ea typeface="Cambria" panose="02040503050406030204" pitchFamily="18" charset="0"/>
                    <a:cs typeface="Calibri" panose="020F0502020204030204" pitchFamily="34" charset="0"/>
                  </a:rPr>
                  <a:t>×</a:t>
                </a:r>
                <a:r>
                  <a:rPr lang="en-US" sz="1400" b="1" dirty="0">
                    <a:effectLst/>
                    <a:latin typeface="Cambria" panose="02040503050406030204" pitchFamily="18" charset="0"/>
                    <a:ea typeface="Cambria" panose="02040503050406030204" pitchFamily="18" charset="0"/>
                    <a:cs typeface="Calibri" panose="020F0502020204030204" pitchFamily="34" charset="0"/>
                  </a:rPr>
                  <a:t>1</a:t>
                </a:r>
                <a:r>
                  <a:rPr lang="en-US" b="1" dirty="0" smtClean="0">
                    <a:effectLst/>
                    <a:latin typeface="Cambria" panose="02040503050406030204" pitchFamily="18" charset="0"/>
                    <a:ea typeface="Cambria" panose="02040503050406030204" pitchFamily="18" charset="0"/>
                    <a:cs typeface="Calibri" panose="020F0502020204030204" pitchFamily="34" charset="0"/>
                  </a:rPr>
                  <a:t>.</a:t>
                </a:r>
              </a:p>
              <a:p>
                <a:pPr marL="342900" lvl="0" indent="-342900">
                  <a:lnSpc>
                    <a:spcPct val="107000"/>
                  </a:lnSpc>
                  <a:spcAft>
                    <a:spcPts val="800"/>
                  </a:spcAft>
                  <a:buFont typeface="Symbol" panose="05050102010706020507" pitchFamily="18" charset="2"/>
                  <a:buChar char=""/>
                </a:pP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𝒈</m:t>
                        </m:r>
                      </m:e>
                      <m:sup>
                        <m:d>
                          <m:dPr>
                            <m:begChr m:val="["/>
                            <m:endChr m:val="]"/>
                            <m:ctrlPr>
                              <a:rPr lang="en-US" b="1" i="1">
                                <a:latin typeface="Cambria Math" panose="02040503050406030204" pitchFamily="18" charset="0"/>
                              </a:rPr>
                            </m:ctrlPr>
                          </m:dPr>
                          <m:e>
                            <m:r>
                              <a:rPr lang="en-US" b="1" i="1">
                                <a:latin typeface="Cambria Math" panose="02040503050406030204" pitchFamily="18" charset="0"/>
                              </a:rPr>
                              <m:t>𝟏</m:t>
                            </m:r>
                          </m:e>
                        </m:d>
                      </m:sup>
                    </m:sSup>
                  </m:oMath>
                </a14:m>
                <a:r>
                  <a:rPr lang="en-US" b="1" dirty="0" smtClean="0">
                    <a:latin typeface="Cambria" panose="02040503050406030204" pitchFamily="18" charset="0"/>
                    <a:ea typeface="Cambria" panose="02040503050406030204" pitchFamily="18" charset="0"/>
                    <a:cs typeface="Calibri" panose="020F0502020204030204" pitchFamily="34" charset="0"/>
                  </a:rPr>
                  <a:t> </a:t>
                </a:r>
                <a:r>
                  <a:rPr lang="en-US" dirty="0" smtClean="0">
                    <a:latin typeface="Cambria" panose="02040503050406030204" pitchFamily="18" charset="0"/>
                    <a:ea typeface="Cambria" panose="02040503050406030204" pitchFamily="18" charset="0"/>
                    <a:cs typeface="Calibri" panose="020F0502020204030204" pitchFamily="34" charset="0"/>
                  </a:rPr>
                  <a:t>is the activation function associated to the first hidden layer</a:t>
                </a:r>
                <a:endParaRPr lang="en-US" b="1" dirty="0">
                  <a:latin typeface="Cambria" panose="02040503050406030204" pitchFamily="18" charset="0"/>
                  <a:ea typeface="Cambria" panose="02040503050406030204" pitchFamily="18" charset="0"/>
                  <a:cs typeface="Calibri" panose="020F0502020204030204"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8620259" y="4451026"/>
                <a:ext cx="3412730" cy="2371098"/>
              </a:xfrm>
              <a:prstGeom prst="rect">
                <a:avLst/>
              </a:prstGeom>
              <a:blipFill rotWithShape="0">
                <a:blip r:embed="rId7"/>
                <a:stretch>
                  <a:fillRect l="-1429" t="-771" r="-1250" b="-20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999508" y="5450627"/>
                <a:ext cx="1856342" cy="14073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𝒃</m:t>
                          </m:r>
                        </m:e>
                        <m:sup>
                          <m:d>
                            <m:dPr>
                              <m:begChr m:val="["/>
                              <m:endChr m:val="]"/>
                              <m:ctrlPr>
                                <a:rPr lang="en-US" b="1" i="1">
                                  <a:latin typeface="Cambria Math" panose="02040503050406030204" pitchFamily="18" charset="0"/>
                                </a:rPr>
                              </m:ctrlPr>
                            </m:dPr>
                            <m:e>
                              <m:r>
                                <a:rPr lang="en-US" b="1" i="1" smtClean="0">
                                  <a:latin typeface="Cambria Math" panose="02040503050406030204" pitchFamily="18" charset="0"/>
                                </a:rPr>
                                <m:t>𝟏</m:t>
                              </m:r>
                            </m:e>
                          </m:d>
                        </m:sup>
                      </m:sSup>
                      <m:r>
                        <a:rPr lang="en-US" b="0" i="0">
                          <a:latin typeface="Cambria Math" panose="02040503050406030204" pitchFamily="18" charset="0"/>
                        </a:rPr>
                        <m:t>=</m:t>
                      </m:r>
                      <m:d>
                        <m:dPr>
                          <m:ctrlPr>
                            <a:rPr lang="en-US" b="0" i="1">
                              <a:latin typeface="Cambria Math" panose="02040503050406030204" pitchFamily="18" charset="0"/>
                            </a:rPr>
                          </m:ctrlPr>
                        </m:dPr>
                        <m:e>
                          <m:m>
                            <m:mPr>
                              <m:mcs>
                                <m:mc>
                                  <m:mcPr>
                                    <m:count m:val="1"/>
                                    <m:mcJc m:val="center"/>
                                  </m:mcPr>
                                </m:mc>
                              </m:mcs>
                              <m:ctrlPr>
                                <a:rPr lang="en-US" b="0" i="1">
                                  <a:latin typeface="Cambria Math" panose="02040503050406030204" pitchFamily="18" charset="0"/>
                                </a:rPr>
                              </m:ctrlPr>
                            </m:mPr>
                            <m:mr>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1" i="1">
                                            <a:latin typeface="Cambria Math" panose="02040503050406030204" pitchFamily="18" charset="0"/>
                                          </a:rPr>
                                          <m:t>𝒃</m:t>
                                        </m:r>
                                      </m:e>
                                      <m:sub>
                                        <m:r>
                                          <a:rPr lang="en-US" b="0" i="0">
                                            <a:latin typeface="Cambria Math" panose="02040503050406030204" pitchFamily="18" charset="0"/>
                                          </a:rPr>
                                          <m:t>1</m:t>
                                        </m:r>
                                      </m:sub>
                                    </m:sSub>
                                  </m:e>
                                  <m:sup>
                                    <m:d>
                                      <m:dPr>
                                        <m:begChr m:val="["/>
                                        <m:endChr m:val="]"/>
                                        <m:ctrlPr>
                                          <a:rPr lang="en-US" b="0" i="1">
                                            <a:latin typeface="Cambria Math" panose="02040503050406030204" pitchFamily="18" charset="0"/>
                                          </a:rPr>
                                        </m:ctrlPr>
                                      </m:dPr>
                                      <m:e>
                                        <m:r>
                                          <a:rPr lang="en-US" b="0" i="1" smtClean="0">
                                            <a:latin typeface="Cambria Math" panose="02040503050406030204" pitchFamily="18" charset="0"/>
                                          </a:rPr>
                                          <m:t>1</m:t>
                                        </m:r>
                                      </m:e>
                                    </m:d>
                                  </m:sup>
                                </m:sSup>
                              </m:e>
                            </m:mr>
                            <m:mr>
                              <m:e>
                                <m:m>
                                  <m:mPr>
                                    <m:mcs>
                                      <m:mc>
                                        <m:mcPr>
                                          <m:count m:val="1"/>
                                          <m:mcJc m:val="center"/>
                                        </m:mcPr>
                                      </m:mc>
                                    </m:mcs>
                                    <m:ctrlPr>
                                      <a:rPr lang="en-US" b="0" i="1">
                                        <a:latin typeface="Cambria Math" panose="02040503050406030204" pitchFamily="18" charset="0"/>
                                      </a:rPr>
                                    </m:ctrlPr>
                                  </m:mPr>
                                  <m:mr>
                                    <m:e>
                                      <m:r>
                                        <a:rPr lang="en-US" b="0" i="0">
                                          <a:latin typeface="Cambria Math" panose="02040503050406030204" pitchFamily="18" charset="0"/>
                                        </a:rPr>
                                        <m:t>⋮</m:t>
                                      </m:r>
                                    </m:e>
                                  </m:mr>
                                  <m:mr>
                                    <m:e>
                                      <m:r>
                                        <a:rPr lang="en-US" b="0" i="0">
                                          <a:latin typeface="Cambria Math" panose="02040503050406030204" pitchFamily="18" charset="0"/>
                                        </a:rPr>
                                        <m:t>⋮</m:t>
                                      </m:r>
                                    </m:e>
                                  </m:mr>
                                  <m:mr>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1" i="1">
                                                  <a:latin typeface="Cambria Math" panose="02040503050406030204" pitchFamily="18" charset="0"/>
                                                </a:rPr>
                                                <m:t>𝒃</m:t>
                                              </m:r>
                                            </m:e>
                                            <m:sub>
                                              <m:sSub>
                                                <m:sSubPr>
                                                  <m:ctrlPr>
                                                    <a:rPr lang="en-US" b="1" i="1">
                                                      <a:latin typeface="Cambria Math" panose="02040503050406030204" pitchFamily="18" charset="0"/>
                                                    </a:rPr>
                                                  </m:ctrlPr>
                                                </m:sSubPr>
                                                <m:e>
                                                  <m:r>
                                                    <a:rPr lang="en-US" b="1" i="1">
                                                      <a:latin typeface="Cambria Math" panose="02040503050406030204" pitchFamily="18" charset="0"/>
                                                    </a:rPr>
                                                    <m:t>𝒏</m:t>
                                                  </m:r>
                                                </m:e>
                                                <m:sub>
                                                  <m:r>
                                                    <a:rPr lang="en-US" b="1" i="1" smtClean="0">
                                                      <a:latin typeface="Cambria Math" panose="02040503050406030204" pitchFamily="18" charset="0"/>
                                                    </a:rPr>
                                                    <m:t>𝟏</m:t>
                                                  </m:r>
                                                </m:sub>
                                              </m:sSub>
                                            </m:sub>
                                          </m:sSub>
                                        </m:e>
                                        <m:sup>
                                          <m:d>
                                            <m:dPr>
                                              <m:begChr m:val="["/>
                                              <m:endChr m:val="]"/>
                                              <m:ctrlPr>
                                                <a:rPr lang="en-US" b="0" i="1">
                                                  <a:latin typeface="Cambria Math" panose="02040503050406030204" pitchFamily="18" charset="0"/>
                                                </a:rPr>
                                              </m:ctrlPr>
                                            </m:dPr>
                                            <m:e>
                                              <m:r>
                                                <a:rPr lang="en-US" b="0" i="1" smtClean="0">
                                                  <a:latin typeface="Cambria Math" panose="02040503050406030204" pitchFamily="18" charset="0"/>
                                                </a:rPr>
                                                <m:t>1</m:t>
                                              </m:r>
                                            </m:e>
                                          </m:d>
                                        </m:sup>
                                      </m:sSup>
                                    </m:e>
                                  </m:mr>
                                </m:m>
                              </m:e>
                            </m:mr>
                          </m:m>
                        </m:e>
                      </m:d>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999508" y="5450627"/>
                <a:ext cx="1856342" cy="1407373"/>
              </a:xfrm>
              <a:prstGeom prst="rect">
                <a:avLst/>
              </a:prstGeom>
              <a:blipFill rotWithShape="0">
                <a:blip r:embed="rId8"/>
                <a:stretch>
                  <a:fillRect/>
                </a:stretch>
              </a:blipFill>
            </p:spPr>
            <p:txBody>
              <a:bodyPr/>
              <a:lstStyle/>
              <a:p>
                <a:r>
                  <a:rPr lang="en-US">
                    <a:noFill/>
                  </a:rPr>
                  <a:t> </a:t>
                </a:r>
              </a:p>
            </p:txBody>
          </p:sp>
        </mc:Fallback>
      </mc:AlternateContent>
      <p:sp>
        <p:nvSpPr>
          <p:cNvPr id="14" name="Rectangle 13"/>
          <p:cNvSpPr/>
          <p:nvPr/>
        </p:nvSpPr>
        <p:spPr>
          <a:xfrm>
            <a:off x="515112" y="3811474"/>
            <a:ext cx="1475404" cy="461665"/>
          </a:xfrm>
          <a:prstGeom prst="rect">
            <a:avLst/>
          </a:prstGeom>
        </p:spPr>
        <p:txBody>
          <a:bodyPr wrap="none">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Where </a:t>
            </a:r>
          </a:p>
        </p:txBody>
      </p:sp>
      <mc:AlternateContent xmlns:mc="http://schemas.openxmlformats.org/markup-compatibility/2006" xmlns:a14="http://schemas.microsoft.com/office/drawing/2010/main">
        <mc:Choice Requires="a14">
          <p:sp>
            <p:nvSpPr>
              <p:cNvPr id="6" name="Rectangle 5"/>
              <p:cNvSpPr/>
              <p:nvPr/>
            </p:nvSpPr>
            <p:spPr>
              <a:xfrm>
                <a:off x="7406921" y="1339277"/>
                <a:ext cx="6096000" cy="3111749"/>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b="1" i="1">
                              <a:solidFill>
                                <a:srgbClr val="000000"/>
                              </a:solidFill>
                              <a:latin typeface="Cambria Math" panose="02040503050406030204" pitchFamily="18" charset="0"/>
                              <a:ea typeface="Calibri" panose="020F0502020204030204" pitchFamily="34" charset="0"/>
                              <a:cs typeface="Calibri" panose="020F0502020204030204" pitchFamily="34" charset="0"/>
                            </a:rPr>
                          </m:ctrlPr>
                        </m:sSupPr>
                        <m:e>
                          <m: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𝒁</m:t>
                          </m:r>
                        </m:e>
                        <m:sup>
                          <m:d>
                            <m:dPr>
                              <m:begChr m:val="["/>
                              <m:endChr m:val="]"/>
                              <m:ctrlP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dPr>
                            <m:e>
                              <m: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𝟏</m:t>
                              </m:r>
                            </m:e>
                          </m:d>
                        </m:sup>
                      </m:sSup>
                      <m:r>
                        <a:rPr lang="en-US" i="1">
                          <a:effectLst/>
                          <a:latin typeface="Cambria Math" panose="02040503050406030204" pitchFamily="18" charset="0"/>
                          <a:ea typeface="SimSun" panose="02010600030101010101" pitchFamily="2" charset="-122"/>
                          <a:cs typeface="Calibri" panose="020F0502020204030204" pitchFamily="34" charset="0"/>
                        </a:rPr>
                        <m:t>=</m:t>
                      </m:r>
                      <m:d>
                        <m:dPr>
                          <m:ctrlPr>
                            <a:rPr lang="en-US" i="1">
                              <a:effectLst/>
                              <a:latin typeface="Cambria Math" panose="02040503050406030204" pitchFamily="18" charset="0"/>
                              <a:ea typeface="SimSun" panose="02010600030101010101" pitchFamily="2" charset="-122"/>
                              <a:cs typeface="Calibri" panose="020F0502020204030204" pitchFamily="34" charset="0"/>
                            </a:rPr>
                          </m:ctrlPr>
                        </m:dPr>
                        <m:e>
                          <m:m>
                            <m:mPr>
                              <m:mcs>
                                <m:mc>
                                  <m:mcPr>
                                    <m:count m:val="1"/>
                                    <m:mcJc m:val="center"/>
                                  </m:mcPr>
                                </m:mc>
                              </m:mcs>
                              <m:ctrlPr>
                                <a:rPr lang="en-US" i="1">
                                  <a:effectLst/>
                                  <a:latin typeface="Cambria Math" panose="02040503050406030204" pitchFamily="18" charset="0"/>
                                  <a:ea typeface="SimSun" panose="02010600030101010101" pitchFamily="2" charset="-122"/>
                                  <a:cs typeface="Calibri" panose="020F0502020204030204" pitchFamily="34" charset="0"/>
                                </a:rPr>
                              </m:ctrlPr>
                            </m:mPr>
                            <m:mr>
                              <m:e>
                                <m:sSup>
                                  <m:sSupPr>
                                    <m:ctrlPr>
                                      <a:rPr lang="en-US" b="1" i="1">
                                        <a:effectLst/>
                                        <a:latin typeface="Cambria Math" panose="02040503050406030204" pitchFamily="18" charset="0"/>
                                        <a:ea typeface="Calibri" panose="020F0502020204030204" pitchFamily="34" charset="0"/>
                                        <a:cs typeface="Calibri" panose="020F0502020204030204" pitchFamily="34" charset="0"/>
                                      </a:rPr>
                                    </m:ctrlPr>
                                  </m:sSupPr>
                                  <m:e>
                                    <m:sSub>
                                      <m:sSubPr>
                                        <m:ctrlPr>
                                          <a:rPr lang="en-US" b="1" i="1">
                                            <a:effectLst/>
                                            <a:latin typeface="Cambria Math" panose="02040503050406030204" pitchFamily="18" charset="0"/>
                                            <a:ea typeface="Calibri" panose="020F0502020204030204" pitchFamily="34" charset="0"/>
                                            <a:cs typeface="Calibri" panose="020F0502020204030204" pitchFamily="34" charset="0"/>
                                          </a:rPr>
                                        </m:ctrlPr>
                                      </m:sSubPr>
                                      <m:e>
                                        <m:r>
                                          <a:rPr lang="en-US" b="1" i="1">
                                            <a:effectLst/>
                                            <a:latin typeface="Cambria Math" panose="02040503050406030204" pitchFamily="18" charset="0"/>
                                            <a:ea typeface="Calibri" panose="020F0502020204030204" pitchFamily="34" charset="0"/>
                                            <a:cs typeface="Calibri" panose="020F0502020204030204" pitchFamily="34" charset="0"/>
                                          </a:rPr>
                                          <m:t>𝒛</m:t>
                                        </m:r>
                                      </m:e>
                                      <m:sub>
                                        <m:r>
                                          <a:rPr lang="en-US" b="1" i="1">
                                            <a:effectLst/>
                                            <a:latin typeface="Cambria Math" panose="02040503050406030204" pitchFamily="18" charset="0"/>
                                            <a:ea typeface="Calibri" panose="020F0502020204030204" pitchFamily="34" charset="0"/>
                                            <a:cs typeface="Calibri" panose="020F0502020204030204" pitchFamily="34" charset="0"/>
                                          </a:rPr>
                                          <m:t>𝟏</m:t>
                                        </m:r>
                                      </m:sub>
                                    </m:sSub>
                                  </m:e>
                                  <m:sup>
                                    <m:d>
                                      <m:dPr>
                                        <m:begChr m:val="["/>
                                        <m:endChr m:val="]"/>
                                        <m:ctrlPr>
                                          <a:rPr lang="en-US" b="1" i="1">
                                            <a:effectLst/>
                                            <a:latin typeface="Cambria Math" panose="02040503050406030204" pitchFamily="18" charset="0"/>
                                            <a:ea typeface="Calibri" panose="020F0502020204030204" pitchFamily="34" charset="0"/>
                                            <a:cs typeface="Calibri" panose="020F0502020204030204" pitchFamily="34" charset="0"/>
                                          </a:rPr>
                                        </m:ctrlPr>
                                      </m:dPr>
                                      <m:e>
                                        <m:r>
                                          <a:rPr lang="en-US" b="1" i="1">
                                            <a:effectLst/>
                                            <a:latin typeface="Cambria Math" panose="02040503050406030204" pitchFamily="18" charset="0"/>
                                            <a:ea typeface="Calibri" panose="020F0502020204030204" pitchFamily="34" charset="0"/>
                                            <a:cs typeface="Calibri" panose="020F0502020204030204" pitchFamily="34" charset="0"/>
                                          </a:rPr>
                                          <m:t>𝟏</m:t>
                                        </m:r>
                                      </m:e>
                                    </m:d>
                                  </m:sup>
                                </m:sSup>
                              </m:e>
                            </m:mr>
                            <m:mr>
                              <m:e>
                                <m:m>
                                  <m:mPr>
                                    <m:mcs>
                                      <m:mc>
                                        <m:mcPr>
                                          <m:count m:val="1"/>
                                          <m:mcJc m:val="center"/>
                                        </m:mcPr>
                                      </m:mc>
                                    </m:mcs>
                                    <m:ctrlPr>
                                      <a:rPr lang="en-US" i="1">
                                        <a:effectLst/>
                                        <a:latin typeface="Cambria Math" panose="02040503050406030204" pitchFamily="18" charset="0"/>
                                        <a:ea typeface="SimSun" panose="02010600030101010101" pitchFamily="2" charset="-122"/>
                                        <a:cs typeface="Calibri" panose="020F0502020204030204" pitchFamily="34" charset="0"/>
                                      </a:rPr>
                                    </m:ctrlPr>
                                  </m:mPr>
                                  <m:mr>
                                    <m:e>
                                      <m:r>
                                        <a:rPr lang="en-US" i="1">
                                          <a:effectLst/>
                                          <a:latin typeface="Cambria Math" panose="02040503050406030204" pitchFamily="18" charset="0"/>
                                          <a:ea typeface="SimSun" panose="02010600030101010101" pitchFamily="2" charset="-122"/>
                                          <a:cs typeface="Calibri" panose="020F0502020204030204" pitchFamily="34" charset="0"/>
                                        </a:rPr>
                                        <m:t>⋮</m:t>
                                      </m:r>
                                    </m:e>
                                  </m:mr>
                                  <m:mr>
                                    <m:e>
                                      <m:r>
                                        <a:rPr lang="en-US" i="1">
                                          <a:effectLst/>
                                          <a:latin typeface="Cambria Math" panose="02040503050406030204" pitchFamily="18" charset="0"/>
                                          <a:ea typeface="SimSun" panose="02010600030101010101" pitchFamily="2" charset="-122"/>
                                          <a:cs typeface="Calibri" panose="020F0502020204030204" pitchFamily="34" charset="0"/>
                                        </a:rPr>
                                        <m:t>⋮</m:t>
                                      </m:r>
                                    </m:e>
                                  </m:mr>
                                  <m:mr>
                                    <m:e>
                                      <m:sSup>
                                        <m:sSupPr>
                                          <m:ctrlPr>
                                            <a:rPr lang="en-US" b="1" i="1">
                                              <a:effectLst/>
                                              <a:latin typeface="Cambria Math" panose="02040503050406030204" pitchFamily="18" charset="0"/>
                                              <a:ea typeface="Calibri" panose="020F0502020204030204" pitchFamily="34" charset="0"/>
                                              <a:cs typeface="Calibri" panose="020F0502020204030204" pitchFamily="34" charset="0"/>
                                            </a:rPr>
                                          </m:ctrlPr>
                                        </m:sSupPr>
                                        <m:e>
                                          <m:sSub>
                                            <m:sSubPr>
                                              <m:ctrlPr>
                                                <a:rPr lang="en-US" b="1" i="1">
                                                  <a:effectLst/>
                                                  <a:latin typeface="Cambria Math" panose="02040503050406030204" pitchFamily="18" charset="0"/>
                                                  <a:ea typeface="Calibri" panose="020F0502020204030204" pitchFamily="34" charset="0"/>
                                                  <a:cs typeface="Calibri" panose="020F0502020204030204" pitchFamily="34" charset="0"/>
                                                </a:rPr>
                                              </m:ctrlPr>
                                            </m:sSubPr>
                                            <m:e>
                                              <m:r>
                                                <a:rPr lang="en-US" b="1" i="1">
                                                  <a:effectLst/>
                                                  <a:latin typeface="Cambria Math" panose="02040503050406030204" pitchFamily="18" charset="0"/>
                                                  <a:ea typeface="Calibri" panose="020F0502020204030204" pitchFamily="34" charset="0"/>
                                                  <a:cs typeface="Calibri" panose="020F0502020204030204" pitchFamily="34" charset="0"/>
                                                </a:rPr>
                                                <m:t>𝒛</m:t>
                                              </m:r>
                                            </m:e>
                                            <m:sub>
                                              <m:sSub>
                                                <m:sSubPr>
                                                  <m:ctrlPr>
                                                    <a:rPr lang="en-US"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𝒏</m:t>
                                                  </m:r>
                                                </m:e>
                                                <m:sub>
                                                  <m:r>
                                                    <a:rPr lang="en-US"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𝟏</m:t>
                                                  </m:r>
                                                </m:sub>
                                              </m:sSub>
                                            </m:sub>
                                          </m:sSub>
                                        </m:e>
                                        <m:sup>
                                          <m:d>
                                            <m:dPr>
                                              <m:begChr m:val="["/>
                                              <m:endChr m:val="]"/>
                                              <m:ctrlPr>
                                                <a:rPr lang="en-US" b="1" i="1">
                                                  <a:effectLst/>
                                                  <a:latin typeface="Cambria Math" panose="02040503050406030204" pitchFamily="18" charset="0"/>
                                                  <a:ea typeface="Calibri" panose="020F0502020204030204" pitchFamily="34" charset="0"/>
                                                  <a:cs typeface="Calibri" panose="020F0502020204030204" pitchFamily="34" charset="0"/>
                                                </a:rPr>
                                              </m:ctrlPr>
                                            </m:dPr>
                                            <m:e>
                                              <m:r>
                                                <a:rPr lang="en-US" b="1" i="1">
                                                  <a:effectLst/>
                                                  <a:latin typeface="Cambria Math" panose="02040503050406030204" pitchFamily="18" charset="0"/>
                                                  <a:ea typeface="Calibri" panose="020F0502020204030204" pitchFamily="34" charset="0"/>
                                                  <a:cs typeface="Calibri" panose="020F0502020204030204" pitchFamily="34" charset="0"/>
                                                </a:rPr>
                                                <m:t>𝟏</m:t>
                                              </m:r>
                                            </m:e>
                                          </m:d>
                                        </m:sup>
                                      </m:sSup>
                                    </m:e>
                                  </m:mr>
                                </m:m>
                              </m:e>
                            </m:mr>
                          </m:m>
                        </m:e>
                      </m:d>
                      <m:r>
                        <a:rPr lang="en-US" i="1">
                          <a:effectLst/>
                          <a:latin typeface="Cambria Math" panose="02040503050406030204" pitchFamily="18" charset="0"/>
                          <a:ea typeface="SimSun" panose="02010600030101010101" pitchFamily="2" charset="-122"/>
                          <a:cs typeface="Calibri" panose="020F0502020204030204" pitchFamily="34" charset="0"/>
                        </a:rPr>
                        <m:t> </m:t>
                      </m:r>
                    </m:oMath>
                  </m:oMathPara>
                </a14:m>
                <a:endParaRPr lang="en-US" sz="1600" dirty="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pPr>
                        <m:e>
                          <m: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𝑨</m:t>
                          </m:r>
                        </m:e>
                        <m:sup>
                          <m:d>
                            <m:dPr>
                              <m:begChr m:val="["/>
                              <m:endChr m:val="]"/>
                              <m:ctrlP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dPr>
                            <m:e>
                              <m: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𝟏</m:t>
                              </m:r>
                            </m:e>
                          </m:d>
                        </m:sup>
                      </m:sSup>
                      <m:r>
                        <a:rPr lang="en-US" i="1">
                          <a:effectLst/>
                          <a:latin typeface="Cambria Math" panose="02040503050406030204" pitchFamily="18" charset="0"/>
                          <a:ea typeface="SimSun" panose="02010600030101010101" pitchFamily="2" charset="-122"/>
                          <a:cs typeface="Calibri" panose="020F0502020204030204" pitchFamily="34" charset="0"/>
                        </a:rPr>
                        <m:t>=</m:t>
                      </m:r>
                      <m:sSup>
                        <m:sSupPr>
                          <m:ctrlP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pPr>
                        <m:e>
                          <m: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𝒈</m:t>
                          </m:r>
                        </m:e>
                        <m:sup>
                          <m:d>
                            <m:dPr>
                              <m:begChr m:val="["/>
                              <m:endChr m:val="]"/>
                              <m:ctrlP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dPr>
                            <m:e>
                              <m: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𝟏</m:t>
                              </m:r>
                            </m:e>
                          </m:d>
                        </m:sup>
                      </m:sSup>
                      <m:d>
                        <m:dPr>
                          <m:ctrlP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dPr>
                        <m:e>
                          <m:sSup>
                            <m:sSupPr>
                              <m:ctrlP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sSupPr>
                            <m:e>
                              <m: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𝒁</m:t>
                              </m:r>
                            </m:e>
                            <m:sup>
                              <m:d>
                                <m:dPr>
                                  <m:begChr m:val="["/>
                                  <m:endChr m:val="]"/>
                                  <m:ctrlP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ctrlPr>
                                </m:dPr>
                                <m:e>
                                  <m:r>
                                    <a:rPr lang="en-US" b="1"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𝟏</m:t>
                                  </m:r>
                                </m:e>
                              </m:d>
                            </m:sup>
                          </m:sSup>
                        </m:e>
                      </m:d>
                      <m:r>
                        <a:rPr lang="en-US" i="1">
                          <a:effectLst/>
                          <a:latin typeface="Cambria Math" panose="02040503050406030204" pitchFamily="18" charset="0"/>
                          <a:ea typeface="SimSun" panose="02010600030101010101" pitchFamily="2" charset="-122"/>
                          <a:cs typeface="Calibri" panose="020F0502020204030204" pitchFamily="34" charset="0"/>
                        </a:rPr>
                        <m:t>=</m:t>
                      </m:r>
                      <m:d>
                        <m:dPr>
                          <m:ctrlPr>
                            <a:rPr lang="en-US" i="1">
                              <a:effectLst/>
                              <a:latin typeface="Cambria Math" panose="02040503050406030204" pitchFamily="18" charset="0"/>
                              <a:ea typeface="SimSun" panose="02010600030101010101" pitchFamily="2" charset="-122"/>
                              <a:cs typeface="Calibri" panose="020F0502020204030204" pitchFamily="34" charset="0"/>
                            </a:rPr>
                          </m:ctrlPr>
                        </m:dPr>
                        <m:e>
                          <m:m>
                            <m:mPr>
                              <m:mcs>
                                <m:mc>
                                  <m:mcPr>
                                    <m:count m:val="1"/>
                                    <m:mcJc m:val="center"/>
                                  </m:mcPr>
                                </m:mc>
                              </m:mcs>
                              <m:ctrlPr>
                                <a:rPr lang="en-US" i="1">
                                  <a:effectLst/>
                                  <a:latin typeface="Cambria Math" panose="02040503050406030204" pitchFamily="18" charset="0"/>
                                  <a:ea typeface="SimSun" panose="02010600030101010101" pitchFamily="2" charset="-122"/>
                                  <a:cs typeface="Calibri" panose="020F0502020204030204" pitchFamily="34" charset="0"/>
                                </a:rPr>
                              </m:ctrlPr>
                            </m:mPr>
                            <m:mr>
                              <m:e>
                                <m:sSup>
                                  <m:sSupPr>
                                    <m:ctrlPr>
                                      <a:rPr lang="en-US" b="1" i="1">
                                        <a:effectLst/>
                                        <a:latin typeface="Cambria Math" panose="02040503050406030204" pitchFamily="18" charset="0"/>
                                        <a:ea typeface="Calibri" panose="020F0502020204030204" pitchFamily="34" charset="0"/>
                                        <a:cs typeface="Calibri" panose="020F0502020204030204" pitchFamily="34" charset="0"/>
                                      </a:rPr>
                                    </m:ctrlPr>
                                  </m:sSupPr>
                                  <m:e>
                                    <m:sSub>
                                      <m:sSubPr>
                                        <m:ctrlPr>
                                          <a:rPr lang="en-US" b="1" i="1">
                                            <a:effectLst/>
                                            <a:latin typeface="Cambria Math" panose="02040503050406030204" pitchFamily="18" charset="0"/>
                                            <a:ea typeface="Calibri" panose="020F0502020204030204" pitchFamily="34" charset="0"/>
                                            <a:cs typeface="Calibri" panose="020F0502020204030204" pitchFamily="34" charset="0"/>
                                          </a:rPr>
                                        </m:ctrlPr>
                                      </m:sSubPr>
                                      <m:e>
                                        <m:r>
                                          <a:rPr lang="en-US" b="1" i="1">
                                            <a:effectLst/>
                                            <a:latin typeface="Cambria Math" panose="02040503050406030204" pitchFamily="18" charset="0"/>
                                            <a:ea typeface="Calibri" panose="020F0502020204030204" pitchFamily="34" charset="0"/>
                                            <a:cs typeface="Calibri" panose="020F0502020204030204" pitchFamily="34" charset="0"/>
                                          </a:rPr>
                                          <m:t>𝒂</m:t>
                                        </m:r>
                                      </m:e>
                                      <m:sub>
                                        <m:r>
                                          <a:rPr lang="en-US" b="1" i="1">
                                            <a:effectLst/>
                                            <a:latin typeface="Cambria Math" panose="02040503050406030204" pitchFamily="18" charset="0"/>
                                            <a:ea typeface="Calibri" panose="020F0502020204030204" pitchFamily="34" charset="0"/>
                                            <a:cs typeface="Calibri" panose="020F0502020204030204" pitchFamily="34" charset="0"/>
                                          </a:rPr>
                                          <m:t>𝟏</m:t>
                                        </m:r>
                                      </m:sub>
                                    </m:sSub>
                                  </m:e>
                                  <m:sup>
                                    <m:d>
                                      <m:dPr>
                                        <m:begChr m:val="["/>
                                        <m:endChr m:val="]"/>
                                        <m:ctrlPr>
                                          <a:rPr lang="en-US" b="1" i="1">
                                            <a:effectLst/>
                                            <a:latin typeface="Cambria Math" panose="02040503050406030204" pitchFamily="18" charset="0"/>
                                            <a:ea typeface="Calibri" panose="020F0502020204030204" pitchFamily="34" charset="0"/>
                                            <a:cs typeface="Calibri" panose="020F0502020204030204" pitchFamily="34" charset="0"/>
                                          </a:rPr>
                                        </m:ctrlPr>
                                      </m:dPr>
                                      <m:e>
                                        <m:r>
                                          <a:rPr lang="en-US" b="1" i="1">
                                            <a:effectLst/>
                                            <a:latin typeface="Cambria Math" panose="02040503050406030204" pitchFamily="18" charset="0"/>
                                            <a:ea typeface="Calibri" panose="020F0502020204030204" pitchFamily="34" charset="0"/>
                                            <a:cs typeface="Calibri" panose="020F0502020204030204" pitchFamily="34" charset="0"/>
                                          </a:rPr>
                                          <m:t>𝟏</m:t>
                                        </m:r>
                                      </m:e>
                                    </m:d>
                                  </m:sup>
                                </m:sSup>
                              </m:e>
                            </m:mr>
                            <m:mr>
                              <m:e>
                                <m:m>
                                  <m:mPr>
                                    <m:mcs>
                                      <m:mc>
                                        <m:mcPr>
                                          <m:count m:val="1"/>
                                          <m:mcJc m:val="center"/>
                                        </m:mcPr>
                                      </m:mc>
                                    </m:mcs>
                                    <m:ctrlPr>
                                      <a:rPr lang="en-US" i="1">
                                        <a:effectLst/>
                                        <a:latin typeface="Cambria Math" panose="02040503050406030204" pitchFamily="18" charset="0"/>
                                        <a:ea typeface="SimSun" panose="02010600030101010101" pitchFamily="2" charset="-122"/>
                                        <a:cs typeface="Calibri" panose="020F0502020204030204" pitchFamily="34" charset="0"/>
                                      </a:rPr>
                                    </m:ctrlPr>
                                  </m:mPr>
                                  <m:mr>
                                    <m:e>
                                      <m:r>
                                        <a:rPr lang="en-US" i="1">
                                          <a:effectLst/>
                                          <a:latin typeface="Cambria Math" panose="02040503050406030204" pitchFamily="18" charset="0"/>
                                          <a:ea typeface="SimSun" panose="02010600030101010101" pitchFamily="2" charset="-122"/>
                                          <a:cs typeface="Calibri" panose="020F0502020204030204" pitchFamily="34" charset="0"/>
                                        </a:rPr>
                                        <m:t>⋮</m:t>
                                      </m:r>
                                    </m:e>
                                  </m:mr>
                                  <m:mr>
                                    <m:e>
                                      <m:r>
                                        <a:rPr lang="en-US" i="1">
                                          <a:effectLst/>
                                          <a:latin typeface="Cambria Math" panose="02040503050406030204" pitchFamily="18" charset="0"/>
                                          <a:ea typeface="SimSun" panose="02010600030101010101" pitchFamily="2" charset="-122"/>
                                          <a:cs typeface="Calibri" panose="020F0502020204030204" pitchFamily="34" charset="0"/>
                                        </a:rPr>
                                        <m:t>⋮</m:t>
                                      </m:r>
                                    </m:e>
                                  </m:mr>
                                  <m:mr>
                                    <m:e>
                                      <m:sSup>
                                        <m:sSupPr>
                                          <m:ctrlPr>
                                            <a:rPr lang="en-US" b="1" i="1">
                                              <a:effectLst/>
                                              <a:latin typeface="Cambria Math" panose="02040503050406030204" pitchFamily="18" charset="0"/>
                                              <a:ea typeface="Calibri" panose="020F0502020204030204" pitchFamily="34" charset="0"/>
                                              <a:cs typeface="Calibri" panose="020F0502020204030204" pitchFamily="34" charset="0"/>
                                            </a:rPr>
                                          </m:ctrlPr>
                                        </m:sSupPr>
                                        <m:e>
                                          <m:sSub>
                                            <m:sSubPr>
                                              <m:ctrlPr>
                                                <a:rPr lang="en-US" b="1" i="1">
                                                  <a:effectLst/>
                                                  <a:latin typeface="Cambria Math" panose="02040503050406030204" pitchFamily="18" charset="0"/>
                                                  <a:ea typeface="Calibri" panose="020F0502020204030204" pitchFamily="34" charset="0"/>
                                                  <a:cs typeface="Calibri" panose="020F0502020204030204" pitchFamily="34" charset="0"/>
                                                </a:rPr>
                                              </m:ctrlPr>
                                            </m:sSubPr>
                                            <m:e>
                                              <m:r>
                                                <a:rPr lang="en-US" b="1" i="1">
                                                  <a:effectLst/>
                                                  <a:latin typeface="Cambria Math" panose="02040503050406030204" pitchFamily="18" charset="0"/>
                                                  <a:ea typeface="Calibri" panose="020F0502020204030204" pitchFamily="34" charset="0"/>
                                                  <a:cs typeface="Calibri" panose="020F0502020204030204" pitchFamily="34" charset="0"/>
                                                </a:rPr>
                                                <m:t>𝒂</m:t>
                                              </m:r>
                                            </m:e>
                                            <m:sub>
                                              <m:sSub>
                                                <m:sSubPr>
                                                  <m:ctrlPr>
                                                    <a:rPr lang="en-US"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𝒏</m:t>
                                                  </m:r>
                                                </m:e>
                                                <m:sub>
                                                  <m:r>
                                                    <a:rPr lang="en-US"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𝟏</m:t>
                                                  </m:r>
                                                </m:sub>
                                              </m:sSub>
                                            </m:sub>
                                          </m:sSub>
                                        </m:e>
                                        <m:sup>
                                          <m:d>
                                            <m:dPr>
                                              <m:begChr m:val="["/>
                                              <m:endChr m:val="]"/>
                                              <m:ctrlPr>
                                                <a:rPr lang="en-US" b="1" i="1">
                                                  <a:effectLst/>
                                                  <a:latin typeface="Cambria Math" panose="02040503050406030204" pitchFamily="18" charset="0"/>
                                                  <a:ea typeface="Calibri" panose="020F0502020204030204" pitchFamily="34" charset="0"/>
                                                  <a:cs typeface="Calibri" panose="020F0502020204030204" pitchFamily="34" charset="0"/>
                                                </a:rPr>
                                              </m:ctrlPr>
                                            </m:dPr>
                                            <m:e>
                                              <m:r>
                                                <a:rPr lang="en-US" b="1" i="1">
                                                  <a:effectLst/>
                                                  <a:latin typeface="Cambria Math" panose="02040503050406030204" pitchFamily="18" charset="0"/>
                                                  <a:ea typeface="Calibri" panose="020F0502020204030204" pitchFamily="34" charset="0"/>
                                                  <a:cs typeface="Calibri" panose="020F0502020204030204" pitchFamily="34" charset="0"/>
                                                </a:rPr>
                                                <m:t>𝟏</m:t>
                                              </m:r>
                                            </m:e>
                                          </m:d>
                                        </m:sup>
                                      </m:sSup>
                                    </m:e>
                                  </m:mr>
                                </m:m>
                              </m:e>
                            </m:mr>
                          </m:m>
                        </m:e>
                      </m:d>
                    </m:oMath>
                  </m:oMathPara>
                </a14:m>
                <a:endParaRPr lang="en-US" sz="1600" dirty="0">
                  <a:effectLst/>
                  <a:latin typeface="Calibri" panose="020F0502020204030204" pitchFamily="34" charset="0"/>
                  <a:ea typeface="SimSun" panose="02010600030101010101" pitchFamily="2" charset="-122"/>
                  <a:cs typeface="Arial" panose="020B0604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7406921" y="1339277"/>
                <a:ext cx="6096000" cy="3111749"/>
              </a:xfrm>
              <a:prstGeom prst="rect">
                <a:avLst/>
              </a:prstGeom>
              <a:blipFill rotWithShape="0">
                <a:blip r:embed="rId9"/>
                <a:stretch>
                  <a:fillRect/>
                </a:stretch>
              </a:blipFill>
            </p:spPr>
            <p:txBody>
              <a:bodyPr/>
              <a:lstStyle/>
              <a:p>
                <a:r>
                  <a:rPr lang="en-US">
                    <a:noFill/>
                  </a:rPr>
                  <a:t> </a:t>
                </a:r>
              </a:p>
            </p:txBody>
          </p:sp>
        </mc:Fallback>
      </mc:AlternateContent>
      <p:sp>
        <p:nvSpPr>
          <p:cNvPr id="11" name="Slide Number Placeholder 10"/>
          <p:cNvSpPr>
            <a:spLocks noGrp="1"/>
          </p:cNvSpPr>
          <p:nvPr>
            <p:ph type="sldNum" sz="quarter" idx="12"/>
          </p:nvPr>
        </p:nvSpPr>
        <p:spPr/>
        <p:txBody>
          <a:bodyPr/>
          <a:lstStyle/>
          <a:p>
            <a:fld id="{AE32E4D7-FACD-4D6D-962A-CAC4EFC76A88}" type="slidenum">
              <a:rPr lang="en-US" smtClean="0"/>
              <a:t>16</a:t>
            </a:fld>
            <a:endParaRPr lang="en-US"/>
          </a:p>
        </p:txBody>
      </p:sp>
    </p:spTree>
    <p:extLst>
      <p:ext uri="{BB962C8B-B14F-4D97-AF65-F5344CB8AC3E}">
        <p14:creationId xmlns:p14="http://schemas.microsoft.com/office/powerpoint/2010/main" val="5323610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Neural Networks</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515112" y="1653150"/>
                <a:ext cx="11676888" cy="1577420"/>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For any layer </a:t>
                </a:r>
                <a14:m>
                  <m:oMath xmlns:m="http://schemas.openxmlformats.org/officeDocument/2006/math">
                    <m:r>
                      <a:rPr lang="en-US" sz="2400" b="1" i="1" smtClean="0">
                        <a:latin typeface="Cambria Math" panose="02040503050406030204" pitchFamily="18" charset="0"/>
                      </a:rPr>
                      <m:t>𝒍</m:t>
                    </m:r>
                    <m:r>
                      <a:rPr lang="en-US" sz="2400" b="1" i="1" smtClean="0">
                        <a:latin typeface="Cambria Math" panose="02040503050406030204" pitchFamily="18" charset="0"/>
                      </a:rPr>
                      <m:t> </m:t>
                    </m:r>
                  </m:oMath>
                </a14:m>
                <a:r>
                  <a:rPr lang="en-US" sz="2400" dirty="0" smtClean="0">
                    <a:latin typeface="Cambria" panose="02040503050406030204" pitchFamily="18" charset="0"/>
                    <a:ea typeface="Cambria" panose="02040503050406030204" pitchFamily="18" charset="0"/>
                  </a:rPr>
                  <a:t>:</a:t>
                </a:r>
              </a:p>
              <a:p>
                <a:endParaRPr lang="en-US" sz="2400" b="1" dirty="0" smtClean="0"/>
              </a:p>
              <a:p>
                <a:pPr marL="800100" lvl="1" indent="-342900">
                  <a:buFont typeface="Arial" panose="020B0604020202020204" pitchFamily="34" charset="0"/>
                  <a:buChar char="•"/>
                </a:pP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𝒁</m:t>
                        </m:r>
                      </m:e>
                      <m:sup>
                        <m:d>
                          <m:dPr>
                            <m:begChr m:val="["/>
                            <m:endChr m:val="]"/>
                            <m:ctrlPr>
                              <a:rPr lang="en-US" sz="2000" b="1" i="1">
                                <a:latin typeface="Cambria Math" panose="02040503050406030204" pitchFamily="18" charset="0"/>
                              </a:rPr>
                            </m:ctrlPr>
                          </m:dPr>
                          <m:e>
                            <m:r>
                              <a:rPr lang="en-US" sz="2000" b="1" i="1" smtClean="0">
                                <a:latin typeface="Cambria Math" panose="02040503050406030204" pitchFamily="18" charset="0"/>
                              </a:rPr>
                              <m:t>𝒍</m:t>
                            </m:r>
                          </m:e>
                        </m:d>
                      </m:sup>
                    </m:sSup>
                    <m:r>
                      <a:rPr lang="en-US" sz="2000" b="1" i="1">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𝑾</m:t>
                        </m:r>
                      </m:e>
                      <m:sup>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𝑙</m:t>
                            </m:r>
                          </m:e>
                        </m:d>
                      </m:sup>
                    </m:sSup>
                    <m:sSup>
                      <m:sSupPr>
                        <m:ctrlPr>
                          <a:rPr lang="en-US" sz="2000" i="1">
                            <a:latin typeface="Cambria Math" panose="02040503050406030204" pitchFamily="18" charset="0"/>
                          </a:rPr>
                        </m:ctrlPr>
                      </m:sSupPr>
                      <m:e>
                        <m:r>
                          <a:rPr lang="en-US" sz="2000" b="1" i="1" smtClean="0">
                            <a:latin typeface="Cambria Math" panose="02040503050406030204" pitchFamily="18" charset="0"/>
                          </a:rPr>
                          <m:t>𝑨</m:t>
                        </m:r>
                      </m:e>
                      <m:sup>
                        <m:d>
                          <m:dPr>
                            <m:begChr m:val="["/>
                            <m:endChr m:val="]"/>
                            <m:ctrlPr>
                              <a:rPr lang="en-US" sz="2000" b="1" i="1">
                                <a:latin typeface="Cambria Math" panose="02040503050406030204" pitchFamily="18" charset="0"/>
                              </a:rPr>
                            </m:ctrlPr>
                          </m:dPr>
                          <m:e>
                            <m:r>
                              <a:rPr lang="en-US" sz="2000" b="1" i="1" smtClean="0">
                                <a:latin typeface="Cambria Math" panose="02040503050406030204" pitchFamily="18" charset="0"/>
                              </a:rPr>
                              <m:t>𝒍</m:t>
                            </m:r>
                            <m:r>
                              <a:rPr lang="en-US" sz="2000" b="1" i="1" smtClean="0">
                                <a:latin typeface="Cambria Math" panose="02040503050406030204" pitchFamily="18" charset="0"/>
                              </a:rPr>
                              <m:t>−</m:t>
                            </m:r>
                            <m:r>
                              <a:rPr lang="en-US" sz="2000" b="1" i="1" smtClean="0">
                                <a:latin typeface="Cambria Math" panose="02040503050406030204" pitchFamily="18" charset="0"/>
                              </a:rPr>
                              <m:t>𝟏</m:t>
                            </m:r>
                          </m:e>
                        </m:d>
                      </m:sup>
                    </m:sSup>
                    <m:r>
                      <a:rPr lang="en-US" sz="2000" b="1" i="1">
                        <a:latin typeface="Cambria Math" panose="02040503050406030204" pitchFamily="18" charset="0"/>
                      </a:rPr>
                      <m:t>+</m:t>
                    </m:r>
                    <m:sSup>
                      <m:sSupPr>
                        <m:ctrlPr>
                          <a:rPr lang="en-US" sz="2000" b="1" i="1">
                            <a:latin typeface="Cambria Math" panose="02040503050406030204" pitchFamily="18" charset="0"/>
                          </a:rPr>
                        </m:ctrlPr>
                      </m:sSupPr>
                      <m:e>
                        <m:r>
                          <a:rPr lang="en-US" sz="2000" b="1" i="1">
                            <a:latin typeface="Cambria Math" panose="02040503050406030204" pitchFamily="18" charset="0"/>
                          </a:rPr>
                          <m:t>𝒃</m:t>
                        </m:r>
                      </m:e>
                      <m:sup>
                        <m:d>
                          <m:dPr>
                            <m:begChr m:val="["/>
                            <m:endChr m:val="]"/>
                            <m:ctrlPr>
                              <a:rPr lang="en-US" sz="2000" b="1" i="1">
                                <a:latin typeface="Cambria Math" panose="02040503050406030204" pitchFamily="18" charset="0"/>
                              </a:rPr>
                            </m:ctrlPr>
                          </m:dPr>
                          <m:e>
                            <m:r>
                              <a:rPr lang="en-US" sz="2000" b="1" i="1" smtClean="0">
                                <a:latin typeface="Cambria Math" panose="02040503050406030204" pitchFamily="18" charset="0"/>
                              </a:rPr>
                              <m:t>𝒍</m:t>
                            </m:r>
                          </m:e>
                        </m:d>
                      </m:sup>
                    </m:sSup>
                  </m:oMath>
                </a14:m>
                <a:endParaRPr lang="en-US" sz="2000" dirty="0"/>
              </a:p>
              <a:p>
                <a:endParaRPr lang="en-US" sz="2400" b="1"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515112" y="1653150"/>
                <a:ext cx="11676888" cy="1577420"/>
              </a:xfrm>
              <a:prstGeom prst="rect">
                <a:avLst/>
              </a:prstGeom>
              <a:blipFill rotWithShape="0">
                <a:blip r:embed="rId3"/>
                <a:stretch>
                  <a:fillRect l="-731" t="-3089"/>
                </a:stretch>
              </a:blipFill>
            </p:spPr>
            <p:txBody>
              <a:bodyPr/>
              <a:lstStyle/>
              <a:p>
                <a:r>
                  <a:rPr lang="en-US">
                    <a:noFill/>
                  </a:rPr>
                  <a:t> </a:t>
                </a:r>
              </a:p>
            </p:txBody>
          </p:sp>
        </mc:Fallback>
      </mc:AlternateContent>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Multilayer Neuron Network</a:t>
            </a:r>
            <a:endParaRPr lang="en-US" sz="3600"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5937146" y="2272128"/>
                <a:ext cx="3693639" cy="10097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𝑾</m:t>
                          </m:r>
                        </m:e>
                        <m:sup>
                          <m:d>
                            <m:dPr>
                              <m:begChr m:val="["/>
                              <m:endChr m:val="]"/>
                              <m:ctrlPr>
                                <a:rPr lang="en-US" b="1" i="1">
                                  <a:latin typeface="Cambria Math" panose="02040503050406030204" pitchFamily="18" charset="0"/>
                                </a:rPr>
                              </m:ctrlPr>
                            </m:dPr>
                            <m:e>
                              <m:r>
                                <a:rPr lang="en-US" b="1" i="1" smtClean="0">
                                  <a:latin typeface="Cambria Math" panose="02040503050406030204" pitchFamily="18" charset="0"/>
                                </a:rPr>
                                <m:t>𝒍</m:t>
                              </m:r>
                            </m:e>
                          </m:d>
                        </m:sup>
                      </m:sSup>
                      <m:r>
                        <a:rPr lang="en-US" b="0" i="0">
                          <a:latin typeface="Cambria Math" panose="02040503050406030204" pitchFamily="18" charset="0"/>
                        </a:rPr>
                        <m:t>=</m:t>
                      </m:r>
                      <m:d>
                        <m:dPr>
                          <m:ctrlPr>
                            <a:rPr lang="en-US" b="0" i="1">
                              <a:latin typeface="Cambria Math" panose="02040503050406030204" pitchFamily="18" charset="0"/>
                            </a:rPr>
                          </m:ctrlPr>
                        </m:dPr>
                        <m:e>
                          <m:m>
                            <m:mPr>
                              <m:mcs>
                                <m:mc>
                                  <m:mcPr>
                                    <m:count m:val="3"/>
                                    <m:mcJc m:val="center"/>
                                  </m:mcPr>
                                </m:mc>
                              </m:mcs>
                              <m:ctrlPr>
                                <a:rPr lang="en-US" b="0" i="1">
                                  <a:latin typeface="Cambria Math" panose="02040503050406030204" pitchFamily="18" charset="0"/>
                                </a:rPr>
                              </m:ctrlPr>
                            </m:mPr>
                            <m:mr>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1" i="1">
                                            <a:latin typeface="Cambria Math" panose="02040503050406030204" pitchFamily="18" charset="0"/>
                                          </a:rPr>
                                          <m:t>𝒘</m:t>
                                        </m:r>
                                      </m:e>
                                      <m:sub>
                                        <m:r>
                                          <a:rPr lang="en-US" b="0" i="0">
                                            <a:latin typeface="Cambria Math" panose="02040503050406030204" pitchFamily="18" charset="0"/>
                                          </a:rPr>
                                          <m:t>11</m:t>
                                        </m:r>
                                      </m:sub>
                                    </m:sSub>
                                  </m:e>
                                  <m:sup>
                                    <m:d>
                                      <m:dPr>
                                        <m:begChr m:val="["/>
                                        <m:endChr m:val="]"/>
                                        <m:ctrlPr>
                                          <a:rPr lang="en-US" b="0" i="1">
                                            <a:latin typeface="Cambria Math" panose="02040503050406030204" pitchFamily="18" charset="0"/>
                                          </a:rPr>
                                        </m:ctrlPr>
                                      </m:dPr>
                                      <m:e>
                                        <m:r>
                                          <a:rPr lang="en-US" b="1" i="1">
                                            <a:latin typeface="Cambria Math" panose="02040503050406030204" pitchFamily="18" charset="0"/>
                                          </a:rPr>
                                          <m:t>𝒍</m:t>
                                        </m:r>
                                      </m:e>
                                    </m:d>
                                  </m:sup>
                                </m:sSup>
                              </m:e>
                              <m:e>
                                <m:r>
                                  <a:rPr lang="en-US" b="0" i="0">
                                    <a:latin typeface="Cambria Math" panose="02040503050406030204" pitchFamily="18" charset="0"/>
                                  </a:rPr>
                                  <m:t>…</m:t>
                                </m:r>
                              </m:e>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1" i="1">
                                            <a:latin typeface="Cambria Math" panose="02040503050406030204" pitchFamily="18" charset="0"/>
                                          </a:rPr>
                                          <m:t>𝒘</m:t>
                                        </m:r>
                                      </m:e>
                                      <m:sub>
                                        <m:r>
                                          <a:rPr lang="en-US" b="0" i="0">
                                            <a:latin typeface="Cambria Math" panose="02040503050406030204" pitchFamily="18" charset="0"/>
                                          </a:rPr>
                                          <m:t>1</m:t>
                                        </m:r>
                                        <m:sSub>
                                          <m:sSubPr>
                                            <m:ctrlPr>
                                              <a:rPr lang="en-US" b="0" i="1">
                                                <a:latin typeface="Cambria Math" panose="02040503050406030204" pitchFamily="18" charset="0"/>
                                              </a:rPr>
                                            </m:ctrlPr>
                                          </m:sSubPr>
                                          <m:e>
                                            <m:r>
                                              <a:rPr lang="en-US" b="1" i="1">
                                                <a:latin typeface="Cambria Math" panose="02040503050406030204" pitchFamily="18" charset="0"/>
                                              </a:rPr>
                                              <m:t>𝒏</m:t>
                                            </m:r>
                                          </m:e>
                                          <m:sub>
                                            <m:r>
                                              <a:rPr lang="en-US" b="0" i="1" smtClean="0">
                                                <a:latin typeface="Cambria Math" panose="02040503050406030204" pitchFamily="18" charset="0"/>
                                              </a:rPr>
                                              <m:t>𝑙</m:t>
                                            </m:r>
                                          </m:sub>
                                        </m:sSub>
                                      </m:sub>
                                    </m:sSub>
                                  </m:e>
                                  <m:sup>
                                    <m:d>
                                      <m:dPr>
                                        <m:begChr m:val="["/>
                                        <m:endChr m:val="]"/>
                                        <m:ctrlPr>
                                          <a:rPr lang="en-US" b="0" i="1">
                                            <a:latin typeface="Cambria Math" panose="02040503050406030204" pitchFamily="18" charset="0"/>
                                          </a:rPr>
                                        </m:ctrlPr>
                                      </m:dPr>
                                      <m:e>
                                        <m:r>
                                          <a:rPr lang="en-US" b="1" i="1">
                                            <a:latin typeface="Cambria Math" panose="02040503050406030204" pitchFamily="18" charset="0"/>
                                          </a:rPr>
                                          <m:t>𝒍</m:t>
                                        </m:r>
                                      </m:e>
                                    </m:d>
                                  </m:sup>
                                </m:sSup>
                              </m:e>
                            </m:mr>
                            <m:mr>
                              <m:e>
                                <m:r>
                                  <a:rPr lang="en-US" b="0" i="0">
                                    <a:latin typeface="Cambria Math" panose="02040503050406030204" pitchFamily="18" charset="0"/>
                                  </a:rPr>
                                  <m:t>⋮</m:t>
                                </m:r>
                              </m:e>
                              <m:e>
                                <m:r>
                                  <a:rPr lang="en-US" b="0" i="0">
                                    <a:latin typeface="Cambria Math" panose="02040503050406030204" pitchFamily="18" charset="0"/>
                                  </a:rPr>
                                  <m:t>⋱</m:t>
                                </m:r>
                              </m:e>
                              <m:e>
                                <m:r>
                                  <a:rPr lang="en-US" b="0" i="0">
                                    <a:latin typeface="Cambria Math" panose="02040503050406030204" pitchFamily="18" charset="0"/>
                                  </a:rPr>
                                  <m:t>⋮</m:t>
                                </m:r>
                              </m:e>
                            </m:mr>
                            <m:mr>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1" i="1">
                                            <a:latin typeface="Cambria Math" panose="02040503050406030204" pitchFamily="18" charset="0"/>
                                          </a:rPr>
                                          <m:t>𝒘</m:t>
                                        </m:r>
                                      </m:e>
                                      <m:sub>
                                        <m:sSub>
                                          <m:sSubPr>
                                            <m:ctrlPr>
                                              <a:rPr lang="en-US" b="1" i="1">
                                                <a:latin typeface="Cambria Math" panose="02040503050406030204" pitchFamily="18" charset="0"/>
                                              </a:rPr>
                                            </m:ctrlPr>
                                          </m:sSubPr>
                                          <m:e>
                                            <m:r>
                                              <a:rPr lang="en-US" b="1" i="1">
                                                <a:latin typeface="Cambria Math" panose="02040503050406030204" pitchFamily="18" charset="0"/>
                                              </a:rPr>
                                              <m:t>𝒏</m:t>
                                            </m:r>
                                          </m:e>
                                          <m:sub>
                                            <m:r>
                                              <a:rPr lang="en-US" b="1" i="1" smtClean="0">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r>
                                          <a:rPr lang="en-US" b="0" i="0">
                                            <a:latin typeface="Cambria Math" panose="02040503050406030204" pitchFamily="18" charset="0"/>
                                          </a:rPr>
                                          <m:t>1</m:t>
                                        </m:r>
                                      </m:sub>
                                    </m:sSub>
                                  </m:e>
                                  <m:sup>
                                    <m:d>
                                      <m:dPr>
                                        <m:begChr m:val="["/>
                                        <m:endChr m:val="]"/>
                                        <m:ctrlPr>
                                          <a:rPr lang="en-US" b="0" i="1">
                                            <a:latin typeface="Cambria Math" panose="02040503050406030204" pitchFamily="18" charset="0"/>
                                          </a:rPr>
                                        </m:ctrlPr>
                                      </m:dPr>
                                      <m:e>
                                        <m:r>
                                          <a:rPr lang="en-US" b="1" i="1">
                                            <a:latin typeface="Cambria Math" panose="02040503050406030204" pitchFamily="18" charset="0"/>
                                          </a:rPr>
                                          <m:t>𝒍</m:t>
                                        </m:r>
                                      </m:e>
                                    </m:d>
                                  </m:sup>
                                </m:sSup>
                              </m:e>
                              <m:e>
                                <m:r>
                                  <a:rPr lang="en-US" b="0" i="0">
                                    <a:latin typeface="Cambria Math" panose="02040503050406030204" pitchFamily="18" charset="0"/>
                                  </a:rPr>
                                  <m:t>…</m:t>
                                </m:r>
                              </m:e>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1" i="1">
                                            <a:latin typeface="Cambria Math" panose="02040503050406030204" pitchFamily="18" charset="0"/>
                                          </a:rPr>
                                          <m:t>𝒘</m:t>
                                        </m:r>
                                      </m:e>
                                      <m:sub>
                                        <m:sSub>
                                          <m:sSubPr>
                                            <m:ctrlPr>
                                              <a:rPr lang="en-US" b="1" i="1" smtClean="0">
                                                <a:latin typeface="Cambria Math" panose="02040503050406030204" pitchFamily="18" charset="0"/>
                                              </a:rPr>
                                            </m:ctrlPr>
                                          </m:sSubPr>
                                          <m:e>
                                            <m:r>
                                              <a:rPr lang="en-US" b="1" i="1">
                                                <a:latin typeface="Cambria Math" panose="02040503050406030204" pitchFamily="18" charset="0"/>
                                              </a:rPr>
                                              <m:t>𝒏</m:t>
                                            </m:r>
                                          </m:e>
                                          <m:sub>
                                            <m:r>
                                              <a:rPr lang="en-US" b="1" i="1" smtClean="0">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sSub>
                                          <m:sSubPr>
                                            <m:ctrlPr>
                                              <a:rPr lang="en-US" b="1" i="1">
                                                <a:latin typeface="Cambria Math" panose="02040503050406030204" pitchFamily="18" charset="0"/>
                                              </a:rPr>
                                            </m:ctrlPr>
                                          </m:sSubPr>
                                          <m:e>
                                            <m:r>
                                              <a:rPr lang="en-US" b="1" i="1">
                                                <a:latin typeface="Cambria Math" panose="02040503050406030204" pitchFamily="18" charset="0"/>
                                              </a:rPr>
                                              <m:t>𝒏</m:t>
                                            </m:r>
                                          </m:e>
                                          <m:sub>
                                            <m:r>
                                              <a:rPr lang="en-US" b="1" i="1" smtClean="0">
                                                <a:latin typeface="Cambria Math" panose="02040503050406030204" pitchFamily="18" charset="0"/>
                                              </a:rPr>
                                              <m:t>𝒍</m:t>
                                            </m:r>
                                          </m:sub>
                                        </m:sSub>
                                      </m:sub>
                                    </m:sSub>
                                  </m:e>
                                  <m:sup>
                                    <m:d>
                                      <m:dPr>
                                        <m:begChr m:val="["/>
                                        <m:endChr m:val="]"/>
                                        <m:ctrlPr>
                                          <a:rPr lang="en-US" b="0" i="1">
                                            <a:latin typeface="Cambria Math" panose="02040503050406030204" pitchFamily="18" charset="0"/>
                                          </a:rPr>
                                        </m:ctrlPr>
                                      </m:dPr>
                                      <m:e>
                                        <m:r>
                                          <a:rPr lang="en-US" b="1" i="1">
                                            <a:latin typeface="Cambria Math" panose="02040503050406030204" pitchFamily="18" charset="0"/>
                                          </a:rPr>
                                          <m:t>𝒍</m:t>
                                        </m:r>
                                      </m:e>
                                    </m:d>
                                  </m:sup>
                                </m:sSup>
                              </m:e>
                            </m:mr>
                          </m:m>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5937146" y="2272128"/>
                <a:ext cx="3693639" cy="100970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15112" y="3120026"/>
                <a:ext cx="3265438" cy="446084"/>
              </a:xfrm>
              <a:prstGeom prst="rect">
                <a:avLst/>
              </a:prstGeom>
            </p:spPr>
            <p:txBody>
              <a:bodyPr wrap="square">
                <a:spAutoFit/>
              </a:bodyPr>
              <a:lstStyle/>
              <a:p>
                <a:pPr marL="800100" lvl="1" indent="-342900">
                  <a:buFont typeface="Arial" panose="020B0604020202020204" pitchFamily="34" charset="0"/>
                  <a:buChar char="•"/>
                </a:pPr>
                <a14:m>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𝑨</m:t>
                        </m:r>
                      </m:e>
                      <m:sup>
                        <m:d>
                          <m:dPr>
                            <m:begChr m:val="["/>
                            <m:endChr m:val="]"/>
                            <m:ctrlPr>
                              <a:rPr lang="en-US" sz="2000" b="1" i="1">
                                <a:latin typeface="Cambria Math" panose="02040503050406030204" pitchFamily="18" charset="0"/>
                              </a:rPr>
                            </m:ctrlPr>
                          </m:dPr>
                          <m:e>
                            <m:r>
                              <a:rPr lang="en-US" sz="2000" b="1" i="1" smtClean="0">
                                <a:latin typeface="Cambria Math" panose="02040503050406030204" pitchFamily="18" charset="0"/>
                              </a:rPr>
                              <m:t>𝒍</m:t>
                            </m:r>
                          </m:e>
                        </m:d>
                      </m:sup>
                    </m:sSup>
                    <m:r>
                      <a:rPr lang="en-US" sz="2000" b="0" i="0">
                        <a:latin typeface="Cambria Math" panose="02040503050406030204" pitchFamily="18" charset="0"/>
                      </a:rPr>
                      <m:t>=</m:t>
                    </m:r>
                    <m:sSup>
                      <m:sSupPr>
                        <m:ctrlPr>
                          <a:rPr lang="en-US" sz="2000" b="0" i="1">
                            <a:latin typeface="Cambria Math" panose="02040503050406030204" pitchFamily="18" charset="0"/>
                          </a:rPr>
                        </m:ctrlPr>
                      </m:sSupPr>
                      <m:e>
                        <m:r>
                          <a:rPr lang="en-US" sz="2000" b="1" i="1">
                            <a:latin typeface="Cambria Math" panose="02040503050406030204" pitchFamily="18" charset="0"/>
                          </a:rPr>
                          <m:t>𝒈</m:t>
                        </m:r>
                      </m:e>
                      <m:sup>
                        <m:d>
                          <m:dPr>
                            <m:begChr m:val="["/>
                            <m:endChr m:val="]"/>
                            <m:ctrlPr>
                              <a:rPr lang="en-US" sz="2000" b="1" i="1">
                                <a:latin typeface="Cambria Math" panose="02040503050406030204" pitchFamily="18" charset="0"/>
                              </a:rPr>
                            </m:ctrlPr>
                          </m:dPr>
                          <m:e>
                            <m:r>
                              <a:rPr lang="en-US" sz="2000" b="1" i="1" smtClean="0">
                                <a:latin typeface="Cambria Math" panose="02040503050406030204" pitchFamily="18" charset="0"/>
                              </a:rPr>
                              <m:t>𝒍</m:t>
                            </m:r>
                          </m:e>
                        </m:d>
                      </m:sup>
                    </m:sSup>
                    <m:d>
                      <m:dPr>
                        <m:ctrlPr>
                          <a:rPr lang="en-US" sz="2000" b="0" i="1">
                            <a:latin typeface="Cambria Math" panose="02040503050406030204" pitchFamily="18" charset="0"/>
                          </a:rPr>
                        </m:ctrlPr>
                      </m:dPr>
                      <m:e>
                        <m:sSup>
                          <m:sSupPr>
                            <m:ctrlPr>
                              <a:rPr lang="en-US" sz="2000" b="0" i="1">
                                <a:latin typeface="Cambria Math" panose="02040503050406030204" pitchFamily="18" charset="0"/>
                              </a:rPr>
                            </m:ctrlPr>
                          </m:sSupPr>
                          <m:e>
                            <m:r>
                              <a:rPr lang="en-US" sz="2000" b="1" i="1">
                                <a:latin typeface="Cambria Math" panose="02040503050406030204" pitchFamily="18" charset="0"/>
                              </a:rPr>
                              <m:t>𝒁</m:t>
                            </m:r>
                          </m:e>
                          <m:sup>
                            <m:d>
                              <m:dPr>
                                <m:begChr m:val="["/>
                                <m:endChr m:val="]"/>
                                <m:ctrlPr>
                                  <a:rPr lang="en-US" sz="2000" b="1" i="1">
                                    <a:latin typeface="Cambria Math" panose="02040503050406030204" pitchFamily="18" charset="0"/>
                                  </a:rPr>
                                </m:ctrlPr>
                              </m:dPr>
                              <m:e>
                                <m:r>
                                  <a:rPr lang="en-US" sz="2000" b="1" i="1" smtClean="0">
                                    <a:latin typeface="Cambria Math" panose="02040503050406030204" pitchFamily="18" charset="0"/>
                                  </a:rPr>
                                  <m:t>𝒍</m:t>
                                </m:r>
                              </m:e>
                            </m:d>
                          </m:sup>
                        </m:sSup>
                      </m:e>
                    </m:d>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515112" y="3120026"/>
                <a:ext cx="3265438" cy="446084"/>
              </a:xfrm>
              <a:prstGeom prst="rect">
                <a:avLst/>
              </a:prstGeom>
              <a:blipFill rotWithShape="0">
                <a:blip r:embed="rId5"/>
                <a:stretch>
                  <a:fillRect b="-15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97566" y="4375560"/>
                <a:ext cx="3811009" cy="2782749"/>
              </a:xfrm>
              <a:prstGeom prst="rect">
                <a:avLst/>
              </a:prstGeom>
            </p:spPr>
            <p:txBody>
              <a:bodyPr wrap="square">
                <a:spAutoFit/>
              </a:bodyPr>
              <a:lstStyle/>
              <a:p>
                <a:pPr marL="342900" lvl="0" indent="-342900">
                  <a:lnSpc>
                    <a:spcPct val="107000"/>
                  </a:lnSpc>
                  <a:buFont typeface="Symbol" panose="05050102010706020507" pitchFamily="18" charset="2"/>
                  <a:buChar char=""/>
                </a:pPr>
                <a14:m>
                  <m:oMath xmlns:m="http://schemas.openxmlformats.org/officeDocument/2006/math">
                    <m:sSup>
                      <m:sSupPr>
                        <m:ctrlPr>
                          <a:rPr lang="en-US" sz="2000" i="1" smtClean="0">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2000" b="1" i="1">
                            <a:effectLst/>
                            <a:latin typeface="Cambria Math" panose="02040503050406030204" pitchFamily="18" charset="0"/>
                            <a:ea typeface="Times New Roman" panose="02020603050405020304" pitchFamily="18" charset="0"/>
                            <a:cs typeface="Calibri" panose="020F0502020204030204" pitchFamily="34" charset="0"/>
                          </a:rPr>
                          <m:t>𝑾</m:t>
                        </m:r>
                      </m:e>
                      <m:sup>
                        <m:d>
                          <m:dPr>
                            <m:begChr m:val="["/>
                            <m:endChr m:val="]"/>
                            <m:ctrlPr>
                              <a:rPr lang="en-US" sz="20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2000" b="0" i="1" smtClean="0">
                                <a:effectLst/>
                                <a:latin typeface="Cambria Math" panose="02040503050406030204" pitchFamily="18" charset="0"/>
                                <a:ea typeface="Times New Roman" panose="02020603050405020304" pitchFamily="18" charset="0"/>
                                <a:cs typeface="Calibri" panose="020F0502020204030204" pitchFamily="34" charset="0"/>
                              </a:rPr>
                              <m:t>𝑙</m:t>
                            </m:r>
                          </m:e>
                        </m:d>
                        <m:r>
                          <a:rPr lang="en-US" sz="2000" i="1">
                            <a:effectLst/>
                            <a:latin typeface="Cambria Math" panose="02040503050406030204" pitchFamily="18" charset="0"/>
                            <a:ea typeface="Times New Roman" panose="02020603050405020304" pitchFamily="18" charset="0"/>
                            <a:cs typeface="Calibri" panose="020F0502020204030204" pitchFamily="34" charset="0"/>
                          </a:rPr>
                          <m:t> </m:t>
                        </m:r>
                      </m:sup>
                    </m:sSup>
                  </m:oMath>
                </a14:m>
                <a:r>
                  <a:rPr lang="en-US" sz="2000" dirty="0">
                    <a:effectLst/>
                    <a:latin typeface="Cambria" panose="02040503050406030204" pitchFamily="18" charset="0"/>
                    <a:ea typeface="Cambria" panose="02040503050406030204" pitchFamily="18" charset="0"/>
                    <a:cs typeface="Calibri" panose="020F0502020204030204" pitchFamily="34" charset="0"/>
                  </a:rPr>
                  <a:t>has dimensions </a:t>
                </a:r>
                <a14:m>
                  <m:oMath xmlns:m="http://schemas.openxmlformats.org/officeDocument/2006/math">
                    <m:sSub>
                      <m:sSubPr>
                        <m:ctrlPr>
                          <a:rPr lang="en-US" sz="2000"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sz="2000"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𝒏</m:t>
                        </m:r>
                      </m:e>
                      <m:sub>
                        <m:r>
                          <a:rPr lang="en-US" sz="2000"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𝒍</m:t>
                        </m:r>
                        <m:r>
                          <a:rPr lang="en-US" sz="2000"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t>−</m:t>
                        </m:r>
                        <m:r>
                          <a:rPr lang="en-US" sz="2000"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𝟏</m:t>
                        </m:r>
                      </m:sub>
                    </m:sSub>
                  </m:oMath>
                </a14:m>
                <a:r>
                  <a:rPr lang="en-US" sz="2000" dirty="0">
                    <a:effectLst/>
                    <a:latin typeface="Cambria" panose="02040503050406030204" pitchFamily="18" charset="0"/>
                    <a:ea typeface="Cambria" panose="02040503050406030204" pitchFamily="18" charset="0"/>
                    <a:cs typeface="Calibri" panose="020F0502020204030204" pitchFamily="34" charset="0"/>
                  </a:rPr>
                  <a:t>×</a:t>
                </a:r>
                <a14:m>
                  <m:oMath xmlns:m="http://schemas.openxmlformats.org/officeDocument/2006/math">
                    <m:sSub>
                      <m:sSubPr>
                        <m:ctrlPr>
                          <a:rPr lang="en-US" sz="2000"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sz="2000"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𝒏</m:t>
                        </m:r>
                      </m:e>
                      <m:sub>
                        <m:r>
                          <a:rPr lang="en-US" sz="2000"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𝒍</m:t>
                        </m:r>
                      </m:sub>
                    </m:sSub>
                  </m:oMath>
                </a14:m>
                <a:r>
                  <a:rPr lang="en-US" sz="2000" dirty="0">
                    <a:effectLst/>
                    <a:latin typeface="Cambria" panose="02040503050406030204" pitchFamily="18" charset="0"/>
                    <a:ea typeface="Cambria" panose="02040503050406030204" pitchFamily="18" charset="0"/>
                    <a:cs typeface="Calibri" panose="020F0502020204030204" pitchFamily="34" charset="0"/>
                  </a:rPr>
                  <a:t>.</a:t>
                </a:r>
                <a:endParaRPr lang="en-US" sz="2000" dirty="0">
                  <a:effectLst/>
                  <a:latin typeface="Cambria" panose="02040503050406030204" pitchFamily="18" charset="0"/>
                  <a:ea typeface="Cambria" panose="02040503050406030204" pitchFamily="18"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14:m>
                  <m:oMath xmlns:m="http://schemas.openxmlformats.org/officeDocument/2006/math">
                    <m:sSup>
                      <m:sSupPr>
                        <m:ctrlPr>
                          <a:rPr lang="en-US" sz="2000" b="1"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2000" b="1" i="1">
                            <a:effectLst/>
                            <a:latin typeface="Cambria Math" panose="02040503050406030204" pitchFamily="18" charset="0"/>
                            <a:ea typeface="Times New Roman" panose="02020603050405020304" pitchFamily="18" charset="0"/>
                            <a:cs typeface="Calibri" panose="020F0502020204030204" pitchFamily="34" charset="0"/>
                          </a:rPr>
                          <m:t>𝒃</m:t>
                        </m:r>
                      </m:e>
                      <m:sup>
                        <m:d>
                          <m:dPr>
                            <m:begChr m:val="["/>
                            <m:endChr m:val="]"/>
                            <m:ctrlPr>
                              <a:rPr lang="en-US" sz="2000" b="1"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2000" b="1" i="1" smtClean="0">
                                <a:effectLst/>
                                <a:latin typeface="Cambria Math" panose="02040503050406030204" pitchFamily="18" charset="0"/>
                                <a:ea typeface="Times New Roman" panose="02020603050405020304" pitchFamily="18" charset="0"/>
                                <a:cs typeface="Calibri" panose="020F0502020204030204" pitchFamily="34" charset="0"/>
                              </a:rPr>
                              <m:t>𝒍</m:t>
                            </m:r>
                          </m:e>
                        </m:d>
                        <m:r>
                          <a:rPr lang="en-US" sz="2000" b="1" i="1">
                            <a:effectLst/>
                            <a:latin typeface="Cambria Math" panose="02040503050406030204" pitchFamily="18" charset="0"/>
                            <a:ea typeface="Times New Roman" panose="02020603050405020304" pitchFamily="18" charset="0"/>
                            <a:cs typeface="Calibri" panose="020F0502020204030204" pitchFamily="34" charset="0"/>
                          </a:rPr>
                          <m:t> </m:t>
                        </m:r>
                      </m:sup>
                    </m:sSup>
                  </m:oMath>
                </a14:m>
                <a:r>
                  <a:rPr lang="en-US" sz="2000" dirty="0">
                    <a:effectLst/>
                    <a:latin typeface="Cambria" panose="02040503050406030204" pitchFamily="18" charset="0"/>
                    <a:ea typeface="Cambria" panose="02040503050406030204" pitchFamily="18" charset="0"/>
                    <a:cs typeface="Calibri" panose="020F0502020204030204" pitchFamily="34" charset="0"/>
                  </a:rPr>
                  <a:t>has dimensions </a:t>
                </a:r>
                <a14:m>
                  <m:oMath xmlns:m="http://schemas.openxmlformats.org/officeDocument/2006/math">
                    <m:sSub>
                      <m:sSubPr>
                        <m:ctrlPr>
                          <a:rPr lang="en-US" sz="2000"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sz="2000"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𝒏</m:t>
                        </m:r>
                      </m:e>
                      <m:sub>
                        <m:r>
                          <a:rPr lang="en-US" sz="2000"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𝒍</m:t>
                        </m:r>
                      </m:sub>
                    </m:sSub>
                  </m:oMath>
                </a14:m>
                <a:r>
                  <a:rPr lang="en-US" sz="2000" dirty="0">
                    <a:effectLst/>
                    <a:latin typeface="Cambria" panose="02040503050406030204" pitchFamily="18" charset="0"/>
                    <a:ea typeface="Cambria" panose="02040503050406030204" pitchFamily="18" charset="0"/>
                    <a:cs typeface="Calibri" panose="020F0502020204030204" pitchFamily="34" charset="0"/>
                  </a:rPr>
                  <a:t>×</a:t>
                </a:r>
                <a:r>
                  <a:rPr lang="en-US" sz="1600" b="1" dirty="0">
                    <a:effectLst/>
                    <a:latin typeface="Cambria" panose="02040503050406030204" pitchFamily="18" charset="0"/>
                    <a:ea typeface="Cambria" panose="02040503050406030204" pitchFamily="18" charset="0"/>
                    <a:cs typeface="Calibri" panose="020F0502020204030204" pitchFamily="34" charset="0"/>
                  </a:rPr>
                  <a:t>1</a:t>
                </a:r>
                <a:r>
                  <a:rPr lang="en-US" sz="2000" b="1" dirty="0">
                    <a:effectLst/>
                    <a:latin typeface="Cambria" panose="02040503050406030204" pitchFamily="18" charset="0"/>
                    <a:ea typeface="Cambria" panose="02040503050406030204" pitchFamily="18" charset="0"/>
                    <a:cs typeface="Calibri" panose="020F0502020204030204" pitchFamily="34" charset="0"/>
                  </a:rPr>
                  <a:t>.</a:t>
                </a:r>
                <a:endParaRPr lang="en-US" sz="2000" dirty="0">
                  <a:effectLst/>
                  <a:latin typeface="Cambria" panose="02040503050406030204" pitchFamily="18" charset="0"/>
                  <a:ea typeface="Cambria" panose="02040503050406030204" pitchFamily="18"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14:m>
                  <m:oMath xmlns:m="http://schemas.openxmlformats.org/officeDocument/2006/math">
                    <m:sSup>
                      <m:sSupPr>
                        <m:ctrlPr>
                          <a:rPr lang="en-US" sz="2000" b="1" i="1" smtClean="0">
                            <a:latin typeface="Cambria Math" panose="02040503050406030204" pitchFamily="18" charset="0"/>
                          </a:rPr>
                        </m:ctrlPr>
                      </m:sSupPr>
                      <m:e>
                        <m:r>
                          <a:rPr lang="en-US" sz="2000" b="1" i="1">
                            <a:latin typeface="Cambria Math" panose="02040503050406030204" pitchFamily="18" charset="0"/>
                          </a:rPr>
                          <m:t>𝒁</m:t>
                        </m:r>
                      </m:e>
                      <m:sup>
                        <m:d>
                          <m:dPr>
                            <m:begChr m:val="["/>
                            <m:endChr m:val="]"/>
                            <m:ctrlPr>
                              <a:rPr lang="en-US" sz="2000" b="1" i="1">
                                <a:latin typeface="Cambria Math" panose="02040503050406030204" pitchFamily="18" charset="0"/>
                              </a:rPr>
                            </m:ctrlPr>
                          </m:dPr>
                          <m:e>
                            <m:r>
                              <a:rPr lang="en-US" sz="2000" b="1" i="1" smtClean="0">
                                <a:latin typeface="Cambria Math" panose="02040503050406030204" pitchFamily="18" charset="0"/>
                              </a:rPr>
                              <m:t>𝒍</m:t>
                            </m:r>
                          </m:e>
                        </m:d>
                      </m:sup>
                    </m:sSup>
                  </m:oMath>
                </a14:m>
                <a:r>
                  <a:rPr lang="en-US" sz="2000" dirty="0">
                    <a:effectLst/>
                    <a:latin typeface="Cambria" panose="02040503050406030204" pitchFamily="18" charset="0"/>
                    <a:ea typeface="Cambria" panose="02040503050406030204" pitchFamily="18" charset="0"/>
                    <a:cs typeface="Calibri" panose="020F0502020204030204" pitchFamily="34" charset="0"/>
                  </a:rPr>
                  <a:t>has dimensions </a:t>
                </a:r>
                <a14:m>
                  <m:oMath xmlns:m="http://schemas.openxmlformats.org/officeDocument/2006/math">
                    <m:sSub>
                      <m:sSubPr>
                        <m:ctrlPr>
                          <a:rPr lang="en-US" sz="2000"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sz="2000"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𝒏</m:t>
                        </m:r>
                      </m:e>
                      <m:sub>
                        <m:r>
                          <a:rPr lang="en-US" sz="2000"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𝒍</m:t>
                        </m:r>
                      </m:sub>
                    </m:sSub>
                  </m:oMath>
                </a14:m>
                <a:r>
                  <a:rPr lang="en-US" sz="2000" dirty="0">
                    <a:effectLst/>
                    <a:latin typeface="Cambria" panose="02040503050406030204" pitchFamily="18" charset="0"/>
                    <a:ea typeface="Cambria" panose="02040503050406030204" pitchFamily="18" charset="0"/>
                    <a:cs typeface="Calibri" panose="020F0502020204030204" pitchFamily="34" charset="0"/>
                  </a:rPr>
                  <a:t>×</a:t>
                </a:r>
                <a:r>
                  <a:rPr lang="en-US" sz="1600" b="1" dirty="0">
                    <a:effectLst/>
                    <a:latin typeface="Cambria" panose="02040503050406030204" pitchFamily="18" charset="0"/>
                    <a:ea typeface="Cambria" panose="02040503050406030204" pitchFamily="18" charset="0"/>
                    <a:cs typeface="Calibri" panose="020F0502020204030204" pitchFamily="34" charset="0"/>
                  </a:rPr>
                  <a:t>1</a:t>
                </a:r>
                <a:r>
                  <a:rPr lang="en-US" sz="2000" b="1" dirty="0">
                    <a:effectLst/>
                    <a:latin typeface="Cambria" panose="02040503050406030204" pitchFamily="18" charset="0"/>
                    <a:ea typeface="Cambria" panose="02040503050406030204" pitchFamily="18" charset="0"/>
                    <a:cs typeface="Calibri" panose="020F0502020204030204" pitchFamily="34" charset="0"/>
                  </a:rPr>
                  <a:t>.</a:t>
                </a:r>
                <a:endParaRPr lang="en-US" sz="2000" dirty="0">
                  <a:effectLst/>
                  <a:latin typeface="Cambria" panose="02040503050406030204" pitchFamily="18" charset="0"/>
                  <a:ea typeface="Cambria" panose="02040503050406030204" pitchFamily="18"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14:m>
                  <m:oMath xmlns:m="http://schemas.openxmlformats.org/officeDocument/2006/math">
                    <m:sSup>
                      <m:sSupPr>
                        <m:ctrlPr>
                          <a:rPr lang="en-US" sz="2000" b="1"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2000" b="1" i="1" smtClean="0">
                            <a:effectLst/>
                            <a:latin typeface="Cambria Math" panose="02040503050406030204" pitchFamily="18" charset="0"/>
                            <a:ea typeface="Times New Roman" panose="02020603050405020304" pitchFamily="18" charset="0"/>
                            <a:cs typeface="Calibri" panose="020F0502020204030204" pitchFamily="34" charset="0"/>
                          </a:rPr>
                          <m:t>𝑨</m:t>
                        </m:r>
                      </m:e>
                      <m:sup>
                        <m:d>
                          <m:dPr>
                            <m:begChr m:val="["/>
                            <m:endChr m:val="]"/>
                            <m:ctrlPr>
                              <a:rPr lang="en-US" sz="2000" b="1"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2000" b="1" i="1" smtClean="0">
                                <a:effectLst/>
                                <a:latin typeface="Cambria Math" panose="02040503050406030204" pitchFamily="18" charset="0"/>
                                <a:ea typeface="Times New Roman" panose="02020603050405020304" pitchFamily="18" charset="0"/>
                                <a:cs typeface="Calibri" panose="020F0502020204030204" pitchFamily="34" charset="0"/>
                              </a:rPr>
                              <m:t>𝒍</m:t>
                            </m:r>
                          </m:e>
                        </m:d>
                      </m:sup>
                    </m:sSup>
                  </m:oMath>
                </a14:m>
                <a:r>
                  <a:rPr lang="en-US" sz="2000" b="1" dirty="0">
                    <a:effectLst/>
                    <a:latin typeface="Cambria" panose="02040503050406030204" pitchFamily="18" charset="0"/>
                    <a:ea typeface="Cambria" panose="02040503050406030204" pitchFamily="18" charset="0"/>
                    <a:cs typeface="Calibri" panose="020F0502020204030204" pitchFamily="34" charset="0"/>
                  </a:rPr>
                  <a:t> </a:t>
                </a:r>
                <a:r>
                  <a:rPr lang="en-US" sz="2000" dirty="0">
                    <a:effectLst/>
                    <a:latin typeface="Cambria" panose="02040503050406030204" pitchFamily="18" charset="0"/>
                    <a:ea typeface="Cambria" panose="02040503050406030204" pitchFamily="18" charset="0"/>
                    <a:cs typeface="Calibri" panose="020F0502020204030204" pitchFamily="34" charset="0"/>
                  </a:rPr>
                  <a:t>has dimensions </a:t>
                </a:r>
                <a14:m>
                  <m:oMath xmlns:m="http://schemas.openxmlformats.org/officeDocument/2006/math">
                    <m:sSub>
                      <m:sSubPr>
                        <m:ctrlPr>
                          <a:rPr lang="en-US" sz="2000"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ctrlPr>
                      </m:sSubPr>
                      <m:e>
                        <m:r>
                          <a:rPr lang="en-US" sz="2000" b="1" i="1">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𝒏</m:t>
                        </m:r>
                      </m:e>
                      <m:sub>
                        <m:r>
                          <a:rPr lang="en-US" sz="2000" b="1" i="1" smtClean="0">
                            <a:solidFill>
                              <a:srgbClr val="000000"/>
                            </a:solidFill>
                            <a:effectLst/>
                            <a:latin typeface="Cambria Math" panose="02040503050406030204" pitchFamily="18" charset="0"/>
                            <a:ea typeface="SimSun" panose="02010600030101010101" pitchFamily="2" charset="-122"/>
                            <a:cs typeface="Calibri" panose="020F0502020204030204" pitchFamily="34" charset="0"/>
                          </a:rPr>
                          <m:t>𝒍</m:t>
                        </m:r>
                      </m:sub>
                    </m:sSub>
                  </m:oMath>
                </a14:m>
                <a:r>
                  <a:rPr lang="en-US" sz="2000" dirty="0">
                    <a:effectLst/>
                    <a:latin typeface="Cambria" panose="02040503050406030204" pitchFamily="18" charset="0"/>
                    <a:ea typeface="Cambria" panose="02040503050406030204" pitchFamily="18" charset="0"/>
                    <a:cs typeface="Calibri" panose="020F0502020204030204" pitchFamily="34" charset="0"/>
                  </a:rPr>
                  <a:t>×</a:t>
                </a:r>
                <a:r>
                  <a:rPr lang="en-US" sz="1600" b="1" dirty="0">
                    <a:effectLst/>
                    <a:latin typeface="Cambria" panose="02040503050406030204" pitchFamily="18" charset="0"/>
                    <a:ea typeface="Cambria" panose="02040503050406030204" pitchFamily="18" charset="0"/>
                    <a:cs typeface="Calibri" panose="020F0502020204030204" pitchFamily="34" charset="0"/>
                  </a:rPr>
                  <a:t>1</a:t>
                </a:r>
                <a:r>
                  <a:rPr lang="en-US" sz="2000" b="1" dirty="0" smtClean="0">
                    <a:effectLst/>
                    <a:latin typeface="Cambria" panose="02040503050406030204" pitchFamily="18" charset="0"/>
                    <a:ea typeface="Cambria" panose="02040503050406030204" pitchFamily="18" charset="0"/>
                    <a:cs typeface="Calibri" panose="020F0502020204030204" pitchFamily="34" charset="0"/>
                  </a:rPr>
                  <a:t>.</a:t>
                </a:r>
              </a:p>
              <a:p>
                <a:pPr marL="342900" indent="-342900">
                  <a:lnSpc>
                    <a:spcPct val="107000"/>
                  </a:lnSpc>
                  <a:spcAft>
                    <a:spcPts val="800"/>
                  </a:spcAft>
                  <a:buFont typeface="Symbol" panose="05050102010706020507" pitchFamily="18" charset="2"/>
                  <a:buChar char=""/>
                </a:pP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𝒈</m:t>
                        </m:r>
                      </m:e>
                      <m:sup>
                        <m:d>
                          <m:dPr>
                            <m:begChr m:val="["/>
                            <m:endChr m:val="]"/>
                            <m:ctrlPr>
                              <a:rPr lang="en-US" sz="2000" b="1" i="1">
                                <a:latin typeface="Cambria Math" panose="02040503050406030204" pitchFamily="18" charset="0"/>
                              </a:rPr>
                            </m:ctrlPr>
                          </m:dPr>
                          <m:e>
                            <m:r>
                              <a:rPr lang="en-US" sz="2000" b="1" i="1" smtClean="0">
                                <a:latin typeface="Cambria Math" panose="02040503050406030204" pitchFamily="18" charset="0"/>
                              </a:rPr>
                              <m:t>𝒍</m:t>
                            </m:r>
                          </m:e>
                        </m:d>
                      </m:sup>
                    </m:sSup>
                  </m:oMath>
                </a14:m>
                <a:r>
                  <a:rPr lang="en-US" sz="2000" b="1" dirty="0">
                    <a:latin typeface="Cambria" panose="02040503050406030204" pitchFamily="18" charset="0"/>
                    <a:ea typeface="Cambria" panose="02040503050406030204" pitchFamily="18" charset="0"/>
                    <a:cs typeface="Calibri" panose="020F0502020204030204" pitchFamily="34" charset="0"/>
                  </a:rPr>
                  <a:t> </a:t>
                </a:r>
                <a:r>
                  <a:rPr lang="en-US" sz="2000" dirty="0">
                    <a:latin typeface="Cambria" panose="02040503050406030204" pitchFamily="18" charset="0"/>
                    <a:ea typeface="Cambria" panose="02040503050406030204" pitchFamily="18" charset="0"/>
                    <a:cs typeface="Calibri" panose="020F0502020204030204" pitchFamily="34" charset="0"/>
                  </a:rPr>
                  <a:t>is the activation function associated </a:t>
                </a:r>
                <a:r>
                  <a:rPr lang="en-US" sz="2000" dirty="0" smtClean="0">
                    <a:latin typeface="Cambria" panose="02040503050406030204" pitchFamily="18" charset="0"/>
                    <a:ea typeface="Cambria" panose="02040503050406030204" pitchFamily="18" charset="0"/>
                    <a:cs typeface="Calibri" panose="020F0502020204030204" pitchFamily="34" charset="0"/>
                  </a:rPr>
                  <a:t>layer </a:t>
                </a:r>
                <a14:m>
                  <m:oMath xmlns:m="http://schemas.openxmlformats.org/officeDocument/2006/math">
                    <m:r>
                      <a:rPr lang="en-US" sz="2000" b="1" i="1">
                        <a:latin typeface="Cambria Math" panose="02040503050406030204" pitchFamily="18" charset="0"/>
                      </a:rPr>
                      <m:t>𝒍</m:t>
                    </m:r>
                  </m:oMath>
                </a14:m>
                <a:endParaRPr lang="en-US" sz="2000" b="1" dirty="0">
                  <a:latin typeface="Cambria" panose="02040503050406030204" pitchFamily="18" charset="0"/>
                  <a:ea typeface="Cambria" panose="02040503050406030204" pitchFamily="18"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endParaRPr lang="en-US" sz="2000" dirty="0">
                  <a:effectLst/>
                  <a:latin typeface="Cambria" panose="02040503050406030204" pitchFamily="18" charset="0"/>
                  <a:ea typeface="Cambria" panose="02040503050406030204" pitchFamily="18" charset="0"/>
                  <a:cs typeface="Arial" panose="020B0604020202020204"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797566" y="4375560"/>
                <a:ext cx="3811009" cy="2782749"/>
              </a:xfrm>
              <a:prstGeom prst="rect">
                <a:avLst/>
              </a:prstGeom>
              <a:blipFill rotWithShape="0">
                <a:blip r:embed="rId6"/>
                <a:stretch>
                  <a:fillRect l="-1760" t="-1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0216660" y="1980900"/>
                <a:ext cx="1727461" cy="14073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𝒃</m:t>
                          </m:r>
                        </m:e>
                        <m:sup>
                          <m:d>
                            <m:dPr>
                              <m:begChr m:val="["/>
                              <m:endChr m:val="]"/>
                              <m:ctrlPr>
                                <a:rPr lang="en-US" b="1" i="1">
                                  <a:latin typeface="Cambria Math" panose="02040503050406030204" pitchFamily="18" charset="0"/>
                                </a:rPr>
                              </m:ctrlPr>
                            </m:dPr>
                            <m:e>
                              <m:r>
                                <a:rPr lang="en-US" b="1" i="1" smtClean="0">
                                  <a:latin typeface="Cambria Math" panose="02040503050406030204" pitchFamily="18" charset="0"/>
                                </a:rPr>
                                <m:t>𝒍</m:t>
                              </m:r>
                            </m:e>
                          </m:d>
                        </m:sup>
                      </m:sSup>
                      <m:r>
                        <a:rPr lang="en-US" b="0" i="0">
                          <a:latin typeface="Cambria Math" panose="02040503050406030204" pitchFamily="18" charset="0"/>
                        </a:rPr>
                        <m:t>=</m:t>
                      </m:r>
                      <m:d>
                        <m:dPr>
                          <m:ctrlPr>
                            <a:rPr lang="en-US" b="0" i="1">
                              <a:latin typeface="Cambria Math" panose="02040503050406030204" pitchFamily="18" charset="0"/>
                            </a:rPr>
                          </m:ctrlPr>
                        </m:dPr>
                        <m:e>
                          <m:m>
                            <m:mPr>
                              <m:mcs>
                                <m:mc>
                                  <m:mcPr>
                                    <m:count m:val="1"/>
                                    <m:mcJc m:val="center"/>
                                  </m:mcPr>
                                </m:mc>
                              </m:mcs>
                              <m:ctrlPr>
                                <a:rPr lang="en-US" b="0" i="1">
                                  <a:latin typeface="Cambria Math" panose="02040503050406030204" pitchFamily="18" charset="0"/>
                                </a:rPr>
                              </m:ctrlPr>
                            </m:mPr>
                            <m:mr>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1" i="1">
                                            <a:latin typeface="Cambria Math" panose="02040503050406030204" pitchFamily="18" charset="0"/>
                                          </a:rPr>
                                          <m:t>𝒃</m:t>
                                        </m:r>
                                      </m:e>
                                      <m:sub>
                                        <m:r>
                                          <a:rPr lang="en-US" b="0" i="0">
                                            <a:latin typeface="Cambria Math" panose="02040503050406030204" pitchFamily="18" charset="0"/>
                                          </a:rPr>
                                          <m:t>1</m:t>
                                        </m:r>
                                      </m:sub>
                                    </m:sSub>
                                  </m:e>
                                  <m:sup>
                                    <m:d>
                                      <m:dPr>
                                        <m:begChr m:val="["/>
                                        <m:endChr m:val="]"/>
                                        <m:ctrlPr>
                                          <a:rPr lang="en-US" b="0" i="1">
                                            <a:latin typeface="Cambria Math" panose="02040503050406030204" pitchFamily="18" charset="0"/>
                                          </a:rPr>
                                        </m:ctrlPr>
                                      </m:dPr>
                                      <m:e>
                                        <m:r>
                                          <a:rPr lang="en-US" b="0" i="1" smtClean="0">
                                            <a:latin typeface="Cambria Math" panose="02040503050406030204" pitchFamily="18" charset="0"/>
                                          </a:rPr>
                                          <m:t>𝑙</m:t>
                                        </m:r>
                                      </m:e>
                                    </m:d>
                                  </m:sup>
                                </m:sSup>
                              </m:e>
                            </m:mr>
                            <m:mr>
                              <m:e>
                                <m:m>
                                  <m:mPr>
                                    <m:mcs>
                                      <m:mc>
                                        <m:mcPr>
                                          <m:count m:val="1"/>
                                          <m:mcJc m:val="center"/>
                                        </m:mcPr>
                                      </m:mc>
                                    </m:mcs>
                                    <m:ctrlPr>
                                      <a:rPr lang="en-US" b="0" i="1">
                                        <a:latin typeface="Cambria Math" panose="02040503050406030204" pitchFamily="18" charset="0"/>
                                      </a:rPr>
                                    </m:ctrlPr>
                                  </m:mPr>
                                  <m:mr>
                                    <m:e>
                                      <m:r>
                                        <a:rPr lang="en-US" b="0" i="0">
                                          <a:latin typeface="Cambria Math" panose="02040503050406030204" pitchFamily="18" charset="0"/>
                                        </a:rPr>
                                        <m:t>⋮</m:t>
                                      </m:r>
                                    </m:e>
                                  </m:mr>
                                  <m:mr>
                                    <m:e>
                                      <m:r>
                                        <a:rPr lang="en-US" b="0" i="0">
                                          <a:latin typeface="Cambria Math" panose="02040503050406030204" pitchFamily="18" charset="0"/>
                                        </a:rPr>
                                        <m:t>⋮</m:t>
                                      </m:r>
                                    </m:e>
                                  </m:mr>
                                  <m:mr>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1" i="1">
                                                  <a:latin typeface="Cambria Math" panose="02040503050406030204" pitchFamily="18" charset="0"/>
                                                </a:rPr>
                                                <m:t>𝒃</m:t>
                                              </m:r>
                                            </m:e>
                                            <m:sub>
                                              <m:sSub>
                                                <m:sSubPr>
                                                  <m:ctrlPr>
                                                    <a:rPr lang="en-US" b="1" i="1">
                                                      <a:latin typeface="Cambria Math" panose="02040503050406030204" pitchFamily="18" charset="0"/>
                                                    </a:rPr>
                                                  </m:ctrlPr>
                                                </m:sSubPr>
                                                <m:e>
                                                  <m:r>
                                                    <a:rPr lang="en-US" b="1" i="1">
                                                      <a:latin typeface="Cambria Math" panose="02040503050406030204" pitchFamily="18" charset="0"/>
                                                    </a:rPr>
                                                    <m:t>𝒏</m:t>
                                                  </m:r>
                                                </m:e>
                                                <m:sub>
                                                  <m:r>
                                                    <a:rPr lang="en-US" b="1" i="1" smtClean="0">
                                                      <a:latin typeface="Cambria Math" panose="02040503050406030204" pitchFamily="18" charset="0"/>
                                                    </a:rPr>
                                                    <m:t>𝒍</m:t>
                                                  </m:r>
                                                </m:sub>
                                              </m:sSub>
                                            </m:sub>
                                          </m:sSub>
                                        </m:e>
                                        <m:sup>
                                          <m:d>
                                            <m:dPr>
                                              <m:begChr m:val="["/>
                                              <m:endChr m:val="]"/>
                                              <m:ctrlPr>
                                                <a:rPr lang="en-US" b="0" i="1">
                                                  <a:latin typeface="Cambria Math" panose="02040503050406030204" pitchFamily="18" charset="0"/>
                                                </a:rPr>
                                              </m:ctrlPr>
                                            </m:dPr>
                                            <m:e>
                                              <m:r>
                                                <a:rPr lang="en-US" b="0" i="1" smtClean="0">
                                                  <a:latin typeface="Cambria Math" panose="02040503050406030204" pitchFamily="18" charset="0"/>
                                                </a:rPr>
                                                <m:t>𝑙</m:t>
                                              </m:r>
                                            </m:e>
                                          </m:d>
                                        </m:sup>
                                      </m:sSup>
                                    </m:e>
                                  </m:mr>
                                </m:m>
                              </m:e>
                            </m:mr>
                          </m:m>
                        </m:e>
                      </m:d>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0216660" y="1980900"/>
                <a:ext cx="1727461" cy="1407373"/>
              </a:xfrm>
              <a:prstGeom prst="rect">
                <a:avLst/>
              </a:prstGeom>
              <a:blipFill rotWithShape="0">
                <a:blip r:embed="rId7"/>
                <a:stretch>
                  <a:fillRect/>
                </a:stretch>
              </a:blipFill>
            </p:spPr>
            <p:txBody>
              <a:bodyPr/>
              <a:lstStyle/>
              <a:p>
                <a:r>
                  <a:rPr lang="en-US">
                    <a:noFill/>
                  </a:rPr>
                  <a:t> </a:t>
                </a:r>
              </a:p>
            </p:txBody>
          </p:sp>
        </mc:Fallback>
      </mc:AlternateContent>
      <p:sp>
        <p:nvSpPr>
          <p:cNvPr id="14" name="Rectangle 13"/>
          <p:cNvSpPr/>
          <p:nvPr/>
        </p:nvSpPr>
        <p:spPr>
          <a:xfrm>
            <a:off x="5937146" y="1653150"/>
            <a:ext cx="1475404" cy="461665"/>
          </a:xfrm>
          <a:prstGeom prst="rect">
            <a:avLst/>
          </a:prstGeom>
        </p:spPr>
        <p:txBody>
          <a:bodyPr wrap="none">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Where </a:t>
            </a: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83965" y="4007251"/>
            <a:ext cx="2804110" cy="2585253"/>
          </a:xfrm>
          <a:prstGeom prst="rect">
            <a:avLst/>
          </a:prstGeom>
        </p:spPr>
      </p:pic>
      <p:sp>
        <p:nvSpPr>
          <p:cNvPr id="9" name="Slide Number Placeholder 8"/>
          <p:cNvSpPr>
            <a:spLocks noGrp="1"/>
          </p:cNvSpPr>
          <p:nvPr>
            <p:ph type="sldNum" sz="quarter" idx="12"/>
          </p:nvPr>
        </p:nvSpPr>
        <p:spPr/>
        <p:txBody>
          <a:bodyPr/>
          <a:lstStyle/>
          <a:p>
            <a:fld id="{AE32E4D7-FACD-4D6D-962A-CAC4EFC76A88}" type="slidenum">
              <a:rPr lang="en-US" smtClean="0"/>
              <a:t>17</a:t>
            </a:fld>
            <a:endParaRPr lang="en-US"/>
          </a:p>
        </p:txBody>
      </p:sp>
    </p:spTree>
    <p:extLst>
      <p:ext uri="{BB962C8B-B14F-4D97-AF65-F5344CB8AC3E}">
        <p14:creationId xmlns:p14="http://schemas.microsoft.com/office/powerpoint/2010/main" val="1924192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Neural Networks</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15112" y="1653150"/>
            <a:ext cx="11676888" cy="2308324"/>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They </a:t>
            </a:r>
            <a:r>
              <a:rPr lang="en-US" sz="2400" dirty="0">
                <a:latin typeface="Cambria" panose="02040503050406030204" pitchFamily="18" charset="0"/>
                <a:ea typeface="Cambria" panose="02040503050406030204" pitchFamily="18" charset="0"/>
              </a:rPr>
              <a:t>help in keeping the value of the output from the neuron restricted to a certain limit as per our requirement. </a:t>
            </a: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It adds non-linearity into a neural network.</a:t>
            </a:r>
            <a:r>
              <a:rPr lang="en-US" sz="2400" dirty="0" smtClean="0">
                <a:latin typeface="Arial Narrow" panose="020B0606020202030204" pitchFamily="34" charset="0"/>
              </a:rPr>
              <a:t> </a:t>
            </a:r>
          </a:p>
          <a:p>
            <a:endParaRPr lang="en-US" sz="2400" dirty="0">
              <a:latin typeface="Arial Narrow" panose="020B0606020202030204" pitchFamily="34" charset="0"/>
            </a:endParaRPr>
          </a:p>
          <a:p>
            <a:endParaRPr lang="en-US" sz="2400" b="1" dirty="0" smtClean="0"/>
          </a:p>
        </p:txBody>
      </p:sp>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Activation Function </a:t>
            </a:r>
            <a:endParaRPr lang="en-US" sz="3600" dirty="0">
              <a:latin typeface="Cambria" panose="02040503050406030204" pitchFamily="18" charset="0"/>
              <a:ea typeface="Cambria" panose="02040503050406030204" pitchFamily="18" charset="0"/>
            </a:endParaRPr>
          </a:p>
        </p:txBody>
      </p:sp>
      <p:pic>
        <p:nvPicPr>
          <p:cNvPr id="11" name="Picture 10"/>
          <p:cNvPicPr/>
          <p:nvPr/>
        </p:nvPicPr>
        <p:blipFill rotWithShape="1">
          <a:blip r:embed="rId3">
            <a:extLst>
              <a:ext uri="{28A0092B-C50C-407E-A947-70E740481C1C}">
                <a14:useLocalDpi xmlns:a14="http://schemas.microsoft.com/office/drawing/2010/main" val="0"/>
              </a:ext>
            </a:extLst>
          </a:blip>
          <a:srcRect l="18757" r="19364"/>
          <a:stretch/>
        </p:blipFill>
        <p:spPr bwMode="auto">
          <a:xfrm>
            <a:off x="898298" y="4580027"/>
            <a:ext cx="3676650" cy="1435100"/>
          </a:xfrm>
          <a:prstGeom prst="rect">
            <a:avLst/>
          </a:prstGeom>
          <a:noFill/>
          <a:ln>
            <a:noFill/>
          </a:ln>
          <a:extLst>
            <a:ext uri="{53640926-AAD7-44D8-BBD7-CCE9431645EC}">
              <a14:shadowObscured xmlns:a14="http://schemas.microsoft.com/office/drawing/2010/main"/>
            </a:ext>
          </a:extLst>
        </p:spPr>
      </p:pic>
      <p:pic>
        <p:nvPicPr>
          <p:cNvPr id="12" name="Picture 11"/>
          <p:cNvPicPr/>
          <p:nvPr/>
        </p:nvPicPr>
        <p:blipFill rotWithShape="1">
          <a:blip r:embed="rId4">
            <a:extLst>
              <a:ext uri="{28A0092B-C50C-407E-A947-70E740481C1C}">
                <a14:useLocalDpi xmlns:a14="http://schemas.microsoft.com/office/drawing/2010/main" val="0"/>
              </a:ext>
            </a:extLst>
          </a:blip>
          <a:srcRect r="150" b="490"/>
          <a:stretch/>
        </p:blipFill>
        <p:spPr bwMode="auto">
          <a:xfrm>
            <a:off x="7526747" y="4465448"/>
            <a:ext cx="2623185" cy="1958975"/>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6" name="Rectangle 5"/>
              <p:cNvSpPr/>
              <p:nvPr/>
            </p:nvSpPr>
            <p:spPr>
              <a:xfrm>
                <a:off x="7526747" y="3934121"/>
                <a:ext cx="4701543" cy="369332"/>
              </a:xfrm>
              <a:prstGeom prst="rect">
                <a:avLst/>
              </a:prstGeom>
            </p:spPr>
            <p:txBody>
              <a:bodyPr wrap="none">
                <a:spAutoFit/>
              </a:bodyPr>
              <a:lstStyle/>
              <a:p>
                <a14:m>
                  <m:oMath xmlns:m="http://schemas.openxmlformats.org/officeDocument/2006/math">
                    <m:d>
                      <m:dPr>
                        <m:begChr m:val=""/>
                        <m:ctrlPr>
                          <a:rPr lang="en-US" b="1" i="1">
                            <a:latin typeface="Cambria Math" panose="02040503050406030204" pitchFamily="18" charset="0"/>
                          </a:rPr>
                        </m:ctrlPr>
                      </m:dPr>
                      <m:e>
                        <m:r>
                          <a:rPr lang="en-US" b="1" i="1">
                            <a:latin typeface="Cambria Math" panose="02040503050406030204" pitchFamily="18" charset="0"/>
                          </a:rPr>
                          <m:t>𝒇</m:t>
                        </m:r>
                        <m:d>
                          <m:dPr>
                            <m:ctrlPr>
                              <a:rPr lang="en-US" b="1" i="1">
                                <a:latin typeface="Cambria Math" panose="02040503050406030204" pitchFamily="18" charset="0"/>
                              </a:rPr>
                            </m:ctrlPr>
                          </m:dPr>
                          <m:e>
                            <m:r>
                              <a:rPr lang="en-US" b="1" i="1">
                                <a:latin typeface="Cambria Math" panose="02040503050406030204" pitchFamily="18" charset="0"/>
                              </a:rPr>
                              <m:t>𝒛</m:t>
                            </m:r>
                          </m:e>
                        </m:d>
                        <m:r>
                          <a:rPr lang="en-US" b="0" i="0">
                            <a:latin typeface="Cambria Math" panose="02040503050406030204" pitchFamily="18" charset="0"/>
                          </a:rPr>
                          <m:t>=</m:t>
                        </m:r>
                        <m:r>
                          <a:rPr lang="en-US" b="1" i="0">
                            <a:latin typeface="Cambria Math" panose="02040503050406030204" pitchFamily="18" charset="0"/>
                          </a:rPr>
                          <m:t>𝐭𝐚𝐧</m:t>
                        </m:r>
                        <m:func>
                          <m:funcPr>
                            <m:ctrlPr>
                              <a:rPr lang="en-US" b="1" i="1">
                                <a:latin typeface="Cambria Math" panose="02040503050406030204" pitchFamily="18" charset="0"/>
                              </a:rPr>
                            </m:ctrlPr>
                          </m:funcPr>
                          <m:fName>
                            <m:r>
                              <a:rPr lang="en-US" b="1" i="0">
                                <a:latin typeface="Cambria Math" panose="02040503050406030204" pitchFamily="18" charset="0"/>
                              </a:rPr>
                              <m:t>𝐡</m:t>
                            </m:r>
                          </m:fName>
                          <m:e>
                            <m:r>
                              <a:rPr lang="en-US" b="0" i="0">
                                <a:latin typeface="Cambria Math" panose="02040503050406030204" pitchFamily="18" charset="0"/>
                              </a:rPr>
                              <m:t>(</m:t>
                            </m:r>
                          </m:e>
                        </m:func>
                        <m:r>
                          <a:rPr lang="en-US" b="1" i="1">
                            <a:latin typeface="Cambria Math" panose="02040503050406030204" pitchFamily="18" charset="0"/>
                          </a:rPr>
                          <m:t>𝒛</m:t>
                        </m:r>
                      </m:e>
                    </m:d>
                  </m:oMath>
                </a14:m>
                <a:r>
                  <a:rPr lang="en-US" dirty="0" smtClean="0">
                    <a:latin typeface="Cambria" panose="02040503050406030204" pitchFamily="18" charset="0"/>
                    <a:ea typeface="Cambria" panose="02040503050406030204" pitchFamily="18" charset="0"/>
                  </a:rPr>
                  <a:t>; hyperbolic tangent function</a:t>
                </a:r>
                <a:endParaRPr lang="en-US" dirty="0">
                  <a:latin typeface="Cambria" panose="02040503050406030204" pitchFamily="18" charset="0"/>
                  <a:ea typeface="Cambria"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7526747" y="3934121"/>
                <a:ext cx="4701543" cy="369332"/>
              </a:xfrm>
              <a:prstGeom prst="rect">
                <a:avLst/>
              </a:prstGeom>
              <a:blipFill rotWithShape="0">
                <a:blip r:embed="rId5"/>
                <a:stretch>
                  <a:fillRect l="-389" t="-118033" b="-1852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41931" y="3877720"/>
                <a:ext cx="4625241" cy="492507"/>
              </a:xfrm>
              <a:prstGeom prst="rect">
                <a:avLst/>
              </a:prstGeom>
            </p:spPr>
            <p:txBody>
              <a:bodyPr wrap="none">
                <a:spAutoFit/>
              </a:bodyPr>
              <a:lstStyle/>
              <a:p>
                <a14:m>
                  <m:oMath xmlns:m="http://schemas.openxmlformats.org/officeDocument/2006/math">
                    <m:r>
                      <a:rPr lang="en-US" b="1" i="1" smtClean="0">
                        <a:latin typeface="Cambria Math" panose="02040503050406030204" pitchFamily="18" charset="0"/>
                      </a:rPr>
                      <m:t>𝝈</m:t>
                    </m:r>
                    <m:d>
                      <m:dPr>
                        <m:ctrlPr>
                          <a:rPr lang="en-US" b="1" i="1">
                            <a:latin typeface="Cambria Math" panose="02040503050406030204" pitchFamily="18" charset="0"/>
                          </a:rPr>
                        </m:ctrlPr>
                      </m:dPr>
                      <m:e>
                        <m:r>
                          <a:rPr lang="en-US" b="1" i="1">
                            <a:latin typeface="Cambria Math" panose="02040503050406030204" pitchFamily="18" charset="0"/>
                          </a:rPr>
                          <m:t>𝒛</m:t>
                        </m:r>
                      </m:e>
                    </m:d>
                    <m:r>
                      <a:rPr lang="en-US" b="1" i="0">
                        <a:latin typeface="Cambria Math" panose="02040503050406030204" pitchFamily="18" charset="0"/>
                      </a:rPr>
                      <m:t>=</m:t>
                    </m:r>
                    <m:f>
                      <m:fPr>
                        <m:ctrlPr>
                          <a:rPr lang="en-US" b="1" i="1">
                            <a:latin typeface="Cambria Math" panose="02040503050406030204" pitchFamily="18" charset="0"/>
                          </a:rPr>
                        </m:ctrlPr>
                      </m:fPr>
                      <m:num>
                        <m:r>
                          <a:rPr lang="en-US" b="1" i="0">
                            <a:latin typeface="Cambria Math" panose="02040503050406030204" pitchFamily="18" charset="0"/>
                          </a:rPr>
                          <m:t>𝟏</m:t>
                        </m:r>
                      </m:num>
                      <m:den>
                        <m:r>
                          <a:rPr lang="en-US" b="1" i="0">
                            <a:latin typeface="Cambria Math" panose="02040503050406030204" pitchFamily="18" charset="0"/>
                          </a:rPr>
                          <m:t>𝟏</m:t>
                        </m:r>
                        <m:r>
                          <a:rPr lang="en-US" b="1" i="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𝒆</m:t>
                            </m:r>
                          </m:e>
                          <m:sup>
                            <m:r>
                              <a:rPr lang="en-US" b="1" i="0">
                                <a:latin typeface="Cambria Math" panose="02040503050406030204" pitchFamily="18" charset="0"/>
                              </a:rPr>
                              <m:t>−</m:t>
                            </m:r>
                            <m:r>
                              <a:rPr lang="en-US" b="1" i="1">
                                <a:latin typeface="Cambria Math" panose="02040503050406030204" pitchFamily="18" charset="0"/>
                              </a:rPr>
                              <m:t>𝒛</m:t>
                            </m:r>
                          </m:sup>
                        </m:sSup>
                      </m:den>
                    </m:f>
                  </m:oMath>
                </a14:m>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known as the sigmoid function</a:t>
                </a:r>
                <a:endParaRPr lang="en-US" b="1" dirty="0">
                  <a:latin typeface="Cambria" panose="02040503050406030204" pitchFamily="18" charset="0"/>
                  <a:ea typeface="Cambria" panose="020405030504060302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841931" y="3877720"/>
                <a:ext cx="4625241" cy="492507"/>
              </a:xfrm>
              <a:prstGeom prst="rect">
                <a:avLst/>
              </a:prstGeom>
              <a:blipFill rotWithShape="0">
                <a:blip r:embed="rId6"/>
                <a:stretch>
                  <a:fillRect r="-527" b="-4938"/>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AE32E4D7-FACD-4D6D-962A-CAC4EFC76A88}" type="slidenum">
              <a:rPr lang="en-US" smtClean="0"/>
              <a:t>18</a:t>
            </a:fld>
            <a:endParaRPr lang="en-US"/>
          </a:p>
        </p:txBody>
      </p:sp>
    </p:spTree>
    <p:extLst>
      <p:ext uri="{BB962C8B-B14F-4D97-AF65-F5344CB8AC3E}">
        <p14:creationId xmlns:p14="http://schemas.microsoft.com/office/powerpoint/2010/main" val="886947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smtClean="0">
                <a:latin typeface="Cambria" panose="02040503050406030204" pitchFamily="18" charset="0"/>
                <a:ea typeface="Cambria" panose="02040503050406030204" pitchFamily="18" charset="0"/>
              </a:rPr>
              <a:t>Neural Networks</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15112" y="1653150"/>
            <a:ext cx="11676888" cy="2308324"/>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U</a:t>
            </a:r>
            <a:r>
              <a:rPr lang="en-US" sz="2400" dirty="0" smtClean="0">
                <a:latin typeface="Cambria" panose="02040503050406030204" pitchFamily="18" charset="0"/>
                <a:ea typeface="Cambria" panose="02040503050406030204" pitchFamily="18" charset="0"/>
              </a:rPr>
              <a:t>sed </a:t>
            </a:r>
            <a:r>
              <a:rPr lang="en-US" sz="2400" dirty="0">
                <a:latin typeface="Cambria" panose="02040503050406030204" pitchFamily="18" charset="0"/>
                <a:ea typeface="Cambria" panose="02040503050406030204" pitchFamily="18" charset="0"/>
              </a:rPr>
              <a:t>to evaluate a candidate </a:t>
            </a:r>
            <a:r>
              <a:rPr lang="en-US" sz="2400" dirty="0" smtClean="0">
                <a:latin typeface="Cambria" panose="02040503050406030204" pitchFamily="18" charset="0"/>
                <a:ea typeface="Cambria" panose="02040503050406030204" pitchFamily="18" charset="0"/>
              </a:rPr>
              <a:t>solution.</a:t>
            </a:r>
          </a:p>
          <a:p>
            <a:pPr marL="342900" indent="-34290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Distills </a:t>
            </a:r>
            <a:r>
              <a:rPr lang="en-US" sz="2400" dirty="0">
                <a:latin typeface="Cambria" panose="02040503050406030204" pitchFamily="18" charset="0"/>
                <a:ea typeface="Cambria" panose="02040503050406030204" pitchFamily="18" charset="0"/>
              </a:rPr>
              <a:t>all </a:t>
            </a:r>
            <a:r>
              <a:rPr lang="en-US" sz="2400" dirty="0" smtClean="0">
                <a:latin typeface="Cambria" panose="02040503050406030204" pitchFamily="18" charset="0"/>
                <a:ea typeface="Cambria" panose="02040503050406030204" pitchFamily="18" charset="0"/>
              </a:rPr>
              <a:t>aspects of </a:t>
            </a:r>
            <a:r>
              <a:rPr lang="en-US" sz="2400" dirty="0">
                <a:latin typeface="Cambria" panose="02040503050406030204" pitchFamily="18" charset="0"/>
                <a:ea typeface="Cambria" panose="02040503050406030204" pitchFamily="18" charset="0"/>
              </a:rPr>
              <a:t>the model down into a single </a:t>
            </a:r>
            <a:r>
              <a:rPr lang="en-US" sz="2400" dirty="0" smtClean="0">
                <a:latin typeface="Cambria" panose="02040503050406030204" pitchFamily="18" charset="0"/>
                <a:ea typeface="Cambria" panose="02040503050406030204" pitchFamily="18" charset="0"/>
              </a:rPr>
              <a:t>number.</a:t>
            </a:r>
          </a:p>
          <a:p>
            <a:pPr marL="342900" indent="-34290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W</a:t>
            </a:r>
            <a:r>
              <a:rPr lang="en-US" sz="2400" dirty="0" smtClean="0">
                <a:latin typeface="Cambria" panose="02040503050406030204" pitchFamily="18" charset="0"/>
                <a:ea typeface="Cambria" panose="02040503050406030204" pitchFamily="18" charset="0"/>
              </a:rPr>
              <a:t>e </a:t>
            </a:r>
            <a:r>
              <a:rPr lang="en-US" sz="2400" dirty="0">
                <a:latin typeface="Cambria" panose="02040503050406030204" pitchFamily="18" charset="0"/>
                <a:ea typeface="Cambria" panose="02040503050406030204" pitchFamily="18" charset="0"/>
              </a:rPr>
              <a:t>seek to minimize the </a:t>
            </a:r>
            <a:r>
              <a:rPr lang="en-US" sz="2400" dirty="0" smtClean="0">
                <a:latin typeface="Cambria" panose="02040503050406030204" pitchFamily="18" charset="0"/>
                <a:ea typeface="Cambria" panose="02040503050406030204" pitchFamily="18" charset="0"/>
              </a:rPr>
              <a:t>error thus the loss function.</a:t>
            </a:r>
            <a:endParaRPr lang="en-US" sz="2400" dirty="0">
              <a:latin typeface="Cambria" panose="02040503050406030204" pitchFamily="18" charset="0"/>
              <a:ea typeface="Cambria" panose="02040503050406030204" pitchFamily="18" charset="0"/>
            </a:endParaRPr>
          </a:p>
          <a:p>
            <a:endParaRPr lang="en-US" sz="2400" b="1" dirty="0" smtClean="0"/>
          </a:p>
        </p:txBody>
      </p:sp>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Loss Function </a:t>
            </a:r>
            <a:endParaRPr lang="en-US" sz="3600"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0" name="TextBox 9"/>
              <p:cNvSpPr txBox="1"/>
              <p:nvPr/>
            </p:nvSpPr>
            <p:spPr>
              <a:xfrm>
                <a:off x="515112" y="3848100"/>
                <a:ext cx="11326368" cy="2840073"/>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Our model is a binary classification problem so we used the cross-entropy loss function:                   </a:t>
                </a:r>
                <a14:m>
                  <m:oMath xmlns:m="http://schemas.openxmlformats.org/officeDocument/2006/math">
                    <m:r>
                      <a:rPr lang="en-US" sz="2400" b="1" i="1">
                        <a:latin typeface="Cambria Math" panose="02040503050406030204" pitchFamily="18" charset="0"/>
                      </a:rPr>
                      <m:t>𝑳</m:t>
                    </m:r>
                    <m:d>
                      <m:dPr>
                        <m:ctrlPr>
                          <a:rPr lang="en-US" sz="2400" b="1" i="1">
                            <a:latin typeface="Cambria Math" panose="02040503050406030204" pitchFamily="18" charset="0"/>
                          </a:rPr>
                        </m:ctrlPr>
                      </m:dPr>
                      <m:e>
                        <m:acc>
                          <m:accPr>
                            <m:chr m:val="̂"/>
                            <m:ctrlPr>
                              <a:rPr lang="en-US" sz="2400" b="1" i="1">
                                <a:latin typeface="Cambria Math" panose="02040503050406030204" pitchFamily="18" charset="0"/>
                              </a:rPr>
                            </m:ctrlPr>
                          </m:accPr>
                          <m:e>
                            <m:r>
                              <a:rPr lang="en-US" sz="2400" b="1" i="1">
                                <a:latin typeface="Cambria Math" panose="02040503050406030204" pitchFamily="18" charset="0"/>
                              </a:rPr>
                              <m:t>𝒚</m:t>
                            </m:r>
                          </m:e>
                        </m:acc>
                        <m:r>
                          <a:rPr lang="en-US" sz="2400" b="1" i="1">
                            <a:latin typeface="Cambria Math" panose="02040503050406030204" pitchFamily="18" charset="0"/>
                          </a:rPr>
                          <m:t>,</m:t>
                        </m:r>
                        <m:r>
                          <a:rPr lang="en-US" sz="2400" b="1" i="1">
                            <a:latin typeface="Cambria Math" panose="02040503050406030204" pitchFamily="18" charset="0"/>
                          </a:rPr>
                          <m:t>𝒚</m:t>
                        </m:r>
                      </m:e>
                    </m:d>
                    <m:r>
                      <a:rPr lang="en-US" sz="2400" b="1" i="1">
                        <a:latin typeface="Cambria Math" panose="02040503050406030204" pitchFamily="18" charset="0"/>
                      </a:rPr>
                      <m:t>=</m:t>
                    </m:r>
                    <m:d>
                      <m:dPr>
                        <m:begChr m:val="["/>
                        <m:endChr m:val="]"/>
                        <m:ctrlPr>
                          <a:rPr lang="en-US" sz="2400" b="1" i="1">
                            <a:latin typeface="Cambria Math" panose="02040503050406030204" pitchFamily="18" charset="0"/>
                          </a:rPr>
                        </m:ctrlPr>
                      </m:dPr>
                      <m:e>
                        <m:d>
                          <m:dPr>
                            <m:ctrlPr>
                              <a:rPr lang="en-US" sz="2400" b="1" i="1">
                                <a:latin typeface="Cambria Math" panose="02040503050406030204" pitchFamily="18" charset="0"/>
                              </a:rPr>
                            </m:ctrlPr>
                          </m:dPr>
                          <m:e>
                            <m:r>
                              <a:rPr lang="en-US" sz="2400" b="1" i="1">
                                <a:latin typeface="Cambria Math" panose="02040503050406030204" pitchFamily="18" charset="0"/>
                              </a:rPr>
                              <m:t>𝟏</m:t>
                            </m:r>
                            <m:r>
                              <a:rPr lang="en-US" sz="2400" b="1" i="1">
                                <a:latin typeface="Cambria Math" panose="02040503050406030204" pitchFamily="18" charset="0"/>
                              </a:rPr>
                              <m:t>−</m:t>
                            </m:r>
                            <m:r>
                              <a:rPr lang="en-US" sz="2400" b="1" i="1">
                                <a:latin typeface="Cambria Math" panose="02040503050406030204" pitchFamily="18" charset="0"/>
                              </a:rPr>
                              <m:t>𝒚</m:t>
                            </m:r>
                          </m:e>
                        </m:d>
                        <m:func>
                          <m:funcPr>
                            <m:ctrlPr>
                              <a:rPr lang="en-US" sz="2400" b="1" i="1">
                                <a:latin typeface="Cambria Math" panose="02040503050406030204" pitchFamily="18" charset="0"/>
                              </a:rPr>
                            </m:ctrlPr>
                          </m:funcPr>
                          <m:fName>
                            <m:r>
                              <a:rPr lang="en-US" sz="2400" b="1" i="1">
                                <a:latin typeface="Cambria Math" panose="02040503050406030204" pitchFamily="18" charset="0"/>
                              </a:rPr>
                              <m:t>𝐥𝐨𝐠</m:t>
                            </m:r>
                          </m:fName>
                          <m:e>
                            <m:d>
                              <m:dPr>
                                <m:ctrlPr>
                                  <a:rPr lang="en-US" sz="2400" b="1" i="1">
                                    <a:latin typeface="Cambria Math" panose="02040503050406030204" pitchFamily="18" charset="0"/>
                                  </a:rPr>
                                </m:ctrlPr>
                              </m:dPr>
                              <m:e>
                                <m:r>
                                  <a:rPr lang="en-US" sz="2400" b="1" i="1">
                                    <a:latin typeface="Cambria Math" panose="02040503050406030204" pitchFamily="18" charset="0"/>
                                  </a:rPr>
                                  <m:t>𝟏</m:t>
                                </m:r>
                                <m:r>
                                  <a:rPr lang="en-US" sz="2400" b="1" i="1">
                                    <a:latin typeface="Cambria Math" panose="02040503050406030204" pitchFamily="18" charset="0"/>
                                  </a:rPr>
                                  <m:t>−</m:t>
                                </m:r>
                                <m:acc>
                                  <m:accPr>
                                    <m:chr m:val="̂"/>
                                    <m:ctrlPr>
                                      <a:rPr lang="en-US" sz="2400" b="1" i="1">
                                        <a:latin typeface="Cambria Math" panose="02040503050406030204" pitchFamily="18" charset="0"/>
                                      </a:rPr>
                                    </m:ctrlPr>
                                  </m:accPr>
                                  <m:e>
                                    <m:r>
                                      <a:rPr lang="en-US" sz="2400" b="1" i="1">
                                        <a:latin typeface="Cambria Math" panose="02040503050406030204" pitchFamily="18" charset="0"/>
                                      </a:rPr>
                                      <m:t>𝒚</m:t>
                                    </m:r>
                                  </m:e>
                                </m:acc>
                              </m:e>
                            </m:d>
                          </m:e>
                        </m:func>
                        <m:r>
                          <a:rPr lang="en-US" sz="2400" b="1" i="1">
                            <a:latin typeface="Cambria Math" panose="02040503050406030204" pitchFamily="18" charset="0"/>
                          </a:rPr>
                          <m:t>+</m:t>
                        </m:r>
                        <m:r>
                          <a:rPr lang="en-US" sz="2400" b="1" i="1">
                            <a:latin typeface="Cambria Math" panose="02040503050406030204" pitchFamily="18" charset="0"/>
                          </a:rPr>
                          <m:t>𝒚𝒍𝒐𝒈</m:t>
                        </m:r>
                        <m:r>
                          <a:rPr lang="en-US" sz="2400" b="1" i="1">
                            <a:latin typeface="Cambria Math" panose="02040503050406030204" pitchFamily="18" charset="0"/>
                          </a:rPr>
                          <m:t>(</m:t>
                        </m:r>
                        <m:acc>
                          <m:accPr>
                            <m:chr m:val="̂"/>
                            <m:ctrlPr>
                              <a:rPr lang="en-US" sz="2400" b="1" i="1">
                                <a:latin typeface="Cambria Math" panose="02040503050406030204" pitchFamily="18" charset="0"/>
                              </a:rPr>
                            </m:ctrlPr>
                          </m:accPr>
                          <m:e>
                            <m:r>
                              <a:rPr lang="en-US" sz="2400" b="1" i="1">
                                <a:latin typeface="Cambria Math" panose="02040503050406030204" pitchFamily="18" charset="0"/>
                              </a:rPr>
                              <m:t>𝒚</m:t>
                            </m:r>
                          </m:e>
                        </m:acc>
                        <m:r>
                          <a:rPr lang="en-US" sz="2400" b="1" i="1">
                            <a:latin typeface="Cambria Math" panose="02040503050406030204" pitchFamily="18" charset="0"/>
                          </a:rPr>
                          <m:t>)</m:t>
                        </m:r>
                      </m:e>
                    </m:d>
                  </m:oMath>
                </a14:m>
                <a:endParaRPr lang="en-US" sz="2400" dirty="0"/>
              </a:p>
              <a:p>
                <a:endParaRPr lang="en-US" sz="2400" dirty="0" smtClean="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Notice that the Cross entropy function is minimal when  </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𝑦</m:t>
                        </m:r>
                      </m:e>
                    </m:acc>
                  </m:oMath>
                </a14:m>
                <a:r>
                  <a:rPr lang="en-US" sz="2400" dirty="0" smtClean="0">
                    <a:latin typeface="Cambria" panose="02040503050406030204" pitchFamily="18" charset="0"/>
                    <a:ea typeface="Cambria" panose="02040503050406030204" pitchFamily="18" charset="0"/>
                  </a:rPr>
                  <a:t> (predicted value) is closer to </a:t>
                </a:r>
                <a14:m>
                  <m:oMath xmlns:m="http://schemas.openxmlformats.org/officeDocument/2006/math">
                    <m:r>
                      <a:rPr lang="en-US" sz="2400" i="1" smtClean="0">
                        <a:latin typeface="Cambria Math" panose="02040503050406030204" pitchFamily="18" charset="0"/>
                      </a:rPr>
                      <m:t>𝑦</m:t>
                    </m:r>
                  </m:oMath>
                </a14:m>
                <a:r>
                  <a:rPr lang="en-US" sz="2400" dirty="0" smtClean="0">
                    <a:latin typeface="Cambria" panose="02040503050406030204" pitchFamily="18" charset="0"/>
                    <a:ea typeface="Cambria" panose="02040503050406030204" pitchFamily="18" charset="0"/>
                  </a:rPr>
                  <a:t> (the actual value).</a:t>
                </a:r>
              </a:p>
              <a:p>
                <a:pPr lvl="0"/>
                <a:r>
                  <a:rPr lang="en-US" sz="2400" dirty="0" smtClean="0">
                    <a:latin typeface="Cambria" panose="02040503050406030204" pitchFamily="18" charset="0"/>
                    <a:ea typeface="Cambria" panose="02040503050406030204" pitchFamily="18" charset="0"/>
                  </a:rPr>
                  <a:t>For the whole dataset:          </a:t>
                </a:r>
                <a14:m>
                  <m:oMath xmlns:m="http://schemas.openxmlformats.org/officeDocument/2006/math">
                    <m:r>
                      <a:rPr lang="en-US" sz="2400" i="1">
                        <a:latin typeface="Cambria Math" panose="02040503050406030204" pitchFamily="18" charset="0"/>
                      </a:rPr>
                      <m:t>𝐽</m:t>
                    </m:r>
                    <m:d>
                      <m:dPr>
                        <m:ctrlPr>
                          <a:rPr lang="en-US" sz="2400" b="1" i="1">
                            <a:latin typeface="Cambria Math" panose="02040503050406030204" pitchFamily="18" charset="0"/>
                          </a:rPr>
                        </m:ctrlPr>
                      </m:dPr>
                      <m:e>
                        <m:r>
                          <a:rPr lang="en-US" sz="2400" b="1" i="1">
                            <a:latin typeface="Cambria Math" panose="02040503050406030204" pitchFamily="18" charset="0"/>
                          </a:rPr>
                          <m:t>𝑾</m:t>
                        </m:r>
                        <m:r>
                          <a:rPr lang="en-US" sz="2400" b="1" i="1">
                            <a:latin typeface="Cambria Math" panose="02040503050406030204" pitchFamily="18" charset="0"/>
                          </a:rPr>
                          <m:t>,</m:t>
                        </m:r>
                        <m:r>
                          <a:rPr lang="en-US" sz="2400" b="1" i="1">
                            <a:latin typeface="Cambria Math" panose="02040503050406030204" pitchFamily="18" charset="0"/>
                          </a:rPr>
                          <m:t>𝒃</m:t>
                        </m:r>
                      </m:e>
                    </m:d>
                    <m:r>
                      <a:rPr lang="en-US" sz="2400" b="1" i="1">
                        <a:latin typeface="Cambria Math" panose="02040503050406030204" pitchFamily="18" charset="0"/>
                      </a:rPr>
                      <m:t>=</m:t>
                    </m:r>
                    <m:f>
                      <m:fPr>
                        <m:ctrlPr>
                          <a:rPr lang="en-US" sz="2400" b="1" i="1">
                            <a:latin typeface="Cambria Math" panose="02040503050406030204" pitchFamily="18" charset="0"/>
                          </a:rPr>
                        </m:ctrlPr>
                      </m:fPr>
                      <m:num>
                        <m:r>
                          <a:rPr lang="en-US" sz="2400" b="1" i="1">
                            <a:latin typeface="Cambria Math" panose="02040503050406030204" pitchFamily="18" charset="0"/>
                          </a:rPr>
                          <m:t>𝟏</m:t>
                        </m:r>
                      </m:num>
                      <m:den>
                        <m:r>
                          <a:rPr lang="en-US" sz="2400" b="1" i="1">
                            <a:latin typeface="Cambria Math" panose="02040503050406030204" pitchFamily="18" charset="0"/>
                          </a:rPr>
                          <m:t>𝑵</m:t>
                        </m:r>
                      </m:den>
                    </m:f>
                    <m:nary>
                      <m:naryPr>
                        <m:chr m:val="∑"/>
                        <m:limLoc m:val="undOvr"/>
                        <m:supHide m:val="on"/>
                        <m:ctrlPr>
                          <a:rPr lang="en-US" sz="2400" b="1" i="1">
                            <a:latin typeface="Cambria Math" panose="02040503050406030204" pitchFamily="18" charset="0"/>
                          </a:rPr>
                        </m:ctrlPr>
                      </m:naryPr>
                      <m:sub>
                        <m:r>
                          <a:rPr lang="en-US" sz="2400" b="1" i="1">
                            <a:latin typeface="Cambria Math" panose="02040503050406030204" pitchFamily="18" charset="0"/>
                          </a:rPr>
                          <m:t>𝒊</m:t>
                        </m:r>
                      </m:sub>
                      <m:sup/>
                      <m:e>
                        <m:r>
                          <a:rPr lang="en-US" sz="2400" b="1" i="1">
                            <a:latin typeface="Cambria Math" panose="02040503050406030204" pitchFamily="18" charset="0"/>
                          </a:rPr>
                          <m:t>𝑳</m:t>
                        </m:r>
                        <m:r>
                          <a:rPr lang="en-US" sz="2400" b="1" i="1">
                            <a:latin typeface="Cambria Math" panose="02040503050406030204" pitchFamily="18" charset="0"/>
                          </a:rPr>
                          <m:t>(</m:t>
                        </m:r>
                        <m:sSup>
                          <m:sSupPr>
                            <m:ctrlPr>
                              <a:rPr lang="en-US" sz="2400" b="1" i="1">
                                <a:latin typeface="Cambria Math" panose="02040503050406030204" pitchFamily="18" charset="0"/>
                              </a:rPr>
                            </m:ctrlPr>
                          </m:sSupPr>
                          <m:e>
                            <m:acc>
                              <m:accPr>
                                <m:chr m:val="̂"/>
                                <m:ctrlPr>
                                  <a:rPr lang="en-US" sz="2400" b="1" i="1">
                                    <a:latin typeface="Cambria Math" panose="02040503050406030204" pitchFamily="18" charset="0"/>
                                  </a:rPr>
                                </m:ctrlPr>
                              </m:accPr>
                              <m:e>
                                <m:r>
                                  <a:rPr lang="en-US" sz="2400" b="1" i="1">
                                    <a:latin typeface="Cambria Math" panose="02040503050406030204" pitchFamily="18" charset="0"/>
                                  </a:rPr>
                                  <m:t>𝒚</m:t>
                                </m:r>
                              </m:e>
                            </m:acc>
                          </m:e>
                          <m:sup>
                            <m:d>
                              <m:dPr>
                                <m:ctrlPr>
                                  <a:rPr lang="en-US" sz="2400" b="1" i="1">
                                    <a:latin typeface="Cambria Math" panose="02040503050406030204" pitchFamily="18" charset="0"/>
                                  </a:rPr>
                                </m:ctrlPr>
                              </m:dPr>
                              <m:e>
                                <m:r>
                                  <a:rPr lang="en-US" sz="2400" b="1" i="1">
                                    <a:latin typeface="Cambria Math" panose="02040503050406030204" pitchFamily="18" charset="0"/>
                                  </a:rPr>
                                  <m:t>𝒊</m:t>
                                </m:r>
                              </m:e>
                            </m:d>
                          </m:sup>
                        </m:sSup>
                        <m:r>
                          <a:rPr lang="en-US" sz="2400" b="1" i="1">
                            <a:latin typeface="Cambria Math" panose="02040503050406030204" pitchFamily="18" charset="0"/>
                          </a:rPr>
                          <m:t>,</m:t>
                        </m:r>
                      </m:e>
                    </m:nary>
                    <m:sSup>
                      <m:sSupPr>
                        <m:ctrlPr>
                          <a:rPr lang="en-US" sz="2400" b="1" i="1">
                            <a:latin typeface="Cambria Math" panose="02040503050406030204" pitchFamily="18" charset="0"/>
                          </a:rPr>
                        </m:ctrlPr>
                      </m:sSupPr>
                      <m:e>
                        <m:r>
                          <a:rPr lang="en-US" sz="2400" b="1" i="1">
                            <a:latin typeface="Cambria Math" panose="02040503050406030204" pitchFamily="18" charset="0"/>
                          </a:rPr>
                          <m:t>𝒚</m:t>
                        </m:r>
                      </m:e>
                      <m:sup>
                        <m:d>
                          <m:dPr>
                            <m:ctrlPr>
                              <a:rPr lang="en-US" sz="2400" b="1" i="1">
                                <a:latin typeface="Cambria Math" panose="02040503050406030204" pitchFamily="18" charset="0"/>
                              </a:rPr>
                            </m:ctrlPr>
                          </m:dPr>
                          <m:e>
                            <m:r>
                              <a:rPr lang="en-US" sz="2400" b="1" i="1">
                                <a:latin typeface="Cambria Math" panose="02040503050406030204" pitchFamily="18" charset="0"/>
                              </a:rPr>
                              <m:t>𝒊</m:t>
                            </m:r>
                          </m:e>
                        </m:d>
                      </m:sup>
                    </m:sSup>
                    <m:r>
                      <a:rPr lang="en-US" sz="2400" b="1" i="1">
                        <a:latin typeface="Cambria Math" panose="02040503050406030204" pitchFamily="18" charset="0"/>
                      </a:rPr>
                      <m:t>)</m:t>
                    </m:r>
                  </m:oMath>
                </a14:m>
                <a:endParaRPr lang="en-US" sz="2400" dirty="0">
                  <a:latin typeface="Cambria" panose="02040503050406030204" pitchFamily="18" charset="0"/>
                  <a:ea typeface="Cambria" panose="02040503050406030204" pitchFamily="18" charset="0"/>
                </a:endParaRPr>
              </a:p>
              <a:p>
                <a:endParaRPr lang="en-US" sz="2400" b="1"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515112" y="3848100"/>
                <a:ext cx="11326368" cy="2840073"/>
              </a:xfrm>
              <a:prstGeom prst="rect">
                <a:avLst/>
              </a:prstGeom>
              <a:blipFill rotWithShape="0">
                <a:blip r:embed="rId3"/>
                <a:stretch>
                  <a:fillRect l="-861" t="-1717"/>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AE32E4D7-FACD-4D6D-962A-CAC4EFC76A88}" type="slidenum">
              <a:rPr lang="en-US" smtClean="0"/>
              <a:t>19</a:t>
            </a:fld>
            <a:endParaRPr lang="en-US"/>
          </a:p>
        </p:txBody>
      </p:sp>
    </p:spTree>
    <p:extLst>
      <p:ext uri="{BB962C8B-B14F-4D97-AF65-F5344CB8AC3E}">
        <p14:creationId xmlns:p14="http://schemas.microsoft.com/office/powerpoint/2010/main" val="4120840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a:latin typeface="Cambria" panose="02040503050406030204" pitchFamily="18" charset="0"/>
                <a:ea typeface="Cambria" panose="02040503050406030204" pitchFamily="18" charset="0"/>
                <a:cs typeface="Times New Roman" panose="02020603050405020304" pitchFamily="18" charset="0"/>
              </a:rPr>
              <a:t>Heart Disease Risk Prediction</a:t>
            </a: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cs typeface="Times New Roman" panose="02020603050405020304" pitchFamily="18" charset="0"/>
              </a:rPr>
              <a:t>Outline</a:t>
            </a:r>
            <a:endParaRPr lang="en-US" sz="36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609600" y="1514652"/>
            <a:ext cx="11582400" cy="4401205"/>
          </a:xfrm>
          <a:prstGeom prst="rect">
            <a:avLst/>
          </a:prstGeom>
        </p:spPr>
        <p:txBody>
          <a:bodyPr wrap="square">
            <a:spAutoFit/>
          </a:bodyPr>
          <a:lstStyle/>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Introducing the problem</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Proposed Solution</a:t>
            </a:r>
          </a:p>
          <a:p>
            <a:pPr>
              <a:buFont typeface="Wingdings" panose="05000000000000000000" pitchFamily="2" charset="2"/>
              <a:buChar char="Ø"/>
            </a:pPr>
            <a:r>
              <a:rPr lang="en-US" sz="2800" dirty="0">
                <a:latin typeface="Cambria" panose="02040503050406030204" pitchFamily="18" charset="0"/>
                <a:ea typeface="Cambria" panose="02040503050406030204" pitchFamily="18" charset="0"/>
              </a:rPr>
              <a:t>Technologies </a:t>
            </a:r>
            <a:r>
              <a:rPr lang="en-US" sz="2800" dirty="0" smtClean="0">
                <a:latin typeface="Cambria" panose="02040503050406030204" pitchFamily="18" charset="0"/>
                <a:ea typeface="Cambria" panose="02040503050406030204" pitchFamily="18" charset="0"/>
              </a:rPr>
              <a:t>Used</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Machine Learning</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Deep Learning</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Neural Networks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Data</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Model</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Analysis </a:t>
            </a:r>
            <a:r>
              <a:rPr lang="en-US" sz="2800" dirty="0">
                <a:latin typeface="Cambria" panose="02040503050406030204" pitchFamily="18" charset="0"/>
                <a:ea typeface="Cambria" panose="02040503050406030204" pitchFamily="18" charset="0"/>
              </a:rPr>
              <a:t>and </a:t>
            </a:r>
            <a:r>
              <a:rPr lang="en-US" sz="2800" dirty="0" smtClean="0">
                <a:latin typeface="Cambria" panose="02040503050406030204" pitchFamily="18" charset="0"/>
                <a:ea typeface="Cambria" panose="02040503050406030204" pitchFamily="18" charset="0"/>
              </a:rPr>
              <a:t>Conclusions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References</a:t>
            </a:r>
          </a:p>
        </p:txBody>
      </p:sp>
      <p:sp>
        <p:nvSpPr>
          <p:cNvPr id="4" name="Slide Number Placeholder 3"/>
          <p:cNvSpPr>
            <a:spLocks noGrp="1"/>
          </p:cNvSpPr>
          <p:nvPr>
            <p:ph type="sldNum" sz="quarter" idx="12"/>
          </p:nvPr>
        </p:nvSpPr>
        <p:spPr/>
        <p:txBody>
          <a:bodyPr/>
          <a:lstStyle/>
          <a:p>
            <a:fld id="{AE32E4D7-FACD-4D6D-962A-CAC4EFC76A88}" type="slidenum">
              <a:rPr lang="en-US" smtClean="0"/>
              <a:t>2</a:t>
            </a:fld>
            <a:endParaRPr lang="en-US"/>
          </a:p>
        </p:txBody>
      </p:sp>
    </p:spTree>
    <p:extLst>
      <p:ext uri="{BB962C8B-B14F-4D97-AF65-F5344CB8AC3E}">
        <p14:creationId xmlns:p14="http://schemas.microsoft.com/office/powerpoint/2010/main" val="3171699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Neural Networks</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515112" y="1653150"/>
                <a:ext cx="11676888" cy="2489143"/>
              </a:xfrm>
              <a:prstGeom prst="rect">
                <a:avLst/>
              </a:prstGeom>
              <a:noFill/>
            </p:spPr>
            <p:txBody>
              <a:bodyPr wrap="square" rtlCol="0">
                <a:spAutoFit/>
              </a:bodyPr>
              <a:lstStyle/>
              <a:p>
                <a:pPr marL="457200" indent="-4572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It minimizes a function </a:t>
                </a:r>
                <a:r>
                  <a:rPr lang="en-US" sz="2400" dirty="0">
                    <a:latin typeface="Cambria" panose="02040503050406030204" pitchFamily="18" charset="0"/>
                    <a:ea typeface="Cambria" panose="02040503050406030204" pitchFamily="18" charset="0"/>
                  </a:rPr>
                  <a:t>by iteratively moving in the direction of steepest descent as defined by the negative of the </a:t>
                </a:r>
                <a:r>
                  <a:rPr lang="en-US" sz="2400" dirty="0" smtClean="0">
                    <a:latin typeface="Cambria" panose="02040503050406030204" pitchFamily="18" charset="0"/>
                    <a:ea typeface="Cambria" panose="02040503050406030204" pitchFamily="18" charset="0"/>
                  </a:rPr>
                  <a:t>gradient to get the optimum parameters.</a:t>
                </a:r>
              </a:p>
              <a:p>
                <a:pPr marL="457200" indent="-45720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a:p>
                <a:pPr marL="457200" indent="-4572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General Equation for one variable :</a:t>
                </a:r>
                <a14:m>
                  <m:oMath xmlns:m="http://schemas.openxmlformats.org/officeDocument/2006/math">
                    <m:r>
                      <a:rPr lang="en-US" sz="2400" b="1" i="1">
                        <a:latin typeface="Cambria Math" panose="02040503050406030204" pitchFamily="18" charset="0"/>
                        <a:ea typeface="Cambria Math" panose="02040503050406030204" pitchFamily="18" charset="0"/>
                      </a:rPr>
                      <m:t>𝑾</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𝑾</m:t>
                    </m:r>
                    <m:r>
                      <a:rPr lang="en-US" sz="2400" b="1" i="1" smtClean="0">
                        <a:latin typeface="Cambria Math" panose="02040503050406030204" pitchFamily="18" charset="0"/>
                        <a:ea typeface="Cambria Math" panose="02040503050406030204" pitchFamily="18" charset="0"/>
                      </a:rPr>
                      <m:t> −</m:t>
                    </m:r>
                    <m:r>
                      <a:rPr lang="en-US" sz="2400" b="1" i="1">
                        <a:latin typeface="Cambria Math" panose="02040503050406030204" pitchFamily="18" charset="0"/>
                        <a:ea typeface="Cambria Math" panose="02040503050406030204" pitchFamily="18" charset="0"/>
                      </a:rPr>
                      <m:t>𝜶</m:t>
                    </m:r>
                    <m:r>
                      <a:rPr lang="en-US" sz="2400" b="1" i="1">
                        <a:latin typeface="Cambria Math" panose="02040503050406030204" pitchFamily="18" charset="0"/>
                        <a:ea typeface="Cambria Math" panose="02040503050406030204" pitchFamily="18" charset="0"/>
                      </a:rPr>
                      <m:t>∗</m:t>
                    </m:r>
                    <m:f>
                      <m:fPr>
                        <m:ctrlPr>
                          <a:rPr lang="en-US" sz="2400" b="1" i="1">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𝑱</m:t>
                        </m:r>
                        <m:d>
                          <m:dPr>
                            <m:ctrlPr>
                              <a:rPr lang="en-US" sz="2400" b="1"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𝑾</m:t>
                            </m:r>
                          </m:e>
                        </m:d>
                      </m:num>
                      <m:den>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𝑾</m:t>
                        </m:r>
                      </m:den>
                    </m:f>
                    <m:r>
                      <a:rPr lang="en-US" sz="2400" b="1" i="1" smtClean="0">
                        <a:latin typeface="Cambria Math" panose="02040503050406030204" pitchFamily="18" charset="0"/>
                      </a:rPr>
                      <m:t> </m:t>
                    </m:r>
                  </m:oMath>
                </a14:m>
                <a:endParaRPr lang="en-US" sz="2400" dirty="0" smtClean="0">
                  <a:latin typeface="Cambria" panose="02040503050406030204" pitchFamily="18" charset="0"/>
                  <a:ea typeface="Cambria" panose="02040503050406030204" pitchFamily="18" charset="0"/>
                </a:endParaRPr>
              </a:p>
              <a:p>
                <a:pPr marL="457200" indent="-45720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a:p>
                <a:pPr marL="457200" indent="-457200">
                  <a:buFont typeface="Wingdings" panose="05000000000000000000" pitchFamily="2" charset="2"/>
                  <a:buChar char="§"/>
                </a:pPr>
                <a14:m>
                  <m:oMath xmlns:m="http://schemas.openxmlformats.org/officeDocument/2006/math">
                    <m:r>
                      <a:rPr lang="en-US" sz="2400" b="1" i="1">
                        <a:latin typeface="Cambria Math" panose="02040503050406030204" pitchFamily="18" charset="0"/>
                        <a:ea typeface="Cambria Math" panose="02040503050406030204" pitchFamily="18" charset="0"/>
                      </a:rPr>
                      <m:t>𝜶</m:t>
                    </m:r>
                  </m:oMath>
                </a14:m>
                <a:r>
                  <a:rPr lang="en-US" sz="2400" dirty="0" smtClean="0">
                    <a:latin typeface="Cambria" panose="02040503050406030204" pitchFamily="18" charset="0"/>
                    <a:ea typeface="Cambria" panose="02040503050406030204" pitchFamily="18" charset="0"/>
                  </a:rPr>
                  <a:t>: Learning rate(</a:t>
                </a:r>
                <a:r>
                  <a:rPr lang="en-US" sz="2400" dirty="0">
                    <a:latin typeface="Cambria" panose="02040503050406030204" pitchFamily="18" charset="0"/>
                    <a:ea typeface="Cambria" panose="02040503050406030204" pitchFamily="18" charset="0"/>
                  </a:rPr>
                  <a:t>The size of </a:t>
                </a:r>
                <a:r>
                  <a:rPr lang="en-US" sz="2400" dirty="0" smtClean="0">
                    <a:latin typeface="Cambria" panose="02040503050406030204" pitchFamily="18" charset="0"/>
                    <a:ea typeface="Cambria" panose="02040503050406030204" pitchFamily="18" charset="0"/>
                  </a:rPr>
                  <a:t>each step) </a:t>
                </a:r>
                <a:endParaRPr lang="en-US" sz="2400" dirty="0">
                  <a:latin typeface="Cambria" panose="02040503050406030204" pitchFamily="18" charset="0"/>
                  <a:ea typeface="Cambria"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15112" y="1653150"/>
                <a:ext cx="11676888" cy="2489143"/>
              </a:xfrm>
              <a:prstGeom prst="rect">
                <a:avLst/>
              </a:prstGeom>
              <a:blipFill rotWithShape="0">
                <a:blip r:embed="rId3"/>
                <a:stretch>
                  <a:fillRect l="-731" t="-1956" b="-4401"/>
                </a:stretch>
              </a:blipFill>
            </p:spPr>
            <p:txBody>
              <a:bodyPr/>
              <a:lstStyle/>
              <a:p>
                <a:r>
                  <a:rPr lang="en-US">
                    <a:noFill/>
                  </a:rPr>
                  <a:t> </a:t>
                </a:r>
              </a:p>
            </p:txBody>
          </p:sp>
        </mc:Fallback>
      </mc:AlternateContent>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Gradient Descent </a:t>
            </a:r>
            <a:endParaRPr lang="en-US" sz="3600" dirty="0">
              <a:latin typeface="Cambria" panose="02040503050406030204" pitchFamily="18" charset="0"/>
              <a:ea typeface="Cambria" panose="020405030504060302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112" y="4233549"/>
            <a:ext cx="3892296" cy="216487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3571" y="4233549"/>
            <a:ext cx="4954650" cy="1976031"/>
          </a:xfrm>
          <a:prstGeom prst="rect">
            <a:avLst/>
          </a:prstGeom>
        </p:spPr>
      </p:pic>
      <p:sp>
        <p:nvSpPr>
          <p:cNvPr id="3" name="Slide Number Placeholder 2"/>
          <p:cNvSpPr>
            <a:spLocks noGrp="1"/>
          </p:cNvSpPr>
          <p:nvPr>
            <p:ph type="sldNum" sz="quarter" idx="12"/>
          </p:nvPr>
        </p:nvSpPr>
        <p:spPr/>
        <p:txBody>
          <a:bodyPr/>
          <a:lstStyle/>
          <a:p>
            <a:fld id="{AE32E4D7-FACD-4D6D-962A-CAC4EFC76A88}" type="slidenum">
              <a:rPr lang="en-US" smtClean="0"/>
              <a:t>20</a:t>
            </a:fld>
            <a:endParaRPr lang="en-US"/>
          </a:p>
        </p:txBody>
      </p:sp>
    </p:spTree>
    <p:extLst>
      <p:ext uri="{BB962C8B-B14F-4D97-AF65-F5344CB8AC3E}">
        <p14:creationId xmlns:p14="http://schemas.microsoft.com/office/powerpoint/2010/main" val="3615824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Neural Networks</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515112" y="1653150"/>
                <a:ext cx="11676888" cy="4690771"/>
              </a:xfrm>
              <a:prstGeom prst="rect">
                <a:avLst/>
              </a:prstGeom>
              <a:noFill/>
            </p:spPr>
            <p:txBody>
              <a:bodyPr wrap="square" rtlCol="0">
                <a:spAutoFit/>
              </a:bodyPr>
              <a:lstStyle/>
              <a:p>
                <a:pPr marL="457200" indent="-4572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Initialization:</a:t>
                </a:r>
                <a:endParaRPr lang="en-US" sz="2400" b="1" dirty="0" smtClean="0">
                  <a:latin typeface="Cambria" panose="02040503050406030204" pitchFamily="18" charset="0"/>
                  <a:ea typeface="Cambria" panose="02040503050406030204" pitchFamily="18" charset="0"/>
                </a:endParaRPr>
              </a:p>
              <a:p>
                <a:pPr lvl="1"/>
                <a:endParaRPr lang="en-US" sz="800" dirty="0" smtClean="0">
                  <a:latin typeface="Cambria" panose="02040503050406030204" pitchFamily="18" charset="0"/>
                  <a:ea typeface="Cambria" panose="02040503050406030204" pitchFamily="18" charset="0"/>
                </a:endParaRPr>
              </a:p>
              <a:p>
                <a:pPr lvl="1"/>
                <a:endParaRPr lang="en-US" sz="800" dirty="0" smtClean="0">
                  <a:latin typeface="Cambria" panose="02040503050406030204" pitchFamily="18" charset="0"/>
                  <a:ea typeface="Cambria" panose="02040503050406030204" pitchFamily="18" charset="0"/>
                </a:endParaRPr>
              </a:p>
              <a:p>
                <a:pPr marL="800100" lvl="1" indent="-342900">
                  <a:buFont typeface="Courier New" panose="02070309020205020404" pitchFamily="49" charset="0"/>
                  <a:buChar char="o"/>
                </a:pPr>
                <a:r>
                  <a:rPr lang="en-US" sz="2400" dirty="0" smtClean="0">
                    <a:latin typeface="Cambria" panose="02040503050406030204" pitchFamily="18" charset="0"/>
                    <a:ea typeface="Cambria" panose="02040503050406030204" pitchFamily="18" charset="0"/>
                  </a:rPr>
                  <a:t>For all layers </a:t>
                </a:r>
                <a14:m>
                  <m:oMath xmlns:m="http://schemas.openxmlformats.org/officeDocument/2006/math">
                    <m:r>
                      <a:rPr lang="en-US" sz="2400" b="1" i="1">
                        <a:latin typeface="Cambria Math" panose="02040503050406030204" pitchFamily="18" charset="0"/>
                      </a:rPr>
                      <m:t>𝒍</m:t>
                    </m:r>
                  </m:oMath>
                </a14:m>
                <a:r>
                  <a:rPr lang="en-US" sz="2400" dirty="0" smtClean="0">
                    <a:latin typeface="Cambria" panose="02040503050406030204" pitchFamily="18" charset="0"/>
                    <a:ea typeface="Cambria" panose="02040503050406030204" pitchFamily="18" charset="0"/>
                  </a:rPr>
                  <a:t> :</a:t>
                </a:r>
                <a:endParaRPr lang="en-US" sz="2400" dirty="0">
                  <a:latin typeface="Cambria" panose="02040503050406030204" pitchFamily="18" charset="0"/>
                  <a:ea typeface="Cambria" panose="02040503050406030204" pitchFamily="18" charset="0"/>
                </a:endParaRPr>
              </a:p>
              <a:p>
                <a:pPr marL="1257300" lvl="2" indent="-342900">
                  <a:buFont typeface="Arial" panose="020B0604020202020204" pitchFamily="34" charset="0"/>
                  <a:buChar char="•"/>
                </a:pPr>
                <a:r>
                  <a:rPr lang="en-US" sz="2400" dirty="0" smtClean="0">
                    <a:latin typeface="Cambria" panose="02040503050406030204" pitchFamily="18" charset="0"/>
                    <a:ea typeface="Cambria" panose="02040503050406030204" pitchFamily="18" charset="0"/>
                  </a:rPr>
                  <a:t>Set </a:t>
                </a:r>
                <a14:m>
                  <m:oMath xmlns:m="http://schemas.openxmlformats.org/officeDocument/2006/math">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𝑙</m:t>
                            </m:r>
                          </m:e>
                        </m:d>
                      </m:sup>
                    </m:sSup>
                  </m:oMath>
                </a14:m>
                <a:r>
                  <a:rPr lang="en-US" sz="2400" dirty="0" smtClean="0">
                    <a:latin typeface="Cambria" panose="02040503050406030204" pitchFamily="18" charset="0"/>
                    <a:ea typeface="Cambria" panose="02040503050406030204" pitchFamily="18" charset="0"/>
                  </a:rPr>
                  <a:t> at random</a:t>
                </a:r>
              </a:p>
              <a:p>
                <a:pPr marL="1257300" lvl="2" indent="-342900">
                  <a:buFont typeface="Arial" panose="020B0604020202020204" pitchFamily="34" charset="0"/>
                  <a:buChar char="•"/>
                </a:pPr>
                <a:r>
                  <a:rPr lang="en-US" sz="2400" dirty="0" smtClean="0">
                    <a:latin typeface="Cambria" panose="02040503050406030204" pitchFamily="18" charset="0"/>
                    <a:ea typeface="Cambria" panose="02040503050406030204" pitchFamily="18" charset="0"/>
                  </a:rPr>
                  <a:t>Set </a:t>
                </a:r>
                <a14:m>
                  <m:oMath xmlns:m="http://schemas.openxmlformats.org/officeDocument/2006/math">
                    <m:sSup>
                      <m:sSupPr>
                        <m:ctrlPr>
                          <a:rPr lang="en-US" sz="2400" i="1">
                            <a:latin typeface="Cambria Math" panose="02040503050406030204" pitchFamily="18" charset="0"/>
                          </a:rPr>
                        </m:ctrlPr>
                      </m:sSupPr>
                      <m:e>
                        <m:r>
                          <a:rPr lang="en-US" sz="2400" b="1" i="1" smtClean="0">
                            <a:latin typeface="Cambria Math" panose="02040503050406030204" pitchFamily="18" charset="0"/>
                          </a:rPr>
                          <m:t>𝒃</m:t>
                        </m:r>
                      </m:e>
                      <m:sup>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𝑙</m:t>
                            </m:r>
                          </m:e>
                        </m:d>
                      </m:sup>
                    </m:sSup>
                  </m:oMath>
                </a14:m>
                <a:r>
                  <a:rPr lang="en-US" sz="2400" dirty="0" smtClean="0">
                    <a:latin typeface="Cambria" panose="02040503050406030204" pitchFamily="18" charset="0"/>
                    <a:ea typeface="Cambria" panose="02040503050406030204" pitchFamily="18" charset="0"/>
                  </a:rPr>
                  <a:t> to zeroes</a:t>
                </a:r>
              </a:p>
              <a:p>
                <a:pPr marL="342900" indent="-342900">
                  <a:buFont typeface="Wingdings" panose="05000000000000000000" pitchFamily="2" charset="2"/>
                  <a:buChar char="§"/>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Back Propagation:</a:t>
                </a:r>
                <a:endParaRPr lang="en-US" sz="2400" b="1"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endParaRPr lang="en-US" sz="800" b="1"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endParaRPr lang="en-US" sz="800" b="1" dirty="0" smtClean="0">
                  <a:latin typeface="Cambria" panose="02040503050406030204" pitchFamily="18" charset="0"/>
                  <a:ea typeface="Cambria" panose="02040503050406030204" pitchFamily="18" charset="0"/>
                </a:endParaRPr>
              </a:p>
              <a:p>
                <a:pPr marL="800100" lvl="1" indent="-342900">
                  <a:buFont typeface="Courier New" panose="02070309020205020404" pitchFamily="49" charset="0"/>
                  <a:buChar char="o"/>
                </a:pPr>
                <a:r>
                  <a:rPr lang="en-US" sz="2400" dirty="0" smtClean="0">
                    <a:latin typeface="Cambria" panose="02040503050406030204" pitchFamily="18" charset="0"/>
                    <a:ea typeface="Cambria" panose="02040503050406030204" pitchFamily="18" charset="0"/>
                  </a:rPr>
                  <a:t>Fix Learning Rate </a:t>
                </a:r>
                <a14:m>
                  <m:oMath xmlns:m="http://schemas.openxmlformats.org/officeDocument/2006/math">
                    <m:r>
                      <a:rPr lang="en-US" sz="2400" b="1" i="1" smtClean="0">
                        <a:latin typeface="Cambria Math" panose="02040503050406030204" pitchFamily="18" charset="0"/>
                        <a:ea typeface="Cambria Math" panose="02040503050406030204" pitchFamily="18" charset="0"/>
                      </a:rPr>
                      <m:t>𝜶</m:t>
                    </m:r>
                  </m:oMath>
                </a14:m>
                <a:endParaRPr lang="en-US" sz="2400" b="1" dirty="0" smtClean="0">
                  <a:latin typeface="Cambria" panose="02040503050406030204" pitchFamily="18" charset="0"/>
                  <a:ea typeface="Cambria" panose="02040503050406030204" pitchFamily="18" charset="0"/>
                </a:endParaRPr>
              </a:p>
              <a:p>
                <a:pPr marL="800100" lvl="1" indent="-342900">
                  <a:buFont typeface="Courier New" panose="02070309020205020404" pitchFamily="49" charset="0"/>
                  <a:buChar char="o"/>
                </a:pPr>
                <a:r>
                  <a:rPr lang="en-US" sz="2400" dirty="0">
                    <a:latin typeface="Cambria" panose="02040503050406030204" pitchFamily="18" charset="0"/>
                    <a:ea typeface="Cambria" panose="02040503050406030204" pitchFamily="18" charset="0"/>
                  </a:rPr>
                  <a:t>For all layers </a:t>
                </a:r>
                <a14:m>
                  <m:oMath xmlns:m="http://schemas.openxmlformats.org/officeDocument/2006/math">
                    <m:r>
                      <a:rPr lang="en-US" sz="2400" b="1" i="1">
                        <a:latin typeface="Cambria Math" panose="02040503050406030204" pitchFamily="18" charset="0"/>
                      </a:rPr>
                      <m:t>𝒍</m:t>
                    </m:r>
                  </m:oMath>
                </a14:m>
                <a:r>
                  <a:rPr lang="en-US" sz="2400" dirty="0" smtClean="0">
                    <a:latin typeface="Cambria" panose="02040503050406030204" pitchFamily="18" charset="0"/>
                    <a:ea typeface="Cambria" panose="02040503050406030204" pitchFamily="18" charset="0"/>
                  </a:rPr>
                  <a:t> starting back </a:t>
                </a:r>
                <a:r>
                  <a:rPr lang="en-US" sz="2400" dirty="0">
                    <a:latin typeface="Cambria" panose="02040503050406030204" pitchFamily="18" charset="0"/>
                    <a:ea typeface="Cambria" panose="02040503050406030204" pitchFamily="18" charset="0"/>
                  </a:rPr>
                  <a:t>:</a:t>
                </a:r>
              </a:p>
              <a:p>
                <a:pPr marL="1257300" lvl="2" indent="-342900">
                  <a:buFont typeface="Arial" panose="020B0604020202020204" pitchFamily="34" charset="0"/>
                  <a:buChar char="•"/>
                </a:pPr>
                <a14:m>
                  <m:oMath xmlns:m="http://schemas.openxmlformats.org/officeDocument/2006/math">
                    <m:sSup>
                      <m:sSupPr>
                        <m:ctrlPr>
                          <a:rPr lang="en-US" sz="2400" i="1" smtClean="0">
                            <a:latin typeface="Cambria Math" panose="02040503050406030204" pitchFamily="18" charset="0"/>
                          </a:rPr>
                        </m:ctrlPr>
                      </m:sSupPr>
                      <m:e>
                        <m:r>
                          <a:rPr lang="en-US" sz="2400" b="1" i="1">
                            <a:latin typeface="Cambria Math" panose="02040503050406030204" pitchFamily="18" charset="0"/>
                          </a:rPr>
                          <m:t>𝑾</m:t>
                        </m:r>
                      </m:e>
                      <m: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𝑙</m:t>
                            </m:r>
                          </m:e>
                        </m:d>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𝑙</m:t>
                            </m:r>
                          </m:e>
                        </m:d>
                      </m:sup>
                    </m:sSup>
                    <m:r>
                      <a:rPr lang="en-US" sz="2400" b="0" i="1" smtClean="0">
                        <a:latin typeface="Cambria Math" panose="02040503050406030204" pitchFamily="18" charset="0"/>
                      </a:rPr>
                      <m:t> −</m:t>
                    </m:r>
                    <m:r>
                      <a:rPr lang="en-US" sz="2400" b="1" i="1">
                        <a:latin typeface="Cambria Math" panose="02040503050406030204" pitchFamily="18" charset="0"/>
                        <a:ea typeface="Cambria Math" panose="02040503050406030204" pitchFamily="18" charset="0"/>
                      </a:rPr>
                      <m:t>𝜶</m:t>
                    </m:r>
                    <m:r>
                      <a:rPr lang="en-US" sz="2400" b="1" i="1" smtClean="0">
                        <a:latin typeface="Cambria Math" panose="02040503050406030204" pitchFamily="18" charset="0"/>
                        <a:ea typeface="Cambria Math" panose="02040503050406030204" pitchFamily="18" charset="0"/>
                      </a:rPr>
                      <m:t>∗ </m:t>
                    </m:r>
                    <m:f>
                      <m:fPr>
                        <m:ctrlPr>
                          <a:rPr lang="en-US" sz="2400" b="1" i="1" smtClean="0">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𝑳</m:t>
                        </m:r>
                        <m:d>
                          <m:dPr>
                            <m:ctrlPr>
                              <a:rPr lang="en-US" sz="2400" b="1" i="1">
                                <a:latin typeface="Cambria Math" panose="02040503050406030204" pitchFamily="18" charset="0"/>
                              </a:rPr>
                            </m:ctrlPr>
                          </m:dPr>
                          <m:e>
                            <m:acc>
                              <m:accPr>
                                <m:chr m:val="̂"/>
                                <m:ctrlPr>
                                  <a:rPr lang="en-US" sz="2400" b="1" i="1">
                                    <a:latin typeface="Cambria Math" panose="02040503050406030204" pitchFamily="18" charset="0"/>
                                  </a:rPr>
                                </m:ctrlPr>
                              </m:accPr>
                              <m:e>
                                <m:r>
                                  <a:rPr lang="en-US" sz="2400" b="1" i="1">
                                    <a:latin typeface="Cambria Math" panose="02040503050406030204" pitchFamily="18" charset="0"/>
                                  </a:rPr>
                                  <m:t>𝒚</m:t>
                                </m:r>
                              </m:e>
                            </m:acc>
                            <m:r>
                              <a:rPr lang="en-US" sz="2400" b="1" i="1">
                                <a:latin typeface="Cambria Math" panose="02040503050406030204" pitchFamily="18" charset="0"/>
                              </a:rPr>
                              <m:t>,</m:t>
                            </m:r>
                            <m:r>
                              <a:rPr lang="en-US" sz="2400" b="1" i="1">
                                <a:latin typeface="Cambria Math" panose="02040503050406030204" pitchFamily="18" charset="0"/>
                              </a:rPr>
                              <m:t>𝒚</m:t>
                            </m:r>
                          </m:e>
                        </m:d>
                      </m:num>
                      <m:den>
                        <m:r>
                          <a:rPr lang="en-US" sz="2400" b="1"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𝑙</m:t>
                                </m:r>
                              </m:e>
                            </m:d>
                          </m:sup>
                        </m:sSup>
                      </m:den>
                    </m:f>
                  </m:oMath>
                </a14:m>
                <a:endParaRPr lang="en-US" sz="2400" dirty="0">
                  <a:latin typeface="Cambria" panose="02040503050406030204" pitchFamily="18" charset="0"/>
                  <a:ea typeface="Cambria" panose="02040503050406030204" pitchFamily="18" charset="0"/>
                </a:endParaRPr>
              </a:p>
              <a:p>
                <a:pPr marL="1257300" lvl="2" indent="-342900">
                  <a:buFont typeface="Arial" panose="020B0604020202020204" pitchFamily="34" charset="0"/>
                  <a:buChar char="•"/>
                </a:pPr>
                <a14:m>
                  <m:oMath xmlns:m="http://schemas.openxmlformats.org/officeDocument/2006/math">
                    <m:sSup>
                      <m:sSupPr>
                        <m:ctrlPr>
                          <a:rPr lang="en-US" sz="2400" i="1">
                            <a:latin typeface="Cambria Math" panose="02040503050406030204" pitchFamily="18" charset="0"/>
                          </a:rPr>
                        </m:ctrlPr>
                      </m:sSupPr>
                      <m:e>
                        <m:r>
                          <a:rPr lang="en-US" sz="2400" b="1" i="1">
                            <a:latin typeface="Cambria Math" panose="02040503050406030204" pitchFamily="18" charset="0"/>
                          </a:rPr>
                          <m:t>𝒃</m:t>
                        </m:r>
                      </m:e>
                      <m: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𝑙</m:t>
                            </m:r>
                          </m:e>
                        </m:d>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𝒃</m:t>
                        </m:r>
                      </m:e>
                      <m: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𝑙</m:t>
                            </m:r>
                          </m:e>
                        </m:d>
                      </m:sup>
                    </m:sSup>
                    <m:r>
                      <a:rPr lang="en-US" sz="2400" b="0" i="1" smtClean="0">
                        <a:latin typeface="Cambria Math" panose="02040503050406030204" pitchFamily="18" charset="0"/>
                      </a:rPr>
                      <m:t> −</m:t>
                    </m:r>
                    <m:r>
                      <a:rPr lang="en-US" sz="2400" b="1" i="1">
                        <a:latin typeface="Cambria Math" panose="02040503050406030204" pitchFamily="18" charset="0"/>
                        <a:ea typeface="Cambria Math" panose="02040503050406030204" pitchFamily="18" charset="0"/>
                      </a:rPr>
                      <m:t>𝜶</m:t>
                    </m:r>
                    <m:r>
                      <a:rPr lang="en-US" sz="2400" b="1" i="1">
                        <a:latin typeface="Cambria Math" panose="02040503050406030204" pitchFamily="18" charset="0"/>
                        <a:ea typeface="Cambria Math" panose="02040503050406030204" pitchFamily="18" charset="0"/>
                      </a:rPr>
                      <m:t>∗ </m:t>
                    </m:r>
                    <m:f>
                      <m:fPr>
                        <m:ctrlPr>
                          <a:rPr lang="en-US" sz="2400" b="1" i="1">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𝑳</m:t>
                        </m:r>
                        <m:d>
                          <m:dPr>
                            <m:ctrlPr>
                              <a:rPr lang="en-US" sz="2400" b="1" i="1">
                                <a:latin typeface="Cambria Math" panose="02040503050406030204" pitchFamily="18" charset="0"/>
                              </a:rPr>
                            </m:ctrlPr>
                          </m:dPr>
                          <m:e>
                            <m:acc>
                              <m:accPr>
                                <m:chr m:val="̂"/>
                                <m:ctrlPr>
                                  <a:rPr lang="en-US" sz="2400" b="1" i="1">
                                    <a:latin typeface="Cambria Math" panose="02040503050406030204" pitchFamily="18" charset="0"/>
                                  </a:rPr>
                                </m:ctrlPr>
                              </m:accPr>
                              <m:e>
                                <m:r>
                                  <a:rPr lang="en-US" sz="2400" b="1" i="1">
                                    <a:latin typeface="Cambria Math" panose="02040503050406030204" pitchFamily="18" charset="0"/>
                                  </a:rPr>
                                  <m:t>𝒚</m:t>
                                </m:r>
                              </m:e>
                            </m:acc>
                            <m:r>
                              <a:rPr lang="en-US" sz="2400" b="1" i="1">
                                <a:latin typeface="Cambria Math" panose="02040503050406030204" pitchFamily="18" charset="0"/>
                              </a:rPr>
                              <m:t>,</m:t>
                            </m:r>
                            <m:r>
                              <a:rPr lang="en-US" sz="2400" b="1" i="1">
                                <a:latin typeface="Cambria Math" panose="02040503050406030204" pitchFamily="18" charset="0"/>
                              </a:rPr>
                              <m:t>𝒚</m:t>
                            </m:r>
                          </m:e>
                        </m:d>
                      </m:num>
                      <m:den>
                        <m:r>
                          <a:rPr lang="en-US" sz="2400" b="1"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a:rPr lang="en-US" sz="2400" b="1" i="1" smtClean="0">
                                <a:latin typeface="Cambria Math" panose="02040503050406030204" pitchFamily="18" charset="0"/>
                              </a:rPr>
                              <m:t>𝒃</m:t>
                            </m:r>
                          </m:e>
                          <m: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𝑙</m:t>
                                </m:r>
                              </m:e>
                            </m:d>
                          </m:sup>
                        </m:sSup>
                      </m:den>
                    </m:f>
                  </m:oMath>
                </a14:m>
                <a:endParaRPr lang="en-US" sz="2400" dirty="0">
                  <a:latin typeface="Cambria" panose="02040503050406030204" pitchFamily="18" charset="0"/>
                  <a:ea typeface="Cambria"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15112" y="1653150"/>
                <a:ext cx="11676888" cy="4690771"/>
              </a:xfrm>
              <a:prstGeom prst="rect">
                <a:avLst/>
              </a:prstGeom>
              <a:blipFill rotWithShape="0">
                <a:blip r:embed="rId3"/>
                <a:stretch>
                  <a:fillRect l="-731" t="-1039"/>
                </a:stretch>
              </a:blipFill>
            </p:spPr>
            <p:txBody>
              <a:bodyPr/>
              <a:lstStyle/>
              <a:p>
                <a:r>
                  <a:rPr lang="en-US">
                    <a:noFill/>
                  </a:rPr>
                  <a:t> </a:t>
                </a:r>
              </a:p>
            </p:txBody>
          </p:sp>
        </mc:Fallback>
      </mc:AlternateContent>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Training With Gradient Descent </a:t>
            </a:r>
            <a:endParaRPr lang="en-US" sz="3600" dirty="0">
              <a:latin typeface="Cambria" panose="02040503050406030204" pitchFamily="18" charset="0"/>
              <a:ea typeface="Cambria" panose="02040503050406030204" pitchFamily="18" charset="0"/>
            </a:endParaRPr>
          </a:p>
        </p:txBody>
      </p:sp>
      <p:pic>
        <p:nvPicPr>
          <p:cNvPr id="6" name="Picture 5"/>
          <p:cNvPicPr/>
          <p:nvPr/>
        </p:nvPicPr>
        <p:blipFill rotWithShape="1">
          <a:blip r:embed="rId4" cstate="print">
            <a:extLst>
              <a:ext uri="{28A0092B-C50C-407E-A947-70E740481C1C}">
                <a14:useLocalDpi xmlns:a14="http://schemas.microsoft.com/office/drawing/2010/main" val="0"/>
              </a:ext>
            </a:extLst>
          </a:blip>
          <a:srcRect l="33333" t="19901" r="34117" b="11513"/>
          <a:stretch/>
        </p:blipFill>
        <p:spPr bwMode="auto">
          <a:xfrm>
            <a:off x="7510081" y="1653150"/>
            <a:ext cx="3974783" cy="4504856"/>
          </a:xfrm>
          <a:prstGeom prst="rect">
            <a:avLst/>
          </a:prstGeom>
          <a:ln>
            <a:noFill/>
          </a:ln>
          <a:extLst>
            <a:ext uri="{53640926-AAD7-44D8-BBD7-CCE9431645EC}">
              <a14:shadowObscured xmlns:a14="http://schemas.microsoft.com/office/drawing/2010/main"/>
            </a:ext>
          </a:extLst>
        </p:spPr>
      </p:pic>
      <p:sp>
        <p:nvSpPr>
          <p:cNvPr id="3" name="Slide Number Placeholder 2"/>
          <p:cNvSpPr>
            <a:spLocks noGrp="1"/>
          </p:cNvSpPr>
          <p:nvPr>
            <p:ph type="sldNum" sz="quarter" idx="12"/>
          </p:nvPr>
        </p:nvSpPr>
        <p:spPr/>
        <p:txBody>
          <a:bodyPr/>
          <a:lstStyle/>
          <a:p>
            <a:fld id="{AE32E4D7-FACD-4D6D-962A-CAC4EFC76A88}" type="slidenum">
              <a:rPr lang="en-US" smtClean="0"/>
              <a:t>21</a:t>
            </a:fld>
            <a:endParaRPr lang="en-US"/>
          </a:p>
        </p:txBody>
      </p:sp>
    </p:spTree>
    <p:extLst>
      <p:ext uri="{BB962C8B-B14F-4D97-AF65-F5344CB8AC3E}">
        <p14:creationId xmlns:p14="http://schemas.microsoft.com/office/powerpoint/2010/main" val="3763347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a:latin typeface="Cambria" panose="02040503050406030204" pitchFamily="18" charset="0"/>
                <a:ea typeface="Cambria" panose="02040503050406030204" pitchFamily="18" charset="0"/>
                <a:cs typeface="Times New Roman" panose="02020603050405020304" pitchFamily="18" charset="0"/>
              </a:rPr>
              <a:t>Heart Disease Risk Prediction</a:t>
            </a: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cs typeface="Times New Roman" panose="02020603050405020304" pitchFamily="18" charset="0"/>
              </a:rPr>
              <a:t>Outline</a:t>
            </a:r>
            <a:endParaRPr lang="en-US" sz="36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609600" y="1514652"/>
            <a:ext cx="11582400" cy="4832092"/>
          </a:xfrm>
          <a:prstGeom prst="rect">
            <a:avLst/>
          </a:prstGeom>
        </p:spPr>
        <p:txBody>
          <a:bodyPr wrap="square">
            <a:spAutoFit/>
          </a:bodyPr>
          <a:lstStyle/>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Introducing the problem</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Proposed Solution</a:t>
            </a:r>
          </a:p>
          <a:p>
            <a:pPr>
              <a:buFont typeface="Wingdings" panose="05000000000000000000" pitchFamily="2" charset="2"/>
              <a:buChar char="Ø"/>
            </a:pPr>
            <a:r>
              <a:rPr lang="en-US" sz="2800" dirty="0">
                <a:latin typeface="Cambria" panose="02040503050406030204" pitchFamily="18" charset="0"/>
                <a:ea typeface="Cambria" panose="02040503050406030204" pitchFamily="18" charset="0"/>
              </a:rPr>
              <a:t>Technologies </a:t>
            </a:r>
            <a:r>
              <a:rPr lang="en-US" sz="2800" dirty="0" smtClean="0">
                <a:latin typeface="Cambria" panose="02040503050406030204" pitchFamily="18" charset="0"/>
                <a:ea typeface="Cambria" panose="02040503050406030204" pitchFamily="18" charset="0"/>
              </a:rPr>
              <a:t>Used</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Machine Learning</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Deep Learning</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Neural Networks</a:t>
            </a:r>
          </a:p>
          <a:p>
            <a:pPr>
              <a:buFont typeface="Wingdings" panose="05000000000000000000" pitchFamily="2" charset="2"/>
              <a:buChar char="Ø"/>
            </a:pPr>
            <a:r>
              <a:rPr lang="en-US" sz="2800" dirty="0" smtClean="0">
                <a:solidFill>
                  <a:srgbClr val="FF0000"/>
                </a:solidFill>
                <a:latin typeface="Cambria" panose="02040503050406030204" pitchFamily="18" charset="0"/>
                <a:ea typeface="Cambria" panose="02040503050406030204" pitchFamily="18" charset="0"/>
              </a:rPr>
              <a:t>The Data</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Model</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Live Application</a:t>
            </a:r>
          </a:p>
          <a:p>
            <a:pPr>
              <a:buFont typeface="Wingdings" panose="05000000000000000000" pitchFamily="2" charset="2"/>
              <a:buChar char="Ø"/>
            </a:pPr>
            <a:r>
              <a:rPr lang="en-US" sz="2800" dirty="0">
                <a:latin typeface="Cambria" panose="02040503050406030204" pitchFamily="18" charset="0"/>
                <a:ea typeface="Cambria" panose="02040503050406030204" pitchFamily="18" charset="0"/>
              </a:rPr>
              <a:t>Analysis and </a:t>
            </a:r>
            <a:r>
              <a:rPr lang="en-US" sz="2800" dirty="0" smtClean="0">
                <a:latin typeface="Cambria" panose="02040503050406030204" pitchFamily="18" charset="0"/>
                <a:ea typeface="Cambria" panose="02040503050406030204" pitchFamily="18" charset="0"/>
              </a:rPr>
              <a:t>Conclusions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References</a:t>
            </a:r>
          </a:p>
        </p:txBody>
      </p:sp>
      <p:sp>
        <p:nvSpPr>
          <p:cNvPr id="4" name="Slide Number Placeholder 3"/>
          <p:cNvSpPr>
            <a:spLocks noGrp="1"/>
          </p:cNvSpPr>
          <p:nvPr>
            <p:ph type="sldNum" sz="quarter" idx="12"/>
          </p:nvPr>
        </p:nvSpPr>
        <p:spPr/>
        <p:txBody>
          <a:bodyPr/>
          <a:lstStyle/>
          <a:p>
            <a:fld id="{AE32E4D7-FACD-4D6D-962A-CAC4EFC76A88}" type="slidenum">
              <a:rPr lang="en-US" smtClean="0"/>
              <a:t>22</a:t>
            </a:fld>
            <a:endParaRPr lang="en-US"/>
          </a:p>
        </p:txBody>
      </p:sp>
    </p:spTree>
    <p:extLst>
      <p:ext uri="{BB962C8B-B14F-4D97-AF65-F5344CB8AC3E}">
        <p14:creationId xmlns:p14="http://schemas.microsoft.com/office/powerpoint/2010/main" val="74419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The Data</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CSV Files</a:t>
            </a:r>
            <a:endParaRPr lang="en-US" sz="3600" dirty="0">
              <a:latin typeface="Cambria" panose="02040503050406030204" pitchFamily="18" charset="0"/>
              <a:ea typeface="Cambria" panose="02040503050406030204" pitchFamily="18" charset="0"/>
            </a:endParaRPr>
          </a:p>
        </p:txBody>
      </p:sp>
      <p:sp>
        <p:nvSpPr>
          <p:cNvPr id="8" name="TextBox 7"/>
          <p:cNvSpPr txBox="1"/>
          <p:nvPr/>
        </p:nvSpPr>
        <p:spPr>
          <a:xfrm>
            <a:off x="515112" y="1653150"/>
            <a:ext cx="11676888"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A Comma Separated Values (CSV) file is a plain text file that contains a list of data. </a:t>
            </a: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These </a:t>
            </a:r>
            <a:r>
              <a:rPr lang="en-US" sz="2400" dirty="0">
                <a:latin typeface="Cambria" panose="02040503050406030204" pitchFamily="18" charset="0"/>
                <a:ea typeface="Cambria" panose="02040503050406030204" pitchFamily="18" charset="0"/>
              </a:rPr>
              <a:t>files are often used for exchanging data between different applications</a:t>
            </a:r>
            <a:r>
              <a:rPr lang="en-US" sz="2400" dirty="0" smtClean="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984" y="3546348"/>
            <a:ext cx="5041572" cy="2923515"/>
          </a:xfrm>
          <a:prstGeom prst="rect">
            <a:avLst/>
          </a:prstGeom>
        </p:spPr>
      </p:pic>
      <p:sp>
        <p:nvSpPr>
          <p:cNvPr id="4" name="Slide Number Placeholder 3"/>
          <p:cNvSpPr>
            <a:spLocks noGrp="1"/>
          </p:cNvSpPr>
          <p:nvPr>
            <p:ph type="sldNum" sz="quarter" idx="12"/>
          </p:nvPr>
        </p:nvSpPr>
        <p:spPr/>
        <p:txBody>
          <a:bodyPr/>
          <a:lstStyle/>
          <a:p>
            <a:fld id="{AE32E4D7-FACD-4D6D-962A-CAC4EFC76A88}" type="slidenum">
              <a:rPr lang="en-US" smtClean="0"/>
              <a:t>23</a:t>
            </a:fld>
            <a:endParaRPr lang="en-US"/>
          </a:p>
        </p:txBody>
      </p:sp>
    </p:spTree>
    <p:extLst>
      <p:ext uri="{BB962C8B-B14F-4D97-AF65-F5344CB8AC3E}">
        <p14:creationId xmlns:p14="http://schemas.microsoft.com/office/powerpoint/2010/main" val="888634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The Data</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The Framingham Dataset </a:t>
            </a:r>
            <a:endParaRPr lang="en-US" sz="3600" dirty="0">
              <a:latin typeface="Cambria" panose="02040503050406030204" pitchFamily="18" charset="0"/>
              <a:ea typeface="Cambria" panose="02040503050406030204" pitchFamily="18" charset="0"/>
            </a:endParaRPr>
          </a:p>
        </p:txBody>
      </p:sp>
      <p:sp>
        <p:nvSpPr>
          <p:cNvPr id="8" name="TextBox 7"/>
          <p:cNvSpPr txBox="1"/>
          <p:nvPr/>
        </p:nvSpPr>
        <p:spPr>
          <a:xfrm>
            <a:off x="515112" y="1653150"/>
            <a:ext cx="11676888" cy="2308324"/>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I</a:t>
            </a:r>
            <a:r>
              <a:rPr lang="en-US" sz="2400" dirty="0" smtClean="0">
                <a:latin typeface="Cambria" panose="02040503050406030204" pitchFamily="18" charset="0"/>
                <a:ea typeface="Cambria" panose="02040503050406030204" pitchFamily="18" charset="0"/>
              </a:rPr>
              <a:t>t </a:t>
            </a:r>
            <a:r>
              <a:rPr lang="en-US" sz="2400" dirty="0">
                <a:latin typeface="Cambria" panose="02040503050406030204" pitchFamily="18" charset="0"/>
                <a:ea typeface="Cambria" panose="02040503050406030204" pitchFamily="18" charset="0"/>
              </a:rPr>
              <a:t>is from an ongoing cardiovascular study on residents of the town of Framingham, Massachusetts. </a:t>
            </a:r>
            <a:r>
              <a:rPr lang="en-US" sz="2400" dirty="0" smtClean="0">
                <a:latin typeface="Cambria" panose="02040503050406030204" pitchFamily="18" charset="0"/>
                <a:ea typeface="Cambria" panose="02040503050406030204" pitchFamily="18" charset="0"/>
              </a:rPr>
              <a:t>The </a:t>
            </a:r>
            <a:r>
              <a:rPr lang="en-US" sz="2400" dirty="0">
                <a:latin typeface="Cambria" panose="02040503050406030204" pitchFamily="18" charset="0"/>
                <a:ea typeface="Cambria" panose="02040503050406030204" pitchFamily="18" charset="0"/>
              </a:rPr>
              <a:t>dataset provides the patients’ information. It includes over 4,000 records and 15 attributes.</a:t>
            </a:r>
          </a:p>
          <a:p>
            <a:pPr marL="342900" indent="-342900">
              <a:buFont typeface="Wingdings" panose="05000000000000000000" pitchFamily="2" charset="2"/>
              <a:buChar char="§"/>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Each </a:t>
            </a:r>
            <a:r>
              <a:rPr lang="en-US" sz="2400" dirty="0">
                <a:latin typeface="Cambria" panose="02040503050406030204" pitchFamily="18" charset="0"/>
                <a:ea typeface="Cambria" panose="02040503050406030204" pitchFamily="18" charset="0"/>
              </a:rPr>
              <a:t>attribute is a potential risk factor. There are both demographic, behavioral and medical risk factors.</a:t>
            </a:r>
            <a:endParaRPr lang="en-US" sz="2400" dirty="0" smtClean="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44" t="311" r="444" b="48347"/>
          <a:stretch/>
        </p:blipFill>
        <p:spPr>
          <a:xfrm>
            <a:off x="3797871" y="3575512"/>
            <a:ext cx="8220330" cy="3017312"/>
          </a:xfrm>
          <a:prstGeom prst="rect">
            <a:avLst/>
          </a:prstGeom>
        </p:spPr>
      </p:pic>
      <p:sp>
        <p:nvSpPr>
          <p:cNvPr id="4" name="Slide Number Placeholder 3"/>
          <p:cNvSpPr>
            <a:spLocks noGrp="1"/>
          </p:cNvSpPr>
          <p:nvPr>
            <p:ph type="sldNum" sz="quarter" idx="12"/>
          </p:nvPr>
        </p:nvSpPr>
        <p:spPr/>
        <p:txBody>
          <a:bodyPr/>
          <a:lstStyle/>
          <a:p>
            <a:fld id="{AE32E4D7-FACD-4D6D-962A-CAC4EFC76A88}" type="slidenum">
              <a:rPr lang="en-US" smtClean="0"/>
              <a:t>24</a:t>
            </a:fld>
            <a:endParaRPr lang="en-US"/>
          </a:p>
        </p:txBody>
      </p:sp>
    </p:spTree>
    <p:extLst>
      <p:ext uri="{BB962C8B-B14F-4D97-AF65-F5344CB8AC3E}">
        <p14:creationId xmlns:p14="http://schemas.microsoft.com/office/powerpoint/2010/main" val="661782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The Data</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Data Processing</a:t>
            </a:r>
            <a:endParaRPr lang="en-US" sz="3600" dirty="0">
              <a:latin typeface="Cambria" panose="02040503050406030204" pitchFamily="18" charset="0"/>
              <a:ea typeface="Cambria" panose="02040503050406030204" pitchFamily="18" charset="0"/>
            </a:endParaRPr>
          </a:p>
        </p:txBody>
      </p:sp>
      <p:sp>
        <p:nvSpPr>
          <p:cNvPr id="8" name="TextBox 7"/>
          <p:cNvSpPr txBox="1"/>
          <p:nvPr/>
        </p:nvSpPr>
        <p:spPr>
          <a:xfrm>
            <a:off x="515112" y="1653150"/>
            <a:ext cx="11676888" cy="461665"/>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The dataset is imported :</a:t>
            </a:r>
          </a:p>
        </p:txBody>
      </p:sp>
      <p:pic>
        <p:nvPicPr>
          <p:cNvPr id="12" name="Picture 11"/>
          <p:cNvPicPr/>
          <p:nvPr/>
        </p:nvPicPr>
        <p:blipFill>
          <a:blip r:embed="rId3" cstate="print">
            <a:extLst>
              <a:ext uri="{28A0092B-C50C-407E-A947-70E740481C1C}">
                <a14:useLocalDpi xmlns:a14="http://schemas.microsoft.com/office/drawing/2010/main" val="0"/>
              </a:ext>
            </a:extLst>
          </a:blip>
          <a:stretch>
            <a:fillRect/>
          </a:stretch>
        </p:blipFill>
        <p:spPr>
          <a:xfrm>
            <a:off x="970344" y="2226878"/>
            <a:ext cx="9740392" cy="1885188"/>
          </a:xfrm>
          <a:prstGeom prst="rect">
            <a:avLst/>
          </a:prstGeom>
        </p:spPr>
      </p:pic>
      <p:sp>
        <p:nvSpPr>
          <p:cNvPr id="13" name="TextBox 12"/>
          <p:cNvSpPr txBox="1"/>
          <p:nvPr/>
        </p:nvSpPr>
        <p:spPr>
          <a:xfrm>
            <a:off x="515112" y="4230835"/>
            <a:ext cx="11676888" cy="461665"/>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The “Nan” values are filled:</a:t>
            </a:r>
          </a:p>
        </p:txBody>
      </p:sp>
      <p:pic>
        <p:nvPicPr>
          <p:cNvPr id="9" name="Picture 8"/>
          <p:cNvPicPr>
            <a:picLocks noChangeAspect="1"/>
          </p:cNvPicPr>
          <p:nvPr/>
        </p:nvPicPr>
        <p:blipFill>
          <a:blip r:embed="rId4"/>
          <a:stretch>
            <a:fillRect/>
          </a:stretch>
        </p:blipFill>
        <p:spPr>
          <a:xfrm>
            <a:off x="979488" y="4838701"/>
            <a:ext cx="9740392" cy="1858167"/>
          </a:xfrm>
          <a:prstGeom prst="rect">
            <a:avLst/>
          </a:prstGeom>
        </p:spPr>
      </p:pic>
      <p:sp>
        <p:nvSpPr>
          <p:cNvPr id="3" name="Slide Number Placeholder 2"/>
          <p:cNvSpPr>
            <a:spLocks noGrp="1"/>
          </p:cNvSpPr>
          <p:nvPr>
            <p:ph type="sldNum" sz="quarter" idx="12"/>
          </p:nvPr>
        </p:nvSpPr>
        <p:spPr/>
        <p:txBody>
          <a:bodyPr/>
          <a:lstStyle/>
          <a:p>
            <a:fld id="{AE32E4D7-FACD-4D6D-962A-CAC4EFC76A88}" type="slidenum">
              <a:rPr lang="en-US" smtClean="0"/>
              <a:t>25</a:t>
            </a:fld>
            <a:endParaRPr lang="en-US"/>
          </a:p>
        </p:txBody>
      </p:sp>
    </p:spTree>
    <p:extLst>
      <p:ext uri="{BB962C8B-B14F-4D97-AF65-F5344CB8AC3E}">
        <p14:creationId xmlns:p14="http://schemas.microsoft.com/office/powerpoint/2010/main" val="3814210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The Data</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a:latin typeface="Cambria" panose="02040503050406030204" pitchFamily="18" charset="0"/>
                <a:ea typeface="Cambria" panose="02040503050406030204" pitchFamily="18" charset="0"/>
              </a:rPr>
              <a:t>Data Processing</a:t>
            </a:r>
          </a:p>
        </p:txBody>
      </p:sp>
      <p:sp>
        <p:nvSpPr>
          <p:cNvPr id="8" name="TextBox 7"/>
          <p:cNvSpPr txBox="1"/>
          <p:nvPr/>
        </p:nvSpPr>
        <p:spPr>
          <a:xfrm>
            <a:off x="515112" y="1653150"/>
            <a:ext cx="11676888" cy="461665"/>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Visualizing the data:</a:t>
            </a:r>
          </a:p>
        </p:txBody>
      </p:sp>
      <p:pic>
        <p:nvPicPr>
          <p:cNvPr id="3" name="Picture 2"/>
          <p:cNvPicPr>
            <a:picLocks noChangeAspect="1"/>
          </p:cNvPicPr>
          <p:nvPr/>
        </p:nvPicPr>
        <p:blipFill>
          <a:blip r:embed="rId3"/>
          <a:stretch>
            <a:fillRect/>
          </a:stretch>
        </p:blipFill>
        <p:spPr>
          <a:xfrm>
            <a:off x="2682976" y="2272128"/>
            <a:ext cx="6232423" cy="4205930"/>
          </a:xfrm>
          <a:prstGeom prst="rect">
            <a:avLst/>
          </a:prstGeom>
        </p:spPr>
      </p:pic>
      <p:sp>
        <p:nvSpPr>
          <p:cNvPr id="4" name="Slide Number Placeholder 3"/>
          <p:cNvSpPr>
            <a:spLocks noGrp="1"/>
          </p:cNvSpPr>
          <p:nvPr>
            <p:ph type="sldNum" sz="quarter" idx="12"/>
          </p:nvPr>
        </p:nvSpPr>
        <p:spPr/>
        <p:txBody>
          <a:bodyPr/>
          <a:lstStyle/>
          <a:p>
            <a:fld id="{AE32E4D7-FACD-4D6D-962A-CAC4EFC76A88}" type="slidenum">
              <a:rPr lang="en-US" smtClean="0"/>
              <a:t>26</a:t>
            </a:fld>
            <a:endParaRPr lang="en-US"/>
          </a:p>
        </p:txBody>
      </p:sp>
    </p:spTree>
    <p:extLst>
      <p:ext uri="{BB962C8B-B14F-4D97-AF65-F5344CB8AC3E}">
        <p14:creationId xmlns:p14="http://schemas.microsoft.com/office/powerpoint/2010/main" val="3200856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The Data</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a:latin typeface="Cambria" panose="02040503050406030204" pitchFamily="18" charset="0"/>
                <a:ea typeface="Cambria" panose="02040503050406030204" pitchFamily="18" charset="0"/>
              </a:rPr>
              <a:t>Data Processing</a:t>
            </a:r>
          </a:p>
        </p:txBody>
      </p:sp>
      <p:sp>
        <p:nvSpPr>
          <p:cNvPr id="8" name="TextBox 7"/>
          <p:cNvSpPr txBox="1"/>
          <p:nvPr/>
        </p:nvSpPr>
        <p:spPr>
          <a:xfrm>
            <a:off x="515112" y="1653150"/>
            <a:ext cx="11676888" cy="461665"/>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Splitting the dataset into 80% training </a:t>
            </a:r>
            <a:r>
              <a:rPr lang="en-US" sz="2400" dirty="0">
                <a:latin typeface="Cambria" panose="02040503050406030204" pitchFamily="18" charset="0"/>
                <a:ea typeface="Cambria" panose="02040503050406030204" pitchFamily="18" charset="0"/>
              </a:rPr>
              <a:t>d</a:t>
            </a:r>
            <a:r>
              <a:rPr lang="en-US" sz="2400" dirty="0" smtClean="0">
                <a:latin typeface="Cambria" panose="02040503050406030204" pitchFamily="18" charset="0"/>
                <a:ea typeface="Cambria" panose="02040503050406030204" pitchFamily="18" charset="0"/>
              </a:rPr>
              <a:t>ata and 20% testing data:</a:t>
            </a:r>
          </a:p>
        </p:txBody>
      </p:sp>
      <p:sp>
        <p:nvSpPr>
          <p:cNvPr id="13" name="TextBox 12"/>
          <p:cNvSpPr txBox="1"/>
          <p:nvPr/>
        </p:nvSpPr>
        <p:spPr>
          <a:xfrm>
            <a:off x="515112" y="4230835"/>
            <a:ext cx="11676888" cy="461665"/>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Separating for each set: the features and labels</a:t>
            </a:r>
          </a:p>
        </p:txBody>
      </p:sp>
      <p:pic>
        <p:nvPicPr>
          <p:cNvPr id="3" name="Picture 2"/>
          <p:cNvPicPr>
            <a:picLocks noChangeAspect="1"/>
          </p:cNvPicPr>
          <p:nvPr/>
        </p:nvPicPr>
        <p:blipFill>
          <a:blip r:embed="rId3"/>
          <a:stretch>
            <a:fillRect/>
          </a:stretch>
        </p:blipFill>
        <p:spPr>
          <a:xfrm>
            <a:off x="868434" y="2315895"/>
            <a:ext cx="10759932" cy="1299264"/>
          </a:xfrm>
          <a:prstGeom prst="rect">
            <a:avLst/>
          </a:prstGeom>
        </p:spPr>
      </p:pic>
      <p:pic>
        <p:nvPicPr>
          <p:cNvPr id="4" name="Picture 3"/>
          <p:cNvPicPr>
            <a:picLocks noChangeAspect="1"/>
          </p:cNvPicPr>
          <p:nvPr/>
        </p:nvPicPr>
        <p:blipFill>
          <a:blip r:embed="rId4"/>
          <a:stretch>
            <a:fillRect/>
          </a:stretch>
        </p:blipFill>
        <p:spPr>
          <a:xfrm>
            <a:off x="868433" y="4982985"/>
            <a:ext cx="7504041" cy="1628032"/>
          </a:xfrm>
          <a:prstGeom prst="rect">
            <a:avLst/>
          </a:prstGeom>
        </p:spPr>
      </p:pic>
      <p:sp>
        <p:nvSpPr>
          <p:cNvPr id="7" name="Slide Number Placeholder 6"/>
          <p:cNvSpPr>
            <a:spLocks noGrp="1"/>
          </p:cNvSpPr>
          <p:nvPr>
            <p:ph type="sldNum" sz="quarter" idx="12"/>
          </p:nvPr>
        </p:nvSpPr>
        <p:spPr/>
        <p:txBody>
          <a:bodyPr/>
          <a:lstStyle/>
          <a:p>
            <a:fld id="{AE32E4D7-FACD-4D6D-962A-CAC4EFC76A88}" type="slidenum">
              <a:rPr lang="en-US" smtClean="0"/>
              <a:t>27</a:t>
            </a:fld>
            <a:endParaRPr lang="en-US"/>
          </a:p>
        </p:txBody>
      </p:sp>
    </p:spTree>
    <p:extLst>
      <p:ext uri="{BB962C8B-B14F-4D97-AF65-F5344CB8AC3E}">
        <p14:creationId xmlns:p14="http://schemas.microsoft.com/office/powerpoint/2010/main" val="28319489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The Data</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a:latin typeface="Cambria" panose="02040503050406030204" pitchFamily="18" charset="0"/>
                <a:ea typeface="Cambria" panose="02040503050406030204" pitchFamily="18" charset="0"/>
              </a:rPr>
              <a:t>Data Processing</a:t>
            </a:r>
          </a:p>
        </p:txBody>
      </p:sp>
      <p:sp>
        <p:nvSpPr>
          <p:cNvPr id="8" name="TextBox 7"/>
          <p:cNvSpPr txBox="1"/>
          <p:nvPr/>
        </p:nvSpPr>
        <p:spPr>
          <a:xfrm>
            <a:off x="515112" y="1653150"/>
            <a:ext cx="11676888" cy="461665"/>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Normalizing the datasets:</a:t>
            </a: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923924" y="2272128"/>
            <a:ext cx="10763251" cy="2285585"/>
          </a:xfrm>
          <a:prstGeom prst="rect">
            <a:avLst/>
          </a:prstGeom>
        </p:spPr>
      </p:pic>
      <p:sp>
        <p:nvSpPr>
          <p:cNvPr id="3" name="Slide Number Placeholder 2"/>
          <p:cNvSpPr>
            <a:spLocks noGrp="1"/>
          </p:cNvSpPr>
          <p:nvPr>
            <p:ph type="sldNum" sz="quarter" idx="12"/>
          </p:nvPr>
        </p:nvSpPr>
        <p:spPr/>
        <p:txBody>
          <a:bodyPr/>
          <a:lstStyle/>
          <a:p>
            <a:fld id="{AE32E4D7-FACD-4D6D-962A-CAC4EFC76A88}" type="slidenum">
              <a:rPr lang="en-US" smtClean="0"/>
              <a:t>28</a:t>
            </a:fld>
            <a:endParaRPr lang="en-US"/>
          </a:p>
        </p:txBody>
      </p:sp>
    </p:spTree>
    <p:extLst>
      <p:ext uri="{BB962C8B-B14F-4D97-AF65-F5344CB8AC3E}">
        <p14:creationId xmlns:p14="http://schemas.microsoft.com/office/powerpoint/2010/main" val="406240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a:latin typeface="Cambria" panose="02040503050406030204" pitchFamily="18" charset="0"/>
                <a:ea typeface="Cambria" panose="02040503050406030204" pitchFamily="18" charset="0"/>
                <a:cs typeface="Times New Roman" panose="02020603050405020304" pitchFamily="18" charset="0"/>
              </a:rPr>
              <a:t>Heart Disease Risk Prediction</a:t>
            </a: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cs typeface="Times New Roman" panose="02020603050405020304" pitchFamily="18" charset="0"/>
              </a:rPr>
              <a:t>Outline</a:t>
            </a:r>
            <a:endParaRPr lang="en-US" sz="36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609600" y="1514652"/>
            <a:ext cx="11582400" cy="4401205"/>
          </a:xfrm>
          <a:prstGeom prst="rect">
            <a:avLst/>
          </a:prstGeom>
        </p:spPr>
        <p:txBody>
          <a:bodyPr wrap="square">
            <a:spAutoFit/>
          </a:bodyPr>
          <a:lstStyle/>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Introducing the problem</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Proposed Solution</a:t>
            </a:r>
          </a:p>
          <a:p>
            <a:pPr>
              <a:buFont typeface="Wingdings" panose="05000000000000000000" pitchFamily="2" charset="2"/>
              <a:buChar char="Ø"/>
            </a:pPr>
            <a:r>
              <a:rPr lang="en-US" sz="2800" dirty="0">
                <a:latin typeface="Cambria" panose="02040503050406030204" pitchFamily="18" charset="0"/>
                <a:ea typeface="Cambria" panose="02040503050406030204" pitchFamily="18" charset="0"/>
              </a:rPr>
              <a:t>Technologies </a:t>
            </a:r>
            <a:r>
              <a:rPr lang="en-US" sz="2800" dirty="0" smtClean="0">
                <a:latin typeface="Cambria" panose="02040503050406030204" pitchFamily="18" charset="0"/>
                <a:ea typeface="Cambria" panose="02040503050406030204" pitchFamily="18" charset="0"/>
              </a:rPr>
              <a:t>Used</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Machine Learning</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Deep Learning</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Neural Networks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Data</a:t>
            </a:r>
          </a:p>
          <a:p>
            <a:pPr>
              <a:buFont typeface="Wingdings" panose="05000000000000000000" pitchFamily="2" charset="2"/>
              <a:buChar char="Ø"/>
            </a:pPr>
            <a:r>
              <a:rPr lang="en-US" sz="2800" dirty="0" smtClean="0">
                <a:solidFill>
                  <a:srgbClr val="FF0000"/>
                </a:solidFill>
                <a:latin typeface="Cambria" panose="02040503050406030204" pitchFamily="18" charset="0"/>
                <a:ea typeface="Cambria" panose="02040503050406030204" pitchFamily="18" charset="0"/>
              </a:rPr>
              <a:t>The Model</a:t>
            </a:r>
            <a:endParaRPr lang="en-US" sz="2800" dirty="0" smtClean="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800" dirty="0">
                <a:latin typeface="Cambria" panose="02040503050406030204" pitchFamily="18" charset="0"/>
                <a:ea typeface="Cambria" panose="02040503050406030204" pitchFamily="18" charset="0"/>
              </a:rPr>
              <a:t>Analysis and </a:t>
            </a:r>
            <a:r>
              <a:rPr lang="en-US" sz="2800" dirty="0" smtClean="0">
                <a:latin typeface="Cambria" panose="02040503050406030204" pitchFamily="18" charset="0"/>
                <a:ea typeface="Cambria" panose="02040503050406030204" pitchFamily="18" charset="0"/>
              </a:rPr>
              <a:t>Conclusions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References</a:t>
            </a:r>
          </a:p>
        </p:txBody>
      </p:sp>
      <p:sp>
        <p:nvSpPr>
          <p:cNvPr id="4" name="Slide Number Placeholder 3"/>
          <p:cNvSpPr>
            <a:spLocks noGrp="1"/>
          </p:cNvSpPr>
          <p:nvPr>
            <p:ph type="sldNum" sz="quarter" idx="12"/>
          </p:nvPr>
        </p:nvSpPr>
        <p:spPr/>
        <p:txBody>
          <a:bodyPr/>
          <a:lstStyle/>
          <a:p>
            <a:fld id="{AE32E4D7-FACD-4D6D-962A-CAC4EFC76A88}" type="slidenum">
              <a:rPr lang="en-US" smtClean="0"/>
              <a:t>29</a:t>
            </a:fld>
            <a:endParaRPr lang="en-US"/>
          </a:p>
        </p:txBody>
      </p:sp>
    </p:spTree>
    <p:extLst>
      <p:ext uri="{BB962C8B-B14F-4D97-AF65-F5344CB8AC3E}">
        <p14:creationId xmlns:p14="http://schemas.microsoft.com/office/powerpoint/2010/main" val="3024088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Introducing the problem</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Heart Diseases </a:t>
            </a:r>
            <a:endParaRPr lang="en-US" sz="3600" dirty="0">
              <a:latin typeface="Cambria" panose="02040503050406030204" pitchFamily="18" charset="0"/>
              <a:ea typeface="Cambria" panose="02040503050406030204" pitchFamily="18" charset="0"/>
            </a:endParaRPr>
          </a:p>
        </p:txBody>
      </p:sp>
      <p:sp>
        <p:nvSpPr>
          <p:cNvPr id="3" name="Rectangle 2"/>
          <p:cNvSpPr/>
          <p:nvPr/>
        </p:nvSpPr>
        <p:spPr>
          <a:xfrm>
            <a:off x="609600" y="1514652"/>
            <a:ext cx="11582400" cy="584775"/>
          </a:xfrm>
          <a:prstGeom prst="rect">
            <a:avLst/>
          </a:prstGeom>
        </p:spPr>
        <p:txBody>
          <a:bodyPr wrap="square">
            <a:spAutoFit/>
          </a:bodyPr>
          <a:lstStyle/>
          <a:p>
            <a:endParaRPr lang="en-US" sz="3200" dirty="0" smtClean="0">
              <a:latin typeface="Cambria" panose="02040503050406030204" pitchFamily="18" charset="0"/>
              <a:ea typeface="Cambria" panose="02040503050406030204" pitchFamily="18" charset="0"/>
            </a:endParaRPr>
          </a:p>
        </p:txBody>
      </p:sp>
      <p:sp>
        <p:nvSpPr>
          <p:cNvPr id="4" name="TextBox 3"/>
          <p:cNvSpPr txBox="1"/>
          <p:nvPr/>
        </p:nvSpPr>
        <p:spPr>
          <a:xfrm>
            <a:off x="502920" y="1660735"/>
            <a:ext cx="10671048" cy="3046988"/>
          </a:xfrm>
          <a:prstGeom prst="rect">
            <a:avLst/>
          </a:prstGeom>
          <a:noFill/>
        </p:spPr>
        <p:txBody>
          <a:bodyPr wrap="square" rtlCol="0">
            <a:spAutoFit/>
          </a:bodyPr>
          <a:lstStyle/>
          <a:p>
            <a:pPr marL="285750" indent="-28575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Cardiovascular </a:t>
            </a:r>
            <a:r>
              <a:rPr lang="en-US" sz="2400" dirty="0">
                <a:latin typeface="Cambria" panose="02040503050406030204" pitchFamily="18" charset="0"/>
                <a:ea typeface="Cambria" panose="02040503050406030204" pitchFamily="18" charset="0"/>
              </a:rPr>
              <a:t>diseases (CVDs) are the leading cause of death globally</a:t>
            </a:r>
            <a:r>
              <a:rPr lang="en-US" sz="2400" dirty="0" smtClean="0">
                <a:latin typeface="Cambria" panose="02040503050406030204" pitchFamily="18" charset="0"/>
                <a:ea typeface="Cambria" panose="02040503050406030204" pitchFamily="18" charset="0"/>
              </a:rPr>
              <a:t>.</a:t>
            </a:r>
          </a:p>
          <a:p>
            <a:pPr marL="285750" indent="-28575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An </a:t>
            </a:r>
            <a:r>
              <a:rPr lang="en-US" sz="2400" dirty="0">
                <a:latin typeface="Cambria" panose="02040503050406030204" pitchFamily="18" charset="0"/>
                <a:ea typeface="Cambria" panose="02040503050406030204" pitchFamily="18" charset="0"/>
              </a:rPr>
              <a:t>estimated 17.9 million people died from CVDs in 2019, representing 32% of all global deaths. Of these deaths, 85% were due to heart attack and stroke.</a:t>
            </a:r>
            <a:endParaRPr lang="en-US" sz="2400" dirty="0" smtClean="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endParaRPr lang="en-US" sz="2400" dirty="0" smtClean="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Most </a:t>
            </a:r>
            <a:r>
              <a:rPr lang="en-US" sz="2400" dirty="0">
                <a:latin typeface="Cambria" panose="02040503050406030204" pitchFamily="18" charset="0"/>
                <a:ea typeface="Cambria" panose="02040503050406030204" pitchFamily="18" charset="0"/>
              </a:rPr>
              <a:t>cardiovascular diseases can be prevented by addressing behavioral risk factors such as tobacco use, unhealthy diet and obesity, physical inactivity and harmful use of </a:t>
            </a:r>
            <a:r>
              <a:rPr lang="en-US" sz="2400" dirty="0" smtClean="0">
                <a:latin typeface="Cambria" panose="02040503050406030204" pitchFamily="18" charset="0"/>
                <a:ea typeface="Cambria" panose="02040503050406030204" pitchFamily="18" charset="0"/>
              </a:rPr>
              <a:t>alcohol.</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636" y="4359954"/>
            <a:ext cx="3614844" cy="2411560"/>
          </a:xfrm>
          <a:prstGeom prst="rect">
            <a:avLst/>
          </a:prstGeom>
        </p:spPr>
      </p:pic>
      <p:sp>
        <p:nvSpPr>
          <p:cNvPr id="7" name="Slide Number Placeholder 6"/>
          <p:cNvSpPr>
            <a:spLocks noGrp="1"/>
          </p:cNvSpPr>
          <p:nvPr>
            <p:ph type="sldNum" sz="quarter" idx="12"/>
          </p:nvPr>
        </p:nvSpPr>
        <p:spPr/>
        <p:txBody>
          <a:bodyPr/>
          <a:lstStyle/>
          <a:p>
            <a:fld id="{AE32E4D7-FACD-4D6D-962A-CAC4EFC76A88}" type="slidenum">
              <a:rPr lang="en-US" smtClean="0"/>
              <a:t>3</a:t>
            </a:fld>
            <a:endParaRPr lang="en-US"/>
          </a:p>
        </p:txBody>
      </p:sp>
    </p:spTree>
    <p:extLst>
      <p:ext uri="{BB962C8B-B14F-4D97-AF65-F5344CB8AC3E}">
        <p14:creationId xmlns:p14="http://schemas.microsoft.com/office/powerpoint/2010/main" val="2514369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The Model</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15112" y="1653150"/>
            <a:ext cx="11676888" cy="4893647"/>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 The chosen network consist of:</a:t>
            </a:r>
          </a:p>
          <a:p>
            <a:pPr lvl="1"/>
            <a:endParaRPr lang="en-US" sz="2400" dirty="0" smtClean="0">
              <a:latin typeface="Cambria" panose="02040503050406030204" pitchFamily="18" charset="0"/>
              <a:ea typeface="Cambria" panose="02040503050406030204" pitchFamily="18" charset="0"/>
            </a:endParaRPr>
          </a:p>
          <a:p>
            <a:pPr marL="800100" lvl="1" indent="-342900">
              <a:buFont typeface="Courier New" panose="02070309020205020404" pitchFamily="49" charset="0"/>
              <a:buChar char="o"/>
            </a:pPr>
            <a:r>
              <a:rPr lang="en-US" sz="2400" dirty="0" smtClean="0">
                <a:latin typeface="Cambria" panose="02040503050406030204" pitchFamily="18" charset="0"/>
                <a:ea typeface="Cambria" panose="02040503050406030204" pitchFamily="18" charset="0"/>
              </a:rPr>
              <a:t>Input Layer of size 15</a:t>
            </a:r>
          </a:p>
          <a:p>
            <a:pPr marL="800100" lvl="1" indent="-342900">
              <a:buFont typeface="Courier New" panose="02070309020205020404" pitchFamily="49" charset="0"/>
              <a:buChar char="o"/>
            </a:pPr>
            <a:endParaRPr lang="en-US" sz="2400" dirty="0" smtClean="0">
              <a:latin typeface="Cambria" panose="02040503050406030204" pitchFamily="18" charset="0"/>
              <a:ea typeface="Cambria" panose="02040503050406030204" pitchFamily="18" charset="0"/>
            </a:endParaRPr>
          </a:p>
          <a:p>
            <a:pPr marL="800100" lvl="1" indent="-342900">
              <a:buFont typeface="Courier New" panose="02070309020205020404" pitchFamily="49" charset="0"/>
              <a:buChar char="o"/>
            </a:pPr>
            <a:r>
              <a:rPr lang="en-US" sz="2400" dirty="0" smtClean="0">
                <a:latin typeface="Cambria" panose="02040503050406030204" pitchFamily="18" charset="0"/>
                <a:ea typeface="Cambria" panose="02040503050406030204" pitchFamily="18" charset="0"/>
              </a:rPr>
              <a:t>First Dense layer of size 64 with activation function Tanh</a:t>
            </a:r>
          </a:p>
          <a:p>
            <a:pPr marL="800100" lvl="1" indent="-342900">
              <a:buFont typeface="Courier New" panose="02070309020205020404" pitchFamily="49" charset="0"/>
              <a:buChar char="o"/>
            </a:pPr>
            <a:endParaRPr lang="en-US" sz="2400" dirty="0" smtClean="0">
              <a:latin typeface="Cambria" panose="02040503050406030204" pitchFamily="18" charset="0"/>
              <a:ea typeface="Cambria" panose="02040503050406030204" pitchFamily="18" charset="0"/>
            </a:endParaRPr>
          </a:p>
          <a:p>
            <a:pPr marL="800100" lvl="1" indent="-342900">
              <a:buFont typeface="Courier New" panose="02070309020205020404" pitchFamily="49" charset="0"/>
              <a:buChar char="o"/>
            </a:pPr>
            <a:r>
              <a:rPr lang="en-US" sz="2400" dirty="0" smtClean="0">
                <a:latin typeface="Cambria" panose="02040503050406030204" pitchFamily="18" charset="0"/>
                <a:ea typeface="Cambria" panose="02040503050406030204" pitchFamily="18" charset="0"/>
              </a:rPr>
              <a:t>Second Dense layer of </a:t>
            </a:r>
            <a:r>
              <a:rPr lang="en-US" sz="2400" smtClean="0">
                <a:latin typeface="Cambria" panose="02040503050406030204" pitchFamily="18" charset="0"/>
                <a:ea typeface="Cambria" panose="02040503050406030204" pitchFamily="18" charset="0"/>
              </a:rPr>
              <a:t>size 64 with </a:t>
            </a:r>
            <a:r>
              <a:rPr lang="en-US" sz="2400" dirty="0">
                <a:latin typeface="Cambria" panose="02040503050406030204" pitchFamily="18" charset="0"/>
                <a:ea typeface="Cambria" panose="02040503050406030204" pitchFamily="18" charset="0"/>
              </a:rPr>
              <a:t>activation function Tanh</a:t>
            </a:r>
            <a:endParaRPr lang="en-US" sz="2400" dirty="0" smtClean="0">
              <a:latin typeface="Cambria" panose="02040503050406030204" pitchFamily="18" charset="0"/>
              <a:ea typeface="Cambria" panose="02040503050406030204" pitchFamily="18" charset="0"/>
            </a:endParaRPr>
          </a:p>
          <a:p>
            <a:pPr marL="800100" lvl="1" indent="-342900">
              <a:buFont typeface="Courier New" panose="02070309020205020404" pitchFamily="49" charset="0"/>
              <a:buChar char="o"/>
            </a:pPr>
            <a:endParaRPr lang="en-US" sz="2400" dirty="0" smtClean="0">
              <a:latin typeface="Cambria" panose="02040503050406030204" pitchFamily="18" charset="0"/>
              <a:ea typeface="Cambria" panose="02040503050406030204" pitchFamily="18" charset="0"/>
            </a:endParaRPr>
          </a:p>
          <a:p>
            <a:pPr marL="800100" lvl="1" indent="-342900">
              <a:buFont typeface="Courier New" panose="02070309020205020404" pitchFamily="49" charset="0"/>
              <a:buChar char="o"/>
            </a:pPr>
            <a:r>
              <a:rPr lang="en-US" sz="2400" dirty="0" smtClean="0">
                <a:latin typeface="Cambria" panose="02040503050406030204" pitchFamily="18" charset="0"/>
                <a:ea typeface="Cambria" panose="02040503050406030204" pitchFamily="18" charset="0"/>
              </a:rPr>
              <a:t>Output Layer of size 1 </a:t>
            </a:r>
            <a:r>
              <a:rPr lang="en-US" sz="2400" dirty="0">
                <a:latin typeface="Cambria" panose="02040503050406030204" pitchFamily="18" charset="0"/>
                <a:ea typeface="Cambria" panose="02040503050406030204" pitchFamily="18" charset="0"/>
              </a:rPr>
              <a:t>with activation function </a:t>
            </a:r>
            <a:r>
              <a:rPr lang="en-US" sz="2400" dirty="0" smtClean="0">
                <a:latin typeface="Cambria" panose="02040503050406030204" pitchFamily="18" charset="0"/>
                <a:ea typeface="Cambria" panose="02040503050406030204" pitchFamily="18" charset="0"/>
              </a:rPr>
              <a:t>Sigmoid</a:t>
            </a:r>
          </a:p>
          <a:p>
            <a:pPr lvl="1"/>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pPr marL="457200" indent="-45720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 </a:t>
            </a:r>
            <a:endParaRPr lang="en-US" sz="2400" dirty="0">
              <a:latin typeface="Cambria" panose="02040503050406030204" pitchFamily="18" charset="0"/>
              <a:ea typeface="Cambria" panose="02040503050406030204" pitchFamily="18" charset="0"/>
            </a:endParaRPr>
          </a:p>
        </p:txBody>
      </p:sp>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The Network Characteristics</a:t>
            </a:r>
            <a:endParaRPr lang="en-US" sz="3600" dirty="0">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AE32E4D7-FACD-4D6D-962A-CAC4EFC76A88}" type="slidenum">
              <a:rPr lang="en-US" smtClean="0"/>
              <a:t>30</a:t>
            </a:fld>
            <a:endParaRPr lang="en-US"/>
          </a:p>
        </p:txBody>
      </p:sp>
    </p:spTree>
    <p:extLst>
      <p:ext uri="{BB962C8B-B14F-4D97-AF65-F5344CB8AC3E}">
        <p14:creationId xmlns:p14="http://schemas.microsoft.com/office/powerpoint/2010/main" val="20167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The Model</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15112" y="1653150"/>
            <a:ext cx="11676888" cy="1938992"/>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This function build the model using (keras.Sequential) </a:t>
            </a:r>
          </a:p>
          <a:p>
            <a:pPr marL="342900" indent="-342900">
              <a:buFont typeface="Wingdings" panose="05000000000000000000" pitchFamily="2" charset="2"/>
              <a:buChar char="§"/>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Then </a:t>
            </a:r>
            <a:r>
              <a:rPr lang="en-US" sz="2400" dirty="0">
                <a:latin typeface="Cambria" panose="02040503050406030204" pitchFamily="18" charset="0"/>
                <a:ea typeface="Cambria" panose="02040503050406030204" pitchFamily="18" charset="0"/>
              </a:rPr>
              <a:t>it compile the model built using </a:t>
            </a:r>
            <a:r>
              <a:rPr lang="en-US" sz="2400" dirty="0" smtClean="0">
                <a:latin typeface="Cambria" panose="02040503050406030204" pitchFamily="18" charset="0"/>
                <a:ea typeface="Cambria" panose="02040503050406030204" pitchFamily="18" charset="0"/>
              </a:rPr>
              <a:t>the </a:t>
            </a:r>
            <a:r>
              <a:rPr lang="en-US" sz="2400" dirty="0">
                <a:latin typeface="Cambria" panose="02040503050406030204" pitchFamily="18" charset="0"/>
                <a:ea typeface="Cambria" panose="02040503050406030204" pitchFamily="18" charset="0"/>
              </a:rPr>
              <a:t>“binary cross entropy” loss function </a:t>
            </a:r>
            <a:r>
              <a:rPr lang="en-US" sz="2400" dirty="0" smtClean="0">
                <a:latin typeface="Cambria" panose="02040503050406030204" pitchFamily="18" charset="0"/>
                <a:ea typeface="Cambria" panose="02040503050406030204" pitchFamily="18" charset="0"/>
              </a:rPr>
              <a:t>and “Adam</a:t>
            </a:r>
            <a:r>
              <a:rPr lang="en-US" sz="2400" dirty="0">
                <a:latin typeface="Cambria" panose="02040503050406030204" pitchFamily="18" charset="0"/>
                <a:ea typeface="Cambria" panose="02040503050406030204" pitchFamily="18" charset="0"/>
              </a:rPr>
              <a:t>” as the optimizer with a learning rate=0.00001. </a:t>
            </a:r>
          </a:p>
          <a:p>
            <a:endParaRPr lang="en-US" sz="2400" dirty="0">
              <a:latin typeface="Cambria" panose="02040503050406030204" pitchFamily="18" charset="0"/>
              <a:ea typeface="Cambria" panose="02040503050406030204" pitchFamily="18" charset="0"/>
            </a:endParaRPr>
          </a:p>
        </p:txBody>
      </p:sp>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Building The Model</a:t>
            </a:r>
            <a:endParaRPr lang="en-US" sz="3600" dirty="0">
              <a:latin typeface="Cambria" panose="02040503050406030204" pitchFamily="18" charset="0"/>
              <a:ea typeface="Cambria" panose="02040503050406030204" pitchFamily="18" charset="0"/>
            </a:endParaRPr>
          </a:p>
        </p:txBody>
      </p:sp>
      <p:pic>
        <p:nvPicPr>
          <p:cNvPr id="9" name="Picture 8"/>
          <p:cNvPicPr/>
          <p:nvPr/>
        </p:nvPicPr>
        <p:blipFill rotWithShape="1">
          <a:blip r:embed="rId3">
            <a:extLst>
              <a:ext uri="{28A0092B-C50C-407E-A947-70E740481C1C}">
                <a14:useLocalDpi xmlns:a14="http://schemas.microsoft.com/office/drawing/2010/main" val="0"/>
              </a:ext>
            </a:extLst>
          </a:blip>
          <a:srcRect r="30769"/>
          <a:stretch/>
        </p:blipFill>
        <p:spPr bwMode="auto">
          <a:xfrm>
            <a:off x="1385938" y="3197709"/>
            <a:ext cx="9394358" cy="3660291"/>
          </a:xfrm>
          <a:prstGeom prst="rect">
            <a:avLst/>
          </a:prstGeom>
          <a:ln>
            <a:noFill/>
          </a:ln>
          <a:extLst>
            <a:ext uri="{53640926-AAD7-44D8-BBD7-CCE9431645EC}">
              <a14:shadowObscured xmlns:a14="http://schemas.microsoft.com/office/drawing/2010/main"/>
            </a:ext>
          </a:extLst>
        </p:spPr>
      </p:pic>
      <p:sp>
        <p:nvSpPr>
          <p:cNvPr id="3" name="Slide Number Placeholder 2"/>
          <p:cNvSpPr>
            <a:spLocks noGrp="1"/>
          </p:cNvSpPr>
          <p:nvPr>
            <p:ph type="sldNum" sz="quarter" idx="12"/>
          </p:nvPr>
        </p:nvSpPr>
        <p:spPr/>
        <p:txBody>
          <a:bodyPr/>
          <a:lstStyle/>
          <a:p>
            <a:fld id="{AE32E4D7-FACD-4D6D-962A-CAC4EFC76A88}" type="slidenum">
              <a:rPr lang="en-US" smtClean="0"/>
              <a:t>31</a:t>
            </a:fld>
            <a:endParaRPr lang="en-US"/>
          </a:p>
        </p:txBody>
      </p:sp>
    </p:spTree>
    <p:extLst>
      <p:ext uri="{BB962C8B-B14F-4D97-AF65-F5344CB8AC3E}">
        <p14:creationId xmlns:p14="http://schemas.microsoft.com/office/powerpoint/2010/main" val="1435530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The Model</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15112" y="1653150"/>
            <a:ext cx="11676888" cy="461665"/>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Model summary:</a:t>
            </a:r>
            <a:endParaRPr lang="en-US" sz="2400" dirty="0">
              <a:latin typeface="Cambria" panose="02040503050406030204" pitchFamily="18" charset="0"/>
              <a:ea typeface="Cambria" panose="02040503050406030204" pitchFamily="18" charset="0"/>
            </a:endParaRPr>
          </a:p>
        </p:txBody>
      </p:sp>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Building The Model</a:t>
            </a:r>
            <a:endParaRPr lang="en-US" sz="3600" dirty="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3"/>
          <a:stretch>
            <a:fillRect/>
          </a:stretch>
        </p:blipFill>
        <p:spPr>
          <a:xfrm>
            <a:off x="1357639" y="2283257"/>
            <a:ext cx="9781522" cy="4574743"/>
          </a:xfrm>
          <a:prstGeom prst="rect">
            <a:avLst/>
          </a:prstGeom>
        </p:spPr>
      </p:pic>
      <p:sp>
        <p:nvSpPr>
          <p:cNvPr id="4" name="Slide Number Placeholder 3"/>
          <p:cNvSpPr>
            <a:spLocks noGrp="1"/>
          </p:cNvSpPr>
          <p:nvPr>
            <p:ph type="sldNum" sz="quarter" idx="12"/>
          </p:nvPr>
        </p:nvSpPr>
        <p:spPr/>
        <p:txBody>
          <a:bodyPr/>
          <a:lstStyle/>
          <a:p>
            <a:fld id="{AE32E4D7-FACD-4D6D-962A-CAC4EFC76A88}" type="slidenum">
              <a:rPr lang="en-US" smtClean="0"/>
              <a:t>32</a:t>
            </a:fld>
            <a:endParaRPr lang="en-US"/>
          </a:p>
        </p:txBody>
      </p:sp>
    </p:spTree>
    <p:extLst>
      <p:ext uri="{BB962C8B-B14F-4D97-AF65-F5344CB8AC3E}">
        <p14:creationId xmlns:p14="http://schemas.microsoft.com/office/powerpoint/2010/main" val="986470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The Model</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15112" y="1653150"/>
            <a:ext cx="11676888" cy="2308324"/>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The training of the model is done using the “fit” function where it takes the training features, </a:t>
            </a:r>
            <a:r>
              <a:rPr lang="en-US" sz="2400" dirty="0" smtClean="0">
                <a:latin typeface="Cambria" panose="02040503050406030204" pitchFamily="18" charset="0"/>
                <a:ea typeface="Cambria" panose="02040503050406030204" pitchFamily="18" charset="0"/>
              </a:rPr>
              <a:t>labels as </a:t>
            </a:r>
            <a:r>
              <a:rPr lang="en-US" sz="2400" dirty="0">
                <a:latin typeface="Cambria" panose="02040503050406030204" pitchFamily="18" charset="0"/>
                <a:ea typeface="Cambria" panose="02040503050406030204" pitchFamily="18" charset="0"/>
              </a:rPr>
              <a:t>well as the number of epochs</a:t>
            </a:r>
            <a:r>
              <a:rPr lang="en-US" sz="2400" dirty="0" smtClean="0">
                <a:latin typeface="Cambria" panose="02040503050406030204" pitchFamily="18" charset="0"/>
                <a:ea typeface="Cambria" panose="02040503050406030204" pitchFamily="18" charset="0"/>
              </a:rPr>
              <a:t>.</a:t>
            </a:r>
          </a:p>
          <a:p>
            <a:pPr marL="342900" indent="-34290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It will return a dictionary of the </a:t>
            </a:r>
            <a:r>
              <a:rPr lang="en-US" sz="2400" dirty="0" smtClean="0">
                <a:latin typeface="Cambria" panose="02040503050406030204" pitchFamily="18" charset="0"/>
                <a:ea typeface="Cambria" panose="02040503050406030204" pitchFamily="18" charset="0"/>
              </a:rPr>
              <a:t>loss </a:t>
            </a:r>
            <a:r>
              <a:rPr lang="en-US" sz="2400" dirty="0">
                <a:latin typeface="Cambria" panose="02040503050406030204" pitchFamily="18" charset="0"/>
                <a:ea typeface="Cambria" panose="02040503050406030204" pitchFamily="18" charset="0"/>
              </a:rPr>
              <a:t>and </a:t>
            </a:r>
            <a:r>
              <a:rPr lang="en-US" sz="2400" dirty="0" smtClean="0">
                <a:latin typeface="Cambria" panose="02040503050406030204" pitchFamily="18" charset="0"/>
                <a:ea typeface="Cambria" panose="02040503050406030204" pitchFamily="18" charset="0"/>
              </a:rPr>
              <a:t>accuracy on </a:t>
            </a:r>
            <a:r>
              <a:rPr lang="en-US" sz="2400" dirty="0">
                <a:latin typeface="Cambria" panose="02040503050406030204" pitchFamily="18" charset="0"/>
                <a:ea typeface="Cambria" panose="02040503050406030204" pitchFamily="18" charset="0"/>
              </a:rPr>
              <a:t>each epoch.</a:t>
            </a:r>
          </a:p>
          <a:p>
            <a:pPr marL="342900" indent="-342900">
              <a:buFont typeface="Wingdings" panose="05000000000000000000" pitchFamily="2" charset="2"/>
              <a:buChar char="§"/>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p:txBody>
      </p:sp>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Training The Model</a:t>
            </a:r>
            <a:endParaRPr lang="en-US" sz="36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rotWithShape="1">
          <a:blip r:embed="rId3"/>
          <a:srcRect r="14009"/>
          <a:stretch/>
        </p:blipFill>
        <p:spPr>
          <a:xfrm>
            <a:off x="5558973" y="3776704"/>
            <a:ext cx="6428531" cy="2422928"/>
          </a:xfrm>
          <a:prstGeom prst="rect">
            <a:avLst/>
          </a:prstGeom>
        </p:spPr>
      </p:pic>
      <p:pic>
        <p:nvPicPr>
          <p:cNvPr id="9" name="Picture 8"/>
          <p:cNvPicPr>
            <a:picLocks noChangeAspect="1"/>
          </p:cNvPicPr>
          <p:nvPr/>
        </p:nvPicPr>
        <p:blipFill rotWithShape="1">
          <a:blip r:embed="rId4"/>
          <a:srcRect l="-164" t="2500" r="22850" b="-2500"/>
          <a:stretch/>
        </p:blipFill>
        <p:spPr>
          <a:xfrm>
            <a:off x="1122031" y="3776704"/>
            <a:ext cx="4331786" cy="731583"/>
          </a:xfrm>
          <a:prstGeom prst="rect">
            <a:avLst/>
          </a:prstGeom>
        </p:spPr>
      </p:pic>
      <p:sp>
        <p:nvSpPr>
          <p:cNvPr id="3" name="Slide Number Placeholder 2"/>
          <p:cNvSpPr>
            <a:spLocks noGrp="1"/>
          </p:cNvSpPr>
          <p:nvPr>
            <p:ph type="sldNum" sz="quarter" idx="12"/>
          </p:nvPr>
        </p:nvSpPr>
        <p:spPr/>
        <p:txBody>
          <a:bodyPr/>
          <a:lstStyle/>
          <a:p>
            <a:fld id="{AE32E4D7-FACD-4D6D-962A-CAC4EFC76A88}" type="slidenum">
              <a:rPr lang="en-US" smtClean="0"/>
              <a:t>33</a:t>
            </a:fld>
            <a:endParaRPr lang="en-US"/>
          </a:p>
        </p:txBody>
      </p:sp>
    </p:spTree>
    <p:extLst>
      <p:ext uri="{BB962C8B-B14F-4D97-AF65-F5344CB8AC3E}">
        <p14:creationId xmlns:p14="http://schemas.microsoft.com/office/powerpoint/2010/main" val="35038310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The Model</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15112" y="1653150"/>
            <a:ext cx="11676888" cy="1938992"/>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As we reach epoch 100, we can notice </a:t>
            </a:r>
            <a:r>
              <a:rPr lang="en-US" sz="2400" dirty="0" smtClean="0">
                <a:latin typeface="Cambria" panose="02040503050406030204" pitchFamily="18" charset="0"/>
                <a:ea typeface="Cambria" panose="02040503050406030204" pitchFamily="18" charset="0"/>
              </a:rPr>
              <a:t>that:</a:t>
            </a:r>
          </a:p>
          <a:p>
            <a:pPr marL="800100" lvl="1" indent="-342900">
              <a:buFont typeface="Courier New" panose="02070309020205020404" pitchFamily="49" charset="0"/>
              <a:buChar char="o"/>
            </a:pPr>
            <a:endParaRPr lang="en-US" sz="2400" dirty="0" smtClean="0">
              <a:latin typeface="Cambria" panose="02040503050406030204" pitchFamily="18" charset="0"/>
              <a:ea typeface="Cambria" panose="02040503050406030204" pitchFamily="18" charset="0"/>
            </a:endParaRPr>
          </a:p>
          <a:p>
            <a:pPr marL="800100" lvl="1" indent="-342900">
              <a:buFont typeface="Courier New" panose="02070309020205020404" pitchFamily="49" charset="0"/>
              <a:buChar char="o"/>
            </a:pPr>
            <a:r>
              <a:rPr lang="en-US" sz="2400" dirty="0" smtClean="0">
                <a:latin typeface="Cambria" panose="02040503050406030204" pitchFamily="18" charset="0"/>
                <a:ea typeface="Cambria" panose="02040503050406030204" pitchFamily="18" charset="0"/>
              </a:rPr>
              <a:t>training </a:t>
            </a:r>
            <a:r>
              <a:rPr lang="en-US" sz="2400" dirty="0">
                <a:latin typeface="Cambria" panose="02040503050406030204" pitchFamily="18" charset="0"/>
                <a:ea typeface="Cambria" panose="02040503050406030204" pitchFamily="18" charset="0"/>
              </a:rPr>
              <a:t>loss reached </a:t>
            </a:r>
            <a:r>
              <a:rPr lang="en-US" sz="2400" dirty="0" smtClean="0">
                <a:latin typeface="Cambria" panose="02040503050406030204" pitchFamily="18" charset="0"/>
                <a:ea typeface="Cambria" panose="02040503050406030204" pitchFamily="18" charset="0"/>
              </a:rPr>
              <a:t>0.</a:t>
            </a:r>
            <a:r>
              <a:rPr lang="en-US" sz="2400" dirty="0" smtClean="0"/>
              <a:t>3822 </a:t>
            </a:r>
            <a:endParaRPr lang="en-US" sz="2400" dirty="0" smtClean="0">
              <a:latin typeface="Cambria" panose="02040503050406030204" pitchFamily="18" charset="0"/>
              <a:ea typeface="Cambria" panose="02040503050406030204" pitchFamily="18" charset="0"/>
            </a:endParaRPr>
          </a:p>
          <a:p>
            <a:pPr lvl="1"/>
            <a:endParaRPr lang="en-US" sz="2400" dirty="0" smtClean="0">
              <a:latin typeface="Cambria" panose="02040503050406030204" pitchFamily="18" charset="0"/>
              <a:ea typeface="Cambria" panose="02040503050406030204" pitchFamily="18" charset="0"/>
            </a:endParaRPr>
          </a:p>
          <a:p>
            <a:pPr marL="800100" lvl="1" indent="-342900">
              <a:buFont typeface="Courier New" panose="02070309020205020404" pitchFamily="49" charset="0"/>
              <a:buChar char="o"/>
            </a:pPr>
            <a:r>
              <a:rPr lang="en-US" sz="2400" dirty="0" smtClean="0">
                <a:latin typeface="Cambria" panose="02040503050406030204" pitchFamily="18" charset="0"/>
                <a:ea typeface="Cambria" panose="02040503050406030204" pitchFamily="18" charset="0"/>
              </a:rPr>
              <a:t>training </a:t>
            </a:r>
            <a:r>
              <a:rPr lang="en-US" sz="2400" dirty="0">
                <a:latin typeface="Cambria" panose="02040503050406030204" pitchFamily="18" charset="0"/>
                <a:ea typeface="Cambria" panose="02040503050406030204" pitchFamily="18" charset="0"/>
              </a:rPr>
              <a:t>accuracy </a:t>
            </a:r>
            <a:r>
              <a:rPr lang="en-US" sz="2400" dirty="0" smtClean="0">
                <a:latin typeface="Cambria" panose="02040503050406030204" pitchFamily="18" charset="0"/>
                <a:ea typeface="Cambria" panose="02040503050406030204" pitchFamily="18" charset="0"/>
              </a:rPr>
              <a:t>0.</a:t>
            </a:r>
            <a:r>
              <a:rPr lang="en-US" sz="2400" dirty="0" smtClean="0"/>
              <a:t>8525</a:t>
            </a:r>
            <a:endParaRPr lang="en-US" sz="2400" dirty="0" smtClean="0">
              <a:latin typeface="Cambria" panose="02040503050406030204" pitchFamily="18" charset="0"/>
              <a:ea typeface="Cambria" panose="02040503050406030204" pitchFamily="18" charset="0"/>
            </a:endParaRPr>
          </a:p>
        </p:txBody>
      </p:sp>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Training Results</a:t>
            </a:r>
            <a:endParaRPr lang="en-US" sz="3600" dirty="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3"/>
          <a:stretch>
            <a:fillRect/>
          </a:stretch>
        </p:blipFill>
        <p:spPr>
          <a:xfrm>
            <a:off x="6200273" y="2407970"/>
            <a:ext cx="5678242" cy="3912620"/>
          </a:xfrm>
          <a:prstGeom prst="rect">
            <a:avLst/>
          </a:prstGeom>
        </p:spPr>
      </p:pic>
      <p:sp>
        <p:nvSpPr>
          <p:cNvPr id="4" name="Slide Number Placeholder 3"/>
          <p:cNvSpPr>
            <a:spLocks noGrp="1"/>
          </p:cNvSpPr>
          <p:nvPr>
            <p:ph type="sldNum" sz="quarter" idx="12"/>
          </p:nvPr>
        </p:nvSpPr>
        <p:spPr/>
        <p:txBody>
          <a:bodyPr/>
          <a:lstStyle/>
          <a:p>
            <a:fld id="{AE32E4D7-FACD-4D6D-962A-CAC4EFC76A88}" type="slidenum">
              <a:rPr lang="en-US" smtClean="0"/>
              <a:t>34</a:t>
            </a:fld>
            <a:endParaRPr lang="en-US"/>
          </a:p>
        </p:txBody>
      </p:sp>
    </p:spTree>
    <p:extLst>
      <p:ext uri="{BB962C8B-B14F-4D97-AF65-F5344CB8AC3E}">
        <p14:creationId xmlns:p14="http://schemas.microsoft.com/office/powerpoint/2010/main" val="35310522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The Model</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15112" y="1653150"/>
            <a:ext cx="11676888" cy="830997"/>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After training the model, we tested it on the </a:t>
            </a:r>
            <a:r>
              <a:rPr lang="en-US" sz="2400" dirty="0" smtClean="0">
                <a:latin typeface="Cambria" panose="02040503050406030204" pitchFamily="18" charset="0"/>
                <a:ea typeface="Cambria" panose="02040503050406030204" pitchFamily="18" charset="0"/>
              </a:rPr>
              <a:t>test </a:t>
            </a:r>
            <a:r>
              <a:rPr lang="en-US" sz="2400" dirty="0">
                <a:latin typeface="Cambria" panose="02040503050406030204" pitchFamily="18" charset="0"/>
                <a:ea typeface="Cambria" panose="02040503050406030204" pitchFamily="18" charset="0"/>
              </a:rPr>
              <a:t>set which we splatted before and we got a test accuracy of </a:t>
            </a:r>
            <a:r>
              <a:rPr lang="en-US" sz="2400" dirty="0" smtClean="0">
                <a:latin typeface="Cambria" panose="02040503050406030204" pitchFamily="18" charset="0"/>
                <a:ea typeface="Cambria" panose="02040503050406030204" pitchFamily="18" charset="0"/>
              </a:rPr>
              <a:t>0.</a:t>
            </a:r>
            <a:r>
              <a:rPr lang="en-US" sz="2400" dirty="0" smtClean="0"/>
              <a:t>8537 </a:t>
            </a:r>
            <a:r>
              <a:rPr lang="en-US" sz="2400" dirty="0" smtClean="0">
                <a:latin typeface="Cambria" panose="02040503050406030204" pitchFamily="18" charset="0"/>
                <a:ea typeface="Cambria" panose="02040503050406030204" pitchFamily="18" charset="0"/>
              </a:rPr>
              <a:t>which is </a:t>
            </a:r>
            <a:r>
              <a:rPr lang="en-US" sz="2400" dirty="0"/>
              <a:t>very close to the training one.</a:t>
            </a:r>
            <a:endParaRPr lang="en-US" sz="2400" dirty="0">
              <a:latin typeface="Cambria" panose="02040503050406030204" pitchFamily="18" charset="0"/>
              <a:ea typeface="Cambria" panose="02040503050406030204" pitchFamily="18" charset="0"/>
            </a:endParaRPr>
          </a:p>
        </p:txBody>
      </p:sp>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Test Results</a:t>
            </a:r>
            <a:endParaRPr lang="en-US" sz="36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3"/>
          <a:stretch>
            <a:fillRect/>
          </a:stretch>
        </p:blipFill>
        <p:spPr>
          <a:xfrm>
            <a:off x="515112" y="3136066"/>
            <a:ext cx="11474599" cy="1788860"/>
          </a:xfrm>
          <a:prstGeom prst="rect">
            <a:avLst/>
          </a:prstGeom>
        </p:spPr>
      </p:pic>
      <p:sp>
        <p:nvSpPr>
          <p:cNvPr id="3" name="Slide Number Placeholder 2"/>
          <p:cNvSpPr>
            <a:spLocks noGrp="1"/>
          </p:cNvSpPr>
          <p:nvPr>
            <p:ph type="sldNum" sz="quarter" idx="12"/>
          </p:nvPr>
        </p:nvSpPr>
        <p:spPr/>
        <p:txBody>
          <a:bodyPr/>
          <a:lstStyle/>
          <a:p>
            <a:fld id="{AE32E4D7-FACD-4D6D-962A-CAC4EFC76A88}" type="slidenum">
              <a:rPr lang="en-US" smtClean="0"/>
              <a:t>35</a:t>
            </a:fld>
            <a:endParaRPr lang="en-US"/>
          </a:p>
        </p:txBody>
      </p:sp>
    </p:spTree>
    <p:extLst>
      <p:ext uri="{BB962C8B-B14F-4D97-AF65-F5344CB8AC3E}">
        <p14:creationId xmlns:p14="http://schemas.microsoft.com/office/powerpoint/2010/main" val="3908577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a:latin typeface="Cambria" panose="02040503050406030204" pitchFamily="18" charset="0"/>
                <a:ea typeface="Cambria" panose="02040503050406030204" pitchFamily="18" charset="0"/>
                <a:cs typeface="Times New Roman" panose="02020603050405020304" pitchFamily="18" charset="0"/>
              </a:rPr>
              <a:t>Heart Disease Risk Prediction</a:t>
            </a: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cs typeface="Times New Roman" panose="02020603050405020304" pitchFamily="18" charset="0"/>
              </a:rPr>
              <a:t>Outline</a:t>
            </a:r>
            <a:endParaRPr lang="en-US" sz="36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609600" y="1514652"/>
            <a:ext cx="11582400" cy="4401205"/>
          </a:xfrm>
          <a:prstGeom prst="rect">
            <a:avLst/>
          </a:prstGeom>
        </p:spPr>
        <p:txBody>
          <a:bodyPr wrap="square">
            <a:spAutoFit/>
          </a:bodyPr>
          <a:lstStyle/>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Introducing the problem</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Proposed Solution</a:t>
            </a:r>
          </a:p>
          <a:p>
            <a:pPr>
              <a:buFont typeface="Wingdings" panose="05000000000000000000" pitchFamily="2" charset="2"/>
              <a:buChar char="Ø"/>
            </a:pPr>
            <a:r>
              <a:rPr lang="en-US" sz="2800" dirty="0">
                <a:latin typeface="Cambria" panose="02040503050406030204" pitchFamily="18" charset="0"/>
                <a:ea typeface="Cambria" panose="02040503050406030204" pitchFamily="18" charset="0"/>
              </a:rPr>
              <a:t>Technologies </a:t>
            </a:r>
            <a:r>
              <a:rPr lang="en-US" sz="2800" dirty="0" smtClean="0">
                <a:latin typeface="Cambria" panose="02040503050406030204" pitchFamily="18" charset="0"/>
                <a:ea typeface="Cambria" panose="02040503050406030204" pitchFamily="18" charset="0"/>
              </a:rPr>
              <a:t>Used</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Machine Learning</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Deep Learning</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Neural Networks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Data</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Model</a:t>
            </a:r>
          </a:p>
          <a:p>
            <a:pPr>
              <a:buFont typeface="Wingdings" panose="05000000000000000000" pitchFamily="2" charset="2"/>
              <a:buChar char="Ø"/>
            </a:pPr>
            <a:r>
              <a:rPr lang="en-US" sz="2800" dirty="0" smtClean="0">
                <a:solidFill>
                  <a:srgbClr val="FF0000"/>
                </a:solidFill>
                <a:latin typeface="Cambria" panose="02040503050406030204" pitchFamily="18" charset="0"/>
                <a:ea typeface="Cambria" panose="02040503050406030204" pitchFamily="18" charset="0"/>
              </a:rPr>
              <a:t>Analysis </a:t>
            </a:r>
            <a:r>
              <a:rPr lang="en-US" sz="2800" dirty="0">
                <a:solidFill>
                  <a:srgbClr val="FF0000"/>
                </a:solidFill>
                <a:latin typeface="Cambria" panose="02040503050406030204" pitchFamily="18" charset="0"/>
                <a:ea typeface="Cambria" panose="02040503050406030204" pitchFamily="18" charset="0"/>
              </a:rPr>
              <a:t>and </a:t>
            </a:r>
            <a:r>
              <a:rPr lang="en-US" sz="2800" dirty="0" smtClean="0">
                <a:solidFill>
                  <a:srgbClr val="FF0000"/>
                </a:solidFill>
                <a:latin typeface="Cambria" panose="02040503050406030204" pitchFamily="18" charset="0"/>
                <a:ea typeface="Cambria" panose="02040503050406030204" pitchFamily="18" charset="0"/>
              </a:rPr>
              <a:t>Conclusions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References</a:t>
            </a:r>
          </a:p>
        </p:txBody>
      </p:sp>
      <p:sp>
        <p:nvSpPr>
          <p:cNvPr id="4" name="Slide Number Placeholder 3"/>
          <p:cNvSpPr>
            <a:spLocks noGrp="1"/>
          </p:cNvSpPr>
          <p:nvPr>
            <p:ph type="sldNum" sz="quarter" idx="12"/>
          </p:nvPr>
        </p:nvSpPr>
        <p:spPr/>
        <p:txBody>
          <a:bodyPr/>
          <a:lstStyle/>
          <a:p>
            <a:fld id="{AE32E4D7-FACD-4D6D-962A-CAC4EFC76A88}" type="slidenum">
              <a:rPr lang="en-US" smtClean="0"/>
              <a:t>36</a:t>
            </a:fld>
            <a:endParaRPr lang="en-US"/>
          </a:p>
        </p:txBody>
      </p:sp>
    </p:spTree>
    <p:extLst>
      <p:ext uri="{BB962C8B-B14F-4D97-AF65-F5344CB8AC3E}">
        <p14:creationId xmlns:p14="http://schemas.microsoft.com/office/powerpoint/2010/main" val="10058347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a:latin typeface="Cambria" panose="02040503050406030204" pitchFamily="18" charset="0"/>
                <a:ea typeface="Cambria" panose="02040503050406030204" pitchFamily="18" charset="0"/>
              </a:rPr>
              <a:t>Analysis and Conclusions</a:t>
            </a: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15112" y="1653150"/>
            <a:ext cx="11676888" cy="3785652"/>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solidFill>
                  <a:srgbClr val="FF0000"/>
                </a:solidFill>
                <a:latin typeface="Cambria" panose="02040503050406030204" pitchFamily="18" charset="0"/>
                <a:ea typeface="Cambria" panose="02040503050406030204" pitchFamily="18" charset="0"/>
              </a:rPr>
              <a:t>The </a:t>
            </a:r>
            <a:r>
              <a:rPr lang="en-US" sz="2400" dirty="0">
                <a:solidFill>
                  <a:srgbClr val="FF0000"/>
                </a:solidFill>
                <a:latin typeface="Cambria" panose="02040503050406030204" pitchFamily="18" charset="0"/>
                <a:ea typeface="Cambria" panose="02040503050406030204" pitchFamily="18" charset="0"/>
              </a:rPr>
              <a:t>Training Accuracy:</a:t>
            </a:r>
            <a:endParaRPr lang="en-US" sz="2400" dirty="0" smtClean="0">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endParaRPr lang="en-US" sz="2400" dirty="0" smtClean="0">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Along the number of epochs </a:t>
            </a:r>
            <a:r>
              <a:rPr lang="en-US" sz="2400" dirty="0" smtClean="0">
                <a:latin typeface="Cambria" panose="02040503050406030204" pitchFamily="18" charset="0"/>
                <a:ea typeface="Cambria" panose="02040503050406030204" pitchFamily="18" charset="0"/>
              </a:rPr>
              <a:t>we can notice </a:t>
            </a:r>
            <a:r>
              <a:rPr lang="en-US" sz="2400" dirty="0">
                <a:latin typeface="Cambria" panose="02040503050406030204" pitchFamily="18" charset="0"/>
                <a:ea typeface="Cambria" panose="02040503050406030204" pitchFamily="18" charset="0"/>
              </a:rPr>
              <a:t>the actual increase in accuracy for the training set till it reached 0.8525 which is an acceptable value.</a:t>
            </a:r>
            <a:endParaRPr lang="en-US" sz="2400" dirty="0" smtClean="0">
              <a:solidFill>
                <a:srgbClr val="FF0000"/>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v"/>
            </a:pPr>
            <a:endParaRPr lang="en-US" sz="2400" dirty="0">
              <a:solidFill>
                <a:srgbClr val="FF0000"/>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v"/>
            </a:pPr>
            <a:r>
              <a:rPr lang="en-US" sz="2400" dirty="0" smtClean="0">
                <a:solidFill>
                  <a:srgbClr val="FF0000"/>
                </a:solidFill>
                <a:latin typeface="Cambria" panose="02040503050406030204" pitchFamily="18" charset="0"/>
                <a:ea typeface="Cambria" panose="02040503050406030204" pitchFamily="18" charset="0"/>
              </a:rPr>
              <a:t>Overfitting:</a:t>
            </a:r>
            <a:endParaRPr lang="en-US" sz="2400" dirty="0" smtClean="0">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endParaRPr lang="en-US" sz="2400" dirty="0" smtClean="0">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The test accuracy obtained 0.8537 which is very close to the accuracy obtained from training. This means that the model does the same behavior on data it hasn’t seen before and thus the overfitting problem is solved here.</a:t>
            </a:r>
            <a:endParaRPr lang="en-US" sz="2400" dirty="0" smtClean="0">
              <a:latin typeface="Cambria" panose="02040503050406030204" pitchFamily="18" charset="0"/>
              <a:ea typeface="Cambria" panose="02040503050406030204" pitchFamily="18" charset="0"/>
            </a:endParaRPr>
          </a:p>
        </p:txBody>
      </p:sp>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Discussions</a:t>
            </a:r>
            <a:endParaRPr lang="en-US" sz="3600" dirty="0">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AE32E4D7-FACD-4D6D-962A-CAC4EFC76A88}" type="slidenum">
              <a:rPr lang="en-US" smtClean="0"/>
              <a:t>37</a:t>
            </a:fld>
            <a:endParaRPr lang="en-US"/>
          </a:p>
        </p:txBody>
      </p:sp>
    </p:spTree>
    <p:extLst>
      <p:ext uri="{BB962C8B-B14F-4D97-AF65-F5344CB8AC3E}">
        <p14:creationId xmlns:p14="http://schemas.microsoft.com/office/powerpoint/2010/main" val="41754987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a:latin typeface="Cambria" panose="02040503050406030204" pitchFamily="18" charset="0"/>
                <a:ea typeface="Cambria" panose="02040503050406030204" pitchFamily="18" charset="0"/>
              </a:rPr>
              <a:t>Analysis and Conclusions</a:t>
            </a: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15112" y="1653150"/>
            <a:ext cx="11676888" cy="452431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Cambria" panose="02040503050406030204" pitchFamily="18" charset="0"/>
                <a:ea typeface="Cambria" panose="02040503050406030204" pitchFamily="18" charset="0"/>
              </a:rPr>
              <a:t>Predicting heart diseases is a very sophisticated problem and requires advanced technologies and equipments to perform perfectly</a:t>
            </a:r>
            <a:r>
              <a:rPr lang="en-US" sz="2400" dirty="0" smtClean="0">
                <a:latin typeface="Cambria" panose="02040503050406030204" pitchFamily="18" charset="0"/>
                <a:ea typeface="Cambria" panose="02040503050406030204" pitchFamily="18" charset="0"/>
              </a:rPr>
              <a:t>.</a:t>
            </a:r>
          </a:p>
          <a:p>
            <a:pPr marL="342900" indent="-342900">
              <a:buFont typeface="Wingdings" panose="05000000000000000000" pitchFamily="2" charset="2"/>
              <a:buChar char="v"/>
            </a:pP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v"/>
            </a:pPr>
            <a:r>
              <a:rPr lang="en-US" sz="2400" dirty="0">
                <a:latin typeface="Cambria" panose="02040503050406030204" pitchFamily="18" charset="0"/>
                <a:ea typeface="Cambria" panose="02040503050406030204" pitchFamily="18" charset="0"/>
              </a:rPr>
              <a:t> The simple neural network we trained </a:t>
            </a:r>
            <a:r>
              <a:rPr lang="en-US" sz="2400">
                <a:latin typeface="Cambria" panose="02040503050406030204" pitchFamily="18" charset="0"/>
                <a:ea typeface="Cambria" panose="02040503050406030204" pitchFamily="18" charset="0"/>
              </a:rPr>
              <a:t>did </a:t>
            </a:r>
            <a:r>
              <a:rPr lang="en-US" sz="2400" smtClean="0">
                <a:latin typeface="Cambria" panose="02040503050406030204" pitchFamily="18" charset="0"/>
                <a:ea typeface="Cambria" panose="02040503050406030204" pitchFamily="18" charset="0"/>
              </a:rPr>
              <a:t>manage </a:t>
            </a:r>
            <a:r>
              <a:rPr lang="en-US" sz="2400" dirty="0">
                <a:latin typeface="Cambria" panose="02040503050406030204" pitchFamily="18" charset="0"/>
                <a:ea typeface="Cambria" panose="02040503050406030204" pitchFamily="18" charset="0"/>
              </a:rPr>
              <a:t>to do some predictions but not perfectly. </a:t>
            </a: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v"/>
            </a:pP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v"/>
            </a:pPr>
            <a:r>
              <a:rPr lang="en-US" sz="2400" dirty="0" smtClean="0">
                <a:latin typeface="Cambria" panose="02040503050406030204" pitchFamily="18" charset="0"/>
                <a:ea typeface="Cambria" panose="02040503050406030204" pitchFamily="18" charset="0"/>
              </a:rPr>
              <a:t>More </a:t>
            </a:r>
            <a:r>
              <a:rPr lang="en-US" sz="2400" dirty="0">
                <a:latin typeface="Cambria" panose="02040503050406030204" pitchFamily="18" charset="0"/>
                <a:ea typeface="Cambria" panose="02040503050406030204" pitchFamily="18" charset="0"/>
              </a:rPr>
              <a:t>factors may </a:t>
            </a:r>
            <a:r>
              <a:rPr lang="en-US" sz="2400" dirty="0" smtClean="0">
                <a:latin typeface="Cambria" panose="02040503050406030204" pitchFamily="18" charset="0"/>
                <a:ea typeface="Cambria" panose="02040503050406030204" pitchFamily="18" charset="0"/>
              </a:rPr>
              <a:t>interfere </a:t>
            </a:r>
            <a:r>
              <a:rPr lang="en-US" sz="2400" dirty="0">
                <a:latin typeface="Cambria" panose="02040503050406030204" pitchFamily="18" charset="0"/>
                <a:ea typeface="Cambria" panose="02040503050406030204" pitchFamily="18" charset="0"/>
              </a:rPr>
              <a:t>in a person having a risk of a heart disease or not, which make this program less reliable but still usable.</a:t>
            </a:r>
          </a:p>
          <a:p>
            <a:pPr marL="342900" indent="-342900">
              <a:buFont typeface="Wingdings" panose="05000000000000000000" pitchFamily="2" charset="2"/>
              <a:buChar char="v"/>
            </a:pP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v"/>
            </a:pPr>
            <a:r>
              <a:rPr lang="en-US" sz="2400" dirty="0" smtClean="0">
                <a:latin typeface="Cambria" panose="02040503050406030204" pitchFamily="18" charset="0"/>
                <a:ea typeface="Cambria" panose="02040503050406030204" pitchFamily="18" charset="0"/>
              </a:rPr>
              <a:t>This </a:t>
            </a:r>
            <a:r>
              <a:rPr lang="en-US" sz="2400" dirty="0">
                <a:latin typeface="Cambria" panose="02040503050406030204" pitchFamily="18" charset="0"/>
                <a:ea typeface="Cambria" panose="02040503050406030204" pitchFamily="18" charset="0"/>
              </a:rPr>
              <a:t>application idea can definitely benefit from future improvements especially that it is related to a serious problem as heart diseases.</a:t>
            </a:r>
          </a:p>
        </p:txBody>
      </p:sp>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Conclusion</a:t>
            </a:r>
            <a:endParaRPr lang="en-US" sz="3600" dirty="0">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AE32E4D7-FACD-4D6D-962A-CAC4EFC76A88}" type="slidenum">
              <a:rPr lang="en-US" smtClean="0"/>
              <a:t>38</a:t>
            </a:fld>
            <a:endParaRPr lang="en-US"/>
          </a:p>
        </p:txBody>
      </p:sp>
    </p:spTree>
    <p:extLst>
      <p:ext uri="{BB962C8B-B14F-4D97-AF65-F5344CB8AC3E}">
        <p14:creationId xmlns:p14="http://schemas.microsoft.com/office/powerpoint/2010/main" val="9139300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References</a:t>
            </a:r>
            <a:endParaRPr lang="en-US" b="1" dirty="0">
              <a:latin typeface="Cambria" panose="02040503050406030204" pitchFamily="18" charset="0"/>
              <a:ea typeface="Cambria" panose="020405030504060302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409956" y="1049646"/>
            <a:ext cx="11676888" cy="5262979"/>
          </a:xfrm>
          <a:prstGeom prst="rect">
            <a:avLst/>
          </a:prstGeom>
          <a:noFill/>
        </p:spPr>
        <p:txBody>
          <a:bodyPr wrap="square" rtlCol="0">
            <a:spAutoFit/>
          </a:bodyPr>
          <a:lstStyle/>
          <a:p>
            <a:pPr marL="342900" lvl="0" indent="-342900">
              <a:buFont typeface="+mj-lt"/>
              <a:buAutoNum type="arabicPeriod"/>
            </a:pPr>
            <a:r>
              <a:rPr lang="en-US" sz="1600" dirty="0">
                <a:latin typeface="Cambria" panose="02040503050406030204" pitchFamily="18" charset="0"/>
                <a:ea typeface="Cambria" panose="02040503050406030204" pitchFamily="18" charset="0"/>
              </a:rPr>
              <a:t>Michelucci, U. </a:t>
            </a:r>
            <a:r>
              <a:rPr lang="en-US" sz="1600" i="1" dirty="0">
                <a:latin typeface="Cambria" panose="02040503050406030204" pitchFamily="18" charset="0"/>
                <a:ea typeface="Cambria" panose="02040503050406030204" pitchFamily="18" charset="0"/>
              </a:rPr>
              <a:t>Applied Deep Learning—A Case-Based Approach to Understanding Deep Neural Networks; Apress Media, LLC: New York, NY, USA, 2018</a:t>
            </a:r>
            <a:r>
              <a:rPr lang="en-US" sz="1600" dirty="0">
                <a:latin typeface="Cambria" panose="02040503050406030204" pitchFamily="18" charset="0"/>
                <a:ea typeface="Cambria" panose="02040503050406030204" pitchFamily="18" charset="0"/>
              </a:rPr>
              <a:t>. ISBN 978-1-4842-3789-2</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342900" lvl="0" indent="-342900">
              <a:buFont typeface="+mj-lt"/>
              <a:buAutoNum type="arabicPeriod"/>
            </a:pPr>
            <a:endParaRPr lang="en-US" sz="1600" dirty="0" smtClean="0">
              <a:latin typeface="Cambria" panose="02040503050406030204" pitchFamily="18" charset="0"/>
              <a:ea typeface="Cambria" panose="02040503050406030204" pitchFamily="18" charset="0"/>
            </a:endParaRPr>
          </a:p>
          <a:p>
            <a:pPr marL="342900" lvl="0" indent="-342900">
              <a:buFont typeface="+mj-lt"/>
              <a:buAutoNum type="arabicPeriod"/>
            </a:pPr>
            <a:r>
              <a:rPr lang="en-US" sz="1600" dirty="0" smtClean="0">
                <a:latin typeface="Cambria" panose="02040503050406030204" pitchFamily="18" charset="0"/>
                <a:ea typeface="Cambria" panose="02040503050406030204" pitchFamily="18" charset="0"/>
              </a:rPr>
              <a:t>Kůrková</a:t>
            </a:r>
            <a:r>
              <a:rPr lang="en-US" sz="1600" dirty="0">
                <a:latin typeface="Cambria" panose="02040503050406030204" pitchFamily="18" charset="0"/>
                <a:ea typeface="Cambria" panose="02040503050406030204" pitchFamily="18" charset="0"/>
              </a:rPr>
              <a:t>, Věra, et al., eds. </a:t>
            </a:r>
            <a:r>
              <a:rPr lang="en-US" sz="1600" i="1" dirty="0">
                <a:latin typeface="Cambria" panose="02040503050406030204" pitchFamily="18" charset="0"/>
                <a:ea typeface="Cambria" panose="02040503050406030204" pitchFamily="18" charset="0"/>
              </a:rPr>
              <a:t>Artificial Neural Networks and Machine Learning–ICANN 2018: 27th International Conference on Artificial Neural Networks, Rhodes, Greece, October 4-7, 2018, Proceedings, Part III</a:t>
            </a:r>
            <a:r>
              <a:rPr lang="en-US" sz="1600" dirty="0">
                <a:latin typeface="Cambria" panose="02040503050406030204" pitchFamily="18" charset="0"/>
                <a:ea typeface="Cambria" panose="02040503050406030204" pitchFamily="18" charset="0"/>
              </a:rPr>
              <a:t>. Vol. 11141. Springer, 2018.</a:t>
            </a: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lvl="0" indent="-342900">
              <a:buFont typeface="+mj-lt"/>
              <a:buAutoNum type="arabicPeriod"/>
            </a:pPr>
            <a:r>
              <a:rPr lang="en-US" sz="1600" u="sng" dirty="0">
                <a:latin typeface="Cambria" panose="02040503050406030204" pitchFamily="18" charset="0"/>
                <a:ea typeface="Cambria" panose="02040503050406030204" pitchFamily="18" charset="0"/>
                <a:hlinkClick r:id="rId3"/>
              </a:rPr>
              <a:t>Tensorflow.org</a:t>
            </a:r>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lvl="0" indent="-342900">
              <a:buFont typeface="+mj-lt"/>
              <a:buAutoNum type="arabicPeriod"/>
            </a:pPr>
            <a:r>
              <a:rPr lang="en-US" sz="1600" u="sng" dirty="0">
                <a:latin typeface="Cambria" panose="02040503050406030204" pitchFamily="18" charset="0"/>
                <a:ea typeface="Cambria" panose="02040503050406030204" pitchFamily="18" charset="0"/>
                <a:hlinkClick r:id="rId4"/>
              </a:rPr>
              <a:t> Keras API reference / Models API / Model training APIs</a:t>
            </a:r>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lvl="0" indent="-342900">
              <a:buFont typeface="+mj-lt"/>
              <a:buAutoNum type="arabicPeriod"/>
            </a:pPr>
            <a:r>
              <a:rPr lang="en-US" sz="1600" u="sng" dirty="0">
                <a:latin typeface="Cambria" panose="02040503050406030204" pitchFamily="18" charset="0"/>
                <a:ea typeface="Cambria" panose="02040503050406030204" pitchFamily="18" charset="0"/>
                <a:hlinkClick r:id="rId5"/>
              </a:rPr>
              <a:t> Keras API reference / Optimizers</a:t>
            </a:r>
            <a:r>
              <a:rPr lang="en-US" sz="1600" dirty="0">
                <a:latin typeface="Cambria" panose="02040503050406030204" pitchFamily="18" charset="0"/>
                <a:ea typeface="Cambria" panose="02040503050406030204" pitchFamily="18" charset="0"/>
              </a:rPr>
              <a:t> </a:t>
            </a: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lvl="0" indent="-342900">
              <a:buFont typeface="+mj-lt"/>
              <a:buAutoNum type="arabicPeriod"/>
            </a:pPr>
            <a:r>
              <a:rPr lang="en-US" sz="1600" u="sng" dirty="0">
                <a:latin typeface="Cambria" panose="02040503050406030204" pitchFamily="18" charset="0"/>
                <a:ea typeface="Cambria" panose="02040503050406030204" pitchFamily="18" charset="0"/>
                <a:hlinkClick r:id="rId6"/>
              </a:rPr>
              <a:t>All the Backpropagation derivatives</a:t>
            </a:r>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lvl="0" indent="-342900">
              <a:buFont typeface="+mj-lt"/>
              <a:buAutoNum type="arabicPeriod"/>
            </a:pPr>
            <a:r>
              <a:rPr lang="en-US" sz="1600" u="sng" dirty="0">
                <a:latin typeface="Cambria" panose="02040503050406030204" pitchFamily="18" charset="0"/>
                <a:ea typeface="Cambria" panose="02040503050406030204" pitchFamily="18" charset="0"/>
                <a:hlinkClick r:id="rId7"/>
              </a:rPr>
              <a:t>Deriving the Backpropagation Equations from Scratch by Thomas Kurbiel Towards Data Science</a:t>
            </a:r>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lvl="0" indent="-342900">
              <a:buFont typeface="+mj-lt"/>
              <a:buAutoNum type="arabicPeriod"/>
            </a:pPr>
            <a:r>
              <a:rPr lang="en-US" sz="1600" u="sng" dirty="0">
                <a:latin typeface="Cambria" panose="02040503050406030204" pitchFamily="18" charset="0"/>
                <a:ea typeface="Cambria" panose="02040503050406030204" pitchFamily="18" charset="0"/>
                <a:hlinkClick r:id="rId8"/>
              </a:rPr>
              <a:t>NumPy.org</a:t>
            </a:r>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lvl="0" indent="-342900">
              <a:buFont typeface="+mj-lt"/>
              <a:buAutoNum type="arabicPeriod"/>
            </a:pPr>
            <a:r>
              <a:rPr lang="en-US" sz="1600" u="sng" dirty="0">
                <a:latin typeface="Cambria" panose="02040503050406030204" pitchFamily="18" charset="0"/>
                <a:ea typeface="Cambria" panose="02040503050406030204" pitchFamily="18" charset="0"/>
                <a:hlinkClick r:id="rId9"/>
              </a:rPr>
              <a:t>Pandas.pydata.org</a:t>
            </a:r>
            <a:endParaRPr lang="en-US" sz="1600" dirty="0">
              <a:latin typeface="Cambria" panose="02040503050406030204" pitchFamily="18" charset="0"/>
              <a:ea typeface="Cambria" panose="02040503050406030204" pitchFamily="18" charset="0"/>
            </a:endParaRPr>
          </a:p>
          <a:p>
            <a:pPr marL="342900" indent="-342900">
              <a:buFont typeface="+mj-lt"/>
              <a:buAutoNum type="arabicPeriod"/>
            </a:pPr>
            <a:endParaRPr lang="en-US" sz="1600" dirty="0">
              <a:latin typeface="Cambria" panose="02040503050406030204" pitchFamily="18" charset="0"/>
              <a:ea typeface="Cambria" panose="02040503050406030204" pitchFamily="18" charset="0"/>
            </a:endParaRPr>
          </a:p>
          <a:p>
            <a:pPr marL="342900" lvl="0" indent="-342900">
              <a:buFont typeface="+mj-lt"/>
              <a:buAutoNum type="arabicPeriod"/>
            </a:pPr>
            <a:r>
              <a:rPr lang="en-US" sz="1600" u="sng" dirty="0">
                <a:latin typeface="Cambria" panose="02040503050406030204" pitchFamily="18" charset="0"/>
                <a:ea typeface="Cambria" panose="02040503050406030204" pitchFamily="18" charset="0"/>
                <a:hlinkClick r:id="rId10"/>
              </a:rPr>
              <a:t>Framingham Dataset</a:t>
            </a:r>
            <a:endParaRPr lang="en-US" sz="1600" dirty="0">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AE32E4D7-FACD-4D6D-962A-CAC4EFC76A88}" type="slidenum">
              <a:rPr lang="en-US" smtClean="0"/>
              <a:t>39</a:t>
            </a:fld>
            <a:endParaRPr lang="en-US"/>
          </a:p>
        </p:txBody>
      </p:sp>
    </p:spTree>
    <p:extLst>
      <p:ext uri="{BB962C8B-B14F-4D97-AF65-F5344CB8AC3E}">
        <p14:creationId xmlns:p14="http://schemas.microsoft.com/office/powerpoint/2010/main" val="2330050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Proposed Solution </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a:latin typeface="Cambria" panose="02040503050406030204" pitchFamily="18" charset="0"/>
                <a:ea typeface="Cambria" panose="02040503050406030204" pitchFamily="18" charset="0"/>
              </a:rPr>
              <a:t>Heart Disease Risk </a:t>
            </a:r>
            <a:r>
              <a:rPr lang="en-US" sz="3600" dirty="0" smtClean="0">
                <a:latin typeface="Cambria" panose="02040503050406030204" pitchFamily="18" charset="0"/>
                <a:ea typeface="Cambria" panose="02040503050406030204" pitchFamily="18" charset="0"/>
              </a:rPr>
              <a:t>Prediction Application </a:t>
            </a:r>
            <a:endParaRPr lang="en-US" sz="3600" dirty="0">
              <a:latin typeface="Cambria" panose="02040503050406030204" pitchFamily="18" charset="0"/>
              <a:ea typeface="Cambria" panose="02040503050406030204" pitchFamily="18" charset="0"/>
            </a:endParaRPr>
          </a:p>
        </p:txBody>
      </p:sp>
      <p:sp>
        <p:nvSpPr>
          <p:cNvPr id="8" name="TextBox 7"/>
          <p:cNvSpPr txBox="1"/>
          <p:nvPr/>
        </p:nvSpPr>
        <p:spPr>
          <a:xfrm>
            <a:off x="515112" y="1653150"/>
            <a:ext cx="11676888" cy="2308324"/>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We decided to emphasize the contribution of the AI revolution towards such problem.</a:t>
            </a:r>
          </a:p>
          <a:p>
            <a:pPr marL="342900" indent="-34290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An application to predict whether a person is at a risk of having a heart disease based on previous collected records of a population. </a:t>
            </a:r>
          </a:p>
          <a:p>
            <a:pPr marL="342900" indent="-34290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This application consists of neural network trained on the collected dataset. </a:t>
            </a:r>
          </a:p>
        </p:txBody>
      </p:sp>
      <p:sp>
        <p:nvSpPr>
          <p:cNvPr id="3" name="Slide Number Placeholder 2"/>
          <p:cNvSpPr>
            <a:spLocks noGrp="1"/>
          </p:cNvSpPr>
          <p:nvPr>
            <p:ph type="sldNum" sz="quarter" idx="12"/>
          </p:nvPr>
        </p:nvSpPr>
        <p:spPr/>
        <p:txBody>
          <a:bodyPr/>
          <a:lstStyle/>
          <a:p>
            <a:fld id="{AE32E4D7-FACD-4D6D-962A-CAC4EFC76A88}" type="slidenum">
              <a:rPr lang="en-US" smtClean="0"/>
              <a:t>4</a:t>
            </a:fld>
            <a:endParaRPr lang="en-US"/>
          </a:p>
        </p:txBody>
      </p:sp>
    </p:spTree>
    <p:extLst>
      <p:ext uri="{BB962C8B-B14F-4D97-AF65-F5344CB8AC3E}">
        <p14:creationId xmlns:p14="http://schemas.microsoft.com/office/powerpoint/2010/main" val="20259308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The End</a:t>
            </a:r>
            <a:endParaRPr lang="en-US" b="1" dirty="0">
              <a:latin typeface="Cambria" panose="02040503050406030204" pitchFamily="18" charset="0"/>
              <a:ea typeface="Cambria" panose="020405030504060302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extBox 2"/>
          <p:cNvSpPr txBox="1"/>
          <p:nvPr/>
        </p:nvSpPr>
        <p:spPr>
          <a:xfrm>
            <a:off x="1444752" y="3044952"/>
            <a:ext cx="9884664" cy="1107996"/>
          </a:xfrm>
          <a:prstGeom prst="rect">
            <a:avLst/>
          </a:prstGeom>
          <a:noFill/>
        </p:spPr>
        <p:txBody>
          <a:bodyPr wrap="square" rtlCol="0">
            <a:spAutoFit/>
          </a:bodyPr>
          <a:lstStyle/>
          <a:p>
            <a:pPr algn="ctr"/>
            <a:r>
              <a:rPr lang="en-US" sz="6600" b="1" dirty="0" smtClean="0">
                <a:solidFill>
                  <a:schemeClr val="tx2"/>
                </a:solidFill>
                <a:latin typeface="Cambria" panose="02040503050406030204" pitchFamily="18" charset="0"/>
                <a:ea typeface="Cambria" panose="02040503050406030204" pitchFamily="18" charset="0"/>
              </a:rPr>
              <a:t>Thank You For Listening</a:t>
            </a:r>
            <a:endParaRPr lang="en-US" sz="6600" b="1" dirty="0">
              <a:solidFill>
                <a:schemeClr val="tx2"/>
              </a:solidFill>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AE32E4D7-FACD-4D6D-962A-CAC4EFC76A88}" type="slidenum">
              <a:rPr lang="en-US" smtClean="0"/>
              <a:t>40</a:t>
            </a:fld>
            <a:endParaRPr lang="en-US"/>
          </a:p>
        </p:txBody>
      </p:sp>
    </p:spTree>
    <p:extLst>
      <p:ext uri="{BB962C8B-B14F-4D97-AF65-F5344CB8AC3E}">
        <p14:creationId xmlns:p14="http://schemas.microsoft.com/office/powerpoint/2010/main" val="2980197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a:latin typeface="Cambria" panose="02040503050406030204" pitchFamily="18" charset="0"/>
                <a:ea typeface="Cambria" panose="02040503050406030204" pitchFamily="18" charset="0"/>
                <a:cs typeface="Times New Roman" panose="02020603050405020304" pitchFamily="18" charset="0"/>
              </a:rPr>
              <a:t>Heart Disease Risk Prediction</a:t>
            </a: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cs typeface="Times New Roman" panose="02020603050405020304" pitchFamily="18" charset="0"/>
              </a:rPr>
              <a:t>Outline</a:t>
            </a:r>
            <a:endParaRPr lang="en-US" sz="36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609600" y="1514652"/>
            <a:ext cx="11582400" cy="4401205"/>
          </a:xfrm>
          <a:prstGeom prst="rect">
            <a:avLst/>
          </a:prstGeom>
        </p:spPr>
        <p:txBody>
          <a:bodyPr wrap="square">
            <a:spAutoFit/>
          </a:bodyPr>
          <a:lstStyle/>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Introducing the problem</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Proposed Solution</a:t>
            </a:r>
          </a:p>
          <a:p>
            <a:pPr>
              <a:buFont typeface="Wingdings" panose="05000000000000000000" pitchFamily="2" charset="2"/>
              <a:buChar char="Ø"/>
            </a:pPr>
            <a:r>
              <a:rPr lang="en-US" sz="2800" dirty="0">
                <a:solidFill>
                  <a:srgbClr val="FF0000"/>
                </a:solidFill>
                <a:latin typeface="Cambria" panose="02040503050406030204" pitchFamily="18" charset="0"/>
                <a:ea typeface="Cambria" panose="02040503050406030204" pitchFamily="18" charset="0"/>
              </a:rPr>
              <a:t>Technologies </a:t>
            </a:r>
            <a:r>
              <a:rPr lang="en-US" sz="2800" dirty="0" smtClean="0">
                <a:solidFill>
                  <a:srgbClr val="FF0000"/>
                </a:solidFill>
                <a:latin typeface="Cambria" panose="02040503050406030204" pitchFamily="18" charset="0"/>
                <a:ea typeface="Cambria" panose="02040503050406030204" pitchFamily="18" charset="0"/>
              </a:rPr>
              <a:t>Used</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Machine Learning</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Deep Learning</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Neural Networks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Data</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Model</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Analysis </a:t>
            </a:r>
            <a:r>
              <a:rPr lang="en-US" sz="2800" dirty="0">
                <a:latin typeface="Cambria" panose="02040503050406030204" pitchFamily="18" charset="0"/>
                <a:ea typeface="Cambria" panose="02040503050406030204" pitchFamily="18" charset="0"/>
              </a:rPr>
              <a:t>and </a:t>
            </a:r>
            <a:r>
              <a:rPr lang="en-US" sz="2800" dirty="0" smtClean="0">
                <a:latin typeface="Cambria" panose="02040503050406030204" pitchFamily="18" charset="0"/>
                <a:ea typeface="Cambria" panose="02040503050406030204" pitchFamily="18" charset="0"/>
              </a:rPr>
              <a:t>Conclusions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References</a:t>
            </a:r>
          </a:p>
        </p:txBody>
      </p:sp>
      <p:sp>
        <p:nvSpPr>
          <p:cNvPr id="4" name="Slide Number Placeholder 3"/>
          <p:cNvSpPr>
            <a:spLocks noGrp="1"/>
          </p:cNvSpPr>
          <p:nvPr>
            <p:ph type="sldNum" sz="quarter" idx="12"/>
          </p:nvPr>
        </p:nvSpPr>
        <p:spPr/>
        <p:txBody>
          <a:bodyPr/>
          <a:lstStyle/>
          <a:p>
            <a:fld id="{AE32E4D7-FACD-4D6D-962A-CAC4EFC76A88}" type="slidenum">
              <a:rPr lang="en-US" smtClean="0"/>
              <a:t>5</a:t>
            </a:fld>
            <a:endParaRPr lang="en-US"/>
          </a:p>
        </p:txBody>
      </p:sp>
    </p:spTree>
    <p:extLst>
      <p:ext uri="{BB962C8B-B14F-4D97-AF65-F5344CB8AC3E}">
        <p14:creationId xmlns:p14="http://schemas.microsoft.com/office/powerpoint/2010/main" val="1603123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a:ln>
            <a:solidFill>
              <a:schemeClr val="accent3">
                <a:lumMod val="60000"/>
                <a:lumOff val="40000"/>
              </a:schemeClr>
            </a:solidFill>
          </a:ln>
        </p:spPr>
        <p:txBody>
          <a:bodyPr>
            <a:normAutofit fontScale="90000"/>
          </a:bodyPr>
          <a:lstStyle/>
          <a:p>
            <a:r>
              <a:rPr lang="en-US" b="1" dirty="0" smtClean="0">
                <a:latin typeface="Cambria" panose="02040503050406030204" pitchFamily="18" charset="0"/>
                <a:ea typeface="Cambria" panose="02040503050406030204" pitchFamily="18" charset="0"/>
              </a:rPr>
              <a:t>Technologies Used</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Programing Language and Libraries </a:t>
            </a:r>
            <a:endParaRPr lang="en-US" sz="3600" dirty="0">
              <a:latin typeface="Cambria" panose="02040503050406030204" pitchFamily="18" charset="0"/>
              <a:ea typeface="Cambria" panose="02040503050406030204" pitchFamily="18" charset="0"/>
            </a:endParaRPr>
          </a:p>
        </p:txBody>
      </p:sp>
      <p:sp>
        <p:nvSpPr>
          <p:cNvPr id="8" name="TextBox 7"/>
          <p:cNvSpPr txBox="1"/>
          <p:nvPr/>
        </p:nvSpPr>
        <p:spPr>
          <a:xfrm>
            <a:off x="515112" y="1653150"/>
            <a:ext cx="11676888" cy="4832092"/>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Python Programming language </a:t>
            </a: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Basic Python libraries used:</a:t>
            </a:r>
          </a:p>
          <a:p>
            <a:pPr lvl="1"/>
            <a:endParaRPr lang="en-US" sz="400" dirty="0" smtClean="0">
              <a:latin typeface="Cambria" panose="02040503050406030204" pitchFamily="18" charset="0"/>
              <a:ea typeface="Cambria" panose="02040503050406030204" pitchFamily="18" charset="0"/>
            </a:endParaRPr>
          </a:p>
          <a:p>
            <a:pPr marL="800100" lvl="1" indent="-342900">
              <a:buFont typeface="Courier New" panose="02070309020205020404" pitchFamily="49" charset="0"/>
              <a:buChar char="o"/>
            </a:pPr>
            <a:r>
              <a:rPr lang="en-US" sz="2400" dirty="0" smtClean="0">
                <a:latin typeface="Cambria" panose="02040503050406030204" pitchFamily="18" charset="0"/>
                <a:ea typeface="Cambria" panose="02040503050406030204" pitchFamily="18" charset="0"/>
              </a:rPr>
              <a:t>NumPy (optimized for working with arrays)</a:t>
            </a:r>
          </a:p>
          <a:p>
            <a:pPr marL="800100" lvl="1" indent="-342900">
              <a:buFont typeface="Courier New" panose="02070309020205020404" pitchFamily="49" charset="0"/>
              <a:buChar char="o"/>
            </a:pPr>
            <a:r>
              <a:rPr lang="en-US" sz="2400" dirty="0">
                <a:latin typeface="Cambria" panose="02040503050406030204" pitchFamily="18" charset="0"/>
                <a:ea typeface="Cambria" panose="02040503050406030204" pitchFamily="18" charset="0"/>
              </a:rPr>
              <a:t>Pandas (data analysis and manipulation tool)</a:t>
            </a:r>
            <a:endParaRPr lang="en-US" sz="2400" dirty="0" smtClean="0">
              <a:latin typeface="Cambria" panose="02040503050406030204" pitchFamily="18" charset="0"/>
              <a:ea typeface="Cambria" panose="02040503050406030204" pitchFamily="18" charset="0"/>
            </a:endParaRPr>
          </a:p>
          <a:p>
            <a:pPr marL="800100" lvl="1" indent="-342900">
              <a:buFont typeface="Courier New" panose="02070309020205020404" pitchFamily="49" charset="0"/>
              <a:buChar char="o"/>
            </a:pPr>
            <a:r>
              <a:rPr lang="en-US" sz="2400" dirty="0" smtClean="0">
                <a:latin typeface="Cambria" panose="02040503050406030204" pitchFamily="18" charset="0"/>
                <a:ea typeface="Cambria" panose="02040503050406030204" pitchFamily="18" charset="0"/>
              </a:rPr>
              <a:t>Matplotlib</a:t>
            </a:r>
          </a:p>
          <a:p>
            <a:pPr marL="800100" lvl="1" indent="-342900">
              <a:buFont typeface="Courier New" panose="02070309020205020404" pitchFamily="49" charset="0"/>
              <a:buChar char="o"/>
            </a:pPr>
            <a:r>
              <a:rPr lang="en-US" sz="2400" dirty="0" smtClean="0">
                <a:latin typeface="Cambria" panose="02040503050406030204" pitchFamily="18" charset="0"/>
                <a:ea typeface="Cambria" panose="02040503050406030204" pitchFamily="18" charset="0"/>
              </a:rPr>
              <a:t>TensorFlow(for building deep learning </a:t>
            </a:r>
            <a:r>
              <a:rPr lang="en-US" sz="2400" dirty="0">
                <a:latin typeface="Cambria" panose="02040503050406030204" pitchFamily="18" charset="0"/>
                <a:ea typeface="Cambria" panose="02040503050406030204" pitchFamily="18" charset="0"/>
              </a:rPr>
              <a:t>models)</a:t>
            </a:r>
            <a:endParaRPr lang="en-US" sz="2400" dirty="0" smtClean="0">
              <a:latin typeface="Cambria" panose="02040503050406030204" pitchFamily="18" charset="0"/>
              <a:ea typeface="Cambria" panose="02040503050406030204" pitchFamily="18" charset="0"/>
            </a:endParaRPr>
          </a:p>
          <a:p>
            <a:endParaRPr lang="en-US" sz="2000" dirty="0" smtClean="0"/>
          </a:p>
          <a:p>
            <a:endParaRPr lang="en-US" sz="2000"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1399" y="1782590"/>
            <a:ext cx="2065510" cy="206551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80" y="4192875"/>
            <a:ext cx="2449680" cy="2449680"/>
          </a:xfrm>
          <a:prstGeom prst="rect">
            <a:avLst/>
          </a:prstGeom>
        </p:spPr>
      </p:pic>
      <p:sp>
        <p:nvSpPr>
          <p:cNvPr id="7" name="Slide Number Placeholder 6"/>
          <p:cNvSpPr>
            <a:spLocks noGrp="1"/>
          </p:cNvSpPr>
          <p:nvPr>
            <p:ph type="sldNum" sz="quarter" idx="12"/>
          </p:nvPr>
        </p:nvSpPr>
        <p:spPr/>
        <p:txBody>
          <a:bodyPr/>
          <a:lstStyle/>
          <a:p>
            <a:fld id="{AE32E4D7-FACD-4D6D-962A-CAC4EFC76A88}" type="slidenum">
              <a:rPr lang="en-US" smtClean="0"/>
              <a:t>6</a:t>
            </a:fld>
            <a:endParaRPr lang="en-US"/>
          </a:p>
        </p:txBody>
      </p:sp>
    </p:spTree>
    <p:extLst>
      <p:ext uri="{BB962C8B-B14F-4D97-AF65-F5344CB8AC3E}">
        <p14:creationId xmlns:p14="http://schemas.microsoft.com/office/powerpoint/2010/main" val="2463998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a:latin typeface="Cambria" panose="02040503050406030204" pitchFamily="18" charset="0"/>
                <a:ea typeface="Cambria" panose="02040503050406030204" pitchFamily="18" charset="0"/>
              </a:rPr>
              <a:t>Technologies Used</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 Technologies</a:t>
            </a:r>
            <a:endParaRPr lang="en-US" sz="3600" dirty="0">
              <a:latin typeface="Cambria" panose="02040503050406030204" pitchFamily="18" charset="0"/>
              <a:ea typeface="Cambria" panose="02040503050406030204" pitchFamily="18" charset="0"/>
            </a:endParaRPr>
          </a:p>
        </p:txBody>
      </p:sp>
      <p:sp>
        <p:nvSpPr>
          <p:cNvPr id="8" name="TextBox 7"/>
          <p:cNvSpPr txBox="1"/>
          <p:nvPr/>
        </p:nvSpPr>
        <p:spPr>
          <a:xfrm>
            <a:off x="515112" y="1653150"/>
            <a:ext cx="11676888" cy="1569660"/>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Cambria" panose="02040503050406030204" pitchFamily="18" charset="0"/>
                <a:ea typeface="Cambria" panose="02040503050406030204" pitchFamily="18" charset="0"/>
              </a:rPr>
              <a:t>Google Colaboratory</a:t>
            </a:r>
            <a:endParaRPr lang="en-US" sz="2400" dirty="0" smtClean="0">
              <a:latin typeface="Cambria" panose="02040503050406030204" pitchFamily="18" charset="0"/>
              <a:ea typeface="Cambria" panose="02040503050406030204" pitchFamily="18" charset="0"/>
            </a:endParaRPr>
          </a:p>
          <a:p>
            <a:pPr lvl="1"/>
            <a:r>
              <a:rPr lang="en-US" sz="2400" dirty="0">
                <a:latin typeface="Cambria" panose="02040503050406030204" pitchFamily="18" charset="0"/>
                <a:ea typeface="Cambria" panose="02040503050406030204" pitchFamily="18" charset="0"/>
              </a:rPr>
              <a:t>A</a:t>
            </a:r>
            <a:r>
              <a:rPr lang="en-US" sz="2400" dirty="0" smtClean="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product from Google </a:t>
            </a:r>
            <a:r>
              <a:rPr lang="en-US" sz="2400" dirty="0" smtClean="0">
                <a:latin typeface="Cambria" panose="02040503050406030204" pitchFamily="18" charset="0"/>
                <a:ea typeface="Cambria" panose="02040503050406030204" pitchFamily="18" charset="0"/>
              </a:rPr>
              <a:t>Research that allows </a:t>
            </a:r>
            <a:r>
              <a:rPr lang="en-US" sz="2400" dirty="0">
                <a:latin typeface="Cambria" panose="02040503050406030204" pitchFamily="18" charset="0"/>
                <a:ea typeface="Cambria" panose="02040503050406030204" pitchFamily="18" charset="0"/>
              </a:rPr>
              <a:t>anybody to write and execute arbitrary python code through the browser, and is especially well suited to machine learning, data analysis and </a:t>
            </a:r>
            <a:r>
              <a:rPr lang="en-US" sz="2400" dirty="0" smtClean="0">
                <a:latin typeface="Cambria" panose="02040503050406030204" pitchFamily="18" charset="0"/>
                <a:ea typeface="Cambria" panose="02040503050406030204" pitchFamily="18" charset="0"/>
              </a:rPr>
              <a:t>education.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514" y="3222810"/>
            <a:ext cx="4910704" cy="3275401"/>
          </a:xfrm>
          <a:prstGeom prst="rect">
            <a:avLst/>
          </a:prstGeom>
        </p:spPr>
      </p:pic>
      <p:sp>
        <p:nvSpPr>
          <p:cNvPr id="4" name="Slide Number Placeholder 3"/>
          <p:cNvSpPr>
            <a:spLocks noGrp="1"/>
          </p:cNvSpPr>
          <p:nvPr>
            <p:ph type="sldNum" sz="quarter" idx="12"/>
          </p:nvPr>
        </p:nvSpPr>
        <p:spPr/>
        <p:txBody>
          <a:bodyPr/>
          <a:lstStyle/>
          <a:p>
            <a:fld id="{AE32E4D7-FACD-4D6D-962A-CAC4EFC76A88}" type="slidenum">
              <a:rPr lang="en-US" smtClean="0"/>
              <a:t>7</a:t>
            </a:fld>
            <a:endParaRPr lang="en-US"/>
          </a:p>
        </p:txBody>
      </p:sp>
    </p:spTree>
    <p:extLst>
      <p:ext uri="{BB962C8B-B14F-4D97-AF65-F5344CB8AC3E}">
        <p14:creationId xmlns:p14="http://schemas.microsoft.com/office/powerpoint/2010/main" val="3162706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a:latin typeface="Cambria" panose="02040503050406030204" pitchFamily="18" charset="0"/>
                <a:ea typeface="Cambria" panose="02040503050406030204" pitchFamily="18" charset="0"/>
                <a:cs typeface="Times New Roman" panose="02020603050405020304" pitchFamily="18" charset="0"/>
              </a:rPr>
              <a:t>Heart Disease Risk Prediction</a:t>
            </a: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cs typeface="Times New Roman" panose="02020603050405020304" pitchFamily="18" charset="0"/>
              </a:rPr>
              <a:t>Outline</a:t>
            </a:r>
            <a:endParaRPr lang="en-US" sz="36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609600" y="1514652"/>
            <a:ext cx="11582400" cy="4401205"/>
          </a:xfrm>
          <a:prstGeom prst="rect">
            <a:avLst/>
          </a:prstGeom>
        </p:spPr>
        <p:txBody>
          <a:bodyPr wrap="square">
            <a:spAutoFit/>
          </a:bodyPr>
          <a:lstStyle/>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Introducing the problem</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Proposed Solution</a:t>
            </a:r>
          </a:p>
          <a:p>
            <a:pPr>
              <a:buFont typeface="Wingdings" panose="05000000000000000000" pitchFamily="2" charset="2"/>
              <a:buChar char="Ø"/>
            </a:pPr>
            <a:r>
              <a:rPr lang="en-US" sz="2800" dirty="0">
                <a:latin typeface="Cambria" panose="02040503050406030204" pitchFamily="18" charset="0"/>
                <a:ea typeface="Cambria" panose="02040503050406030204" pitchFamily="18" charset="0"/>
              </a:rPr>
              <a:t>Technologies </a:t>
            </a:r>
            <a:r>
              <a:rPr lang="en-US" sz="2800" dirty="0" smtClean="0">
                <a:latin typeface="Cambria" panose="02040503050406030204" pitchFamily="18" charset="0"/>
                <a:ea typeface="Cambria" panose="02040503050406030204" pitchFamily="18" charset="0"/>
              </a:rPr>
              <a:t>Used</a:t>
            </a:r>
          </a:p>
          <a:p>
            <a:pPr>
              <a:buFont typeface="Wingdings" panose="05000000000000000000" pitchFamily="2" charset="2"/>
              <a:buChar char="Ø"/>
            </a:pPr>
            <a:r>
              <a:rPr lang="en-US" sz="2800" dirty="0" smtClean="0">
                <a:solidFill>
                  <a:srgbClr val="FF0000"/>
                </a:solidFill>
                <a:latin typeface="Cambria" panose="02040503050406030204" pitchFamily="18" charset="0"/>
                <a:ea typeface="Cambria" panose="02040503050406030204" pitchFamily="18" charset="0"/>
              </a:rPr>
              <a:t>Machine Learning</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Deep Learning</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Neural Networks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Data</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The Model</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Analysis </a:t>
            </a:r>
            <a:r>
              <a:rPr lang="en-US" sz="2800" dirty="0">
                <a:latin typeface="Cambria" panose="02040503050406030204" pitchFamily="18" charset="0"/>
                <a:ea typeface="Cambria" panose="02040503050406030204" pitchFamily="18" charset="0"/>
              </a:rPr>
              <a:t>and </a:t>
            </a:r>
            <a:r>
              <a:rPr lang="en-US" sz="2800" dirty="0" smtClean="0">
                <a:latin typeface="Cambria" panose="02040503050406030204" pitchFamily="18" charset="0"/>
                <a:ea typeface="Cambria" panose="02040503050406030204" pitchFamily="18" charset="0"/>
              </a:rPr>
              <a:t>Conclusions</a:t>
            </a:r>
          </a:p>
          <a:p>
            <a:pPr>
              <a:buFont typeface="Wingdings" panose="05000000000000000000" pitchFamily="2" charset="2"/>
              <a:buChar char="Ø"/>
            </a:pPr>
            <a:r>
              <a:rPr lang="en-US" sz="2800" dirty="0" smtClean="0">
                <a:latin typeface="Cambria" panose="02040503050406030204" pitchFamily="18" charset="0"/>
                <a:ea typeface="Cambria" panose="02040503050406030204" pitchFamily="18" charset="0"/>
              </a:rPr>
              <a:t>References</a:t>
            </a:r>
          </a:p>
        </p:txBody>
      </p:sp>
      <p:sp>
        <p:nvSpPr>
          <p:cNvPr id="4" name="Slide Number Placeholder 3"/>
          <p:cNvSpPr>
            <a:spLocks noGrp="1"/>
          </p:cNvSpPr>
          <p:nvPr>
            <p:ph type="sldNum" sz="quarter" idx="12"/>
          </p:nvPr>
        </p:nvSpPr>
        <p:spPr/>
        <p:txBody>
          <a:bodyPr/>
          <a:lstStyle/>
          <a:p>
            <a:fld id="{AE32E4D7-FACD-4D6D-962A-CAC4EFC76A88}" type="slidenum">
              <a:rPr lang="en-US" smtClean="0"/>
              <a:t>8</a:t>
            </a:fld>
            <a:endParaRPr lang="en-US"/>
          </a:p>
        </p:txBody>
      </p:sp>
    </p:spTree>
    <p:extLst>
      <p:ext uri="{BB962C8B-B14F-4D97-AF65-F5344CB8AC3E}">
        <p14:creationId xmlns:p14="http://schemas.microsoft.com/office/powerpoint/2010/main" val="2265531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49506"/>
          </a:xfrm>
          <a:solidFill>
            <a:schemeClr val="accent3">
              <a:lumMod val="60000"/>
              <a:lumOff val="40000"/>
            </a:schemeClr>
          </a:solidFill>
        </p:spPr>
        <p:txBody>
          <a:bodyPr>
            <a:normAutofit fontScale="90000"/>
          </a:bodyPr>
          <a:lstStyle/>
          <a:p>
            <a:r>
              <a:rPr lang="en-US" b="1" dirty="0" smtClean="0">
                <a:latin typeface="Cambria" panose="02040503050406030204" pitchFamily="18" charset="0"/>
                <a:ea typeface="Cambria" panose="02040503050406030204" pitchFamily="18" charset="0"/>
              </a:rPr>
              <a:t>Machine Learning</a:t>
            </a:r>
            <a:endParaRPr lang="en-US"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0" y="838200"/>
            <a:ext cx="304800" cy="6019800"/>
          </a:xfrm>
          <a:prstGeom prst="rect">
            <a:avLst/>
          </a:prstGeom>
          <a:solidFill>
            <a:schemeClr val="accent3">
              <a:lumMod val="50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15112" y="1653150"/>
            <a:ext cx="11676888" cy="1877437"/>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Machine </a:t>
            </a:r>
            <a:r>
              <a:rPr lang="en-US" sz="2400" dirty="0">
                <a:latin typeface="Cambria" panose="02040503050406030204" pitchFamily="18" charset="0"/>
                <a:ea typeface="Cambria" panose="02040503050406030204" pitchFamily="18" charset="0"/>
              </a:rPr>
              <a:t>learning refers to the science of creating and studying algorithms that improve their own behavior in an iterative manner by design</a:t>
            </a:r>
            <a:r>
              <a:rPr lang="en-US" sz="2400" dirty="0" smtClean="0">
                <a:latin typeface="Cambria" panose="02040503050406030204" pitchFamily="18" charset="0"/>
                <a:ea typeface="Cambria" panose="02040503050406030204" pitchFamily="18" charset="0"/>
              </a:rPr>
              <a:t>.</a:t>
            </a:r>
          </a:p>
          <a:p>
            <a:endParaRPr lang="en-US" sz="24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
            </a:pPr>
            <a:r>
              <a:rPr lang="en-US" sz="2400" dirty="0" smtClean="0">
                <a:latin typeface="Cambria" panose="02040503050406030204" pitchFamily="18" charset="0"/>
                <a:ea typeface="Cambria" panose="02040503050406030204" pitchFamily="18" charset="0"/>
              </a:rPr>
              <a:t>It is </a:t>
            </a:r>
            <a:r>
              <a:rPr lang="en-US" sz="2400" dirty="0">
                <a:latin typeface="Cambria" panose="02040503050406030204" pitchFamily="18" charset="0"/>
                <a:ea typeface="Cambria" panose="02040503050406030204" pitchFamily="18" charset="0"/>
              </a:rPr>
              <a:t>the practice of programming computers to learn from data.</a:t>
            </a:r>
          </a:p>
          <a:p>
            <a:endParaRPr lang="en-US" sz="2000" dirty="0" smtClean="0"/>
          </a:p>
        </p:txBody>
      </p:sp>
      <p:sp>
        <p:nvSpPr>
          <p:cNvPr id="7" name="TextBox 6"/>
          <p:cNvSpPr txBox="1"/>
          <p:nvPr/>
        </p:nvSpPr>
        <p:spPr>
          <a:xfrm>
            <a:off x="304800" y="849506"/>
            <a:ext cx="11887200" cy="646331"/>
          </a:xfrm>
          <a:prstGeom prst="rect">
            <a:avLst/>
          </a:prstGeom>
          <a:solidFill>
            <a:schemeClr val="accent3">
              <a:lumMod val="40000"/>
              <a:lumOff val="60000"/>
            </a:schemeClr>
          </a:solidFill>
        </p:spPr>
        <p:txBody>
          <a:bodyPr wrap="square" rtlCol="0">
            <a:spAutoFit/>
          </a:bodyPr>
          <a:lstStyle/>
          <a:p>
            <a:pPr algn="ctr"/>
            <a:r>
              <a:rPr lang="en-US" sz="3600" dirty="0" smtClean="0">
                <a:latin typeface="Cambria" panose="02040503050406030204" pitchFamily="18" charset="0"/>
                <a:ea typeface="Cambria" panose="02040503050406030204" pitchFamily="18" charset="0"/>
              </a:rPr>
              <a:t>What is </a:t>
            </a:r>
            <a:r>
              <a:rPr lang="en-US" sz="3600" dirty="0">
                <a:latin typeface="Cambria" panose="02040503050406030204" pitchFamily="18" charset="0"/>
                <a:ea typeface="Cambria" panose="02040503050406030204" pitchFamily="18" charset="0"/>
              </a:rPr>
              <a:t>M</a:t>
            </a:r>
            <a:r>
              <a:rPr lang="en-US" sz="3600" dirty="0" smtClean="0">
                <a:latin typeface="Cambria" panose="02040503050406030204" pitchFamily="18" charset="0"/>
                <a:ea typeface="Cambria" panose="02040503050406030204" pitchFamily="18" charset="0"/>
              </a:rPr>
              <a:t>achine Learning?</a:t>
            </a:r>
            <a:endParaRPr lang="en-US" sz="3600" dirty="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 t="14357" r="489"/>
          <a:stretch/>
        </p:blipFill>
        <p:spPr>
          <a:xfrm>
            <a:off x="3273552" y="3287636"/>
            <a:ext cx="5193792" cy="3570364"/>
          </a:xfrm>
          <a:prstGeom prst="rect">
            <a:avLst/>
          </a:prstGeom>
        </p:spPr>
      </p:pic>
      <p:sp>
        <p:nvSpPr>
          <p:cNvPr id="4" name="Slide Number Placeholder 3"/>
          <p:cNvSpPr>
            <a:spLocks noGrp="1"/>
          </p:cNvSpPr>
          <p:nvPr>
            <p:ph type="sldNum" sz="quarter" idx="12"/>
          </p:nvPr>
        </p:nvSpPr>
        <p:spPr/>
        <p:txBody>
          <a:bodyPr/>
          <a:lstStyle/>
          <a:p>
            <a:fld id="{AE32E4D7-FACD-4D6D-962A-CAC4EFC76A88}" type="slidenum">
              <a:rPr lang="en-US" smtClean="0"/>
              <a:t>9</a:t>
            </a:fld>
            <a:endParaRPr lang="en-US"/>
          </a:p>
        </p:txBody>
      </p:sp>
    </p:spTree>
    <p:extLst>
      <p:ext uri="{BB962C8B-B14F-4D97-AF65-F5344CB8AC3E}">
        <p14:creationId xmlns:p14="http://schemas.microsoft.com/office/powerpoint/2010/main" val="176461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4380</TotalTime>
  <Words>1569</Words>
  <Application>Microsoft Office PowerPoint</Application>
  <PresentationFormat>Widescreen</PresentationFormat>
  <Paragraphs>1192</Paragraphs>
  <Slides>40</Slides>
  <Notes>40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SimSun</vt:lpstr>
      <vt:lpstr>Arial</vt:lpstr>
      <vt:lpstr>Arial Narrow</vt:lpstr>
      <vt:lpstr>Calibri</vt:lpstr>
      <vt:lpstr>Calibri Light</vt:lpstr>
      <vt:lpstr>Cambria</vt:lpstr>
      <vt:lpstr>Cambria Math</vt:lpstr>
      <vt:lpstr>Courier New</vt:lpstr>
      <vt:lpstr>Symbol</vt:lpstr>
      <vt:lpstr>Times New Roman</vt:lpstr>
      <vt:lpstr>Wingdings</vt:lpstr>
      <vt:lpstr>Office Theme</vt:lpstr>
      <vt:lpstr>PowerPoint Presentation</vt:lpstr>
      <vt:lpstr>Heart Disease Risk Prediction</vt:lpstr>
      <vt:lpstr>Introducing the problem</vt:lpstr>
      <vt:lpstr>Proposed Solution </vt:lpstr>
      <vt:lpstr>Heart Disease Risk Prediction</vt:lpstr>
      <vt:lpstr>Technologies Used</vt:lpstr>
      <vt:lpstr>Technologies Used</vt:lpstr>
      <vt:lpstr>Heart Disease Risk Prediction</vt:lpstr>
      <vt:lpstr>Machine Learning</vt:lpstr>
      <vt:lpstr>Heart Disease Risk Prediction</vt:lpstr>
      <vt:lpstr>Deep Learning</vt:lpstr>
      <vt:lpstr>Heart Disease Risk Prediction</vt:lpstr>
      <vt:lpstr>Deep Learning</vt:lpstr>
      <vt:lpstr>Neural Networks</vt:lpstr>
      <vt:lpstr>Neural Networks</vt:lpstr>
      <vt:lpstr>Neural Networks</vt:lpstr>
      <vt:lpstr>Neural Networks</vt:lpstr>
      <vt:lpstr>Neural Networks</vt:lpstr>
      <vt:lpstr>Neural Networks</vt:lpstr>
      <vt:lpstr>Neural Networks</vt:lpstr>
      <vt:lpstr>Neural Networks</vt:lpstr>
      <vt:lpstr>Heart Disease Risk Prediction</vt:lpstr>
      <vt:lpstr>The Data</vt:lpstr>
      <vt:lpstr>The Data</vt:lpstr>
      <vt:lpstr>The Data</vt:lpstr>
      <vt:lpstr>The Data</vt:lpstr>
      <vt:lpstr>The Data</vt:lpstr>
      <vt:lpstr>The Data</vt:lpstr>
      <vt:lpstr>Heart Disease Risk Prediction</vt:lpstr>
      <vt:lpstr>The Model</vt:lpstr>
      <vt:lpstr>The Model</vt:lpstr>
      <vt:lpstr>The Model</vt:lpstr>
      <vt:lpstr>The Model</vt:lpstr>
      <vt:lpstr>The Model</vt:lpstr>
      <vt:lpstr>The Model</vt:lpstr>
      <vt:lpstr>Heart Disease Risk Prediction</vt:lpstr>
      <vt:lpstr>Analysis and Conclusions</vt:lpstr>
      <vt:lpstr>Analysis and Conclusions</vt:lpstr>
      <vt:lpstr>References</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Hussein Awada</dc:creator>
  <cp:lastModifiedBy>Hussein Awada</cp:lastModifiedBy>
  <cp:revision>136</cp:revision>
  <dcterms:created xsi:type="dcterms:W3CDTF">2021-03-31T09:55:54Z</dcterms:created>
  <dcterms:modified xsi:type="dcterms:W3CDTF">2021-07-22T05:22:40Z</dcterms:modified>
</cp:coreProperties>
</file>