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376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7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8"/>
          </a:xfrm>
          <a:custGeom>
            <a:avLst/>
            <a:gdLst/>
            <a:ahLst/>
            <a:cxnLst/>
            <a:rect l="0" t="0" r="0" b="0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  <p:sp>
        <p:nvSpPr>
          <p:cNvPr id="45" name="Shape 45"/>
          <p:cNvSpPr/>
          <p:nvPr/>
        </p:nvSpPr>
        <p:spPr>
          <a:xfrm>
            <a:off x="8586650" y="243361"/>
            <a:ext cx="3230880" cy="95849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2589211" y="6135807"/>
            <a:ext cx="76199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HAWAI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Beschriftung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 rot="10800000" flipH="1">
            <a:off x="-4188" y="31781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itat mit Beschriftung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/>
          <p:nvPr/>
        </p:nvSpPr>
        <p:spPr>
          <a:xfrm rot="10800000" flipH="1">
            <a:off x="-4188" y="31781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  <p:sp>
        <p:nvSpPr>
          <p:cNvPr id="114" name="Shape 114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80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80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nskart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 rot="10800000" flipH="1">
            <a:off x="-4188" y="491172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nskarte für Zita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/>
          <p:nvPr/>
        </p:nvSpPr>
        <p:spPr>
          <a:xfrm rot="10800000" flipH="1">
            <a:off x="-4188" y="491172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  <p:sp>
        <p:nvSpPr>
          <p:cNvPr id="131" name="Shape 131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80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80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hr oder Falsch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-4188" y="491172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  <p:sp>
        <p:nvSpPr>
          <p:cNvPr id="52" name="Shape 52"/>
          <p:cNvSpPr txBox="1"/>
          <p:nvPr/>
        </p:nvSpPr>
        <p:spPr>
          <a:xfrm>
            <a:off x="2589211" y="6135807"/>
            <a:ext cx="76199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HAWAI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 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 rot="10800000" flipH="1">
            <a:off x="-4188" y="31781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 rot="10800000" flipH="1">
            <a:off x="-4188" y="71437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Questrial"/>
              <a:buNone/>
              <a:defRPr/>
            </a:lvl1pPr>
            <a:lvl2pPr marL="457200" indent="0" rtl="0">
              <a:spcBef>
                <a:spcPts val="0"/>
              </a:spcBef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Font typeface="Questrial"/>
              <a:buNone/>
              <a:defRPr/>
            </a:lvl5pPr>
            <a:lvl6pPr marL="2286000" indent="0" rtl="0">
              <a:spcBef>
                <a:spcPts val="0"/>
              </a:spcBef>
              <a:buFont typeface="Questrial"/>
              <a:buNone/>
              <a:defRPr/>
            </a:lvl6pPr>
            <a:lvl7pPr marL="2743200" indent="0" rtl="0">
              <a:spcBef>
                <a:spcPts val="0"/>
              </a:spcBef>
              <a:buFont typeface="Questrial"/>
              <a:buNone/>
              <a:defRPr/>
            </a:lvl7pPr>
            <a:lvl8pPr marL="3200400" indent="0" rtl="0">
              <a:spcBef>
                <a:spcPts val="0"/>
              </a:spcBef>
              <a:buFont typeface="Questrial"/>
              <a:buNone/>
              <a:defRPr/>
            </a:lvl8pPr>
            <a:lvl9pPr marL="3657600" indent="0" rtl="0">
              <a:spcBef>
                <a:spcPts val="0"/>
              </a:spcBef>
              <a:buFont typeface="Quest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409400" y="6130450"/>
            <a:ext cx="4098599" cy="5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/>
          <p:nvPr/>
        </p:nvSpPr>
        <p:spPr>
          <a:xfrm rot="10800000" flipH="1">
            <a:off x="-4188" y="4911724"/>
            <a:ext cx="1588526" cy="507296"/>
          </a:xfrm>
          <a:custGeom>
            <a:avLst/>
            <a:gdLst/>
            <a:ahLst/>
            <a:cxnLst/>
            <a:rect l="0" t="0" r="0" b="0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1DFDF"/>
            </a:gs>
          </a:gsLst>
          <a:lin ang="54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5"/>
          </a:xfrm>
        </p:grpSpPr>
        <p:sp>
          <p:nvSpPr>
            <p:cNvPr id="10" name="Shape 10"/>
            <p:cNvSpPr/>
            <p:nvPr/>
          </p:nvSpPr>
          <p:spPr>
            <a:xfrm>
              <a:off x="2487613" y="2284413"/>
              <a:ext cx="85724" cy="533400"/>
            </a:xfrm>
            <a:custGeom>
              <a:avLst/>
              <a:gdLst/>
              <a:ahLst/>
              <a:cxnLst/>
              <a:rect l="0" t="0" r="0" b="0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97150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175000" y="4730750"/>
              <a:ext cx="519113" cy="1209674"/>
            </a:xfrm>
            <a:custGeom>
              <a:avLst/>
              <a:gdLst/>
              <a:ahLst/>
              <a:cxnLst/>
              <a:rect l="0" t="0" r="0" b="0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5176" y="5630862"/>
              <a:ext cx="146049" cy="309562"/>
            </a:xfrm>
            <a:custGeom>
              <a:avLst/>
              <a:gdLst/>
              <a:ahLst/>
              <a:cxnLst/>
              <a:rect l="0" t="0" r="0" b="0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0" b="0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0" b="0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54288" y="2598738"/>
              <a:ext cx="66675" cy="420687"/>
            </a:xfrm>
            <a:custGeom>
              <a:avLst/>
              <a:gdLst/>
              <a:ahLst/>
              <a:cxnLst/>
              <a:rect l="0" t="0" r="0" b="0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757737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0" b="0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273425" y="5653087"/>
              <a:ext cx="138113" cy="287338"/>
            </a:xfrm>
            <a:custGeom>
              <a:avLst/>
              <a:gdLst/>
              <a:ahLst/>
              <a:cxnLst/>
              <a:rect l="0" t="0" r="0" b="0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143250" y="4656137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211513" y="5410200"/>
              <a:ext cx="203200" cy="530224"/>
            </a:xfrm>
            <a:custGeom>
              <a:avLst/>
              <a:gdLst/>
              <a:ahLst/>
              <a:cxnLst/>
              <a:rect l="0" t="0" r="0" b="0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27221" y="157"/>
            <a:ext cx="2356674" cy="6853095"/>
            <a:chOff x="6627813" y="195609"/>
            <a:chExt cx="1952625" cy="5678140"/>
          </a:xfrm>
        </p:grpSpPr>
        <p:sp>
          <p:nvSpPr>
            <p:cNvPr id="23" name="Shape 23"/>
            <p:cNvSpPr/>
            <p:nvPr/>
          </p:nvSpPr>
          <p:spPr>
            <a:xfrm>
              <a:off x="6627813" y="195609"/>
              <a:ext cx="409575" cy="3646487"/>
            </a:xfrm>
            <a:custGeom>
              <a:avLst/>
              <a:gdLst/>
              <a:ahLst/>
              <a:cxnLst/>
              <a:rect l="0" t="0" r="0" b="0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061200" y="3771900"/>
              <a:ext cx="350837" cy="1309688"/>
            </a:xfrm>
            <a:custGeom>
              <a:avLst/>
              <a:gdLst/>
              <a:ahLst/>
              <a:cxnLst/>
              <a:rect l="0" t="0" r="0" b="0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439025" y="5053012"/>
              <a:ext cx="357188" cy="820737"/>
            </a:xfrm>
            <a:custGeom>
              <a:avLst/>
              <a:gdLst/>
              <a:ahLst/>
              <a:cxnLst/>
              <a:rect l="0" t="0" r="0" b="0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37388" y="3811587"/>
              <a:ext cx="457200" cy="1852612"/>
            </a:xfrm>
            <a:custGeom>
              <a:avLst/>
              <a:gdLst/>
              <a:ahLst/>
              <a:cxnLst/>
              <a:rect l="0" t="0" r="0" b="0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992938" y="1263650"/>
              <a:ext cx="144463" cy="2508249"/>
            </a:xfrm>
            <a:custGeom>
              <a:avLst/>
              <a:gdLst/>
              <a:ahLst/>
              <a:cxnLst/>
              <a:rect l="0" t="0" r="0" b="0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526338" y="5640387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021513" y="3598862"/>
              <a:ext cx="68262" cy="423863"/>
            </a:xfrm>
            <a:custGeom>
              <a:avLst/>
              <a:gdLst/>
              <a:ahLst/>
              <a:cxnLst/>
              <a:rect l="0" t="0" r="0" b="0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94588" y="5664200"/>
              <a:ext cx="100012" cy="209549"/>
            </a:xfrm>
            <a:custGeom>
              <a:avLst/>
              <a:gdLst/>
              <a:ahLst/>
              <a:cxnLst/>
              <a:rect l="0" t="0" r="0" b="0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12038" y="5081587"/>
              <a:ext cx="114299" cy="558800"/>
            </a:xfrm>
            <a:custGeom>
              <a:avLst/>
              <a:gdLst/>
              <a:ahLst/>
              <a:cxnLst/>
              <a:rect l="0" t="0" r="0" b="0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39025" y="5434012"/>
              <a:ext cx="174625" cy="439737"/>
            </a:xfrm>
            <a:custGeom>
              <a:avLst/>
              <a:gdLst/>
              <a:ahLst/>
              <a:cxnLst/>
              <a:rect l="0" t="0" r="0" b="0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rgbClr val="C55A11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marL="742950" marR="0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marL="1143000" marR="0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marL="1600200" marR="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marL="2057400" marR="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marL="2514600" marR="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marL="2971800" marR="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marL="3429000" marR="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marL="3886200" marR="0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/>
              <a:t>‹Nr.›</a:t>
            </a:fld>
            <a:endParaRPr lang="de-DE"/>
          </a:p>
        </p:txBody>
      </p:sp>
      <p:sp>
        <p:nvSpPr>
          <p:cNvPr id="39" name="Shape 39"/>
          <p:cNvSpPr txBox="1"/>
          <p:nvPr/>
        </p:nvSpPr>
        <p:spPr>
          <a:xfrm>
            <a:off x="2589211" y="6135807"/>
            <a:ext cx="76199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HAWAI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3164525" y="6094425"/>
            <a:ext cx="90276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de-DE" sz="18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Marjan Bachtiari, Louisa Spahl, Tim Hagemann, Tim Hartig, Torben Haug, Fabian Pfaff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415845" y="567864"/>
            <a:ext cx="644504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3600" b="0" i="0" u="none" strike="noStrike" cap="none" baseline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HAWAI-AST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575725" y="2562875"/>
            <a:ext cx="10197599" cy="20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DE" sz="7200" b="0" i="0" u="none" strike="noStrike" cap="none" baseline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After-Sales-Tracking</a:t>
            </a:r>
            <a:br>
              <a:rPr lang="de-DE" sz="7200" b="0" i="0" u="none" strike="noStrike" cap="none" baseline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3600">
                <a:solidFill>
                  <a:srgbClr val="C55A11"/>
                </a:solidFill>
              </a:rPr>
              <a:t>Erfassung und Verwaltung von Nutzungsdaten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2633225" y="1295400"/>
            <a:ext cx="8871600" cy="5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Kontrollzentrum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1905100"/>
            <a:ext cx="6959075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2633225" y="1295400"/>
            <a:ext cx="8871600" cy="5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Meine Fahrräder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1905100"/>
            <a:ext cx="6959075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2633225" y="1295400"/>
            <a:ext cx="8871600" cy="5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Gefahrene Strecken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1905100"/>
            <a:ext cx="6959075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633225" y="1295400"/>
            <a:ext cx="8871600" cy="5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Konto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1905100"/>
            <a:ext cx="6959075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Vorläufige Softwarearchitektur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400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Questrial"/>
              <a:buChar char=""/>
            </a:pPr>
            <a:endParaRPr sz="24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Questrial"/>
              <a:buChar char=""/>
            </a:pPr>
            <a:endParaRPr sz="24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00" y="1937375"/>
            <a:ext cx="6538530" cy="43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Technische Bausteine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2591125" y="1673975"/>
            <a:ext cx="8915400" cy="469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Server für das Core-System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Windows Server</a:t>
            </a:r>
          </a:p>
          <a:p>
            <a:pPr marR="0" lvl="0" indent="254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Programmiersprache für das Core-System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Java</a:t>
            </a:r>
          </a:p>
          <a:p>
            <a:pPr marR="0" lvl="2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Zukunftssichere Multiplattform Anwendung</a:t>
            </a:r>
          </a:p>
          <a:p>
            <a:pPr marR="0" lvl="0" indent="254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Webframework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Play</a:t>
            </a:r>
          </a:p>
          <a:p>
            <a:pPr marR="0" lvl="0" indent="254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Datenbank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MySql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Fragen?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591125" y="1673975"/>
            <a:ext cx="8915400" cy="469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Ansprechpartner</a:t>
            </a:r>
          </a:p>
          <a:p>
            <a:pPr marL="0" marR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Torben Haug</a:t>
            </a:r>
          </a:p>
          <a:p>
            <a:pPr marL="0" marR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claustorben.haug@haw-hamburg.de</a:t>
            </a:r>
          </a:p>
          <a:p>
            <a:pPr marL="0" marR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Wir freuen uns über Ihren Auftrag!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 b="0" i="0" u="none" strike="noStrike" cap="none" baseline="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Übersicht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589211" y="2057400"/>
            <a:ext cx="8915400" cy="400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Projektbeschreibung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Vergleichbare Produkte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Prototyp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Stakeholder für den Prototyp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Vorläufige Softwarearchitektur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Technische Bausteine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Projektbeschreibung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400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Fahrrad-Tracking Software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Für den Kunden:</a:t>
            </a:r>
          </a:p>
          <a:p>
            <a:pPr marL="914400" marR="0" lvl="1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Diebstahlschutz durch integrierten GPS-Tracker</a:t>
            </a:r>
          </a:p>
          <a:p>
            <a:pPr marL="914400" marR="0" lvl="1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Sportliche Auswertung gefahrener Strecken via</a:t>
            </a:r>
            <a:b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mobiler App oder Website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Für Sie:</a:t>
            </a:r>
          </a:p>
          <a:p>
            <a:pPr marL="914400" marR="0" lvl="1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Werbeplattform für Verschleißteile und neue Fahrräder</a:t>
            </a:r>
          </a:p>
          <a:p>
            <a:pPr marL="914400" marR="0" lvl="1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Gezieltes Marketing durch Auswertung der von Nutzern erhobenen Daten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Vergleichbare Produkte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589200" y="2133600"/>
            <a:ext cx="8915400" cy="42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“SpyBike”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Im Vordergrund steht der Diebstahlschutz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Keine Marketing-orientierte Auswertung von Streckendaten</a:t>
            </a:r>
          </a:p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“My Tracks”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Im Vordergrund steht der sportliche Aspekt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Aufzeichnung der Streckendaten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Keine Marketing-orientierte Auswertung von Streckendaten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Prototyp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400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Kern-Businesslogik</a:t>
            </a:r>
          </a:p>
          <a:p>
            <a:pPr marL="342900" marR="0" lvl="0" indent="-3175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Website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Kundenlogin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Verwaltung von Fahrrädern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○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Eintragung und Auswertung gefahrener Strecken</a:t>
            </a:r>
          </a:p>
          <a:p>
            <a:pPr marR="0" lvl="0" indent="254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CRM Schnittstelle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Stakeholder für den Prototyp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400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Auftraggeber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Endverbraucher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IT-Mitarbeiter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Gesetzesgeber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Marketing-Abteilung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400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Startseite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Anmelden</a:t>
            </a:r>
            <a:b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de-DE" sz="24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Übersicht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Meine Fahrräder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Gefahrene Strecken</a:t>
            </a:r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●"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Konto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633225" y="1295400"/>
            <a:ext cx="8871600" cy="5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Startseite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1905100"/>
            <a:ext cx="6959075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7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55A11"/>
              </a:buClr>
              <a:buSzPct val="25000"/>
              <a:buFont typeface="Questrial"/>
              <a:buNone/>
            </a:pPr>
            <a:r>
              <a:rPr lang="de-DE" sz="3600">
                <a:solidFill>
                  <a:srgbClr val="C55A11"/>
                </a:solidFill>
                <a:latin typeface="Questrial"/>
                <a:ea typeface="Questrial"/>
                <a:cs typeface="Questrial"/>
                <a:sym typeface="Questrial"/>
              </a:rPr>
              <a:t>Mockups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633225" y="1295400"/>
            <a:ext cx="8871600" cy="5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Anmelden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2000" b="0" i="0" u="none" strike="noStrike" cap="none" baseline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de-DE" sz="2000" b="0" i="0" u="none" strike="noStrike" cap="none" baseline="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25" y="1905100"/>
            <a:ext cx="6959075" cy="4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etzen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Benutzerdefiniert</PresentationFormat>
  <Paragraphs>108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Fetzen</vt:lpstr>
      <vt:lpstr>PowerPoint-Präsentation</vt:lpstr>
      <vt:lpstr>Übersicht</vt:lpstr>
      <vt:lpstr>Projektbeschreibung</vt:lpstr>
      <vt:lpstr>Vergleichbare Produkte</vt:lpstr>
      <vt:lpstr>Prototyp</vt:lpstr>
      <vt:lpstr>Stakeholder für den Prototyp</vt:lpstr>
      <vt:lpstr>Mockups</vt:lpstr>
      <vt:lpstr>Mockups</vt:lpstr>
      <vt:lpstr>Mockups</vt:lpstr>
      <vt:lpstr>Mockups</vt:lpstr>
      <vt:lpstr>Mockups</vt:lpstr>
      <vt:lpstr>Mockups</vt:lpstr>
      <vt:lpstr>Mockups</vt:lpstr>
      <vt:lpstr>Vorläufige Softwarearchitektur</vt:lpstr>
      <vt:lpstr>Technische Bausteine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Claus Torben Haug</dc:creator>
  <cp:lastModifiedBy>Admin</cp:lastModifiedBy>
  <cp:revision>1</cp:revision>
  <dcterms:modified xsi:type="dcterms:W3CDTF">2015-04-08T06:24:33Z</dcterms:modified>
</cp:coreProperties>
</file>