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7" r:id="rId5"/>
    <p:sldId id="268" r:id="rId6"/>
    <p:sldId id="267" r:id="rId7"/>
    <p:sldId id="269" r:id="rId8"/>
    <p:sldId id="270" r:id="rId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2" d="100"/>
          <a:sy n="82" d="100"/>
        </p:scale>
        <p:origin x="720" y="72"/>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3/22/2023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3/22/2023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3/22/2023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3/22/2023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3/22/2023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3/22/2023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3/22/2023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3/22/2023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3/22/2023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3/22/2023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3/22/2023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powershow.com/relay.php?pid=9748089&amp;url=https%3A%2F%2Fwww.zenesys.com%2Fblog%2Fhow-to-create-sql-server-database-in-aws-r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ntellipaat.com/blog/what-is-no-sql/" TargetMode="External"/><Relationship Id="rId2" Type="http://schemas.openxmlformats.org/officeDocument/2006/relationships/hyperlink" Target="https://intellipaat.com/blog/tutorial/mongodb-tutorial/introduction-to-mongodb/" TargetMode="Externa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dirty="0"/>
              <a:t>SQL vs NoSQL</a:t>
            </a:r>
            <a:br>
              <a:rPr lang="fr-FR" b="1" i="0" dirty="0">
                <a:solidFill>
                  <a:srgbClr val="000000"/>
                </a:solidFill>
                <a:effectLst/>
                <a:latin typeface="Arial" panose="020B0604020202020204" pitchFamily="34" charset="0"/>
              </a:rPr>
            </a:br>
            <a:endParaRPr lang="en-US" dirty="0"/>
          </a:p>
        </p:txBody>
      </p:sp>
      <p:sp>
        <p:nvSpPr>
          <p:cNvPr id="5" name="Subtitle 4"/>
          <p:cNvSpPr>
            <a:spLocks noGrp="1"/>
          </p:cNvSpPr>
          <p:nvPr>
            <p:ph type="subTitle" idx="1"/>
          </p:nvPr>
        </p:nvSpPr>
        <p:spPr/>
        <p:txBody>
          <a:bodyPr/>
          <a:lstStyle/>
          <a:p>
            <a:r>
              <a:rPr lang="en-US" dirty="0"/>
              <a:t>Presentation-comparison</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8882" y="230627"/>
            <a:ext cx="10360501" cy="589880"/>
          </a:xfrm>
        </p:spPr>
        <p:txBody>
          <a:bodyPr>
            <a:normAutofit fontScale="90000"/>
          </a:bodyPr>
          <a:lstStyle/>
          <a:p>
            <a:r>
              <a:rPr lang="en-US" dirty="0"/>
              <a:t>SQL</a:t>
            </a:r>
          </a:p>
        </p:txBody>
      </p:sp>
      <p:sp>
        <p:nvSpPr>
          <p:cNvPr id="14" name="Content Placeholder 13"/>
          <p:cNvSpPr>
            <a:spLocks noGrp="1"/>
          </p:cNvSpPr>
          <p:nvPr>
            <p:ph idx="1"/>
          </p:nvPr>
        </p:nvSpPr>
        <p:spPr>
          <a:xfrm>
            <a:off x="1269876" y="980728"/>
            <a:ext cx="10360501" cy="2303267"/>
          </a:xfrm>
        </p:spPr>
        <p:txBody>
          <a:bodyPr/>
          <a:lstStyle/>
          <a:p>
            <a:r>
              <a:rPr lang="en-US" sz="2800" dirty="0">
                <a:solidFill>
                  <a:schemeClr val="tx1">
                    <a:lumMod val="75000"/>
                    <a:lumOff val="25000"/>
                  </a:schemeClr>
                </a:solidFill>
              </a:rPr>
              <a:t>SQL is a programming language that differs from a general-purpose programming language such as Python, Java, and JavaScript. It has a specific purpose: to access and manage data in relational databases. It uses relations (referred to as tables) with a schema to manage and store data</a:t>
            </a:r>
            <a:endParaRPr lang="en-US" dirty="0"/>
          </a:p>
        </p:txBody>
      </p:sp>
      <p:sp>
        <p:nvSpPr>
          <p:cNvPr id="2" name="TextBox 1">
            <a:extLst>
              <a:ext uri="{FF2B5EF4-FFF2-40B4-BE49-F238E27FC236}">
                <a16:creationId xmlns:a16="http://schemas.microsoft.com/office/drawing/2014/main" id="{5B1EE4B9-55A8-448F-33A0-EFCAC1166FE9}"/>
              </a:ext>
            </a:extLst>
          </p:cNvPr>
          <p:cNvSpPr txBox="1"/>
          <p:nvPr/>
        </p:nvSpPr>
        <p:spPr>
          <a:xfrm>
            <a:off x="1589586" y="3022385"/>
            <a:ext cx="9721080" cy="523220"/>
          </a:xfrm>
          <a:prstGeom prst="rect">
            <a:avLst/>
          </a:prstGeom>
          <a:noFill/>
        </p:spPr>
        <p:txBody>
          <a:bodyPr wrap="square" rtlCol="0">
            <a:spAutoFit/>
          </a:bodyPr>
          <a:lstStyle/>
          <a:p>
            <a:r>
              <a:rPr lang="en-US" sz="2800" b="1" dirty="0">
                <a:ea typeface="+mn-lt"/>
                <a:cs typeface="+mn-lt"/>
              </a:rPr>
              <a:t>Some of the relational database examples which use SQL are</a:t>
            </a:r>
            <a:endParaRPr lang="fr-TN" sz="2800" dirty="0"/>
          </a:p>
        </p:txBody>
      </p:sp>
      <p:sp>
        <p:nvSpPr>
          <p:cNvPr id="4" name="TextBox 3">
            <a:extLst>
              <a:ext uri="{FF2B5EF4-FFF2-40B4-BE49-F238E27FC236}">
                <a16:creationId xmlns:a16="http://schemas.microsoft.com/office/drawing/2014/main" id="{3E62C55C-5D23-FC26-7769-C3BCBAA5B5F6}"/>
              </a:ext>
            </a:extLst>
          </p:cNvPr>
          <p:cNvSpPr txBox="1"/>
          <p:nvPr/>
        </p:nvSpPr>
        <p:spPr>
          <a:xfrm>
            <a:off x="2349996" y="3749441"/>
            <a:ext cx="6106886" cy="2246769"/>
          </a:xfrm>
          <a:prstGeom prst="rect">
            <a:avLst/>
          </a:prstGeom>
          <a:noFill/>
        </p:spPr>
        <p:txBody>
          <a:bodyPr wrap="square">
            <a:spAutoFit/>
          </a:bodyPr>
          <a:lstStyle/>
          <a:p>
            <a:pPr marL="285750" indent="-285750">
              <a:spcAft>
                <a:spcPts val="600"/>
              </a:spcAft>
              <a:buFont typeface="Arial"/>
              <a:buChar char="•"/>
            </a:pPr>
            <a:r>
              <a:rPr lang="en-US" dirty="0">
                <a:ea typeface="+mn-lt"/>
                <a:cs typeface="+mn-lt"/>
              </a:rPr>
              <a:t>Oracle  </a:t>
            </a:r>
            <a:endParaRPr lang="en-US" dirty="0"/>
          </a:p>
          <a:p>
            <a:pPr marL="285750" indent="-285750">
              <a:spcAft>
                <a:spcPts val="600"/>
              </a:spcAft>
              <a:buFont typeface="Arial"/>
              <a:buChar char="•"/>
            </a:pPr>
            <a:r>
              <a:rPr lang="en-US" dirty="0">
                <a:ea typeface="+mn-lt"/>
                <a:cs typeface="+mn-lt"/>
              </a:rPr>
              <a:t>Microsoft </a:t>
            </a:r>
            <a:r>
              <a:rPr lang="en-US" dirty="0">
                <a:ea typeface="+mn-lt"/>
                <a:cs typeface="+mn-lt"/>
                <a:hlinkClick r:id="rId2"/>
              </a:rPr>
              <a:t>SQL server </a:t>
            </a:r>
            <a:endParaRPr lang="en-US" dirty="0"/>
          </a:p>
          <a:p>
            <a:pPr marL="285750" indent="-285750">
              <a:spcAft>
                <a:spcPts val="600"/>
              </a:spcAft>
              <a:buFont typeface="Arial"/>
              <a:buChar char="•"/>
            </a:pPr>
            <a:r>
              <a:rPr lang="en-US" dirty="0">
                <a:ea typeface="+mn-lt"/>
                <a:cs typeface="+mn-lt"/>
              </a:rPr>
              <a:t>Ingres </a:t>
            </a:r>
            <a:endParaRPr lang="en-US" dirty="0"/>
          </a:p>
          <a:p>
            <a:pPr marL="285750" indent="-285750">
              <a:spcAft>
                <a:spcPts val="600"/>
              </a:spcAft>
              <a:buFont typeface="Arial"/>
              <a:buChar char="•"/>
            </a:pPr>
            <a:r>
              <a:rPr lang="en-US" dirty="0">
                <a:ea typeface="+mn-lt"/>
                <a:cs typeface="+mn-lt"/>
              </a:rPr>
              <a:t>Microsoft office Access</a:t>
            </a:r>
          </a:p>
          <a:p>
            <a:pPr marL="285750" indent="-285750">
              <a:spcAft>
                <a:spcPts val="600"/>
              </a:spcAft>
              <a:buFont typeface="Arial"/>
              <a:buChar char="•"/>
            </a:pPr>
            <a:r>
              <a:rPr lang="en-US" dirty="0">
                <a:ea typeface="+mn-lt"/>
                <a:cs typeface="+mn-lt"/>
              </a:rPr>
              <a:t>IBM DB2  </a:t>
            </a:r>
            <a:endParaRPr lang="en-US" dirty="0"/>
          </a:p>
        </p:txBody>
      </p:sp>
      <p:sp>
        <p:nvSpPr>
          <p:cNvPr id="5" name="TextBox 4">
            <a:extLst>
              <a:ext uri="{FF2B5EF4-FFF2-40B4-BE49-F238E27FC236}">
                <a16:creationId xmlns:a16="http://schemas.microsoft.com/office/drawing/2014/main" id="{829A6F77-BD0A-5F5E-2D48-63D9B35D739E}"/>
              </a:ext>
            </a:extLst>
          </p:cNvPr>
          <p:cNvSpPr txBox="1"/>
          <p:nvPr/>
        </p:nvSpPr>
        <p:spPr>
          <a:xfrm>
            <a:off x="6422101" y="3749441"/>
            <a:ext cx="3384376" cy="2308324"/>
          </a:xfrm>
          <a:prstGeom prst="rect">
            <a:avLst/>
          </a:prstGeom>
          <a:noFill/>
        </p:spPr>
        <p:txBody>
          <a:bodyPr wrap="square" rtlCol="0">
            <a:spAutoFit/>
          </a:bodyPr>
          <a:lstStyle/>
          <a:p>
            <a:pPr marL="285750" indent="-285750">
              <a:spcAft>
                <a:spcPts val="600"/>
              </a:spcAft>
              <a:buFont typeface="Arial"/>
              <a:buChar char="•"/>
            </a:pPr>
            <a:r>
              <a:rPr lang="en-US" dirty="0">
                <a:ea typeface="+mn-lt"/>
                <a:cs typeface="+mn-lt"/>
              </a:rPr>
              <a:t>Sybase </a:t>
            </a:r>
          </a:p>
          <a:p>
            <a:pPr marL="285750" indent="-285750">
              <a:spcAft>
                <a:spcPts val="600"/>
              </a:spcAft>
              <a:buFont typeface="Arial"/>
              <a:buChar char="•"/>
            </a:pPr>
            <a:r>
              <a:rPr lang="en-US" dirty="0">
                <a:ea typeface="+mn-lt"/>
                <a:cs typeface="+mn-lt"/>
              </a:rPr>
              <a:t>Google Cloud SQL </a:t>
            </a:r>
          </a:p>
          <a:p>
            <a:pPr marL="285750" indent="-285750">
              <a:spcAft>
                <a:spcPts val="600"/>
              </a:spcAft>
              <a:buFont typeface="Arial"/>
              <a:buChar char="•"/>
            </a:pPr>
            <a:r>
              <a:rPr lang="en-US" dirty="0">
                <a:ea typeface="+mn-lt"/>
                <a:cs typeface="+mn-lt"/>
              </a:rPr>
              <a:t>Amazon RDS </a:t>
            </a:r>
          </a:p>
          <a:p>
            <a:pPr marL="285750" indent="-285750">
              <a:spcAft>
                <a:spcPts val="600"/>
              </a:spcAft>
              <a:buFont typeface="Arial"/>
              <a:buChar char="•"/>
            </a:pPr>
            <a:r>
              <a:rPr lang="en-US" dirty="0">
                <a:ea typeface="+mn-lt"/>
                <a:cs typeface="+mn-lt"/>
              </a:rPr>
              <a:t>PostgreSQL </a:t>
            </a:r>
          </a:p>
          <a:p>
            <a:endParaRPr lang="fr-TN" sz="28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161" y="-320060"/>
            <a:ext cx="10360501" cy="1223963"/>
          </a:xfrm>
        </p:spPr>
        <p:txBody>
          <a:bodyPr/>
          <a:lstStyle/>
          <a:p>
            <a:r>
              <a:rPr lang="en-US" dirty="0"/>
              <a:t>NOSQL</a:t>
            </a:r>
          </a:p>
        </p:txBody>
      </p:sp>
      <p:sp>
        <p:nvSpPr>
          <p:cNvPr id="4" name="TextBox 3">
            <a:extLst>
              <a:ext uri="{FF2B5EF4-FFF2-40B4-BE49-F238E27FC236}">
                <a16:creationId xmlns:a16="http://schemas.microsoft.com/office/drawing/2014/main" id="{6756FA26-58AB-4D41-511A-D7AAF9C3850C}"/>
              </a:ext>
            </a:extLst>
          </p:cNvPr>
          <p:cNvSpPr txBox="1"/>
          <p:nvPr/>
        </p:nvSpPr>
        <p:spPr>
          <a:xfrm>
            <a:off x="1053852" y="937168"/>
            <a:ext cx="10729192" cy="1938992"/>
          </a:xfrm>
          <a:prstGeom prst="rect">
            <a:avLst/>
          </a:prstGeom>
          <a:noFill/>
        </p:spPr>
        <p:txBody>
          <a:bodyPr wrap="square" rtlCol="0">
            <a:spAutoFit/>
          </a:bodyPr>
          <a:lstStyle/>
          <a:p>
            <a:r>
              <a:rPr lang="en-US" dirty="0">
                <a:solidFill>
                  <a:schemeClr val="tx1">
                    <a:lumMod val="75000"/>
                    <a:lumOff val="25000"/>
                  </a:schemeClr>
                </a:solidFill>
              </a:rPr>
              <a:t>NoSQL</a:t>
            </a:r>
            <a:r>
              <a:rPr lang="en-US" b="0" i="0" dirty="0">
                <a:solidFill>
                  <a:srgbClr val="4C4C4C"/>
                </a:solidFill>
                <a:effectLst/>
                <a:latin typeface="Arial" panose="020B0604020202020204" pitchFamily="34" charset="0"/>
              </a:rPr>
              <a:t> </a:t>
            </a:r>
            <a:r>
              <a:rPr lang="en-US" dirty="0">
                <a:solidFill>
                  <a:schemeClr val="tx1">
                    <a:lumMod val="75000"/>
                    <a:lumOff val="25000"/>
                  </a:schemeClr>
                </a:solidFill>
              </a:rPr>
              <a:t>stands for Not only SQL. It is a type of database that uses non-relational data structures, such as documents, graph databases, and key-value stores to store and retrieve data. NoSQL systems are designed to be more flexible than traditional relational databases and can scale up or down easily to accommodate changes in usage or load. This makes them ideal for use in applications</a:t>
            </a:r>
            <a:endParaRPr lang="fr-TN" dirty="0">
              <a:solidFill>
                <a:schemeClr val="tx1">
                  <a:lumMod val="75000"/>
                  <a:lumOff val="25000"/>
                </a:schemeClr>
              </a:solidFill>
            </a:endParaRPr>
          </a:p>
        </p:txBody>
      </p:sp>
      <p:pic>
        <p:nvPicPr>
          <p:cNvPr id="1026" name="Picture 2">
            <a:extLst>
              <a:ext uri="{FF2B5EF4-FFF2-40B4-BE49-F238E27FC236}">
                <a16:creationId xmlns:a16="http://schemas.microsoft.com/office/drawing/2014/main" id="{0D9196E8-2A2A-8D31-905B-E7C0C2C346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508" y="3026494"/>
            <a:ext cx="4657725" cy="34861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19C41A3-C535-DA01-6CCF-C85A748674EE}"/>
              </a:ext>
            </a:extLst>
          </p:cNvPr>
          <p:cNvSpPr txBox="1"/>
          <p:nvPr/>
        </p:nvSpPr>
        <p:spPr>
          <a:xfrm>
            <a:off x="1405401" y="4077072"/>
            <a:ext cx="5025928" cy="1384995"/>
          </a:xfrm>
          <a:prstGeom prst="rect">
            <a:avLst/>
          </a:prstGeom>
          <a:noFill/>
        </p:spPr>
        <p:txBody>
          <a:bodyPr wrap="none" rtlCol="0">
            <a:spAutoFit/>
          </a:bodyPr>
          <a:lstStyle/>
          <a:p>
            <a:r>
              <a:rPr lang="en-US" sz="2800" b="1" dirty="0">
                <a:ea typeface="+mn-lt"/>
                <a:cs typeface="+mn-lt"/>
              </a:rPr>
              <a:t>Some of the relational database </a:t>
            </a:r>
          </a:p>
          <a:p>
            <a:r>
              <a:rPr lang="en-US" sz="2800" b="1" dirty="0">
                <a:ea typeface="+mn-lt"/>
                <a:cs typeface="+mn-lt"/>
              </a:rPr>
              <a:t>examples which use NOSQL are</a:t>
            </a:r>
            <a:endParaRPr lang="fr-TN" sz="2800" dirty="0"/>
          </a:p>
          <a:p>
            <a:endParaRPr lang="fr-TN" sz="2800"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DB666777-76C8-C04E-1E83-9785253C5F46}"/>
              </a:ext>
            </a:extLst>
          </p:cNvPr>
          <p:cNvSpPr txBox="1"/>
          <p:nvPr/>
        </p:nvSpPr>
        <p:spPr>
          <a:xfrm>
            <a:off x="1125860" y="1859340"/>
            <a:ext cx="10924627" cy="1015663"/>
          </a:xfrm>
          <a:prstGeom prst="rect">
            <a:avLst/>
          </a:prstGeom>
          <a:noFill/>
        </p:spPr>
        <p:txBody>
          <a:bodyPr wrap="square" rtlCol="0">
            <a:spAutoFit/>
          </a:bodyPr>
          <a:lstStyle/>
          <a:p>
            <a:pPr algn="l"/>
            <a:r>
              <a:rPr lang="fr-FR" sz="2000" dirty="0">
                <a:solidFill>
                  <a:schemeClr val="tx1">
                    <a:lumMod val="75000"/>
                    <a:lumOff val="25000"/>
                  </a:schemeClr>
                </a:solidFill>
              </a:rPr>
              <a:t>A cross-platform, open-source document-</a:t>
            </a:r>
            <a:r>
              <a:rPr lang="fr-FR" sz="2000" dirty="0" err="1">
                <a:solidFill>
                  <a:schemeClr val="tx1">
                    <a:lumMod val="75000"/>
                    <a:lumOff val="25000"/>
                  </a:schemeClr>
                </a:solidFill>
              </a:rPr>
              <a:t>oriented</a:t>
            </a:r>
            <a:r>
              <a:rPr lang="fr-FR" sz="2000" dirty="0">
                <a:solidFill>
                  <a:schemeClr val="tx1">
                    <a:lumMod val="75000"/>
                    <a:lumOff val="25000"/>
                  </a:schemeClr>
                </a:solidFill>
              </a:rPr>
              <a:t> </a:t>
            </a:r>
            <a:r>
              <a:rPr lang="fr-FR" sz="2000" dirty="0" err="1">
                <a:solidFill>
                  <a:schemeClr val="tx1">
                    <a:lumMod val="75000"/>
                    <a:lumOff val="25000"/>
                  </a:schemeClr>
                </a:solidFill>
              </a:rPr>
              <a:t>database</a:t>
            </a:r>
            <a:r>
              <a:rPr lang="fr-FR" sz="2000" dirty="0">
                <a:solidFill>
                  <a:schemeClr val="tx1">
                    <a:lumMod val="75000"/>
                    <a:lumOff val="25000"/>
                  </a:schemeClr>
                </a:solidFill>
              </a:rPr>
              <a:t> application </a:t>
            </a:r>
            <a:r>
              <a:rPr lang="fr-FR" sz="2000" dirty="0" err="1">
                <a:solidFill>
                  <a:schemeClr val="tx1">
                    <a:lumMod val="75000"/>
                    <a:lumOff val="25000"/>
                  </a:schemeClr>
                </a:solidFill>
              </a:rPr>
              <a:t>called</a:t>
            </a:r>
            <a:r>
              <a:rPr lang="fr-FR" sz="2000" dirty="0">
                <a:solidFill>
                  <a:schemeClr val="tx1">
                    <a:lumMod val="75000"/>
                    <a:lumOff val="25000"/>
                  </a:schemeClr>
                </a:solidFill>
                <a:hlinkClick r:id="rId2">
                  <a:extLst>
                    <a:ext uri="{A12FA001-AC4F-418D-AE19-62706E023703}">
                      <ahyp:hlinkClr xmlns:ahyp="http://schemas.microsoft.com/office/drawing/2018/hyperlinkcolor" val="tx"/>
                    </a:ext>
                  </a:extLst>
                </a:hlinkClick>
              </a:rPr>
              <a:t> MongoDB</a:t>
            </a:r>
            <a:r>
              <a:rPr lang="fr-FR" sz="2000" dirty="0">
                <a:solidFill>
                  <a:schemeClr val="tx1">
                    <a:lumMod val="75000"/>
                    <a:lumOff val="25000"/>
                  </a:schemeClr>
                </a:solidFill>
              </a:rPr>
              <a:t> </a:t>
            </a:r>
            <a:r>
              <a:rPr lang="fr-FR" sz="2000" dirty="0" err="1">
                <a:solidFill>
                  <a:schemeClr val="tx1">
                    <a:lumMod val="75000"/>
                    <a:lumOff val="25000"/>
                  </a:schemeClr>
                </a:solidFill>
              </a:rPr>
              <a:t>is</a:t>
            </a:r>
            <a:r>
              <a:rPr lang="fr-FR" sz="2000" dirty="0">
                <a:solidFill>
                  <a:schemeClr val="tx1">
                    <a:lumMod val="75000"/>
                    <a:lumOff val="25000"/>
                  </a:schemeClr>
                </a:solidFill>
              </a:rPr>
              <a:t> free and </a:t>
            </a:r>
            <a:r>
              <a:rPr lang="fr-FR" sz="2000" dirty="0" err="1">
                <a:solidFill>
                  <a:schemeClr val="tx1">
                    <a:lumMod val="75000"/>
                    <a:lumOff val="25000"/>
                  </a:schemeClr>
                </a:solidFill>
              </a:rPr>
              <a:t>available</a:t>
            </a:r>
            <a:r>
              <a:rPr lang="fr-FR" sz="2000" dirty="0">
                <a:solidFill>
                  <a:schemeClr val="tx1">
                    <a:lumMod val="75000"/>
                    <a:lumOff val="25000"/>
                  </a:schemeClr>
                </a:solidFill>
              </a:rPr>
              <a:t>. MongoDB, a </a:t>
            </a:r>
            <a:r>
              <a:rPr lang="fr-FR" sz="2000" dirty="0">
                <a:solidFill>
                  <a:schemeClr val="tx1">
                    <a:lumMod val="75000"/>
                    <a:lumOff val="25000"/>
                  </a:schemeClr>
                </a:solidFill>
                <a:hlinkClick r:id="rId3">
                  <a:extLst>
                    <a:ext uri="{A12FA001-AC4F-418D-AE19-62706E023703}">
                      <ahyp:hlinkClr xmlns:ahyp="http://schemas.microsoft.com/office/drawing/2018/hyperlinkcolor" val="tx"/>
                    </a:ext>
                  </a:extLst>
                </a:hlinkClick>
              </a:rPr>
              <a:t>NoSQL</a:t>
            </a:r>
            <a:r>
              <a:rPr lang="fr-FR" sz="2000" dirty="0">
                <a:solidFill>
                  <a:schemeClr val="tx1">
                    <a:lumMod val="75000"/>
                    <a:lumOff val="25000"/>
                  </a:schemeClr>
                </a:solidFill>
              </a:rPr>
              <a:t> </a:t>
            </a:r>
            <a:r>
              <a:rPr lang="fr-FR" sz="2000" dirty="0" err="1">
                <a:solidFill>
                  <a:schemeClr val="tx1">
                    <a:lumMod val="75000"/>
                    <a:lumOff val="25000"/>
                  </a:schemeClr>
                </a:solidFill>
              </a:rPr>
              <a:t>database</a:t>
            </a:r>
            <a:r>
              <a:rPr lang="fr-FR" sz="2000" dirty="0">
                <a:solidFill>
                  <a:schemeClr val="tx1">
                    <a:lumMod val="75000"/>
                    <a:lumOff val="25000"/>
                  </a:schemeClr>
                </a:solidFill>
              </a:rPr>
              <a:t> application, uses documents </a:t>
            </a:r>
            <a:r>
              <a:rPr lang="fr-FR" sz="2000" dirty="0" err="1">
                <a:solidFill>
                  <a:schemeClr val="tx1">
                    <a:lumMod val="75000"/>
                    <a:lumOff val="25000"/>
                  </a:schemeClr>
                </a:solidFill>
              </a:rPr>
              <a:t>that</a:t>
            </a:r>
            <a:r>
              <a:rPr lang="fr-FR" sz="2000" dirty="0">
                <a:solidFill>
                  <a:schemeClr val="tx1">
                    <a:lumMod val="75000"/>
                    <a:lumOff val="25000"/>
                  </a:schemeClr>
                </a:solidFill>
              </a:rPr>
              <a:t> </a:t>
            </a:r>
            <a:r>
              <a:rPr lang="fr-FR" sz="2000" dirty="0" err="1">
                <a:solidFill>
                  <a:schemeClr val="tx1">
                    <a:lumMod val="75000"/>
                    <a:lumOff val="25000"/>
                  </a:schemeClr>
                </a:solidFill>
              </a:rPr>
              <a:t>resemble</a:t>
            </a:r>
            <a:r>
              <a:rPr lang="fr-FR" sz="2000" dirty="0">
                <a:solidFill>
                  <a:schemeClr val="tx1">
                    <a:lumMod val="75000"/>
                    <a:lumOff val="25000"/>
                  </a:schemeClr>
                </a:solidFill>
              </a:rPr>
              <a:t> JSON and have </a:t>
            </a:r>
            <a:r>
              <a:rPr lang="fr-FR" sz="2000" dirty="0" err="1">
                <a:solidFill>
                  <a:schemeClr val="tx1">
                    <a:lumMod val="75000"/>
                    <a:lumOff val="25000"/>
                  </a:schemeClr>
                </a:solidFill>
              </a:rPr>
              <a:t>schemas</a:t>
            </a:r>
            <a:r>
              <a:rPr lang="fr-FR" sz="2000" dirty="0">
                <a:solidFill>
                  <a:schemeClr val="tx1">
                    <a:lumMod val="75000"/>
                    <a:lumOff val="25000"/>
                  </a:schemeClr>
                </a:solidFill>
              </a:rPr>
              <a:t>. A </a:t>
            </a:r>
            <a:r>
              <a:rPr lang="fr-FR" sz="2000" dirty="0" err="1">
                <a:solidFill>
                  <a:schemeClr val="tx1">
                    <a:lumMod val="75000"/>
                    <a:lumOff val="25000"/>
                  </a:schemeClr>
                </a:solidFill>
              </a:rPr>
              <a:t>framework</a:t>
            </a:r>
            <a:r>
              <a:rPr lang="fr-FR" sz="2000" dirty="0">
                <a:solidFill>
                  <a:schemeClr val="tx1">
                    <a:lumMod val="75000"/>
                    <a:lumOff val="25000"/>
                  </a:schemeClr>
                </a:solidFill>
              </a:rPr>
              <a:t> for data </a:t>
            </a:r>
            <a:r>
              <a:rPr lang="fr-FR" sz="2000" dirty="0" err="1">
                <a:solidFill>
                  <a:schemeClr val="tx1">
                    <a:lumMod val="75000"/>
                    <a:lumOff val="25000"/>
                  </a:schemeClr>
                </a:solidFill>
              </a:rPr>
              <a:t>storage</a:t>
            </a:r>
            <a:r>
              <a:rPr lang="fr-FR" sz="2000" dirty="0">
                <a:solidFill>
                  <a:schemeClr val="tx1">
                    <a:lumMod val="75000"/>
                    <a:lumOff val="25000"/>
                  </a:schemeClr>
                </a:solidFill>
              </a:rPr>
              <a:t> and </a:t>
            </a:r>
            <a:r>
              <a:rPr lang="fr-FR" sz="2000" dirty="0" err="1">
                <a:solidFill>
                  <a:schemeClr val="tx1">
                    <a:lumMod val="75000"/>
                    <a:lumOff val="25000"/>
                  </a:schemeClr>
                </a:solidFill>
              </a:rPr>
              <a:t>retrieval</a:t>
            </a:r>
            <a:r>
              <a:rPr lang="fr-FR" sz="2000" dirty="0">
                <a:solidFill>
                  <a:schemeClr val="tx1">
                    <a:lumMod val="75000"/>
                    <a:lumOff val="25000"/>
                  </a:schemeClr>
                </a:solidFill>
              </a:rPr>
              <a:t> </a:t>
            </a:r>
            <a:r>
              <a:rPr lang="fr-FR" sz="2000" dirty="0" err="1">
                <a:solidFill>
                  <a:schemeClr val="tx1">
                    <a:lumMod val="75000"/>
                    <a:lumOff val="25000"/>
                  </a:schemeClr>
                </a:solidFill>
              </a:rPr>
              <a:t>is</a:t>
            </a:r>
            <a:r>
              <a:rPr lang="fr-FR" sz="2000" dirty="0">
                <a:solidFill>
                  <a:schemeClr val="tx1">
                    <a:lumMod val="75000"/>
                    <a:lumOff val="25000"/>
                  </a:schemeClr>
                </a:solidFill>
              </a:rPr>
              <a:t> </a:t>
            </a:r>
            <a:r>
              <a:rPr lang="fr-FR" sz="2000" dirty="0" err="1">
                <a:solidFill>
                  <a:schemeClr val="tx1">
                    <a:lumMod val="75000"/>
                    <a:lumOff val="25000"/>
                  </a:schemeClr>
                </a:solidFill>
              </a:rPr>
              <a:t>provided</a:t>
            </a:r>
            <a:r>
              <a:rPr lang="fr-FR" sz="2000" dirty="0">
                <a:solidFill>
                  <a:schemeClr val="tx1">
                    <a:lumMod val="75000"/>
                    <a:lumOff val="25000"/>
                  </a:schemeClr>
                </a:solidFill>
              </a:rPr>
              <a:t> by a NoSQL </a:t>
            </a:r>
            <a:r>
              <a:rPr lang="fr-FR" sz="2000" dirty="0" err="1">
                <a:solidFill>
                  <a:schemeClr val="tx1">
                    <a:lumMod val="75000"/>
                    <a:lumOff val="25000"/>
                  </a:schemeClr>
                </a:solidFill>
              </a:rPr>
              <a:t>database</a:t>
            </a:r>
            <a:r>
              <a:rPr lang="fr-FR" sz="2000" b="0" i="0" dirty="0">
                <a:solidFill>
                  <a:srgbClr val="212529"/>
                </a:solidFill>
                <a:effectLst/>
                <a:latin typeface="Open Sans" panose="020B0606030504020204" pitchFamily="34" charset="0"/>
              </a:rPr>
              <a:t>.</a:t>
            </a:r>
            <a:endParaRPr lang="fr-TN" sz="2000" dirty="0"/>
          </a:p>
        </p:txBody>
      </p:sp>
      <p:pic>
        <p:nvPicPr>
          <p:cNvPr id="19" name="Picture 18" descr="A group of logos&#10;&#10;Description automatically generated with low confidence">
            <a:extLst>
              <a:ext uri="{FF2B5EF4-FFF2-40B4-BE49-F238E27FC236}">
                <a16:creationId xmlns:a16="http://schemas.microsoft.com/office/drawing/2014/main" id="{6FBF9A55-3078-52D1-869A-16D67CBD4B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7394" y="260648"/>
            <a:ext cx="5514036" cy="1388592"/>
          </a:xfrm>
          <a:prstGeom prst="rect">
            <a:avLst/>
          </a:prstGeom>
        </p:spPr>
      </p:pic>
      <p:graphicFrame>
        <p:nvGraphicFramePr>
          <p:cNvPr id="20" name="Table 20">
            <a:extLst>
              <a:ext uri="{FF2B5EF4-FFF2-40B4-BE49-F238E27FC236}">
                <a16:creationId xmlns:a16="http://schemas.microsoft.com/office/drawing/2014/main" id="{C0FD2302-6CC1-186C-839D-06491B001E8A}"/>
              </a:ext>
            </a:extLst>
          </p:cNvPr>
          <p:cNvGraphicFramePr>
            <a:graphicFrameLocks noGrp="1"/>
          </p:cNvGraphicFramePr>
          <p:nvPr>
            <p:extLst>
              <p:ext uri="{D42A27DB-BD31-4B8C-83A1-F6EECF244321}">
                <p14:modId xmlns:p14="http://schemas.microsoft.com/office/powerpoint/2010/main" val="1177377589"/>
              </p:ext>
            </p:extLst>
          </p:nvPr>
        </p:nvGraphicFramePr>
        <p:xfrm>
          <a:off x="1125860" y="2996952"/>
          <a:ext cx="10513168" cy="3718560"/>
        </p:xfrm>
        <a:graphic>
          <a:graphicData uri="http://schemas.openxmlformats.org/drawingml/2006/table">
            <a:tbl>
              <a:tblPr firstRow="1" bandRow="1">
                <a:tableStyleId>{5C22544A-7EE6-4342-B048-85BDC9FD1C3A}</a:tableStyleId>
              </a:tblPr>
              <a:tblGrid>
                <a:gridCol w="4637187">
                  <a:extLst>
                    <a:ext uri="{9D8B030D-6E8A-4147-A177-3AD203B41FA5}">
                      <a16:colId xmlns:a16="http://schemas.microsoft.com/office/drawing/2014/main" val="1334451638"/>
                    </a:ext>
                  </a:extLst>
                </a:gridCol>
                <a:gridCol w="5875981">
                  <a:extLst>
                    <a:ext uri="{9D8B030D-6E8A-4147-A177-3AD203B41FA5}">
                      <a16:colId xmlns:a16="http://schemas.microsoft.com/office/drawing/2014/main" val="957746344"/>
                    </a:ext>
                  </a:extLst>
                </a:gridCol>
              </a:tblGrid>
              <a:tr h="253649">
                <a:tc>
                  <a:txBody>
                    <a:bodyPr/>
                    <a:lstStyle/>
                    <a:p>
                      <a:pPr marL="0" algn="l" defTabSz="1218987" rtl="0" eaLnBrk="1" fontAlgn="t" latinLnBrk="0" hangingPunct="1"/>
                      <a:r>
                        <a:rPr lang="fr-FR" sz="1600" b="1" kern="1200" dirty="0">
                          <a:solidFill>
                            <a:schemeClr val="bg1"/>
                          </a:solidFill>
                          <a:latin typeface="+mn-lt"/>
                          <a:ea typeface="+mn-ea"/>
                          <a:cs typeface="+mn-cs"/>
                        </a:rPr>
                        <a:t>MongoDB</a:t>
                      </a:r>
                    </a:p>
                  </a:txBody>
                  <a:tcPr/>
                </a:tc>
                <a:tc>
                  <a:txBody>
                    <a:bodyPr/>
                    <a:lstStyle/>
                    <a:p>
                      <a:pPr marL="0" algn="l" defTabSz="1218987" rtl="0" eaLnBrk="1" fontAlgn="t" latinLnBrk="0" hangingPunct="1"/>
                      <a:r>
                        <a:rPr lang="fr-FR" sz="1600" b="1" kern="1200" dirty="0">
                          <a:solidFill>
                            <a:schemeClr val="bg1"/>
                          </a:solidFill>
                          <a:latin typeface="+mn-lt"/>
                          <a:ea typeface="+mn-ea"/>
                          <a:cs typeface="+mn-cs"/>
                        </a:rPr>
                        <a:t>SQL</a:t>
                      </a:r>
                    </a:p>
                  </a:txBody>
                  <a:tcPr/>
                </a:tc>
                <a:extLst>
                  <a:ext uri="{0D108BD9-81ED-4DB2-BD59-A6C34878D82A}">
                    <a16:rowId xmlns:a16="http://schemas.microsoft.com/office/drawing/2014/main" val="2921346981"/>
                  </a:ext>
                </a:extLst>
              </a:tr>
              <a:tr h="792218">
                <a:tc>
                  <a:txBody>
                    <a:bodyPr/>
                    <a:lstStyle/>
                    <a:p>
                      <a:pPr marL="0" algn="l" defTabSz="1218987" rtl="0" eaLnBrk="1" fontAlgn="t" latinLnBrk="0" hangingPunct="1"/>
                      <a:r>
                        <a:rPr lang="en-US" sz="1600" b="1" kern="1200" dirty="0">
                          <a:solidFill>
                            <a:schemeClr val="bg1"/>
                          </a:solidFill>
                          <a:latin typeface="+mn-lt"/>
                          <a:ea typeface="+mn-ea"/>
                          <a:cs typeface="+mn-cs"/>
                        </a:rPr>
                        <a:t>MongoDB is a document-based, non-relational database management </a:t>
                      </a:r>
                      <a:r>
                        <a:rPr lang="en-US" sz="1600" b="1" kern="1200" dirty="0" err="1">
                          <a:solidFill>
                            <a:schemeClr val="bg1"/>
                          </a:solidFill>
                          <a:latin typeface="+mn-lt"/>
                          <a:ea typeface="+mn-ea"/>
                          <a:cs typeface="+mn-cs"/>
                        </a:rPr>
                        <a:t>system.Another</a:t>
                      </a:r>
                      <a:r>
                        <a:rPr lang="en-US" sz="1600" b="1" kern="1200" dirty="0">
                          <a:solidFill>
                            <a:schemeClr val="bg1"/>
                          </a:solidFill>
                          <a:latin typeface="+mn-lt"/>
                          <a:ea typeface="+mn-ea"/>
                          <a:cs typeface="+mn-cs"/>
                        </a:rPr>
                        <a:t> name for it is an object-based system.</a:t>
                      </a:r>
                    </a:p>
                  </a:txBody>
                  <a:tcPr/>
                </a:tc>
                <a:tc>
                  <a:txBody>
                    <a:bodyPr/>
                    <a:lstStyle/>
                    <a:p>
                      <a:pPr marL="0" algn="l" defTabSz="1218987" rtl="0" eaLnBrk="1" fontAlgn="t" latinLnBrk="0" hangingPunct="1"/>
                      <a:r>
                        <a:rPr lang="en-US" sz="1600" b="1" kern="1200" dirty="0">
                          <a:solidFill>
                            <a:schemeClr val="bg1"/>
                          </a:solidFill>
                          <a:latin typeface="+mn-lt"/>
                          <a:ea typeface="+mn-ea"/>
                          <a:cs typeface="+mn-cs"/>
                        </a:rPr>
                        <a:t>A table-based system is MySQL (or open-source relational database). The table-based architecture, which is regarded as a SQL database, is the data query structure for search.</a:t>
                      </a:r>
                    </a:p>
                  </a:txBody>
                  <a:tcPr/>
                </a:tc>
                <a:extLst>
                  <a:ext uri="{0D108BD9-81ED-4DB2-BD59-A6C34878D82A}">
                    <a16:rowId xmlns:a16="http://schemas.microsoft.com/office/drawing/2014/main" val="2013962437"/>
                  </a:ext>
                </a:extLst>
              </a:tr>
              <a:tr h="354413">
                <a:tc>
                  <a:txBody>
                    <a:bodyPr/>
                    <a:lstStyle/>
                    <a:p>
                      <a:pPr marL="0" algn="l" defTabSz="1218987" rtl="0" eaLnBrk="1" fontAlgn="t" latinLnBrk="0" hangingPunct="1"/>
                      <a:r>
                        <a:rPr lang="en-US" sz="1600" b="1" kern="1200" dirty="0">
                          <a:solidFill>
                            <a:schemeClr val="bg1"/>
                          </a:solidFill>
                          <a:latin typeface="+mn-lt"/>
                          <a:ea typeface="+mn-ea"/>
                          <a:cs typeface="+mn-cs"/>
                        </a:rPr>
                        <a:t>Every record in MongoDB is kept as a separate document.</a:t>
                      </a:r>
                    </a:p>
                  </a:txBody>
                  <a:tcPr/>
                </a:tc>
                <a:tc>
                  <a:txBody>
                    <a:bodyPr/>
                    <a:lstStyle/>
                    <a:p>
                      <a:pPr marL="0" algn="l" defTabSz="1218987" rtl="0" eaLnBrk="1" fontAlgn="t" latinLnBrk="0" hangingPunct="1"/>
                      <a:r>
                        <a:rPr lang="en-US" sz="1600" b="1" kern="1200" dirty="0">
                          <a:solidFill>
                            <a:schemeClr val="bg1"/>
                          </a:solidFill>
                          <a:latin typeface="+mn-lt"/>
                          <a:ea typeface="+mn-ea"/>
                          <a:cs typeface="+mn-cs"/>
                        </a:rPr>
                        <a:t>Each individual entry is saved as a “row” in a database in MySQL.</a:t>
                      </a:r>
                    </a:p>
                  </a:txBody>
                  <a:tcPr/>
                </a:tc>
                <a:extLst>
                  <a:ext uri="{0D108BD9-81ED-4DB2-BD59-A6C34878D82A}">
                    <a16:rowId xmlns:a16="http://schemas.microsoft.com/office/drawing/2014/main" val="1900145781"/>
                  </a:ext>
                </a:extLst>
              </a:tr>
              <a:tr h="354413">
                <a:tc>
                  <a:txBody>
                    <a:bodyPr/>
                    <a:lstStyle/>
                    <a:p>
                      <a:pPr marL="0" algn="l" defTabSz="1218987" rtl="0" eaLnBrk="1" fontAlgn="t" latinLnBrk="0" hangingPunct="1"/>
                      <a:r>
                        <a:rPr lang="en-US" sz="1600" b="1" kern="1200" dirty="0">
                          <a:solidFill>
                            <a:schemeClr val="bg1"/>
                          </a:solidFill>
                          <a:latin typeface="+mn-lt"/>
                          <a:ea typeface="+mn-ea"/>
                          <a:cs typeface="+mn-cs"/>
                        </a:rPr>
                        <a:t>Documents from a specific class or group are kept in a “collection”</a:t>
                      </a:r>
                    </a:p>
                  </a:txBody>
                  <a:tcPr/>
                </a:tc>
                <a:tc>
                  <a:txBody>
                    <a:bodyPr/>
                    <a:lstStyle/>
                    <a:p>
                      <a:pPr marL="0" algn="l" defTabSz="1218987" rtl="0" eaLnBrk="1" fontAlgn="t" latinLnBrk="0" hangingPunct="1"/>
                      <a:r>
                        <a:rPr lang="en-US" sz="1600" b="1" kern="1200" dirty="0">
                          <a:solidFill>
                            <a:schemeClr val="bg1"/>
                          </a:solidFill>
                          <a:latin typeface="+mn-lt"/>
                          <a:ea typeface="+mn-ea"/>
                          <a:cs typeface="+mn-cs"/>
                        </a:rPr>
                        <a:t>Rows (also known as records) of a similar sort are kept in a “table.”</a:t>
                      </a:r>
                    </a:p>
                  </a:txBody>
                  <a:tcPr/>
                </a:tc>
                <a:extLst>
                  <a:ext uri="{0D108BD9-81ED-4DB2-BD59-A6C34878D82A}">
                    <a16:rowId xmlns:a16="http://schemas.microsoft.com/office/drawing/2014/main" val="1064979097"/>
                  </a:ext>
                </a:extLst>
              </a:tr>
              <a:tr h="646283">
                <a:tc>
                  <a:txBody>
                    <a:bodyPr/>
                    <a:lstStyle/>
                    <a:p>
                      <a:pPr marL="0" algn="l" defTabSz="1218987" rtl="0" eaLnBrk="1" fontAlgn="t" latinLnBrk="0" hangingPunct="1"/>
                      <a:r>
                        <a:rPr lang="en-US" sz="1600" b="1" kern="1200" dirty="0">
                          <a:solidFill>
                            <a:schemeClr val="bg1"/>
                          </a:solidFill>
                          <a:latin typeface="+mn-lt"/>
                          <a:ea typeface="+mn-ea"/>
                          <a:cs typeface="+mn-cs"/>
                        </a:rPr>
                        <a:t>MongoDB supports out-of-the-box replication and </a:t>
                      </a:r>
                      <a:r>
                        <a:rPr lang="en-US" sz="1600" b="1" kern="1200" dirty="0" err="1">
                          <a:solidFill>
                            <a:schemeClr val="bg1"/>
                          </a:solidFill>
                          <a:latin typeface="+mn-lt"/>
                          <a:ea typeface="+mn-ea"/>
                          <a:cs typeface="+mn-cs"/>
                        </a:rPr>
                        <a:t>sharding</a:t>
                      </a:r>
                      <a:r>
                        <a:rPr lang="en-US" sz="1600" b="1" kern="1200" dirty="0">
                          <a:solidFill>
                            <a:schemeClr val="bg1"/>
                          </a:solidFill>
                          <a:latin typeface="+mn-lt"/>
                          <a:ea typeface="+mn-ea"/>
                          <a:cs typeface="+mn-cs"/>
                        </a:rPr>
                        <a:t> and was built with high availability and scalability in mind.</a:t>
                      </a:r>
                    </a:p>
                  </a:txBody>
                  <a:tcPr/>
                </a:tc>
                <a:tc>
                  <a:txBody>
                    <a:bodyPr/>
                    <a:lstStyle/>
                    <a:p>
                      <a:pPr marL="0" algn="l" defTabSz="1218987" rtl="0" eaLnBrk="1" fontAlgn="t" latinLnBrk="0" hangingPunct="1"/>
                      <a:r>
                        <a:rPr lang="en-US" sz="1600" b="1" kern="1200" dirty="0">
                          <a:solidFill>
                            <a:schemeClr val="bg1"/>
                          </a:solidFill>
                          <a:latin typeface="+mn-lt"/>
                          <a:ea typeface="+mn-ea"/>
                          <a:cs typeface="+mn-cs"/>
                        </a:rPr>
                        <a:t>Although the MySQL architecture does not support effective replication and </a:t>
                      </a:r>
                      <a:r>
                        <a:rPr lang="en-US" sz="1600" b="1" kern="1200" dirty="0" err="1">
                          <a:solidFill>
                            <a:schemeClr val="bg1"/>
                          </a:solidFill>
                          <a:latin typeface="+mn-lt"/>
                          <a:ea typeface="+mn-ea"/>
                          <a:cs typeface="+mn-cs"/>
                        </a:rPr>
                        <a:t>sharding</a:t>
                      </a:r>
                      <a:r>
                        <a:rPr lang="en-US" sz="1600" b="1" kern="1200" dirty="0">
                          <a:solidFill>
                            <a:schemeClr val="bg1"/>
                          </a:solidFill>
                          <a:latin typeface="+mn-lt"/>
                          <a:ea typeface="+mn-ea"/>
                          <a:cs typeface="+mn-cs"/>
                        </a:rPr>
                        <a:t>, one can access related data via joins in MySQL, which reduces duplication.</a:t>
                      </a:r>
                    </a:p>
                  </a:txBody>
                  <a:tcPr/>
                </a:tc>
                <a:extLst>
                  <a:ext uri="{0D108BD9-81ED-4DB2-BD59-A6C34878D82A}">
                    <a16:rowId xmlns:a16="http://schemas.microsoft.com/office/drawing/2014/main" val="1424846229"/>
                  </a:ext>
                </a:extLst>
              </a:tr>
              <a:tr h="500348">
                <a:tc>
                  <a:txBody>
                    <a:bodyPr/>
                    <a:lstStyle/>
                    <a:p>
                      <a:pPr marL="0" algn="l" defTabSz="1218987" rtl="0" eaLnBrk="1" fontAlgn="t" latinLnBrk="0" hangingPunct="1"/>
                      <a:r>
                        <a:rPr lang="en-US" sz="1600" b="1" kern="1200">
                          <a:solidFill>
                            <a:schemeClr val="bg1"/>
                          </a:solidFill>
                          <a:latin typeface="+mn-lt"/>
                          <a:ea typeface="+mn-ea"/>
                          <a:cs typeface="+mn-cs"/>
                        </a:rPr>
                        <a:t>It was created by MongoDB Inc. and was made available on February 11, 2009.</a:t>
                      </a:r>
                    </a:p>
                  </a:txBody>
                  <a:tcPr/>
                </a:tc>
                <a:tc>
                  <a:txBody>
                    <a:bodyPr/>
                    <a:lstStyle/>
                    <a:p>
                      <a:pPr marL="0" algn="l" defTabSz="1218987" rtl="0" eaLnBrk="1" fontAlgn="t" latinLnBrk="0" hangingPunct="1"/>
                      <a:r>
                        <a:rPr lang="en-US" sz="1600" b="1" kern="1200" dirty="0">
                          <a:solidFill>
                            <a:schemeClr val="bg1"/>
                          </a:solidFill>
                          <a:latin typeface="+mn-lt"/>
                          <a:ea typeface="+mn-ea"/>
                          <a:cs typeface="+mn-cs"/>
                        </a:rPr>
                        <a:t>On April 24, 1989, Microsoft Corporation first made this technology available.</a:t>
                      </a:r>
                    </a:p>
                  </a:txBody>
                  <a:tcPr/>
                </a:tc>
                <a:extLst>
                  <a:ext uri="{0D108BD9-81ED-4DB2-BD59-A6C34878D82A}">
                    <a16:rowId xmlns:a16="http://schemas.microsoft.com/office/drawing/2014/main" val="2675777023"/>
                  </a:ext>
                </a:extLst>
              </a:tr>
            </a:tbl>
          </a:graphicData>
        </a:graphic>
      </p:graphicFrame>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half" idx="1"/>
          </p:nvPr>
        </p:nvSpPr>
        <p:spPr>
          <a:xfrm>
            <a:off x="1218883" y="1706880"/>
            <a:ext cx="9484041" cy="4465320"/>
          </a:xfrm>
        </p:spPr>
        <p:txBody>
          <a:bodyPr>
            <a:normAutofit fontScale="92500"/>
          </a:bodyPr>
          <a:lstStyle/>
          <a:p>
            <a:pPr marL="0" indent="0" algn="l">
              <a:buNone/>
            </a:pPr>
            <a:r>
              <a:rPr lang="en-US" dirty="0"/>
              <a:t>     First </a:t>
            </a:r>
            <a:r>
              <a:rPr lang="en-US" sz="2900" dirty="0"/>
              <a:t>MongoDB is a database that is more advanced and capable of handling big data with dynamic schema features. SQL Server is an RDBMS that is used to manage the relational database system and offers end-to-end business data solutions. In the case of unstructured data MongoDB is a good choice. Also, MongoDB is open source which makes it readily available.</a:t>
            </a:r>
          </a:p>
          <a:p>
            <a:pPr marL="0" indent="0" algn="l">
              <a:buNone/>
            </a:pPr>
            <a:r>
              <a:rPr lang="en-US" sz="2900" dirty="0"/>
              <a:t>        No doubt SQL Server is going strong for many years but now with the era of Big Data, MongoDB seems to have a bright future. But, that doesn’t mean SQL Server will be completely eradicated. The choice of database between MongoDB and SQL Server is completely specific to the user’s needs.</a:t>
            </a:r>
          </a:p>
          <a:p>
            <a:endParaRPr lang="en-US"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C67BEE-D13F-4BD2-98A5-34D8A0977F68}">
  <ds:schemaRefs>
    <ds:schemaRef ds:uri="4873beb7-5857-4685-be1f-d57550cc96cc"/>
    <ds:schemaRef ds:uri="http://purl.org/dc/dcmitype/"/>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elements/1.1/"/>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4</TotalTime>
  <Words>521</Words>
  <Application>Microsoft Office PowerPoint</Application>
  <PresentationFormat>Custom</PresentationFormat>
  <Paragraphs>35</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Open Sans</vt:lpstr>
      <vt:lpstr>Tech 16x9</vt:lpstr>
      <vt:lpstr>SQL vs NoSQL </vt:lpstr>
      <vt:lpstr>SQL</vt:lpstr>
      <vt:lpstr>NOSQL</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vs NoSQL</dc:title>
  <dc:creator>haoua khleifi</dc:creator>
  <cp:lastModifiedBy>haoua khleifi</cp:lastModifiedBy>
  <cp:revision>2</cp:revision>
  <dcterms:created xsi:type="dcterms:W3CDTF">2023-03-22T21:09:04Z</dcterms:created>
  <dcterms:modified xsi:type="dcterms:W3CDTF">2023-03-22T22:19:13Z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MSIP_Label_defa4170-0d19-0005-0004-bc88714345d2_Enabled">
    <vt:lpwstr>true</vt:lpwstr>
  </property>
  <property fmtid="{D5CDD505-2E9C-101B-9397-08002B2CF9AE}" pid="9" name="MSIP_Label_defa4170-0d19-0005-0004-bc88714345d2_SetDate">
    <vt:lpwstr>2023-03-22T22:12:45Z</vt:lpwstr>
  </property>
  <property fmtid="{D5CDD505-2E9C-101B-9397-08002B2CF9AE}" pid="10" name="MSIP_Label_defa4170-0d19-0005-0004-bc88714345d2_Method">
    <vt:lpwstr>Standard</vt:lpwstr>
  </property>
  <property fmtid="{D5CDD505-2E9C-101B-9397-08002B2CF9AE}" pid="11" name="MSIP_Label_defa4170-0d19-0005-0004-bc88714345d2_Name">
    <vt:lpwstr>defa4170-0d19-0005-0004-bc88714345d2</vt:lpwstr>
  </property>
  <property fmtid="{D5CDD505-2E9C-101B-9397-08002B2CF9AE}" pid="12" name="MSIP_Label_defa4170-0d19-0005-0004-bc88714345d2_SiteId">
    <vt:lpwstr>9ec8be54-8632-4cc6-9422-a8fe479fb743</vt:lpwstr>
  </property>
  <property fmtid="{D5CDD505-2E9C-101B-9397-08002B2CF9AE}" pid="13" name="MSIP_Label_defa4170-0d19-0005-0004-bc88714345d2_ActionId">
    <vt:lpwstr>20e2f345-1791-404d-a88e-878a51bafbb4</vt:lpwstr>
  </property>
  <property fmtid="{D5CDD505-2E9C-101B-9397-08002B2CF9AE}" pid="14" name="MSIP_Label_defa4170-0d19-0005-0004-bc88714345d2_ContentBits">
    <vt:lpwstr>0</vt:lpwstr>
  </property>
</Properties>
</file>