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78" r:id="rId8"/>
    <p:sldId id="263" r:id="rId9"/>
    <p:sldId id="264" r:id="rId10"/>
    <p:sldId id="273" r:id="rId11"/>
    <p:sldId id="280" r:id="rId12"/>
    <p:sldId id="281" r:id="rId13"/>
    <p:sldId id="282" r:id="rId14"/>
    <p:sldId id="283" r:id="rId15"/>
    <p:sldId id="285" r:id="rId16"/>
    <p:sldId id="287" r:id="rId17"/>
    <p:sldId id="288" r:id="rId18"/>
    <p:sldId id="289" r:id="rId19"/>
    <p:sldId id="290" r:id="rId20"/>
    <p:sldId id="291" r:id="rId21"/>
    <p:sldId id="292" r:id="rId22"/>
    <p:sldId id="293" r:id="rId23"/>
    <p:sldId id="294" r:id="rId24"/>
    <p:sldId id="265" r:id="rId25"/>
    <p:sldId id="266"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11203-5CA3-1238-968A-C3444888929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049DF8E-E154-71C7-9B61-680F855100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750CD36-A5E0-DC1B-98DE-FEE1BD25C439}"/>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F3A0B96F-35A6-D582-3C45-50FA2FF5CB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BD676FA-9B00-FF49-2CB4-2AE206A09D98}"/>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915267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D282-AC7F-7BFD-C27A-1E64115B06B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1D6B846-515E-A5A3-39D1-19A92933CE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B9E3732-1F78-89B0-1394-582C7EAC8BEA}"/>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8189C5E8-48D1-9D15-C186-B138B3AE4D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0C346D-27D5-0CEB-B474-E19A045E2D84}"/>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20022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C3D755-D3D0-E205-D85E-C88B695AE5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7AAB84A-96AD-8FA3-25EF-21451A358A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4E5EAA6-7964-7360-7146-4C53DC81530E}"/>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4C9A55DA-62BE-8305-266F-9F0EEFCCE7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6685A2-BB8A-D9A8-7ACB-96316066E107}"/>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268469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ED192-E898-7AF6-8EC4-D8D75E34DE9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DD01C0-A09B-FFCF-77D4-EA8CE36AED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51604B-A958-B166-7740-AC1C8184CB67}"/>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CF9CE147-07EA-CA94-81B4-950412E4C5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4F8DA8D-CF92-E339-98BB-3F6A100C0AE7}"/>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2496608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9C80A-3E94-6568-CE4D-941F2CC19E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E17BDF8-A0CF-E449-C024-81F81334B9A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BF1A0B-1919-4EF2-EA43-2EDDACC37E00}"/>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9DFC62A6-1C06-279B-D280-6F5583F7EF2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9024FE-A1E0-0117-353D-75997CC66FA9}"/>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239905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96A1C-7216-64A2-3A7A-9C196239D8D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31B6C01-C755-D3D7-E2DF-B6FB665EB1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B1E985-F608-429C-6B61-1D15B03EF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D608345-A879-C41F-7FCD-DF19887927F3}"/>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6" name="Footer Placeholder 5">
            <a:extLst>
              <a:ext uri="{FF2B5EF4-FFF2-40B4-BE49-F238E27FC236}">
                <a16:creationId xmlns:a16="http://schemas.microsoft.com/office/drawing/2014/main" id="{B8A11475-C448-4343-F3F0-4BE203AA1C0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86F710-EB83-729D-68C4-8526436BD4C1}"/>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41324505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BFBBC-21A0-C58A-606D-4ECB8F1520D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F21F60-C369-2DDB-F6CE-FAE29CD840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382B27-FF86-6A10-BCAA-01B12A337D6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0CC690B-EAD5-FD80-95B2-6C90112028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67A2A1-534D-D3B3-CB71-15388C5F5C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3EEB46-A275-AE73-0A54-89F70EADA485}"/>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8" name="Footer Placeholder 7">
            <a:extLst>
              <a:ext uri="{FF2B5EF4-FFF2-40B4-BE49-F238E27FC236}">
                <a16:creationId xmlns:a16="http://schemas.microsoft.com/office/drawing/2014/main" id="{C4458A29-0E49-B400-8645-6C1C244C5F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CA07526-BE06-3C04-7174-C6F60441C858}"/>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3749445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A6D7E-565E-755E-A9A0-97FFF5D331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71CC708-4178-8F42-A976-9AFC251DDDA4}"/>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4" name="Footer Placeholder 3">
            <a:extLst>
              <a:ext uri="{FF2B5EF4-FFF2-40B4-BE49-F238E27FC236}">
                <a16:creationId xmlns:a16="http://schemas.microsoft.com/office/drawing/2014/main" id="{790142B8-CF10-7CD1-2EA2-CC2AF150DEF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2CEF541-98C5-0150-B84E-3E3BE11281B2}"/>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1436810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DB14AD-3E6F-5463-0861-952D9D4F4C53}"/>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3" name="Footer Placeholder 2">
            <a:extLst>
              <a:ext uri="{FF2B5EF4-FFF2-40B4-BE49-F238E27FC236}">
                <a16:creationId xmlns:a16="http://schemas.microsoft.com/office/drawing/2014/main" id="{132EC235-A0B3-61AD-8847-9F84D8CB9E2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AB625D0-9C1A-A1CA-2E17-832FFC83E64C}"/>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2281596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FAC4-1B34-C094-B794-EED3B7073E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96D55A-876D-170C-3832-9AE2E946AD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97FD8A-47E7-3FD2-43B8-DA0F5BCA95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7A2D89-E8D0-5E93-AEAE-CEADCD736EDE}"/>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6" name="Footer Placeholder 5">
            <a:extLst>
              <a:ext uri="{FF2B5EF4-FFF2-40B4-BE49-F238E27FC236}">
                <a16:creationId xmlns:a16="http://schemas.microsoft.com/office/drawing/2014/main" id="{38E97A88-FA19-5AD3-F731-A7D2DE493D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B3DA512-C662-1C9B-4C5C-905CBECE41FE}"/>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435887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1FFA8-F197-DD57-A697-4E1E4B669C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1AA29E1-EC6E-7D14-9B77-1923246C61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029949-AAE9-3918-2D0A-825B84F3E2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4D6FC9-D8DD-344C-1BBE-E645DA74B67B}"/>
              </a:ext>
            </a:extLst>
          </p:cNvPr>
          <p:cNvSpPr>
            <a:spLocks noGrp="1"/>
          </p:cNvSpPr>
          <p:nvPr>
            <p:ph type="dt" sz="half" idx="10"/>
          </p:nvPr>
        </p:nvSpPr>
        <p:spPr/>
        <p:txBody>
          <a:bodyPr/>
          <a:lstStyle/>
          <a:p>
            <a:fld id="{21D109BD-8151-4F2A-ABB4-EB1D3561E167}" type="datetimeFigureOut">
              <a:rPr lang="en-IN" smtClean="0"/>
              <a:t>25-10-2024</a:t>
            </a:fld>
            <a:endParaRPr lang="en-IN"/>
          </a:p>
        </p:txBody>
      </p:sp>
      <p:sp>
        <p:nvSpPr>
          <p:cNvPr id="6" name="Footer Placeholder 5">
            <a:extLst>
              <a:ext uri="{FF2B5EF4-FFF2-40B4-BE49-F238E27FC236}">
                <a16:creationId xmlns:a16="http://schemas.microsoft.com/office/drawing/2014/main" id="{E227B4C0-F93E-3B6B-53A2-CFA48E873B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031E350-2322-49AF-DC79-F27C56A98F3C}"/>
              </a:ext>
            </a:extLst>
          </p:cNvPr>
          <p:cNvSpPr>
            <a:spLocks noGrp="1"/>
          </p:cNvSpPr>
          <p:nvPr>
            <p:ph type="sldNum" sz="quarter" idx="12"/>
          </p:nvPr>
        </p:nvSpPr>
        <p:spPr/>
        <p:txBody>
          <a:bodyPr/>
          <a:lstStyle/>
          <a:p>
            <a:fld id="{501B55A6-2062-4A7E-9BFF-6BA67373D3B5}" type="slidenum">
              <a:rPr lang="en-IN" smtClean="0"/>
              <a:t>‹#›</a:t>
            </a:fld>
            <a:endParaRPr lang="en-IN"/>
          </a:p>
        </p:txBody>
      </p:sp>
    </p:spTree>
    <p:extLst>
      <p:ext uri="{BB962C8B-B14F-4D97-AF65-F5344CB8AC3E}">
        <p14:creationId xmlns:p14="http://schemas.microsoft.com/office/powerpoint/2010/main" val="426903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C0C8A5-66CB-36B0-F2D8-6F96B3939D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701F6C-AF47-CE9C-5A3D-AC22182968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A8E0A1-5F42-8014-8AAD-4411624877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D109BD-8151-4F2A-ABB4-EB1D3561E167}" type="datetimeFigureOut">
              <a:rPr lang="en-IN" smtClean="0"/>
              <a:t>25-10-2024</a:t>
            </a:fld>
            <a:endParaRPr lang="en-IN"/>
          </a:p>
        </p:txBody>
      </p:sp>
      <p:sp>
        <p:nvSpPr>
          <p:cNvPr id="5" name="Footer Placeholder 4">
            <a:extLst>
              <a:ext uri="{FF2B5EF4-FFF2-40B4-BE49-F238E27FC236}">
                <a16:creationId xmlns:a16="http://schemas.microsoft.com/office/drawing/2014/main" id="{378F08CD-7CD3-E82A-B699-D5EC27E3A3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4C32620-30F5-EF3A-E2AD-D5E0680A58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1B55A6-2062-4A7E-9BFF-6BA67373D3B5}" type="slidenum">
              <a:rPr lang="en-IN" smtClean="0"/>
              <a:t>‹#›</a:t>
            </a:fld>
            <a:endParaRPr lang="en-IN"/>
          </a:p>
        </p:txBody>
      </p:sp>
    </p:spTree>
    <p:extLst>
      <p:ext uri="{BB962C8B-B14F-4D97-AF65-F5344CB8AC3E}">
        <p14:creationId xmlns:p14="http://schemas.microsoft.com/office/powerpoint/2010/main" val="16249295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urbancompany.com/mumbai" TargetMode="External"/><Relationship Id="rId2" Type="http://schemas.openxmlformats.org/officeDocument/2006/relationships/hyperlink" Target="https://bro4u.com/city/bangalor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D9F9DFF-4D6E-BA1B-DD5C-8F046A4FA350}"/>
              </a:ext>
            </a:extLst>
          </p:cNvPr>
          <p:cNvSpPr txBox="1"/>
          <p:nvPr/>
        </p:nvSpPr>
        <p:spPr>
          <a:xfrm>
            <a:off x="1003744" y="2192310"/>
            <a:ext cx="10171135" cy="769441"/>
          </a:xfrm>
          <a:prstGeom prst="rect">
            <a:avLst/>
          </a:prstGeom>
          <a:noFill/>
        </p:spPr>
        <p:txBody>
          <a:bodyPr wrap="square" rtlCol="0">
            <a:spAutoFit/>
          </a:bodyPr>
          <a:lstStyle/>
          <a:p>
            <a:pPr algn="ctr"/>
            <a:r>
              <a:rPr lang="en-IN" sz="4400" b="1" dirty="0">
                <a:latin typeface="Aptos" panose="020B0004020202020204" pitchFamily="34" charset="0"/>
                <a:cs typeface="Times New Roman" panose="02020603050405020304" pitchFamily="18" charset="0"/>
              </a:rPr>
              <a:t>LOCAL SERVICE PROVIDER</a:t>
            </a:r>
          </a:p>
        </p:txBody>
      </p:sp>
      <p:cxnSp>
        <p:nvCxnSpPr>
          <p:cNvPr id="6" name="Straight Connector 5">
            <a:extLst>
              <a:ext uri="{FF2B5EF4-FFF2-40B4-BE49-F238E27FC236}">
                <a16:creationId xmlns:a16="http://schemas.microsoft.com/office/drawing/2014/main" id="{08BFD31F-8311-0B5C-4A09-7B1AC1826338}"/>
              </a:ext>
            </a:extLst>
          </p:cNvPr>
          <p:cNvCxnSpPr>
            <a:cxnSpLocks/>
          </p:cNvCxnSpPr>
          <p:nvPr/>
        </p:nvCxnSpPr>
        <p:spPr>
          <a:xfrm>
            <a:off x="1567543" y="3648269"/>
            <a:ext cx="9000930"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8" name="TextBox 7">
            <a:extLst>
              <a:ext uri="{FF2B5EF4-FFF2-40B4-BE49-F238E27FC236}">
                <a16:creationId xmlns:a16="http://schemas.microsoft.com/office/drawing/2014/main" id="{F7D13165-AC8D-9641-20D6-7ED1B4A6C1CD}"/>
              </a:ext>
            </a:extLst>
          </p:cNvPr>
          <p:cNvSpPr txBox="1"/>
          <p:nvPr/>
        </p:nvSpPr>
        <p:spPr>
          <a:xfrm>
            <a:off x="8500188" y="4002833"/>
            <a:ext cx="3377680" cy="1477328"/>
          </a:xfrm>
          <a:prstGeom prst="rect">
            <a:avLst/>
          </a:prstGeom>
          <a:noFill/>
        </p:spPr>
        <p:txBody>
          <a:bodyPr wrap="square" rtlCol="0">
            <a:spAutoFit/>
          </a:bodyPr>
          <a:lstStyle/>
          <a:p>
            <a:r>
              <a:rPr lang="en-IN" b="1" dirty="0"/>
              <a:t>GROUP MEMBERS:-</a:t>
            </a:r>
          </a:p>
          <a:p>
            <a:r>
              <a:rPr lang="en-IN" b="1" dirty="0"/>
              <a:t>     NAME                          ROLL NO.</a:t>
            </a:r>
          </a:p>
          <a:p>
            <a:r>
              <a:rPr lang="en-IN" dirty="0"/>
              <a:t>SHAILESH HAWALE              14</a:t>
            </a:r>
          </a:p>
          <a:p>
            <a:r>
              <a:rPr lang="en-IN" dirty="0"/>
              <a:t>SHRAVANI RODGE               32</a:t>
            </a:r>
          </a:p>
          <a:p>
            <a:r>
              <a:rPr lang="en-IN" dirty="0"/>
              <a:t>SHRESHA SINHA                  36</a:t>
            </a:r>
          </a:p>
        </p:txBody>
      </p:sp>
      <p:sp>
        <p:nvSpPr>
          <p:cNvPr id="12" name="Rectangle 11">
            <a:extLst>
              <a:ext uri="{FF2B5EF4-FFF2-40B4-BE49-F238E27FC236}">
                <a16:creationId xmlns:a16="http://schemas.microsoft.com/office/drawing/2014/main" id="{C6473CF1-3EDC-FA4D-A45C-88658711E82B}"/>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551849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87CD1-E194-126F-1D27-7B8FB29F4B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EE0DA6-0CF1-5ACC-6229-5BFA5FC81730}"/>
              </a:ext>
            </a:extLst>
          </p:cNvPr>
          <p:cNvSpPr>
            <a:spLocks noGrp="1"/>
          </p:cNvSpPr>
          <p:nvPr>
            <p:ph type="title"/>
          </p:nvPr>
        </p:nvSpPr>
        <p:spPr>
          <a:xfrm>
            <a:off x="838200" y="-38285"/>
            <a:ext cx="10515600" cy="1325563"/>
          </a:xfrm>
        </p:spPr>
        <p:txBody>
          <a:bodyPr/>
          <a:lstStyle/>
          <a:p>
            <a:pPr algn="ctr"/>
            <a:r>
              <a:rPr lang="en-IN" b="1" dirty="0">
                <a:latin typeface="Aptos" panose="020B0004020202020204" pitchFamily="34" charset="0"/>
              </a:rPr>
              <a:t>Result</a:t>
            </a:r>
          </a:p>
        </p:txBody>
      </p:sp>
      <p:sp>
        <p:nvSpPr>
          <p:cNvPr id="6" name="Rectangle 5">
            <a:extLst>
              <a:ext uri="{FF2B5EF4-FFF2-40B4-BE49-F238E27FC236}">
                <a16:creationId xmlns:a16="http://schemas.microsoft.com/office/drawing/2014/main" id="{D61B8A62-CD24-9B88-A400-021342C25BAD}"/>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DBDF66FA-6C67-094A-F557-FEF8EF22E4A9}"/>
              </a:ext>
            </a:extLst>
          </p:cNvPr>
          <p:cNvCxnSpPr>
            <a:cxnSpLocks/>
          </p:cNvCxnSpPr>
          <p:nvPr/>
        </p:nvCxnSpPr>
        <p:spPr>
          <a:xfrm>
            <a:off x="587829" y="1089213"/>
            <a:ext cx="11094098"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4" name="TextBox 3">
            <a:extLst>
              <a:ext uri="{FF2B5EF4-FFF2-40B4-BE49-F238E27FC236}">
                <a16:creationId xmlns:a16="http://schemas.microsoft.com/office/drawing/2014/main" id="{36900F0D-EC2C-3A85-8996-E2B36B481D25}"/>
              </a:ext>
            </a:extLst>
          </p:cNvPr>
          <p:cNvSpPr txBox="1"/>
          <p:nvPr/>
        </p:nvSpPr>
        <p:spPr>
          <a:xfrm>
            <a:off x="2989608" y="1455576"/>
            <a:ext cx="6092890" cy="400110"/>
          </a:xfrm>
          <a:prstGeom prst="rect">
            <a:avLst/>
          </a:prstGeom>
          <a:noFill/>
        </p:spPr>
        <p:txBody>
          <a:bodyPr wrap="square" rtlCol="0">
            <a:spAutoFit/>
          </a:bodyPr>
          <a:lstStyle/>
          <a:p>
            <a:pPr algn="ctr"/>
            <a:endParaRPr lang="en-IN" sz="2000" b="1"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2824" y="1462556"/>
            <a:ext cx="9859457" cy="4351338"/>
          </a:xfrm>
        </p:spPr>
      </p:pic>
    </p:spTree>
    <p:extLst>
      <p:ext uri="{BB962C8B-B14F-4D97-AF65-F5344CB8AC3E}">
        <p14:creationId xmlns:p14="http://schemas.microsoft.com/office/powerpoint/2010/main" val="444036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21017F1-1AB1-D5E7-09D7-9D277CE83BD9}"/>
              </a:ext>
            </a:extLst>
          </p:cNvPr>
          <p:cNvSpPr>
            <a:spLocks noGrp="1"/>
          </p:cNvSpPr>
          <p:nvPr>
            <p:ph type="title"/>
          </p:nvPr>
        </p:nvSpPr>
        <p:spPr/>
        <p:txBody>
          <a:bodyPr>
            <a:normAutofit/>
          </a:bodyPr>
          <a:lstStyle/>
          <a:p>
            <a:pPr algn="ctr"/>
            <a:r>
              <a:rPr lang="en-US" b="1" dirty="0">
                <a:effectLst/>
                <a:ea typeface="Times New Roman" panose="02020603050405020304" pitchFamily="18" charset="0"/>
              </a:rPr>
              <a:t>REGISTER PAGE</a:t>
            </a:r>
            <a:endParaRPr lang="en-IN" dirty="0"/>
          </a:p>
        </p:txBody>
      </p:sp>
      <p:pic>
        <p:nvPicPr>
          <p:cNvPr id="6" name="Content Placeholder 5">
            <a:extLst>
              <a:ext uri="{FF2B5EF4-FFF2-40B4-BE49-F238E27FC236}">
                <a16:creationId xmlns:a16="http://schemas.microsoft.com/office/drawing/2014/main" id="{F24F1626-7881-0F87-DC6A-9303E17E7EDD}"/>
              </a:ext>
            </a:extLst>
          </p:cNvPr>
          <p:cNvPicPr>
            <a:picLocks noGrp="1" noChangeAspect="1"/>
          </p:cNvPicPr>
          <p:nvPr>
            <p:ph idx="1"/>
          </p:nvPr>
        </p:nvPicPr>
        <p:blipFill>
          <a:blip r:embed="rId2"/>
          <a:stretch>
            <a:fillRect/>
          </a:stretch>
        </p:blipFill>
        <p:spPr>
          <a:xfrm>
            <a:off x="1011818" y="1690687"/>
            <a:ext cx="9998304" cy="4859567"/>
          </a:xfrm>
        </p:spPr>
      </p:pic>
    </p:spTree>
    <p:extLst>
      <p:ext uri="{BB962C8B-B14F-4D97-AF65-F5344CB8AC3E}">
        <p14:creationId xmlns:p14="http://schemas.microsoft.com/office/powerpoint/2010/main" val="13785502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9D73FF4-CA8D-C82E-E22D-1411A923D7E6}"/>
              </a:ext>
            </a:extLst>
          </p:cNvPr>
          <p:cNvSpPr>
            <a:spLocks noGrp="1"/>
          </p:cNvSpPr>
          <p:nvPr>
            <p:ph type="title"/>
          </p:nvPr>
        </p:nvSpPr>
        <p:spPr/>
        <p:txBody>
          <a:bodyPr/>
          <a:lstStyle/>
          <a:p>
            <a:pPr algn="ctr"/>
            <a:r>
              <a:rPr lang="en-IN" b="1" dirty="0">
                <a:cs typeface="Times New Roman" panose="02020603050405020304" pitchFamily="18" charset="0"/>
              </a:rPr>
              <a:t>LOGIN PAGE</a:t>
            </a:r>
          </a:p>
        </p:txBody>
      </p:sp>
      <p:sp>
        <p:nvSpPr>
          <p:cNvPr id="9" name="Content Placeholder 8">
            <a:extLst>
              <a:ext uri="{FF2B5EF4-FFF2-40B4-BE49-F238E27FC236}">
                <a16:creationId xmlns:a16="http://schemas.microsoft.com/office/drawing/2014/main" id="{C9565102-C817-F379-598E-4A38E03FE250}"/>
              </a:ext>
            </a:extLst>
          </p:cNvPr>
          <p:cNvSpPr>
            <a:spLocks noGrp="1"/>
          </p:cNvSpPr>
          <p:nvPr>
            <p:ph idx="1"/>
          </p:nvPr>
        </p:nvSpPr>
        <p:spPr/>
        <p:txBody>
          <a:bodyPr/>
          <a:lstStyle/>
          <a:p>
            <a:endParaRPr lang="en-IN"/>
          </a:p>
        </p:txBody>
      </p:sp>
      <p:pic>
        <p:nvPicPr>
          <p:cNvPr id="10" name="Picture 9">
            <a:extLst>
              <a:ext uri="{FF2B5EF4-FFF2-40B4-BE49-F238E27FC236}">
                <a16:creationId xmlns:a16="http://schemas.microsoft.com/office/drawing/2014/main" id="{9E0070AD-C17B-4521-1E02-6226CFE48528}"/>
              </a:ext>
            </a:extLst>
          </p:cNvPr>
          <p:cNvPicPr>
            <a:picLocks noChangeAspect="1"/>
          </p:cNvPicPr>
          <p:nvPr/>
        </p:nvPicPr>
        <p:blipFill rotWithShape="1">
          <a:blip r:embed="rId2">
            <a:extLst>
              <a:ext uri="{28A0092B-C50C-407E-A947-70E740481C1C}">
                <a14:useLocalDpi xmlns:a14="http://schemas.microsoft.com/office/drawing/2010/main" val="0"/>
              </a:ext>
            </a:extLst>
          </a:blip>
          <a:srcRect l="26087" r="24674" b="40403"/>
          <a:stretch/>
        </p:blipFill>
        <p:spPr bwMode="auto">
          <a:xfrm>
            <a:off x="2298674" y="1930347"/>
            <a:ext cx="7358510" cy="389901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8169370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4395712-DB43-7E98-C521-25C60F718F0D}"/>
              </a:ext>
            </a:extLst>
          </p:cNvPr>
          <p:cNvSpPr>
            <a:spLocks noGrp="1"/>
          </p:cNvSpPr>
          <p:nvPr>
            <p:ph type="title"/>
          </p:nvPr>
        </p:nvSpPr>
        <p:spPr/>
        <p:txBody>
          <a:bodyPr>
            <a:normAutofit/>
          </a:bodyPr>
          <a:lstStyle/>
          <a:p>
            <a:pPr algn="ctr"/>
            <a:r>
              <a:rPr lang="en-US" b="1" dirty="0">
                <a:effectLst/>
                <a:ea typeface="Times New Roman" panose="02020603050405020304" pitchFamily="18" charset="0"/>
              </a:rPr>
              <a:t>USER PROFILE PAGE</a:t>
            </a:r>
            <a:endParaRPr lang="en-IN" b="1" dirty="0"/>
          </a:p>
        </p:txBody>
      </p:sp>
      <p:sp>
        <p:nvSpPr>
          <p:cNvPr id="7" name="Content Placeholder 6">
            <a:extLst>
              <a:ext uri="{FF2B5EF4-FFF2-40B4-BE49-F238E27FC236}">
                <a16:creationId xmlns:a16="http://schemas.microsoft.com/office/drawing/2014/main" id="{06B75AC0-6A43-5841-DEB9-19F246A599B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1D9380C9-427C-0BF3-3B3E-2365CA39471A}"/>
              </a:ext>
            </a:extLst>
          </p:cNvPr>
          <p:cNvPicPr>
            <a:picLocks noChangeAspect="1"/>
          </p:cNvPicPr>
          <p:nvPr/>
        </p:nvPicPr>
        <p:blipFill>
          <a:blip r:embed="rId2"/>
          <a:stretch>
            <a:fillRect/>
          </a:stretch>
        </p:blipFill>
        <p:spPr>
          <a:xfrm>
            <a:off x="2593910" y="1922106"/>
            <a:ext cx="7240555" cy="4114800"/>
          </a:xfrm>
          <a:prstGeom prst="rect">
            <a:avLst/>
          </a:prstGeom>
        </p:spPr>
      </p:pic>
    </p:spTree>
    <p:extLst>
      <p:ext uri="{BB962C8B-B14F-4D97-AF65-F5344CB8AC3E}">
        <p14:creationId xmlns:p14="http://schemas.microsoft.com/office/powerpoint/2010/main" val="6392814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3FF5F-C0B3-A602-30A2-438ECA15FC6D}"/>
              </a:ext>
            </a:extLst>
          </p:cNvPr>
          <p:cNvSpPr>
            <a:spLocks noGrp="1"/>
          </p:cNvSpPr>
          <p:nvPr>
            <p:ph type="title"/>
          </p:nvPr>
        </p:nvSpPr>
        <p:spPr/>
        <p:txBody>
          <a:bodyPr>
            <a:normAutofit/>
          </a:bodyPr>
          <a:lstStyle/>
          <a:p>
            <a:pPr algn="ctr"/>
            <a:r>
              <a:rPr lang="en-US" b="1" dirty="0">
                <a:effectLst/>
                <a:ea typeface="Times New Roman" panose="02020603050405020304" pitchFamily="18" charset="0"/>
              </a:rPr>
              <a:t>BUSINESS DASHBOARD</a:t>
            </a:r>
            <a:endParaRPr lang="en-IN" dirty="0"/>
          </a:p>
        </p:txBody>
      </p:sp>
      <p:pic>
        <p:nvPicPr>
          <p:cNvPr id="6" name="Picture 5">
            <a:extLst>
              <a:ext uri="{FF2B5EF4-FFF2-40B4-BE49-F238E27FC236}">
                <a16:creationId xmlns:a16="http://schemas.microsoft.com/office/drawing/2014/main" id="{16D23799-2972-F19C-D679-9B898BE0BB16}"/>
              </a:ext>
            </a:extLst>
          </p:cNvPr>
          <p:cNvPicPr>
            <a:picLocks noChangeAspect="1"/>
          </p:cNvPicPr>
          <p:nvPr/>
        </p:nvPicPr>
        <p:blipFill>
          <a:blip r:embed="rId2"/>
          <a:srcRect r="50000"/>
          <a:stretch/>
        </p:blipFill>
        <p:spPr>
          <a:xfrm rot="5400000">
            <a:off x="1544216" y="1793448"/>
            <a:ext cx="3505200" cy="4561840"/>
          </a:xfrm>
          <a:prstGeom prst="rect">
            <a:avLst/>
          </a:prstGeom>
        </p:spPr>
      </p:pic>
      <p:pic>
        <p:nvPicPr>
          <p:cNvPr id="7" name="Content Placeholder 6">
            <a:extLst>
              <a:ext uri="{FF2B5EF4-FFF2-40B4-BE49-F238E27FC236}">
                <a16:creationId xmlns:a16="http://schemas.microsoft.com/office/drawing/2014/main" id="{E28F98E0-D14F-AA70-9970-4B8C41205186}"/>
              </a:ext>
            </a:extLst>
          </p:cNvPr>
          <p:cNvPicPr>
            <a:picLocks noGrp="1" noChangeAspect="1"/>
          </p:cNvPicPr>
          <p:nvPr>
            <p:ph idx="1"/>
          </p:nvPr>
        </p:nvPicPr>
        <p:blipFill>
          <a:blip r:embed="rId2"/>
          <a:srcRect l="46738"/>
          <a:stretch/>
        </p:blipFill>
        <p:spPr>
          <a:xfrm rot="5400000">
            <a:off x="6825342" y="1825616"/>
            <a:ext cx="3505203" cy="4351338"/>
          </a:xfrm>
          <a:prstGeom prst="rect">
            <a:avLst/>
          </a:prstGeom>
        </p:spPr>
      </p:pic>
    </p:spTree>
    <p:extLst>
      <p:ext uri="{BB962C8B-B14F-4D97-AF65-F5344CB8AC3E}">
        <p14:creationId xmlns:p14="http://schemas.microsoft.com/office/powerpoint/2010/main" val="59209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167B150-E8DE-E386-6F06-EA5FFD60F43B}"/>
              </a:ext>
            </a:extLst>
          </p:cNvPr>
          <p:cNvSpPr>
            <a:spLocks noGrp="1"/>
          </p:cNvSpPr>
          <p:nvPr>
            <p:ph type="title"/>
          </p:nvPr>
        </p:nvSpPr>
        <p:spPr/>
        <p:txBody>
          <a:bodyPr/>
          <a:lstStyle/>
          <a:p>
            <a:pPr algn="ctr"/>
            <a:r>
              <a:rPr lang="en-IN" dirty="0"/>
              <a:t>CREATE NEW SERVICE PAGE</a:t>
            </a:r>
          </a:p>
        </p:txBody>
      </p:sp>
      <p:pic>
        <p:nvPicPr>
          <p:cNvPr id="7" name="Content Placeholder 6">
            <a:extLst>
              <a:ext uri="{FF2B5EF4-FFF2-40B4-BE49-F238E27FC236}">
                <a16:creationId xmlns:a16="http://schemas.microsoft.com/office/drawing/2014/main" id="{199E1267-E965-AADD-1736-2CA1D5BB8D9F}"/>
              </a:ext>
            </a:extLst>
          </p:cNvPr>
          <p:cNvPicPr>
            <a:picLocks noGrp="1" noChangeAspect="1"/>
          </p:cNvPicPr>
          <p:nvPr>
            <p:ph idx="1"/>
          </p:nvPr>
        </p:nvPicPr>
        <p:blipFill>
          <a:blip r:embed="rId2"/>
          <a:stretch>
            <a:fillRect/>
          </a:stretch>
        </p:blipFill>
        <p:spPr>
          <a:xfrm>
            <a:off x="3225909" y="1845322"/>
            <a:ext cx="5572858" cy="4647553"/>
          </a:xfrm>
          <a:prstGeom prst="rect">
            <a:avLst/>
          </a:prstGeom>
        </p:spPr>
      </p:pic>
    </p:spTree>
    <p:extLst>
      <p:ext uri="{BB962C8B-B14F-4D97-AF65-F5344CB8AC3E}">
        <p14:creationId xmlns:p14="http://schemas.microsoft.com/office/powerpoint/2010/main" val="3064361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49BC199-D38F-025E-5988-75D56C79D993}"/>
              </a:ext>
            </a:extLst>
          </p:cNvPr>
          <p:cNvSpPr>
            <a:spLocks noGrp="1"/>
          </p:cNvSpPr>
          <p:nvPr>
            <p:ph type="title"/>
          </p:nvPr>
        </p:nvSpPr>
        <p:spPr/>
        <p:txBody>
          <a:bodyPr/>
          <a:lstStyle/>
          <a:p>
            <a:pPr algn="ctr"/>
            <a:r>
              <a:rPr lang="en-IN" dirty="0"/>
              <a:t>SERVICE LISTING PAGE</a:t>
            </a:r>
          </a:p>
        </p:txBody>
      </p:sp>
      <p:pic>
        <p:nvPicPr>
          <p:cNvPr id="5" name="Picture 4">
            <a:extLst>
              <a:ext uri="{FF2B5EF4-FFF2-40B4-BE49-F238E27FC236}">
                <a16:creationId xmlns:a16="http://schemas.microsoft.com/office/drawing/2014/main" id="{A1A141C5-7171-2B65-0369-5AFDB9901038}"/>
              </a:ext>
            </a:extLst>
          </p:cNvPr>
          <p:cNvPicPr>
            <a:picLocks noChangeAspect="1"/>
          </p:cNvPicPr>
          <p:nvPr/>
        </p:nvPicPr>
        <p:blipFill>
          <a:blip r:embed="rId2"/>
          <a:srcRect r="36000"/>
          <a:stretch/>
        </p:blipFill>
        <p:spPr>
          <a:xfrm rot="5400000">
            <a:off x="1414018" y="1823955"/>
            <a:ext cx="3896222" cy="4175125"/>
          </a:xfrm>
          <a:prstGeom prst="rect">
            <a:avLst/>
          </a:prstGeom>
        </p:spPr>
      </p:pic>
      <p:pic>
        <p:nvPicPr>
          <p:cNvPr id="8" name="Content Placeholder 7">
            <a:extLst>
              <a:ext uri="{FF2B5EF4-FFF2-40B4-BE49-F238E27FC236}">
                <a16:creationId xmlns:a16="http://schemas.microsoft.com/office/drawing/2014/main" id="{DC61B165-56CC-7BBC-5FE7-E6563EB1A7C4}"/>
              </a:ext>
            </a:extLst>
          </p:cNvPr>
          <p:cNvPicPr>
            <a:picLocks noGrp="1" noChangeAspect="1"/>
          </p:cNvPicPr>
          <p:nvPr>
            <p:ph idx="1"/>
          </p:nvPr>
        </p:nvPicPr>
        <p:blipFill>
          <a:blip r:embed="rId2"/>
          <a:srcRect l="62808"/>
          <a:stretch/>
        </p:blipFill>
        <p:spPr>
          <a:xfrm rot="5400000">
            <a:off x="6494185" y="1906476"/>
            <a:ext cx="3554967" cy="4351338"/>
          </a:xfrm>
          <a:prstGeom prst="rect">
            <a:avLst/>
          </a:prstGeom>
        </p:spPr>
      </p:pic>
    </p:spTree>
    <p:extLst>
      <p:ext uri="{BB962C8B-B14F-4D97-AF65-F5344CB8AC3E}">
        <p14:creationId xmlns:p14="http://schemas.microsoft.com/office/powerpoint/2010/main" val="12498400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C32D18-165B-C09B-D60A-8588DA940839}"/>
              </a:ext>
            </a:extLst>
          </p:cNvPr>
          <p:cNvSpPr>
            <a:spLocks noGrp="1"/>
          </p:cNvSpPr>
          <p:nvPr>
            <p:ph type="title"/>
          </p:nvPr>
        </p:nvSpPr>
        <p:spPr/>
        <p:txBody>
          <a:bodyPr/>
          <a:lstStyle/>
          <a:p>
            <a:pPr algn="ctr"/>
            <a:r>
              <a:rPr lang="en-IN" dirty="0"/>
              <a:t>SERVICE DETAILS PAGE</a:t>
            </a:r>
          </a:p>
        </p:txBody>
      </p:sp>
      <p:sp>
        <p:nvSpPr>
          <p:cNvPr id="8" name="Content Placeholder 7">
            <a:extLst>
              <a:ext uri="{FF2B5EF4-FFF2-40B4-BE49-F238E27FC236}">
                <a16:creationId xmlns:a16="http://schemas.microsoft.com/office/drawing/2014/main" id="{0AAAA6EF-2DE2-FA49-612B-47AFD6081F95}"/>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6D08C6C-1FF9-C655-D5CC-BCE3B5885305}"/>
              </a:ext>
            </a:extLst>
          </p:cNvPr>
          <p:cNvPicPr>
            <a:picLocks noChangeAspect="1"/>
          </p:cNvPicPr>
          <p:nvPr/>
        </p:nvPicPr>
        <p:blipFill>
          <a:blip r:embed="rId2"/>
          <a:srcRect r="46890"/>
          <a:stretch/>
        </p:blipFill>
        <p:spPr>
          <a:xfrm rot="5400000">
            <a:off x="1899018" y="1289421"/>
            <a:ext cx="3451749" cy="4942213"/>
          </a:xfrm>
          <a:prstGeom prst="rect">
            <a:avLst/>
          </a:prstGeom>
        </p:spPr>
      </p:pic>
      <p:pic>
        <p:nvPicPr>
          <p:cNvPr id="6" name="Picture 5">
            <a:extLst>
              <a:ext uri="{FF2B5EF4-FFF2-40B4-BE49-F238E27FC236}">
                <a16:creationId xmlns:a16="http://schemas.microsoft.com/office/drawing/2014/main" id="{C636F9CB-3B3F-16E9-1FC8-FB6F7E50930A}"/>
              </a:ext>
            </a:extLst>
          </p:cNvPr>
          <p:cNvPicPr>
            <a:picLocks noChangeAspect="1"/>
          </p:cNvPicPr>
          <p:nvPr/>
        </p:nvPicPr>
        <p:blipFill>
          <a:blip r:embed="rId2"/>
          <a:srcRect l="46357"/>
          <a:stretch/>
        </p:blipFill>
        <p:spPr>
          <a:xfrm rot="5400000">
            <a:off x="7187288" y="929367"/>
            <a:ext cx="3465745" cy="5648325"/>
          </a:xfrm>
          <a:prstGeom prst="rect">
            <a:avLst/>
          </a:prstGeom>
        </p:spPr>
      </p:pic>
    </p:spTree>
    <p:extLst>
      <p:ext uri="{BB962C8B-B14F-4D97-AF65-F5344CB8AC3E}">
        <p14:creationId xmlns:p14="http://schemas.microsoft.com/office/powerpoint/2010/main" val="2598157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EDA202A-A1C9-BCA3-A9FB-FC94509A6FE7}"/>
              </a:ext>
            </a:extLst>
          </p:cNvPr>
          <p:cNvSpPr>
            <a:spLocks noGrp="1"/>
          </p:cNvSpPr>
          <p:nvPr>
            <p:ph type="title"/>
          </p:nvPr>
        </p:nvSpPr>
        <p:spPr/>
        <p:txBody>
          <a:bodyPr/>
          <a:lstStyle/>
          <a:p>
            <a:pPr algn="ctr"/>
            <a:r>
              <a:rPr lang="en-IN" dirty="0"/>
              <a:t>BUSINESS DETAIL PAGE</a:t>
            </a:r>
          </a:p>
        </p:txBody>
      </p:sp>
      <p:sp>
        <p:nvSpPr>
          <p:cNvPr id="8" name="Content Placeholder 7">
            <a:extLst>
              <a:ext uri="{FF2B5EF4-FFF2-40B4-BE49-F238E27FC236}">
                <a16:creationId xmlns:a16="http://schemas.microsoft.com/office/drawing/2014/main" id="{928038CB-476F-1C8E-754A-2EB3FA3F3486}"/>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C9D5E28-85A5-17A0-137F-B537B88CD8BE}"/>
              </a:ext>
            </a:extLst>
          </p:cNvPr>
          <p:cNvPicPr>
            <a:picLocks noChangeAspect="1"/>
          </p:cNvPicPr>
          <p:nvPr/>
        </p:nvPicPr>
        <p:blipFill>
          <a:blip r:embed="rId2"/>
          <a:srcRect r="46091"/>
          <a:stretch/>
        </p:blipFill>
        <p:spPr>
          <a:xfrm rot="5400000">
            <a:off x="1409770" y="1713943"/>
            <a:ext cx="3755429" cy="4237355"/>
          </a:xfrm>
          <a:prstGeom prst="rect">
            <a:avLst/>
          </a:prstGeom>
        </p:spPr>
      </p:pic>
      <p:pic>
        <p:nvPicPr>
          <p:cNvPr id="6" name="Picture 5">
            <a:extLst>
              <a:ext uri="{FF2B5EF4-FFF2-40B4-BE49-F238E27FC236}">
                <a16:creationId xmlns:a16="http://schemas.microsoft.com/office/drawing/2014/main" id="{6AFEF00E-1933-6300-CC85-4BF1C0CD951A}"/>
              </a:ext>
            </a:extLst>
          </p:cNvPr>
          <p:cNvPicPr>
            <a:picLocks noChangeAspect="1"/>
          </p:cNvPicPr>
          <p:nvPr/>
        </p:nvPicPr>
        <p:blipFill>
          <a:blip r:embed="rId2"/>
          <a:srcRect l="52581"/>
          <a:stretch/>
        </p:blipFill>
        <p:spPr>
          <a:xfrm rot="5400000">
            <a:off x="6673366" y="1603108"/>
            <a:ext cx="3585218" cy="4237355"/>
          </a:xfrm>
          <a:prstGeom prst="rect">
            <a:avLst/>
          </a:prstGeom>
        </p:spPr>
      </p:pic>
    </p:spTree>
    <p:extLst>
      <p:ext uri="{BB962C8B-B14F-4D97-AF65-F5344CB8AC3E}">
        <p14:creationId xmlns:p14="http://schemas.microsoft.com/office/powerpoint/2010/main" val="7434912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63D7DE4-7714-1322-EC65-C381A53E3718}"/>
              </a:ext>
            </a:extLst>
          </p:cNvPr>
          <p:cNvSpPr>
            <a:spLocks noGrp="1"/>
          </p:cNvSpPr>
          <p:nvPr>
            <p:ph type="title"/>
          </p:nvPr>
        </p:nvSpPr>
        <p:spPr/>
        <p:txBody>
          <a:bodyPr/>
          <a:lstStyle/>
          <a:p>
            <a:pPr algn="ctr"/>
            <a:r>
              <a:rPr lang="en-IN" dirty="0"/>
              <a:t>SERVICE BOOKING PAGE</a:t>
            </a:r>
          </a:p>
        </p:txBody>
      </p:sp>
      <p:sp>
        <p:nvSpPr>
          <p:cNvPr id="8" name="Content Placeholder 7">
            <a:extLst>
              <a:ext uri="{FF2B5EF4-FFF2-40B4-BE49-F238E27FC236}">
                <a16:creationId xmlns:a16="http://schemas.microsoft.com/office/drawing/2014/main" id="{EBC0BF1E-72A5-9995-9062-24AA678A12ED}"/>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22CB5011-0241-59ED-C180-FA95D216C20F}"/>
              </a:ext>
            </a:extLst>
          </p:cNvPr>
          <p:cNvPicPr>
            <a:picLocks noChangeAspect="1"/>
          </p:cNvPicPr>
          <p:nvPr/>
        </p:nvPicPr>
        <p:blipFill>
          <a:blip r:embed="rId2"/>
          <a:srcRect r="40772"/>
          <a:stretch/>
        </p:blipFill>
        <p:spPr>
          <a:xfrm rot="5400000">
            <a:off x="1400264" y="1698981"/>
            <a:ext cx="3910070" cy="4709795"/>
          </a:xfrm>
          <a:prstGeom prst="rect">
            <a:avLst/>
          </a:prstGeom>
        </p:spPr>
      </p:pic>
      <p:pic>
        <p:nvPicPr>
          <p:cNvPr id="5" name="Picture 4">
            <a:extLst>
              <a:ext uri="{FF2B5EF4-FFF2-40B4-BE49-F238E27FC236}">
                <a16:creationId xmlns:a16="http://schemas.microsoft.com/office/drawing/2014/main" id="{1A1CD87E-4264-16E9-08F7-A0F7299C2D49}"/>
              </a:ext>
            </a:extLst>
          </p:cNvPr>
          <p:cNvPicPr>
            <a:picLocks noChangeAspect="1"/>
          </p:cNvPicPr>
          <p:nvPr/>
        </p:nvPicPr>
        <p:blipFill>
          <a:blip r:embed="rId2"/>
          <a:srcRect l="55537"/>
          <a:stretch/>
        </p:blipFill>
        <p:spPr>
          <a:xfrm rot="5400000">
            <a:off x="6576962" y="1783596"/>
            <a:ext cx="3910071" cy="4540565"/>
          </a:xfrm>
          <a:prstGeom prst="rect">
            <a:avLst/>
          </a:prstGeom>
        </p:spPr>
      </p:pic>
    </p:spTree>
    <p:extLst>
      <p:ext uri="{BB962C8B-B14F-4D97-AF65-F5344CB8AC3E}">
        <p14:creationId xmlns:p14="http://schemas.microsoft.com/office/powerpoint/2010/main" val="401113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3EFD1E-0E94-E111-0A80-DE5AF3E154D7}"/>
              </a:ext>
            </a:extLst>
          </p:cNvPr>
          <p:cNvSpPr>
            <a:spLocks noGrp="1"/>
          </p:cNvSpPr>
          <p:nvPr>
            <p:ph type="title"/>
          </p:nvPr>
        </p:nvSpPr>
        <p:spPr/>
        <p:txBody>
          <a:bodyPr>
            <a:normAutofit/>
          </a:bodyPr>
          <a:lstStyle/>
          <a:p>
            <a:pPr algn="ctr"/>
            <a:r>
              <a:rPr lang="en-IN" sz="6600" b="1" dirty="0"/>
              <a:t>INDEX</a:t>
            </a:r>
          </a:p>
        </p:txBody>
      </p:sp>
      <p:cxnSp>
        <p:nvCxnSpPr>
          <p:cNvPr id="5" name="Straight Connector 4">
            <a:extLst>
              <a:ext uri="{FF2B5EF4-FFF2-40B4-BE49-F238E27FC236}">
                <a16:creationId xmlns:a16="http://schemas.microsoft.com/office/drawing/2014/main" id="{EA3D874C-8D6C-490C-5CCD-39EB3ADD5B8F}"/>
              </a:ext>
            </a:extLst>
          </p:cNvPr>
          <p:cNvCxnSpPr>
            <a:cxnSpLocks/>
          </p:cNvCxnSpPr>
          <p:nvPr/>
        </p:nvCxnSpPr>
        <p:spPr>
          <a:xfrm>
            <a:off x="1586204" y="1660849"/>
            <a:ext cx="9000930"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graphicFrame>
        <p:nvGraphicFramePr>
          <p:cNvPr id="6" name="Table 5">
            <a:extLst>
              <a:ext uri="{FF2B5EF4-FFF2-40B4-BE49-F238E27FC236}">
                <a16:creationId xmlns:a16="http://schemas.microsoft.com/office/drawing/2014/main" id="{3362F2FB-18A1-2EE8-59CF-F956884BECFC}"/>
              </a:ext>
            </a:extLst>
          </p:cNvPr>
          <p:cNvGraphicFramePr>
            <a:graphicFrameLocks noGrp="1"/>
          </p:cNvGraphicFramePr>
          <p:nvPr>
            <p:extLst>
              <p:ext uri="{D42A27DB-BD31-4B8C-83A1-F6EECF244321}">
                <p14:modId xmlns:p14="http://schemas.microsoft.com/office/powerpoint/2010/main" val="2528789042"/>
              </p:ext>
            </p:extLst>
          </p:nvPr>
        </p:nvGraphicFramePr>
        <p:xfrm>
          <a:off x="1748909" y="1825752"/>
          <a:ext cx="8774711" cy="3933360"/>
        </p:xfrm>
        <a:graphic>
          <a:graphicData uri="http://schemas.openxmlformats.org/drawingml/2006/table">
            <a:tbl>
              <a:tblPr firstRow="1" bandRow="1">
                <a:tableStyleId>{21E4AEA4-8DFA-4A89-87EB-49C32662AFE0}</a:tableStyleId>
              </a:tblPr>
              <a:tblGrid>
                <a:gridCol w="1116255">
                  <a:extLst>
                    <a:ext uri="{9D8B030D-6E8A-4147-A177-3AD203B41FA5}">
                      <a16:colId xmlns:a16="http://schemas.microsoft.com/office/drawing/2014/main" val="572306862"/>
                    </a:ext>
                  </a:extLst>
                </a:gridCol>
                <a:gridCol w="7658456">
                  <a:extLst>
                    <a:ext uri="{9D8B030D-6E8A-4147-A177-3AD203B41FA5}">
                      <a16:colId xmlns:a16="http://schemas.microsoft.com/office/drawing/2014/main" val="931663900"/>
                    </a:ext>
                  </a:extLst>
                </a:gridCol>
              </a:tblGrid>
              <a:tr h="393336">
                <a:tc>
                  <a:txBody>
                    <a:bodyPr/>
                    <a:lstStyle/>
                    <a:p>
                      <a:pPr algn="ctr"/>
                      <a:r>
                        <a:rPr lang="en-IN" dirty="0"/>
                        <a:t>SR. NO.</a:t>
                      </a:r>
                    </a:p>
                  </a:txBody>
                  <a:tcPr/>
                </a:tc>
                <a:tc>
                  <a:txBody>
                    <a:bodyPr/>
                    <a:lstStyle/>
                    <a:p>
                      <a:pPr algn="l"/>
                      <a:r>
                        <a:rPr lang="en-IN" dirty="0"/>
                        <a:t>CONTENT</a:t>
                      </a:r>
                    </a:p>
                  </a:txBody>
                  <a:tcPr/>
                </a:tc>
                <a:extLst>
                  <a:ext uri="{0D108BD9-81ED-4DB2-BD59-A6C34878D82A}">
                    <a16:rowId xmlns:a16="http://schemas.microsoft.com/office/drawing/2014/main" val="3498475551"/>
                  </a:ext>
                </a:extLst>
              </a:tr>
              <a:tr h="393336">
                <a:tc>
                  <a:txBody>
                    <a:bodyPr/>
                    <a:lstStyle/>
                    <a:p>
                      <a:pPr algn="ctr"/>
                      <a:r>
                        <a:rPr lang="en-IN" dirty="0"/>
                        <a:t>1.</a:t>
                      </a:r>
                    </a:p>
                  </a:txBody>
                  <a:tcPr/>
                </a:tc>
                <a:tc>
                  <a:txBody>
                    <a:bodyPr/>
                    <a:lstStyle/>
                    <a:p>
                      <a:pPr algn="l"/>
                      <a:r>
                        <a:rPr lang="en-IN" dirty="0"/>
                        <a:t>INTRODUCTION</a:t>
                      </a:r>
                    </a:p>
                  </a:txBody>
                  <a:tcPr/>
                </a:tc>
                <a:extLst>
                  <a:ext uri="{0D108BD9-81ED-4DB2-BD59-A6C34878D82A}">
                    <a16:rowId xmlns:a16="http://schemas.microsoft.com/office/drawing/2014/main" val="1278662153"/>
                  </a:ext>
                </a:extLst>
              </a:tr>
              <a:tr h="393336">
                <a:tc>
                  <a:txBody>
                    <a:bodyPr/>
                    <a:lstStyle/>
                    <a:p>
                      <a:pPr algn="ctr"/>
                      <a:r>
                        <a:rPr lang="en-IN" dirty="0"/>
                        <a:t>2.</a:t>
                      </a:r>
                    </a:p>
                  </a:txBody>
                  <a:tcPr/>
                </a:tc>
                <a:tc>
                  <a:txBody>
                    <a:bodyPr/>
                    <a:lstStyle/>
                    <a:p>
                      <a:pPr algn="l"/>
                      <a:r>
                        <a:rPr lang="en-IN" dirty="0"/>
                        <a:t>LITERATURE SURVEY</a:t>
                      </a:r>
                    </a:p>
                  </a:txBody>
                  <a:tcPr/>
                </a:tc>
                <a:extLst>
                  <a:ext uri="{0D108BD9-81ED-4DB2-BD59-A6C34878D82A}">
                    <a16:rowId xmlns:a16="http://schemas.microsoft.com/office/drawing/2014/main" val="3824580054"/>
                  </a:ext>
                </a:extLst>
              </a:tr>
              <a:tr h="393336">
                <a:tc>
                  <a:txBody>
                    <a:bodyPr/>
                    <a:lstStyle/>
                    <a:p>
                      <a:pPr algn="ctr"/>
                      <a:r>
                        <a:rPr lang="en-IN" dirty="0"/>
                        <a:t>3.</a:t>
                      </a:r>
                    </a:p>
                  </a:txBody>
                  <a:tcPr/>
                </a:tc>
                <a:tc>
                  <a:txBody>
                    <a:bodyPr/>
                    <a:lstStyle/>
                    <a:p>
                      <a:pPr algn="l"/>
                      <a:r>
                        <a:rPr lang="en-IN" dirty="0"/>
                        <a:t>PROBLEM STATEMENT(EXISTING SYSTEM)</a:t>
                      </a:r>
                    </a:p>
                  </a:txBody>
                  <a:tcPr/>
                </a:tc>
                <a:extLst>
                  <a:ext uri="{0D108BD9-81ED-4DB2-BD59-A6C34878D82A}">
                    <a16:rowId xmlns:a16="http://schemas.microsoft.com/office/drawing/2014/main" val="1381979052"/>
                  </a:ext>
                </a:extLst>
              </a:tr>
              <a:tr h="393336">
                <a:tc>
                  <a:txBody>
                    <a:bodyPr/>
                    <a:lstStyle/>
                    <a:p>
                      <a:pPr algn="ctr"/>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t>PROBLEM STATEMENT(PROPOSED SYSTEM)</a:t>
                      </a:r>
                    </a:p>
                  </a:txBody>
                  <a:tcPr/>
                </a:tc>
                <a:extLst>
                  <a:ext uri="{0D108BD9-81ED-4DB2-BD59-A6C34878D82A}">
                    <a16:rowId xmlns:a16="http://schemas.microsoft.com/office/drawing/2014/main" val="3131969523"/>
                  </a:ext>
                </a:extLst>
              </a:tr>
              <a:tr h="393336">
                <a:tc>
                  <a:txBody>
                    <a:bodyPr/>
                    <a:lstStyle/>
                    <a:p>
                      <a:pPr algn="ctr"/>
                      <a:r>
                        <a:rPr lang="en-IN" dirty="0"/>
                        <a:t>5.</a:t>
                      </a:r>
                    </a:p>
                  </a:txBody>
                  <a:tcPr/>
                </a:tc>
                <a:tc>
                  <a:txBody>
                    <a:bodyPr/>
                    <a:lstStyle/>
                    <a:p>
                      <a:pPr algn="l"/>
                      <a:r>
                        <a:rPr lang="en-IN" dirty="0"/>
                        <a:t>DATA FLOW</a:t>
                      </a:r>
                    </a:p>
                  </a:txBody>
                  <a:tcPr/>
                </a:tc>
                <a:extLst>
                  <a:ext uri="{0D108BD9-81ED-4DB2-BD59-A6C34878D82A}">
                    <a16:rowId xmlns:a16="http://schemas.microsoft.com/office/drawing/2014/main" val="3958085883"/>
                  </a:ext>
                </a:extLst>
              </a:tr>
              <a:tr h="393336">
                <a:tc>
                  <a:txBody>
                    <a:bodyPr/>
                    <a:lstStyle/>
                    <a:p>
                      <a:pPr algn="ctr"/>
                      <a:r>
                        <a:rPr lang="en-IN" dirty="0"/>
                        <a:t>6.</a:t>
                      </a:r>
                    </a:p>
                  </a:txBody>
                  <a:tcPr/>
                </a:tc>
                <a:tc>
                  <a:txBody>
                    <a:bodyPr/>
                    <a:lstStyle/>
                    <a:p>
                      <a:pPr algn="l"/>
                      <a:r>
                        <a:rPr lang="en-IN" dirty="0"/>
                        <a:t>SYSTEM DESIGN</a:t>
                      </a:r>
                    </a:p>
                  </a:txBody>
                  <a:tcPr/>
                </a:tc>
                <a:extLst>
                  <a:ext uri="{0D108BD9-81ED-4DB2-BD59-A6C34878D82A}">
                    <a16:rowId xmlns:a16="http://schemas.microsoft.com/office/drawing/2014/main" val="542543343"/>
                  </a:ext>
                </a:extLst>
              </a:tr>
              <a:tr h="393336">
                <a:tc>
                  <a:txBody>
                    <a:bodyPr/>
                    <a:lstStyle/>
                    <a:p>
                      <a:pPr algn="ctr"/>
                      <a:r>
                        <a:rPr lang="en-IN" dirty="0"/>
                        <a:t>7.</a:t>
                      </a:r>
                    </a:p>
                  </a:txBody>
                  <a:tcPr/>
                </a:tc>
                <a:tc>
                  <a:txBody>
                    <a:bodyPr/>
                    <a:lstStyle/>
                    <a:p>
                      <a:pPr algn="l"/>
                      <a:r>
                        <a:rPr lang="en-IN" dirty="0"/>
                        <a:t>RESULTS</a:t>
                      </a:r>
                    </a:p>
                  </a:txBody>
                  <a:tcPr/>
                </a:tc>
                <a:extLst>
                  <a:ext uri="{0D108BD9-81ED-4DB2-BD59-A6C34878D82A}">
                    <a16:rowId xmlns:a16="http://schemas.microsoft.com/office/drawing/2014/main" val="3034052795"/>
                  </a:ext>
                </a:extLst>
              </a:tr>
              <a:tr h="393336">
                <a:tc>
                  <a:txBody>
                    <a:bodyPr/>
                    <a:lstStyle/>
                    <a:p>
                      <a:pPr algn="ctr"/>
                      <a:r>
                        <a:rPr lang="en-IN" dirty="0"/>
                        <a:t>8.</a:t>
                      </a:r>
                    </a:p>
                  </a:txBody>
                  <a:tcPr/>
                </a:tc>
                <a:tc>
                  <a:txBody>
                    <a:bodyPr/>
                    <a:lstStyle/>
                    <a:p>
                      <a:pPr algn="l"/>
                      <a:r>
                        <a:rPr lang="en-IN" dirty="0"/>
                        <a:t>CONCLUSION</a:t>
                      </a:r>
                    </a:p>
                  </a:txBody>
                  <a:tcPr/>
                </a:tc>
                <a:extLst>
                  <a:ext uri="{0D108BD9-81ED-4DB2-BD59-A6C34878D82A}">
                    <a16:rowId xmlns:a16="http://schemas.microsoft.com/office/drawing/2014/main" val="2951594033"/>
                  </a:ext>
                </a:extLst>
              </a:tr>
              <a:tr h="393336">
                <a:tc>
                  <a:txBody>
                    <a:bodyPr/>
                    <a:lstStyle/>
                    <a:p>
                      <a:pPr algn="ctr"/>
                      <a:r>
                        <a:rPr lang="en-IN" dirty="0"/>
                        <a:t>9.</a:t>
                      </a:r>
                    </a:p>
                  </a:txBody>
                  <a:tcPr/>
                </a:tc>
                <a:tc>
                  <a:txBody>
                    <a:bodyPr/>
                    <a:lstStyle/>
                    <a:p>
                      <a:pPr algn="l"/>
                      <a:r>
                        <a:rPr lang="en-IN" dirty="0"/>
                        <a:t>REFERENCES</a:t>
                      </a:r>
                    </a:p>
                  </a:txBody>
                  <a:tcPr/>
                </a:tc>
                <a:extLst>
                  <a:ext uri="{0D108BD9-81ED-4DB2-BD59-A6C34878D82A}">
                    <a16:rowId xmlns:a16="http://schemas.microsoft.com/office/drawing/2014/main" val="1751363042"/>
                  </a:ext>
                </a:extLst>
              </a:tr>
            </a:tbl>
          </a:graphicData>
        </a:graphic>
      </p:graphicFrame>
      <p:sp>
        <p:nvSpPr>
          <p:cNvPr id="10" name="Rectangle 9">
            <a:extLst>
              <a:ext uri="{FF2B5EF4-FFF2-40B4-BE49-F238E27FC236}">
                <a16:creationId xmlns:a16="http://schemas.microsoft.com/office/drawing/2014/main" id="{929E560A-3BF6-B806-D121-8DF55410B94C}"/>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2986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A6C177A-34F6-4169-6FCF-6597870EBE0D}"/>
              </a:ext>
            </a:extLst>
          </p:cNvPr>
          <p:cNvSpPr>
            <a:spLocks noGrp="1"/>
          </p:cNvSpPr>
          <p:nvPr>
            <p:ph type="title"/>
          </p:nvPr>
        </p:nvSpPr>
        <p:spPr/>
        <p:txBody>
          <a:bodyPr/>
          <a:lstStyle/>
          <a:p>
            <a:pPr algn="ctr"/>
            <a:r>
              <a:rPr lang="en-IN" dirty="0"/>
              <a:t>BOOKING HISTORY PAGE</a:t>
            </a:r>
          </a:p>
        </p:txBody>
      </p:sp>
      <p:sp>
        <p:nvSpPr>
          <p:cNvPr id="7" name="Content Placeholder 6">
            <a:extLst>
              <a:ext uri="{FF2B5EF4-FFF2-40B4-BE49-F238E27FC236}">
                <a16:creationId xmlns:a16="http://schemas.microsoft.com/office/drawing/2014/main" id="{A9F119A2-F7CB-C3D9-578F-AEF153419CAF}"/>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7D1085E-CE3C-A12B-CC85-3530F5217C24}"/>
              </a:ext>
            </a:extLst>
          </p:cNvPr>
          <p:cNvPicPr>
            <a:picLocks noChangeAspect="1"/>
          </p:cNvPicPr>
          <p:nvPr/>
        </p:nvPicPr>
        <p:blipFill>
          <a:blip r:embed="rId2"/>
          <a:stretch>
            <a:fillRect/>
          </a:stretch>
        </p:blipFill>
        <p:spPr>
          <a:xfrm>
            <a:off x="2332653" y="1904495"/>
            <a:ext cx="7333861" cy="4272468"/>
          </a:xfrm>
          <a:prstGeom prst="rect">
            <a:avLst/>
          </a:prstGeom>
        </p:spPr>
      </p:pic>
    </p:spTree>
    <p:extLst>
      <p:ext uri="{BB962C8B-B14F-4D97-AF65-F5344CB8AC3E}">
        <p14:creationId xmlns:p14="http://schemas.microsoft.com/office/powerpoint/2010/main" val="30086763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029559-67A7-3065-0227-3EF0CBE12137}"/>
              </a:ext>
            </a:extLst>
          </p:cNvPr>
          <p:cNvSpPr>
            <a:spLocks noGrp="1"/>
          </p:cNvSpPr>
          <p:nvPr>
            <p:ph type="title"/>
          </p:nvPr>
        </p:nvSpPr>
        <p:spPr/>
        <p:txBody>
          <a:bodyPr/>
          <a:lstStyle/>
          <a:p>
            <a:pPr algn="ctr"/>
            <a:r>
              <a:rPr lang="en-IN" dirty="0"/>
              <a:t>ABOUT US PAGE</a:t>
            </a:r>
          </a:p>
        </p:txBody>
      </p:sp>
      <p:pic>
        <p:nvPicPr>
          <p:cNvPr id="4" name="Content Placeholder 3">
            <a:extLst>
              <a:ext uri="{FF2B5EF4-FFF2-40B4-BE49-F238E27FC236}">
                <a16:creationId xmlns:a16="http://schemas.microsoft.com/office/drawing/2014/main" id="{C9F331A1-6A5A-1267-3B83-1DA7B505AB9E}"/>
              </a:ext>
            </a:extLst>
          </p:cNvPr>
          <p:cNvPicPr>
            <a:picLocks noGrp="1" noChangeAspect="1"/>
          </p:cNvPicPr>
          <p:nvPr>
            <p:ph idx="1"/>
          </p:nvPr>
        </p:nvPicPr>
        <p:blipFill>
          <a:blip r:embed="rId2"/>
          <a:srcRect r="41466"/>
          <a:stretch/>
        </p:blipFill>
        <p:spPr>
          <a:xfrm rot="5400000">
            <a:off x="1494456" y="1161586"/>
            <a:ext cx="3761867" cy="5074380"/>
          </a:xfrm>
          <a:prstGeom prst="rect">
            <a:avLst/>
          </a:prstGeom>
        </p:spPr>
      </p:pic>
      <p:pic>
        <p:nvPicPr>
          <p:cNvPr id="5" name="Picture 4">
            <a:extLst>
              <a:ext uri="{FF2B5EF4-FFF2-40B4-BE49-F238E27FC236}">
                <a16:creationId xmlns:a16="http://schemas.microsoft.com/office/drawing/2014/main" id="{D86D0B5B-9002-D3A6-1ECC-0C88D47FB161}"/>
              </a:ext>
            </a:extLst>
          </p:cNvPr>
          <p:cNvPicPr>
            <a:picLocks noChangeAspect="1"/>
          </p:cNvPicPr>
          <p:nvPr/>
        </p:nvPicPr>
        <p:blipFill>
          <a:blip r:embed="rId2"/>
          <a:srcRect l="53992"/>
          <a:stretch/>
        </p:blipFill>
        <p:spPr>
          <a:xfrm rot="5400000">
            <a:off x="6846823" y="1072733"/>
            <a:ext cx="3761869" cy="5252085"/>
          </a:xfrm>
          <a:prstGeom prst="rect">
            <a:avLst/>
          </a:prstGeom>
        </p:spPr>
      </p:pic>
    </p:spTree>
    <p:extLst>
      <p:ext uri="{BB962C8B-B14F-4D97-AF65-F5344CB8AC3E}">
        <p14:creationId xmlns:p14="http://schemas.microsoft.com/office/powerpoint/2010/main" val="26403270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E00FE-4013-F4D3-1C6E-CCE95929B3E7}"/>
              </a:ext>
            </a:extLst>
          </p:cNvPr>
          <p:cNvSpPr>
            <a:spLocks noGrp="1"/>
          </p:cNvSpPr>
          <p:nvPr>
            <p:ph type="title"/>
          </p:nvPr>
        </p:nvSpPr>
        <p:spPr/>
        <p:txBody>
          <a:bodyPr/>
          <a:lstStyle/>
          <a:p>
            <a:pPr algn="ctr"/>
            <a:r>
              <a:rPr lang="en-IN" dirty="0"/>
              <a:t>CONTACT US PAGE</a:t>
            </a:r>
          </a:p>
        </p:txBody>
      </p:sp>
      <p:sp>
        <p:nvSpPr>
          <p:cNvPr id="6" name="Content Placeholder 5">
            <a:extLst>
              <a:ext uri="{FF2B5EF4-FFF2-40B4-BE49-F238E27FC236}">
                <a16:creationId xmlns:a16="http://schemas.microsoft.com/office/drawing/2014/main" id="{4DB42A19-E400-8ED6-C46E-5521D14C6D3E}"/>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43A0263F-4DC8-D32A-3348-742A4A53B4E4}"/>
              </a:ext>
            </a:extLst>
          </p:cNvPr>
          <p:cNvPicPr>
            <a:picLocks noChangeAspect="1"/>
          </p:cNvPicPr>
          <p:nvPr/>
        </p:nvPicPr>
        <p:blipFill>
          <a:blip r:embed="rId2"/>
          <a:srcRect r="23393"/>
          <a:stretch/>
        </p:blipFill>
        <p:spPr>
          <a:xfrm rot="5400000">
            <a:off x="3882659" y="1120033"/>
            <a:ext cx="4687939" cy="5857240"/>
          </a:xfrm>
          <a:prstGeom prst="rect">
            <a:avLst/>
          </a:prstGeom>
        </p:spPr>
      </p:pic>
    </p:spTree>
    <p:extLst>
      <p:ext uri="{BB962C8B-B14F-4D97-AF65-F5344CB8AC3E}">
        <p14:creationId xmlns:p14="http://schemas.microsoft.com/office/powerpoint/2010/main" val="37130120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B0453-C039-CB82-E621-7EA7EC0AF8EE}"/>
              </a:ext>
            </a:extLst>
          </p:cNvPr>
          <p:cNvSpPr>
            <a:spLocks noGrp="1"/>
          </p:cNvSpPr>
          <p:nvPr>
            <p:ph type="title"/>
          </p:nvPr>
        </p:nvSpPr>
        <p:spPr/>
        <p:txBody>
          <a:bodyPr/>
          <a:lstStyle/>
          <a:p>
            <a:pPr algn="ctr"/>
            <a:r>
              <a:rPr lang="en-IN" dirty="0"/>
              <a:t>FAQ PAGE</a:t>
            </a:r>
          </a:p>
        </p:txBody>
      </p:sp>
      <p:pic>
        <p:nvPicPr>
          <p:cNvPr id="4" name="Content Placeholder 3">
            <a:extLst>
              <a:ext uri="{FF2B5EF4-FFF2-40B4-BE49-F238E27FC236}">
                <a16:creationId xmlns:a16="http://schemas.microsoft.com/office/drawing/2014/main" id="{48F905EA-D493-9258-F2AB-508D0FFEF78D}"/>
              </a:ext>
            </a:extLst>
          </p:cNvPr>
          <p:cNvPicPr>
            <a:picLocks noGrp="1" noChangeAspect="1"/>
          </p:cNvPicPr>
          <p:nvPr>
            <p:ph idx="1"/>
          </p:nvPr>
        </p:nvPicPr>
        <p:blipFill>
          <a:blip r:embed="rId2"/>
          <a:srcRect r="23068"/>
          <a:stretch/>
        </p:blipFill>
        <p:spPr>
          <a:xfrm rot="5400000">
            <a:off x="3826937" y="1205041"/>
            <a:ext cx="4279977" cy="5738327"/>
          </a:xfrm>
          <a:prstGeom prst="rect">
            <a:avLst/>
          </a:prstGeom>
        </p:spPr>
      </p:pic>
    </p:spTree>
    <p:extLst>
      <p:ext uri="{BB962C8B-B14F-4D97-AF65-F5344CB8AC3E}">
        <p14:creationId xmlns:p14="http://schemas.microsoft.com/office/powerpoint/2010/main" val="1785166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CD4D-B4AE-4AAA-B6A5-1D348DEAA9D8}"/>
              </a:ext>
            </a:extLst>
          </p:cNvPr>
          <p:cNvSpPr>
            <a:spLocks noGrp="1"/>
          </p:cNvSpPr>
          <p:nvPr>
            <p:ph type="title"/>
          </p:nvPr>
        </p:nvSpPr>
        <p:spPr/>
        <p:txBody>
          <a:bodyPr/>
          <a:lstStyle/>
          <a:p>
            <a:pPr algn="ctr"/>
            <a:r>
              <a:rPr lang="en-IN" b="1" dirty="0">
                <a:latin typeface="Aptos" panose="020B0004020202020204" pitchFamily="34" charset="0"/>
              </a:rPr>
              <a:t>CONCLUSION</a:t>
            </a:r>
            <a:endParaRPr lang="en-IN" dirty="0"/>
          </a:p>
        </p:txBody>
      </p:sp>
      <p:sp>
        <p:nvSpPr>
          <p:cNvPr id="3" name="Content Placeholder 2">
            <a:extLst>
              <a:ext uri="{FF2B5EF4-FFF2-40B4-BE49-F238E27FC236}">
                <a16:creationId xmlns:a16="http://schemas.microsoft.com/office/drawing/2014/main" id="{BB0AEDD5-5129-E6BA-E28E-893D28939FF8}"/>
              </a:ext>
            </a:extLst>
          </p:cNvPr>
          <p:cNvSpPr>
            <a:spLocks noGrp="1"/>
          </p:cNvSpPr>
          <p:nvPr>
            <p:ph idx="1"/>
          </p:nvPr>
        </p:nvSpPr>
        <p:spPr/>
        <p:txBody>
          <a:bodyPr/>
          <a:lstStyle/>
          <a:p>
            <a:r>
              <a:rPr lang="en-IN" dirty="0"/>
              <a:t>In conclusion, a modern local service provider website </a:t>
            </a:r>
            <a:r>
              <a:rPr lang="en-US" dirty="0"/>
              <a:t>is essential for any local service provider aiming to thrive in today’s digital landscape.</a:t>
            </a:r>
          </a:p>
          <a:p>
            <a:r>
              <a:rPr lang="en-US" dirty="0"/>
              <a:t>By addressing the limitations of the current system such as poor navigation, lack of mobile responsiveness, and limited customer interaction the business can enhance its online presence, improve customer satisfaction, and operations.</a:t>
            </a:r>
            <a:r>
              <a:rPr lang="en-IN" dirty="0"/>
              <a:t> </a:t>
            </a:r>
          </a:p>
          <a:p>
            <a:r>
              <a:rPr lang="en-US" dirty="0"/>
              <a:t>An optimized and secure website will serve as a powerful tool to attract and retain customers, ultimately driving growth and success.</a:t>
            </a:r>
            <a:endParaRPr lang="en-IN" dirty="0"/>
          </a:p>
        </p:txBody>
      </p:sp>
      <p:cxnSp>
        <p:nvCxnSpPr>
          <p:cNvPr id="4" name="Straight Connector 3">
            <a:extLst>
              <a:ext uri="{FF2B5EF4-FFF2-40B4-BE49-F238E27FC236}">
                <a16:creationId xmlns:a16="http://schemas.microsoft.com/office/drawing/2014/main" id="{89BAFFFE-8AF0-65B8-2A4C-B99F6A605285}"/>
              </a:ext>
            </a:extLst>
          </p:cNvPr>
          <p:cNvCxnSpPr>
            <a:cxnSpLocks/>
          </p:cNvCxnSpPr>
          <p:nvPr/>
        </p:nvCxnSpPr>
        <p:spPr>
          <a:xfrm>
            <a:off x="541176" y="1614196"/>
            <a:ext cx="11094098"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9491DED7-6674-52FA-C774-A92D83CD34A9}"/>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5811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72C9D-9FD8-8245-7DDC-DC2B7AB88D70}"/>
              </a:ext>
            </a:extLst>
          </p:cNvPr>
          <p:cNvSpPr>
            <a:spLocks noGrp="1"/>
          </p:cNvSpPr>
          <p:nvPr>
            <p:ph type="title"/>
          </p:nvPr>
        </p:nvSpPr>
        <p:spPr/>
        <p:txBody>
          <a:bodyPr/>
          <a:lstStyle/>
          <a:p>
            <a:pPr algn="ctr"/>
            <a:r>
              <a:rPr lang="en-IN" b="1" dirty="0">
                <a:latin typeface="Aptos" panose="020B0004020202020204" pitchFamily="34" charset="0"/>
              </a:rPr>
              <a:t>REFERENCES</a:t>
            </a:r>
          </a:p>
        </p:txBody>
      </p:sp>
      <p:sp>
        <p:nvSpPr>
          <p:cNvPr id="3" name="Content Placeholder 2">
            <a:extLst>
              <a:ext uri="{FF2B5EF4-FFF2-40B4-BE49-F238E27FC236}">
                <a16:creationId xmlns:a16="http://schemas.microsoft.com/office/drawing/2014/main" id="{193BCE41-3CBA-6381-CB64-77DB224929A1}"/>
              </a:ext>
            </a:extLst>
          </p:cNvPr>
          <p:cNvSpPr>
            <a:spLocks noGrp="1"/>
          </p:cNvSpPr>
          <p:nvPr>
            <p:ph idx="1"/>
          </p:nvPr>
        </p:nvSpPr>
        <p:spPr>
          <a:xfrm>
            <a:off x="838200" y="2015412"/>
            <a:ext cx="10515600" cy="3060442"/>
          </a:xfrm>
        </p:spPr>
        <p:txBody>
          <a:bodyPr>
            <a:normAutofit/>
          </a:bodyPr>
          <a:lstStyle/>
          <a:p>
            <a:pPr>
              <a:lnSpc>
                <a:spcPct val="150000"/>
              </a:lnSpc>
            </a:pPr>
            <a:r>
              <a:rPr lang="en-IN" dirty="0">
                <a:hlinkClick r:id="rId2"/>
              </a:rPr>
              <a:t>https://bro4u.com/city/bangalore</a:t>
            </a:r>
            <a:endParaRPr lang="en-IN" dirty="0"/>
          </a:p>
          <a:p>
            <a:pPr>
              <a:lnSpc>
                <a:spcPct val="150000"/>
              </a:lnSpc>
            </a:pPr>
            <a:r>
              <a:rPr lang="en-IN" dirty="0">
                <a:hlinkClick r:id="rId3"/>
              </a:rPr>
              <a:t>https://www.urbancompany.com/mumbai</a:t>
            </a:r>
            <a:endParaRPr lang="en-IN" dirty="0"/>
          </a:p>
        </p:txBody>
      </p:sp>
      <p:cxnSp>
        <p:nvCxnSpPr>
          <p:cNvPr id="4" name="Straight Connector 3">
            <a:extLst>
              <a:ext uri="{FF2B5EF4-FFF2-40B4-BE49-F238E27FC236}">
                <a16:creationId xmlns:a16="http://schemas.microsoft.com/office/drawing/2014/main" id="{4D17EF55-66F1-DAC9-557D-6A666BE39883}"/>
              </a:ext>
            </a:extLst>
          </p:cNvPr>
          <p:cNvCxnSpPr>
            <a:cxnSpLocks/>
          </p:cNvCxnSpPr>
          <p:nvPr/>
        </p:nvCxnSpPr>
        <p:spPr>
          <a:xfrm>
            <a:off x="541176" y="1614196"/>
            <a:ext cx="11094098"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892945F8-96DB-2D34-4105-349CE5DFD1B8}"/>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36548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34123-B4C8-8845-A629-074ED748B89E}"/>
              </a:ext>
            </a:extLst>
          </p:cNvPr>
          <p:cNvSpPr>
            <a:spLocks noGrp="1"/>
          </p:cNvSpPr>
          <p:nvPr>
            <p:ph type="title"/>
          </p:nvPr>
        </p:nvSpPr>
        <p:spPr/>
        <p:txBody>
          <a:bodyPr>
            <a:normAutofit/>
          </a:bodyPr>
          <a:lstStyle/>
          <a:p>
            <a:pPr algn="ctr"/>
            <a:r>
              <a:rPr lang="en-IN" sz="5400" b="1" dirty="0">
                <a:latin typeface="Aptos" panose="020B0004020202020204" pitchFamily="34" charset="0"/>
              </a:rPr>
              <a:t>INTRODUCTION</a:t>
            </a:r>
          </a:p>
        </p:txBody>
      </p:sp>
      <p:sp>
        <p:nvSpPr>
          <p:cNvPr id="3" name="Content Placeholder 2">
            <a:extLst>
              <a:ext uri="{FF2B5EF4-FFF2-40B4-BE49-F238E27FC236}">
                <a16:creationId xmlns:a16="http://schemas.microsoft.com/office/drawing/2014/main" id="{72EF44C4-EDD6-8626-7335-DD7CBE508C40}"/>
              </a:ext>
            </a:extLst>
          </p:cNvPr>
          <p:cNvSpPr>
            <a:spLocks noGrp="1"/>
          </p:cNvSpPr>
          <p:nvPr>
            <p:ph idx="1"/>
          </p:nvPr>
        </p:nvSpPr>
        <p:spPr>
          <a:xfrm>
            <a:off x="870284" y="2338972"/>
            <a:ext cx="10515600" cy="3735257"/>
          </a:xfrm>
        </p:spPr>
        <p:txBody>
          <a:bodyPr>
            <a:normAutofit/>
          </a:bodyPr>
          <a:lstStyle/>
          <a:p>
            <a:r>
              <a:rPr lang="en-US" dirty="0"/>
              <a:t>Local Service Provider is the one-stop destination for reliable, professional, and convenient services tailored to meet your needs.</a:t>
            </a:r>
          </a:p>
          <a:p>
            <a:r>
              <a:rPr lang="en-US" dirty="0"/>
              <a:t>We take pleasure in serving the local community with a wide range of high-quality services designed to make your life easier. </a:t>
            </a:r>
          </a:p>
          <a:p>
            <a:r>
              <a:rPr lang="en-US" dirty="0"/>
              <a:t>Whether you’re looking for home repairs, maintenance, or specialized assistance, our team of experienced is here to deliver prompt, efficient solutions. </a:t>
            </a:r>
          </a:p>
        </p:txBody>
      </p:sp>
      <p:cxnSp>
        <p:nvCxnSpPr>
          <p:cNvPr id="4" name="Straight Connector 3">
            <a:extLst>
              <a:ext uri="{FF2B5EF4-FFF2-40B4-BE49-F238E27FC236}">
                <a16:creationId xmlns:a16="http://schemas.microsoft.com/office/drawing/2014/main" id="{09A44F92-FC9A-7B42-4455-02A742901E6F}"/>
              </a:ext>
            </a:extLst>
          </p:cNvPr>
          <p:cNvCxnSpPr>
            <a:cxnSpLocks/>
          </p:cNvCxnSpPr>
          <p:nvPr/>
        </p:nvCxnSpPr>
        <p:spPr>
          <a:xfrm>
            <a:off x="1586204" y="1660849"/>
            <a:ext cx="9000930"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8" name="Rectangle 7">
            <a:extLst>
              <a:ext uri="{FF2B5EF4-FFF2-40B4-BE49-F238E27FC236}">
                <a16:creationId xmlns:a16="http://schemas.microsoft.com/office/drawing/2014/main" id="{7B204A5D-FF2F-C58C-37A0-A02B65DF1493}"/>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402294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031C58-6896-3C1D-74A5-0CBF33FA5695}"/>
              </a:ext>
            </a:extLst>
          </p:cNvPr>
          <p:cNvSpPr>
            <a:spLocks noGrp="1"/>
          </p:cNvSpPr>
          <p:nvPr>
            <p:ph type="title"/>
          </p:nvPr>
        </p:nvSpPr>
        <p:spPr>
          <a:xfrm>
            <a:off x="838200" y="-105520"/>
            <a:ext cx="10515600" cy="1325563"/>
          </a:xfrm>
        </p:spPr>
        <p:txBody>
          <a:bodyPr/>
          <a:lstStyle/>
          <a:p>
            <a:pPr algn="ctr"/>
            <a:r>
              <a:rPr lang="en-IN" b="1" dirty="0">
                <a:latin typeface="Aptos" panose="020B0004020202020204" pitchFamily="34" charset="0"/>
              </a:rPr>
              <a:t>LITERATURE SURVEY</a:t>
            </a:r>
          </a:p>
        </p:txBody>
      </p:sp>
      <p:sp>
        <p:nvSpPr>
          <p:cNvPr id="8" name="Rectangle 7">
            <a:extLst>
              <a:ext uri="{FF2B5EF4-FFF2-40B4-BE49-F238E27FC236}">
                <a16:creationId xmlns:a16="http://schemas.microsoft.com/office/drawing/2014/main" id="{2D1ECB36-3A0D-9764-6955-EB7B2A7F49BD}"/>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Table 10">
            <a:extLst>
              <a:ext uri="{FF2B5EF4-FFF2-40B4-BE49-F238E27FC236}">
                <a16:creationId xmlns:a16="http://schemas.microsoft.com/office/drawing/2014/main" id="{4BF5428D-463F-915A-BEA8-FB7AFC16D154}"/>
              </a:ext>
            </a:extLst>
          </p:cNvPr>
          <p:cNvGraphicFramePr>
            <a:graphicFrameLocks noGrp="1"/>
          </p:cNvGraphicFramePr>
          <p:nvPr>
            <p:extLst>
              <p:ext uri="{D42A27DB-BD31-4B8C-83A1-F6EECF244321}">
                <p14:modId xmlns:p14="http://schemas.microsoft.com/office/powerpoint/2010/main" val="3155834493"/>
              </p:ext>
            </p:extLst>
          </p:nvPr>
        </p:nvGraphicFramePr>
        <p:xfrm>
          <a:off x="457202" y="1121872"/>
          <a:ext cx="11327363" cy="5158862"/>
        </p:xfrm>
        <a:graphic>
          <a:graphicData uri="http://schemas.openxmlformats.org/drawingml/2006/table">
            <a:tbl>
              <a:tblPr firstRow="1" bandRow="1">
                <a:tableStyleId>{21E4AEA4-8DFA-4A89-87EB-49C32662AFE0}</a:tableStyleId>
              </a:tblPr>
              <a:tblGrid>
                <a:gridCol w="712692">
                  <a:extLst>
                    <a:ext uri="{9D8B030D-6E8A-4147-A177-3AD203B41FA5}">
                      <a16:colId xmlns:a16="http://schemas.microsoft.com/office/drawing/2014/main" val="1349230075"/>
                    </a:ext>
                  </a:extLst>
                </a:gridCol>
                <a:gridCol w="2501153">
                  <a:extLst>
                    <a:ext uri="{9D8B030D-6E8A-4147-A177-3AD203B41FA5}">
                      <a16:colId xmlns:a16="http://schemas.microsoft.com/office/drawing/2014/main" val="45600859"/>
                    </a:ext>
                  </a:extLst>
                </a:gridCol>
                <a:gridCol w="1761565">
                  <a:extLst>
                    <a:ext uri="{9D8B030D-6E8A-4147-A177-3AD203B41FA5}">
                      <a16:colId xmlns:a16="http://schemas.microsoft.com/office/drawing/2014/main" val="2603472846"/>
                    </a:ext>
                  </a:extLst>
                </a:gridCol>
                <a:gridCol w="2205317">
                  <a:extLst>
                    <a:ext uri="{9D8B030D-6E8A-4147-A177-3AD203B41FA5}">
                      <a16:colId xmlns:a16="http://schemas.microsoft.com/office/drawing/2014/main" val="854370920"/>
                    </a:ext>
                  </a:extLst>
                </a:gridCol>
                <a:gridCol w="2191871">
                  <a:extLst>
                    <a:ext uri="{9D8B030D-6E8A-4147-A177-3AD203B41FA5}">
                      <a16:colId xmlns:a16="http://schemas.microsoft.com/office/drawing/2014/main" val="2371266141"/>
                    </a:ext>
                  </a:extLst>
                </a:gridCol>
                <a:gridCol w="1954765">
                  <a:extLst>
                    <a:ext uri="{9D8B030D-6E8A-4147-A177-3AD203B41FA5}">
                      <a16:colId xmlns:a16="http://schemas.microsoft.com/office/drawing/2014/main" val="2202314286"/>
                    </a:ext>
                  </a:extLst>
                </a:gridCol>
              </a:tblGrid>
              <a:tr h="586862">
                <a:tc>
                  <a:txBody>
                    <a:bodyPr/>
                    <a:lstStyle/>
                    <a:p>
                      <a:pPr algn="ctr"/>
                      <a:r>
                        <a:rPr lang="en-US" sz="1700" dirty="0" err="1">
                          <a:latin typeface="Times New Roman" panose="02020603050405020304" pitchFamily="18" charset="0"/>
                          <a:cs typeface="Times New Roman" panose="02020603050405020304" pitchFamily="18" charset="0"/>
                        </a:rPr>
                        <a:t>Sr.No</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Research Paper</a:t>
                      </a:r>
                      <a:endParaRPr lang="en-IN" sz="20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Author</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Techniques Used</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Advantages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Disadvantages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819641"/>
                  </a:ext>
                </a:extLst>
              </a:tr>
              <a:tr h="1122158">
                <a:tc>
                  <a:txBody>
                    <a:bodyPr/>
                    <a:lstStyle/>
                    <a:p>
                      <a:pPr algn="ctr"/>
                      <a:r>
                        <a:rPr lang="en-US" sz="1700" dirty="0">
                          <a:latin typeface="Times New Roman" panose="02020603050405020304" pitchFamily="18" charset="0"/>
                          <a:cs typeface="Times New Roman" panose="02020603050405020304" pitchFamily="18" charset="0"/>
                        </a:rPr>
                        <a:t>1</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"A Comprehensive Online Business Directory Platform Using MERN Stack"</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Ravi Kumar, Suresh </a:t>
                      </a:r>
                      <a:r>
                        <a:rPr lang="en-IN" sz="1600" dirty="0" err="1">
                          <a:latin typeface="Times New Roman" panose="02020603050405020304" pitchFamily="18" charset="0"/>
                          <a:cs typeface="Times New Roman" panose="02020603050405020304" pitchFamily="18" charset="0"/>
                        </a:rPr>
                        <a:t>Babu</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MongoDB, Express.js, React.js, Node.js, Google Maps API, Payment Gateway Integration</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anose="02020603050405020304" pitchFamily="18" charset="0"/>
                          <a:cs typeface="Times New Roman" panose="02020603050405020304" pitchFamily="18" charset="0"/>
                        </a:rPr>
                        <a:t>Advantages: Scalable, efficient, easy to maintain, cross-platform compatibility. </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Disadvantages: Requires strong JavaScript skills, potential performance issues with large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3093840"/>
                  </a:ext>
                </a:extLst>
              </a:tr>
              <a:tr h="1122158">
                <a:tc>
                  <a:txBody>
                    <a:bodyPr/>
                    <a:lstStyle/>
                    <a:p>
                      <a:pPr algn="ctr"/>
                      <a:r>
                        <a:rPr lang="en-US" sz="1700" dirty="0">
                          <a:latin typeface="Times New Roman" panose="02020603050405020304" pitchFamily="18" charset="0"/>
                          <a:cs typeface="Times New Roman" panose="02020603050405020304" pitchFamily="18" charset="0"/>
                        </a:rPr>
                        <a:t>2</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"Developing a Local Business Directory App with MERN Stack"</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err="1">
                          <a:latin typeface="Times New Roman" panose="02020603050405020304" pitchFamily="18" charset="0"/>
                          <a:cs typeface="Times New Roman" panose="02020603050405020304" pitchFamily="18" charset="0"/>
                        </a:rPr>
                        <a:t>Priya</a:t>
                      </a:r>
                      <a:r>
                        <a:rPr lang="en-IN" sz="1600" dirty="0">
                          <a:latin typeface="Times New Roman" panose="02020603050405020304" pitchFamily="18" charset="0"/>
                          <a:cs typeface="Times New Roman" panose="02020603050405020304" pitchFamily="18" charset="0"/>
                        </a:rPr>
                        <a:t> Patel, Ashish Mehta</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MongoDB, Express.js, React.js, Node.js, Geolocation API, User Reviews</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Real-time updates, personalized recommendations, user-friendly interface</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700" b="0" i="0" kern="1200" dirty="0">
                          <a:solidFill>
                            <a:schemeClr val="dk1"/>
                          </a:solidFill>
                          <a:effectLst/>
                          <a:latin typeface="Times New Roman" panose="02020603050405020304" pitchFamily="18" charset="0"/>
                          <a:ea typeface="+mn-ea"/>
                          <a:cs typeface="Times New Roman" panose="02020603050405020304" pitchFamily="18" charset="0"/>
                        </a:rPr>
                        <a:t>Requires continuous maintenance, data security concerns.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1424418">
                <a:tc>
                  <a:txBody>
                    <a:bodyPr/>
                    <a:lstStyle/>
                    <a:p>
                      <a:pPr algn="ctr"/>
                      <a:r>
                        <a:rPr lang="en-US" sz="1700" dirty="0">
                          <a:latin typeface="Times New Roman" panose="02020603050405020304" pitchFamily="18" charset="0"/>
                          <a:cs typeface="Times New Roman" panose="02020603050405020304" pitchFamily="18" charset="0"/>
                        </a:rPr>
                        <a:t>3</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"MERN Stack-Based Business Directory: A Case Study"</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Rahul Sharma, Anjali Singh</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MongoDB, Express.js, React.js, Node.js, Search Engine Optimization (SEO), Social Media Integration</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Improved visibility, enhanced user engagement, ability to generate revenue through advertising.</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700" b="0" i="0" kern="1200" dirty="0">
                          <a:solidFill>
                            <a:schemeClr val="dk1"/>
                          </a:solidFill>
                          <a:effectLst/>
                          <a:latin typeface="Times New Roman" panose="02020603050405020304" pitchFamily="18" charset="0"/>
                          <a:ea typeface="+mn-ea"/>
                          <a:cs typeface="Times New Roman" panose="02020603050405020304" pitchFamily="18" charset="0"/>
                        </a:rPr>
                        <a:t>Requires marketing efforts, potential for competition from established platforms.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8607478"/>
                  </a:ext>
                </a:extLst>
              </a:tr>
            </a:tbl>
          </a:graphicData>
        </a:graphic>
      </p:graphicFrame>
      <p:cxnSp>
        <p:nvCxnSpPr>
          <p:cNvPr id="3" name="Straight Connector 2">
            <a:extLst>
              <a:ext uri="{FF2B5EF4-FFF2-40B4-BE49-F238E27FC236}">
                <a16:creationId xmlns:a16="http://schemas.microsoft.com/office/drawing/2014/main" id="{9DF6EC28-1B1D-4CC2-F83C-D22CB1B06FAC}"/>
              </a:ext>
            </a:extLst>
          </p:cNvPr>
          <p:cNvCxnSpPr>
            <a:cxnSpLocks/>
          </p:cNvCxnSpPr>
          <p:nvPr/>
        </p:nvCxnSpPr>
        <p:spPr>
          <a:xfrm>
            <a:off x="420860" y="975325"/>
            <a:ext cx="11373853"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647562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7ECC3-BCBF-2145-E59C-096BAD61F70C}"/>
              </a:ext>
            </a:extLst>
          </p:cNvPr>
          <p:cNvSpPr>
            <a:spLocks noGrp="1"/>
          </p:cNvSpPr>
          <p:nvPr>
            <p:ph type="title"/>
          </p:nvPr>
        </p:nvSpPr>
        <p:spPr>
          <a:xfrm>
            <a:off x="838200" y="-105520"/>
            <a:ext cx="10515600" cy="1325563"/>
          </a:xfrm>
        </p:spPr>
        <p:txBody>
          <a:bodyPr/>
          <a:lstStyle/>
          <a:p>
            <a:pPr algn="ctr"/>
            <a:r>
              <a:rPr lang="en-IN" b="1" dirty="0">
                <a:latin typeface="Aptos" panose="020B0004020202020204" pitchFamily="34" charset="0"/>
              </a:rPr>
              <a:t>LITERATURE SURVEY</a:t>
            </a:r>
          </a:p>
        </p:txBody>
      </p:sp>
      <p:sp>
        <p:nvSpPr>
          <p:cNvPr id="9" name="Rectangle 8">
            <a:extLst>
              <a:ext uri="{FF2B5EF4-FFF2-40B4-BE49-F238E27FC236}">
                <a16:creationId xmlns:a16="http://schemas.microsoft.com/office/drawing/2014/main" id="{0EB44640-2750-E817-79B1-774011614EFB}"/>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0" name="Table 9">
            <a:extLst>
              <a:ext uri="{FF2B5EF4-FFF2-40B4-BE49-F238E27FC236}">
                <a16:creationId xmlns:a16="http://schemas.microsoft.com/office/drawing/2014/main" id="{DFDAEA5B-7960-979C-CDA5-11F1DA0A4FA0}"/>
              </a:ext>
            </a:extLst>
          </p:cNvPr>
          <p:cNvGraphicFramePr>
            <a:graphicFrameLocks noGrp="1"/>
          </p:cNvGraphicFramePr>
          <p:nvPr>
            <p:extLst>
              <p:ext uri="{D42A27DB-BD31-4B8C-83A1-F6EECF244321}">
                <p14:modId xmlns:p14="http://schemas.microsoft.com/office/powerpoint/2010/main" val="295070318"/>
              </p:ext>
            </p:extLst>
          </p:nvPr>
        </p:nvGraphicFramePr>
        <p:xfrm>
          <a:off x="443755" y="1121872"/>
          <a:ext cx="11327363" cy="4685758"/>
        </p:xfrm>
        <a:graphic>
          <a:graphicData uri="http://schemas.openxmlformats.org/drawingml/2006/table">
            <a:tbl>
              <a:tblPr firstRow="1" bandRow="1">
                <a:tableStyleId>{21E4AEA4-8DFA-4A89-87EB-49C32662AFE0}</a:tableStyleId>
              </a:tblPr>
              <a:tblGrid>
                <a:gridCol w="712692">
                  <a:extLst>
                    <a:ext uri="{9D8B030D-6E8A-4147-A177-3AD203B41FA5}">
                      <a16:colId xmlns:a16="http://schemas.microsoft.com/office/drawing/2014/main" val="1349230075"/>
                    </a:ext>
                  </a:extLst>
                </a:gridCol>
                <a:gridCol w="2514600">
                  <a:extLst>
                    <a:ext uri="{9D8B030D-6E8A-4147-A177-3AD203B41FA5}">
                      <a16:colId xmlns:a16="http://schemas.microsoft.com/office/drawing/2014/main" val="45600859"/>
                    </a:ext>
                  </a:extLst>
                </a:gridCol>
                <a:gridCol w="1761565">
                  <a:extLst>
                    <a:ext uri="{9D8B030D-6E8A-4147-A177-3AD203B41FA5}">
                      <a16:colId xmlns:a16="http://schemas.microsoft.com/office/drawing/2014/main" val="2603472846"/>
                    </a:ext>
                  </a:extLst>
                </a:gridCol>
                <a:gridCol w="2205317">
                  <a:extLst>
                    <a:ext uri="{9D8B030D-6E8A-4147-A177-3AD203B41FA5}">
                      <a16:colId xmlns:a16="http://schemas.microsoft.com/office/drawing/2014/main" val="854370920"/>
                    </a:ext>
                  </a:extLst>
                </a:gridCol>
                <a:gridCol w="2191871">
                  <a:extLst>
                    <a:ext uri="{9D8B030D-6E8A-4147-A177-3AD203B41FA5}">
                      <a16:colId xmlns:a16="http://schemas.microsoft.com/office/drawing/2014/main" val="2371266141"/>
                    </a:ext>
                  </a:extLst>
                </a:gridCol>
                <a:gridCol w="1941318">
                  <a:extLst>
                    <a:ext uri="{9D8B030D-6E8A-4147-A177-3AD203B41FA5}">
                      <a16:colId xmlns:a16="http://schemas.microsoft.com/office/drawing/2014/main" val="2202314286"/>
                    </a:ext>
                  </a:extLst>
                </a:gridCol>
              </a:tblGrid>
              <a:tr h="58686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700" dirty="0" err="1">
                          <a:latin typeface="Times New Roman" panose="02020603050405020304" pitchFamily="18" charset="0"/>
                          <a:cs typeface="Times New Roman" panose="02020603050405020304" pitchFamily="18" charset="0"/>
                        </a:rPr>
                        <a:t>Sr.No</a:t>
                      </a:r>
                      <a:endParaRPr lang="en-IN" sz="17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600" dirty="0">
                          <a:latin typeface="Times New Roman" panose="02020603050405020304" pitchFamily="18" charset="0"/>
                          <a:cs typeface="Times New Roman" panose="02020603050405020304" pitchFamily="18" charset="0"/>
                        </a:rPr>
                        <a:t>Research Paper</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Author</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Techniques Used</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600" dirty="0">
                          <a:latin typeface="Times New Roman" panose="02020603050405020304" pitchFamily="18" charset="0"/>
                          <a:cs typeface="Times New Roman" panose="02020603050405020304" pitchFamily="18" charset="0"/>
                        </a:rPr>
                        <a:t>Advantages </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Disadvantages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97819641"/>
                  </a:ext>
                </a:extLst>
              </a:tr>
              <a:tr h="1812896">
                <a:tc>
                  <a:txBody>
                    <a:bodyPr/>
                    <a:lstStyle/>
                    <a:p>
                      <a:pPr algn="ctr"/>
                      <a:r>
                        <a:rPr lang="en-US" sz="1700" dirty="0">
                          <a:latin typeface="Times New Roman" panose="02020603050405020304" pitchFamily="18" charset="0"/>
                          <a:cs typeface="Times New Roman" panose="02020603050405020304" pitchFamily="18" charset="0"/>
                        </a:rPr>
                        <a:t>4</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"Building a Scalable Business Directory Platform with MERN Stack"</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err="1">
                          <a:latin typeface="Times New Roman" panose="02020603050405020304" pitchFamily="18" charset="0"/>
                          <a:cs typeface="Times New Roman" panose="02020603050405020304" pitchFamily="18" charset="0"/>
                        </a:rPr>
                        <a:t>Avinash</a:t>
                      </a:r>
                      <a:r>
                        <a:rPr lang="en-IN" sz="1800" dirty="0">
                          <a:latin typeface="Times New Roman" panose="02020603050405020304" pitchFamily="18" charset="0"/>
                          <a:cs typeface="Times New Roman" panose="02020603050405020304" pitchFamily="18" charset="0"/>
                        </a:rPr>
                        <a:t> Gupta, Neha </a:t>
                      </a:r>
                      <a:r>
                        <a:rPr lang="en-IN" sz="1800" dirty="0" err="1">
                          <a:latin typeface="Times New Roman" panose="02020603050405020304" pitchFamily="18" charset="0"/>
                          <a:cs typeface="Times New Roman" panose="02020603050405020304" pitchFamily="18" charset="0"/>
                        </a:rPr>
                        <a:t>Verma</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MongoDB, Express.js, React.js, Node.js, Cloud-based infrastructure, Load balancing</a:t>
                      </a:r>
                      <a:endParaRPr lang="en-IN" sz="1800" dirty="0">
                        <a:latin typeface="Times New Roman" panose="02020603050405020304" pitchFamily="18" charset="0"/>
                        <a:cs typeface="Times New Roman" panose="02020603050405020304" pitchFamily="18" charset="0"/>
                      </a:endParaRPr>
                    </a:p>
                  </a:txBody>
                  <a:tcPr/>
                </a:tc>
                <a:tc>
                  <a:txBody>
                    <a:bodyPr/>
                    <a:lstStyle/>
                    <a:p>
                      <a:pPr defTabSz="1708150"/>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High performance, fault tolerance, global reach.</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IN" sz="1800" b="0" i="0" kern="1200" dirty="0">
                          <a:solidFill>
                            <a:schemeClr val="dk1"/>
                          </a:solidFill>
                          <a:effectLst/>
                          <a:latin typeface="Times New Roman" panose="02020603050405020304" pitchFamily="18" charset="0"/>
                          <a:ea typeface="+mn-ea"/>
                          <a:cs typeface="Times New Roman" panose="02020603050405020304" pitchFamily="18" charset="0"/>
                        </a:rPr>
                        <a:t>Increased costs, complex management.</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673093840"/>
                  </a:ext>
                </a:extLst>
              </a:tr>
              <a:tr h="1424418">
                <a:tc>
                  <a:txBody>
                    <a:bodyPr/>
                    <a:lstStyle/>
                    <a:p>
                      <a:pPr algn="ctr"/>
                      <a:r>
                        <a:rPr lang="en-US" sz="1700" dirty="0">
                          <a:latin typeface="Times New Roman" panose="02020603050405020304" pitchFamily="18" charset="0"/>
                          <a:cs typeface="Times New Roman" panose="02020603050405020304" pitchFamily="18" charset="0"/>
                        </a:rPr>
                        <a:t>5</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 Comparative Study of MERN Stack vs. Other Frameworks for Business Directory Development"</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a:latin typeface="Times New Roman" panose="02020603050405020304" pitchFamily="18" charset="0"/>
                          <a:cs typeface="Times New Roman" panose="02020603050405020304" pitchFamily="18" charset="0"/>
                        </a:rPr>
                        <a:t>Nikhil Jain, </a:t>
                      </a:r>
                      <a:r>
                        <a:rPr lang="en-IN" sz="1800" dirty="0" err="1">
                          <a:latin typeface="Times New Roman" panose="02020603050405020304" pitchFamily="18" charset="0"/>
                          <a:cs typeface="Times New Roman" panose="02020603050405020304" pitchFamily="18" charset="0"/>
                        </a:rPr>
                        <a:t>Meghana</a:t>
                      </a:r>
                      <a:r>
                        <a:rPr lang="en-IN" sz="1800" dirty="0">
                          <a:latin typeface="Times New Roman" panose="02020603050405020304" pitchFamily="18" charset="0"/>
                          <a:cs typeface="Times New Roman" panose="02020603050405020304" pitchFamily="18" charset="0"/>
                        </a:rPr>
                        <a:t> Rao</a:t>
                      </a:r>
                    </a:p>
                  </a:txBody>
                  <a:tcPr/>
                </a:tc>
                <a:tc>
                  <a:txBody>
                    <a:bodyPr/>
                    <a:lstStyle/>
                    <a:p>
                      <a:r>
                        <a:rPr lang="en-IN" sz="1800" dirty="0">
                          <a:latin typeface="Times New Roman" panose="02020603050405020304" pitchFamily="18" charset="0"/>
                          <a:cs typeface="Times New Roman" panose="02020603050405020304" pitchFamily="18" charset="0"/>
                        </a:rPr>
                        <a:t>MongoDB, Express.js, React.js, Node.js, Django, </a:t>
                      </a:r>
                      <a:r>
                        <a:rPr lang="en-IN" sz="1800" dirty="0" err="1">
                          <a:latin typeface="Times New Roman" panose="02020603050405020304" pitchFamily="18" charset="0"/>
                          <a:cs typeface="Times New Roman" panose="02020603050405020304" pitchFamily="18" charset="0"/>
                        </a:rPr>
                        <a:t>Laravel</a:t>
                      </a:r>
                      <a:r>
                        <a:rPr lang="en-IN" sz="1800" dirty="0">
                          <a:latin typeface="Times New Roman" panose="02020603050405020304" pitchFamily="18" charset="0"/>
                          <a:cs typeface="Times New Roman" panose="02020603050405020304" pitchFamily="18" charset="0"/>
                        </a:rPr>
                        <a:t>, Ruby on Rails</a:t>
                      </a: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Full-stack JavaScript ecosystem, rapid development, flexibility.</a:t>
                      </a:r>
                      <a:endParaRPr lang="en-IN" sz="1700"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Learning curve for beginners, potential performance limitations compared to compiled languages.</a:t>
                      </a:r>
                      <a:endParaRPr lang="en-IN" sz="17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18607478"/>
                  </a:ext>
                </a:extLst>
              </a:tr>
            </a:tbl>
          </a:graphicData>
        </a:graphic>
      </p:graphicFrame>
      <p:cxnSp>
        <p:nvCxnSpPr>
          <p:cNvPr id="3" name="Straight Connector 2">
            <a:extLst>
              <a:ext uri="{FF2B5EF4-FFF2-40B4-BE49-F238E27FC236}">
                <a16:creationId xmlns:a16="http://schemas.microsoft.com/office/drawing/2014/main" id="{7E97E283-C318-0D36-E4AD-E7F109767AE6}"/>
              </a:ext>
            </a:extLst>
          </p:cNvPr>
          <p:cNvCxnSpPr>
            <a:cxnSpLocks/>
          </p:cNvCxnSpPr>
          <p:nvPr/>
        </p:nvCxnSpPr>
        <p:spPr>
          <a:xfrm>
            <a:off x="402199" y="985753"/>
            <a:ext cx="11373853"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955216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55490-6CC3-E78F-2C8E-7A6FF62D9795}"/>
              </a:ext>
            </a:extLst>
          </p:cNvPr>
          <p:cNvSpPr>
            <a:spLocks noGrp="1"/>
          </p:cNvSpPr>
          <p:nvPr>
            <p:ph type="title"/>
          </p:nvPr>
        </p:nvSpPr>
        <p:spPr/>
        <p:txBody>
          <a:bodyPr>
            <a:normAutofit/>
          </a:bodyPr>
          <a:lstStyle/>
          <a:p>
            <a:pPr algn="ctr"/>
            <a:r>
              <a:rPr lang="en-IN" sz="4000" b="1" dirty="0">
                <a:latin typeface="Aptos" panose="020B0004020202020204" pitchFamily="34" charset="0"/>
              </a:rPr>
              <a:t>PROBLEM STATEMENT (EXISTING SYSYEM)</a:t>
            </a:r>
          </a:p>
        </p:txBody>
      </p:sp>
      <p:sp>
        <p:nvSpPr>
          <p:cNvPr id="3" name="Content Placeholder 2">
            <a:extLst>
              <a:ext uri="{FF2B5EF4-FFF2-40B4-BE49-F238E27FC236}">
                <a16:creationId xmlns:a16="http://schemas.microsoft.com/office/drawing/2014/main" id="{F6330379-55EA-AE7A-6DB6-CB21552BF5CB}"/>
              </a:ext>
            </a:extLst>
          </p:cNvPr>
          <p:cNvSpPr>
            <a:spLocks noGrp="1"/>
          </p:cNvSpPr>
          <p:nvPr>
            <p:ph idx="1"/>
          </p:nvPr>
        </p:nvSpPr>
        <p:spPr/>
        <p:txBody>
          <a:bodyPr>
            <a:normAutofit/>
          </a:bodyPr>
          <a:lstStyle/>
          <a:p>
            <a:r>
              <a:rPr lang="en-US" sz="2400" b="1" dirty="0"/>
              <a:t>Outdated Design: </a:t>
            </a:r>
            <a:r>
              <a:rPr lang="en-US" sz="2400" dirty="0"/>
              <a:t>The website lacks a modern, user-friendly interface, making it visually unappealing and difficult to navigate.</a:t>
            </a:r>
          </a:p>
          <a:p>
            <a:r>
              <a:rPr lang="en-US" sz="2400" b="1" dirty="0"/>
              <a:t>No Mobile Responsiveness: </a:t>
            </a:r>
            <a:r>
              <a:rPr lang="en-US" sz="2400" dirty="0"/>
              <a:t>The website does not adapt to mobile devices, limiting accessibility for users on smartphones and tablets.</a:t>
            </a:r>
            <a:r>
              <a:rPr lang="en-US" sz="2400" b="1" dirty="0"/>
              <a:t> </a:t>
            </a:r>
          </a:p>
          <a:p>
            <a:r>
              <a:rPr lang="en-US" sz="2400" b="1" dirty="0"/>
              <a:t>Lack of Online Booking: </a:t>
            </a:r>
            <a:r>
              <a:rPr lang="en-US" sz="2400" dirty="0"/>
              <a:t>The site does not offer online appointment booking, causing inconvenience for users who prefer digital scheduling.</a:t>
            </a:r>
          </a:p>
          <a:p>
            <a:r>
              <a:rPr lang="en-US" sz="2400" b="1" dirty="0"/>
              <a:t>Inefficient Content Management</a:t>
            </a:r>
            <a:r>
              <a:rPr lang="en-US" sz="2400" dirty="0"/>
              <a:t>: Updating or adding new services, promotions, or announcements is cumbersome and slow.</a:t>
            </a:r>
          </a:p>
          <a:p>
            <a:endParaRPr lang="en-IN" sz="2400" dirty="0"/>
          </a:p>
        </p:txBody>
      </p:sp>
      <p:cxnSp>
        <p:nvCxnSpPr>
          <p:cNvPr id="4" name="Straight Connector 3">
            <a:extLst>
              <a:ext uri="{FF2B5EF4-FFF2-40B4-BE49-F238E27FC236}">
                <a16:creationId xmlns:a16="http://schemas.microsoft.com/office/drawing/2014/main" id="{D7A76D40-8E83-EE63-77CA-A47B5C52C662}"/>
              </a:ext>
            </a:extLst>
          </p:cNvPr>
          <p:cNvCxnSpPr>
            <a:cxnSpLocks/>
          </p:cNvCxnSpPr>
          <p:nvPr/>
        </p:nvCxnSpPr>
        <p:spPr>
          <a:xfrm>
            <a:off x="336884" y="1660849"/>
            <a:ext cx="11373853"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1828DB1E-A142-38E7-51A9-1E579EC3762A}"/>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655225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79866-5F15-EFC3-1FAF-18B0E918D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732536-296B-3085-D566-9A57EAAF5DE9}"/>
              </a:ext>
            </a:extLst>
          </p:cNvPr>
          <p:cNvSpPr>
            <a:spLocks noGrp="1"/>
          </p:cNvSpPr>
          <p:nvPr>
            <p:ph type="title"/>
          </p:nvPr>
        </p:nvSpPr>
        <p:spPr/>
        <p:txBody>
          <a:bodyPr>
            <a:normAutofit/>
          </a:bodyPr>
          <a:lstStyle/>
          <a:p>
            <a:pPr algn="ctr"/>
            <a:r>
              <a:rPr lang="en-IN" sz="4000" b="1" dirty="0">
                <a:latin typeface="Aptos" panose="020B0004020202020204" pitchFamily="34" charset="0"/>
              </a:rPr>
              <a:t>PROBLEM STATEMENT (PROPOSED SYSYEM)</a:t>
            </a:r>
          </a:p>
        </p:txBody>
      </p:sp>
      <p:sp>
        <p:nvSpPr>
          <p:cNvPr id="3" name="Content Placeholder 2">
            <a:extLst>
              <a:ext uri="{FF2B5EF4-FFF2-40B4-BE49-F238E27FC236}">
                <a16:creationId xmlns:a16="http://schemas.microsoft.com/office/drawing/2014/main" id="{5029F4B1-F2AD-1897-85BD-DEABF3DC0E97}"/>
              </a:ext>
            </a:extLst>
          </p:cNvPr>
          <p:cNvSpPr>
            <a:spLocks noGrp="1"/>
          </p:cNvSpPr>
          <p:nvPr>
            <p:ph idx="1"/>
          </p:nvPr>
        </p:nvSpPr>
        <p:spPr/>
        <p:txBody>
          <a:bodyPr>
            <a:normAutofit fontScale="92500" lnSpcReduction="10000"/>
          </a:bodyPr>
          <a:lstStyle/>
          <a:p>
            <a:r>
              <a:rPr lang="en-US" b="1" dirty="0"/>
              <a:t>Business directory website : </a:t>
            </a:r>
            <a:r>
              <a:rPr lang="en-US" dirty="0"/>
              <a:t>Create a web-based platform where businesses can list their services, and users can search for and discover these businesses. This can be tailored to specific niches such as local services, professionals, or industry-specific directories. </a:t>
            </a:r>
          </a:p>
          <a:p>
            <a:r>
              <a:rPr lang="en-US" b="1" dirty="0"/>
              <a:t>Business Listings: </a:t>
            </a:r>
            <a:r>
              <a:rPr lang="en-US" dirty="0"/>
              <a:t>Business owners can create, edit, and delete listings Include details such as business name, contact information, services offered, and operating hours.</a:t>
            </a:r>
          </a:p>
          <a:p>
            <a:r>
              <a:rPr lang="en-US" b="1" dirty="0"/>
              <a:t>Search and Filters: </a:t>
            </a:r>
            <a:r>
              <a:rPr lang="en-US" dirty="0"/>
              <a:t>Search bar for users to find businesses by name, category, or location. Filters for narrowing down search result</a:t>
            </a:r>
          </a:p>
          <a:p>
            <a:r>
              <a:rPr lang="en-US" b="1" dirty="0"/>
              <a:t>Categories and Tags: </a:t>
            </a:r>
            <a:r>
              <a:rPr lang="en-US" dirty="0"/>
              <a:t>Businesses can be categorized by type and tagged with relevant keywords. Users can browse businesses by category</a:t>
            </a:r>
            <a:endParaRPr lang="en-IN" dirty="0"/>
          </a:p>
        </p:txBody>
      </p:sp>
      <p:cxnSp>
        <p:nvCxnSpPr>
          <p:cNvPr id="4" name="Straight Connector 3">
            <a:extLst>
              <a:ext uri="{FF2B5EF4-FFF2-40B4-BE49-F238E27FC236}">
                <a16:creationId xmlns:a16="http://schemas.microsoft.com/office/drawing/2014/main" id="{A1755BF5-0C79-F564-F4C9-A60C93E37742}"/>
              </a:ext>
            </a:extLst>
          </p:cNvPr>
          <p:cNvCxnSpPr>
            <a:cxnSpLocks/>
          </p:cNvCxnSpPr>
          <p:nvPr/>
        </p:nvCxnSpPr>
        <p:spPr>
          <a:xfrm>
            <a:off x="336884" y="1660849"/>
            <a:ext cx="11373853"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3EE28545-C871-AEB3-97FC-CD774F7456A4}"/>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7950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01C2E-FBEF-03D9-13E7-72CEBD241FF2}"/>
              </a:ext>
            </a:extLst>
          </p:cNvPr>
          <p:cNvSpPr>
            <a:spLocks noGrp="1"/>
          </p:cNvSpPr>
          <p:nvPr>
            <p:ph type="title"/>
          </p:nvPr>
        </p:nvSpPr>
        <p:spPr/>
        <p:txBody>
          <a:bodyPr>
            <a:normAutofit/>
          </a:bodyPr>
          <a:lstStyle/>
          <a:p>
            <a:pPr algn="ctr"/>
            <a:r>
              <a:rPr lang="en-IN" sz="4800" b="1" dirty="0">
                <a:latin typeface="Aptos" panose="020B0004020202020204" pitchFamily="34" charset="0"/>
              </a:rPr>
              <a:t>DATA FLOW</a:t>
            </a:r>
          </a:p>
        </p:txBody>
      </p:sp>
      <p:cxnSp>
        <p:nvCxnSpPr>
          <p:cNvPr id="3" name="Straight Connector 2">
            <a:extLst>
              <a:ext uri="{FF2B5EF4-FFF2-40B4-BE49-F238E27FC236}">
                <a16:creationId xmlns:a16="http://schemas.microsoft.com/office/drawing/2014/main" id="{B80A9F93-6155-FB98-2152-181332D7D906}"/>
              </a:ext>
            </a:extLst>
          </p:cNvPr>
          <p:cNvCxnSpPr>
            <a:cxnSpLocks/>
          </p:cNvCxnSpPr>
          <p:nvPr/>
        </p:nvCxnSpPr>
        <p:spPr>
          <a:xfrm>
            <a:off x="391886" y="1660849"/>
            <a:ext cx="11094098"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5" name="Rectangle 4">
            <a:extLst>
              <a:ext uri="{FF2B5EF4-FFF2-40B4-BE49-F238E27FC236}">
                <a16:creationId xmlns:a16="http://schemas.microsoft.com/office/drawing/2014/main" id="{B6C1E643-BB2E-5DF2-1770-81E8428A7ED7}"/>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7" name="Group 6">
            <a:extLst>
              <a:ext uri="{FF2B5EF4-FFF2-40B4-BE49-F238E27FC236}">
                <a16:creationId xmlns:a16="http://schemas.microsoft.com/office/drawing/2014/main" id="{AD8D35F8-23B0-8BAA-9830-5169BAA4B6B7}"/>
              </a:ext>
            </a:extLst>
          </p:cNvPr>
          <p:cNvGrpSpPr/>
          <p:nvPr/>
        </p:nvGrpSpPr>
        <p:grpSpPr>
          <a:xfrm>
            <a:off x="690465" y="1884783"/>
            <a:ext cx="10121951" cy="3721048"/>
            <a:chOff x="0" y="0"/>
            <a:chExt cx="5776159" cy="4297680"/>
          </a:xfrm>
          <a:solidFill>
            <a:schemeClr val="accent2"/>
          </a:solidFill>
        </p:grpSpPr>
        <p:sp>
          <p:nvSpPr>
            <p:cNvPr id="8" name="Rectangle: Rounded Corners 7">
              <a:extLst>
                <a:ext uri="{FF2B5EF4-FFF2-40B4-BE49-F238E27FC236}">
                  <a16:creationId xmlns:a16="http://schemas.microsoft.com/office/drawing/2014/main" id="{EA387584-A245-95F4-DE0E-18E11AE0EF56}"/>
                </a:ext>
              </a:extLst>
            </p:cNvPr>
            <p:cNvSpPr/>
            <p:nvPr/>
          </p:nvSpPr>
          <p:spPr>
            <a:xfrm>
              <a:off x="3703320" y="45720"/>
              <a:ext cx="2026920" cy="754380"/>
            </a:xfrm>
            <a:prstGeom prst="roundRect">
              <a:avLst>
                <a:gd name="adj" fmla="val 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9" name="Rectangle: Rounded Corners 8">
              <a:extLst>
                <a:ext uri="{FF2B5EF4-FFF2-40B4-BE49-F238E27FC236}">
                  <a16:creationId xmlns:a16="http://schemas.microsoft.com/office/drawing/2014/main" id="{14D22348-52D3-6722-A24E-74B12B0F44C2}"/>
                </a:ext>
              </a:extLst>
            </p:cNvPr>
            <p:cNvSpPr/>
            <p:nvPr/>
          </p:nvSpPr>
          <p:spPr>
            <a:xfrm>
              <a:off x="0" y="0"/>
              <a:ext cx="2026920" cy="754380"/>
            </a:xfrm>
            <a:prstGeom prst="roundRect">
              <a:avLst>
                <a:gd name="adj" fmla="val 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0" name="Rectangle: Rounded Corners 9">
              <a:extLst>
                <a:ext uri="{FF2B5EF4-FFF2-40B4-BE49-F238E27FC236}">
                  <a16:creationId xmlns:a16="http://schemas.microsoft.com/office/drawing/2014/main" id="{9719A8B6-61F0-188B-A424-2DE396A329F5}"/>
                </a:ext>
              </a:extLst>
            </p:cNvPr>
            <p:cNvSpPr/>
            <p:nvPr/>
          </p:nvSpPr>
          <p:spPr>
            <a:xfrm>
              <a:off x="3748502" y="3543300"/>
              <a:ext cx="2027657" cy="754380"/>
            </a:xfrm>
            <a:prstGeom prst="roundRect">
              <a:avLst>
                <a:gd name="adj" fmla="val 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1" name="Text Box 3">
              <a:extLst>
                <a:ext uri="{FF2B5EF4-FFF2-40B4-BE49-F238E27FC236}">
                  <a16:creationId xmlns:a16="http://schemas.microsoft.com/office/drawing/2014/main" id="{20DAC018-6252-6DE5-4799-C873B5ECE502}"/>
                </a:ext>
              </a:extLst>
            </p:cNvPr>
            <p:cNvSpPr txBox="1"/>
            <p:nvPr/>
          </p:nvSpPr>
          <p:spPr>
            <a:xfrm>
              <a:off x="4015740" y="3727488"/>
              <a:ext cx="1402080"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CUSTOMER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Text Box 3">
              <a:extLst>
                <a:ext uri="{FF2B5EF4-FFF2-40B4-BE49-F238E27FC236}">
                  <a16:creationId xmlns:a16="http://schemas.microsoft.com/office/drawing/2014/main" id="{3FA72854-302B-BFC5-A3B3-5240B953EF18}"/>
                </a:ext>
              </a:extLst>
            </p:cNvPr>
            <p:cNvSpPr txBox="1"/>
            <p:nvPr/>
          </p:nvSpPr>
          <p:spPr>
            <a:xfrm>
              <a:off x="4095529" y="247574"/>
              <a:ext cx="1249680"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PAYMENT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4" name="Rectangle: Rounded Corners 13">
              <a:extLst>
                <a:ext uri="{FF2B5EF4-FFF2-40B4-BE49-F238E27FC236}">
                  <a16:creationId xmlns:a16="http://schemas.microsoft.com/office/drawing/2014/main" id="{59F6B4FA-C2FF-F543-B597-0B8B66AC5393}"/>
                </a:ext>
              </a:extLst>
            </p:cNvPr>
            <p:cNvSpPr/>
            <p:nvPr/>
          </p:nvSpPr>
          <p:spPr>
            <a:xfrm>
              <a:off x="15240" y="3512820"/>
              <a:ext cx="2026920" cy="754380"/>
            </a:xfrm>
            <a:prstGeom prst="roundRect">
              <a:avLst>
                <a:gd name="adj" fmla="val 0"/>
              </a:avLst>
            </a:prstGeom>
            <a:grp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15" name="Text Box 3">
              <a:extLst>
                <a:ext uri="{FF2B5EF4-FFF2-40B4-BE49-F238E27FC236}">
                  <a16:creationId xmlns:a16="http://schemas.microsoft.com/office/drawing/2014/main" id="{BA2F2D11-AD9E-DB52-BA90-26C0F57C78C9}"/>
                </a:ext>
              </a:extLst>
            </p:cNvPr>
            <p:cNvSpPr txBox="1"/>
            <p:nvPr/>
          </p:nvSpPr>
          <p:spPr>
            <a:xfrm>
              <a:off x="369440" y="3727488"/>
              <a:ext cx="1249680" cy="34290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SERVICE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grpSp>
      <p:sp>
        <p:nvSpPr>
          <p:cNvPr id="18" name="Oval 17">
            <a:extLst>
              <a:ext uri="{FF2B5EF4-FFF2-40B4-BE49-F238E27FC236}">
                <a16:creationId xmlns:a16="http://schemas.microsoft.com/office/drawing/2014/main" id="{5B2AFCD8-945C-59E1-9A05-BC34C66B60B3}"/>
              </a:ext>
            </a:extLst>
          </p:cNvPr>
          <p:cNvSpPr/>
          <p:nvPr/>
        </p:nvSpPr>
        <p:spPr>
          <a:xfrm>
            <a:off x="4835050" y="2951823"/>
            <a:ext cx="1800000" cy="1800000"/>
          </a:xfrm>
          <a:prstGeom prst="ellipse">
            <a:avLst/>
          </a:prstGeom>
          <a:solidFill>
            <a:srgbClr val="F0982E"/>
          </a:solidFill>
          <a:ln>
            <a:solidFill>
              <a:schemeClr val="tx1"/>
            </a:solidFill>
          </a:ln>
        </p:spPr>
        <p:style>
          <a:lnRef idx="3">
            <a:schemeClr val="lt1"/>
          </a:lnRef>
          <a:fillRef idx="1">
            <a:schemeClr val="accent2"/>
          </a:fillRef>
          <a:effectRef idx="1">
            <a:schemeClr val="accent2"/>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a:p>
        </p:txBody>
      </p:sp>
      <p:sp>
        <p:nvSpPr>
          <p:cNvPr id="20" name="Text Box 9">
            <a:extLst>
              <a:ext uri="{FF2B5EF4-FFF2-40B4-BE49-F238E27FC236}">
                <a16:creationId xmlns:a16="http://schemas.microsoft.com/office/drawing/2014/main" id="{4A5F4E88-D3B1-7A30-515B-700E77C989FB}"/>
              </a:ext>
            </a:extLst>
          </p:cNvPr>
          <p:cNvSpPr txBox="1"/>
          <p:nvPr/>
        </p:nvSpPr>
        <p:spPr>
          <a:xfrm>
            <a:off x="5134467" y="3485733"/>
            <a:ext cx="1201940" cy="6887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LOCAL SERVICE PROVIDER</a:t>
            </a: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Rounded Corners 18">
            <a:extLst>
              <a:ext uri="{FF2B5EF4-FFF2-40B4-BE49-F238E27FC236}">
                <a16:creationId xmlns:a16="http://schemas.microsoft.com/office/drawing/2014/main" id="{5A9AD24E-F843-4774-E114-5FC47FC8A7FE}"/>
              </a:ext>
            </a:extLst>
          </p:cNvPr>
          <p:cNvSpPr/>
          <p:nvPr/>
        </p:nvSpPr>
        <p:spPr>
          <a:xfrm>
            <a:off x="7193628" y="3523996"/>
            <a:ext cx="3551908" cy="653163"/>
          </a:xfrm>
          <a:prstGeom prst="roundRect">
            <a:avLst>
              <a:gd name="adj" fmla="val 0"/>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21" name="Text Box 3">
            <a:extLst>
              <a:ext uri="{FF2B5EF4-FFF2-40B4-BE49-F238E27FC236}">
                <a16:creationId xmlns:a16="http://schemas.microsoft.com/office/drawing/2014/main" id="{1D351252-023F-FF37-DC2B-C73551DD87B3}"/>
              </a:ext>
            </a:extLst>
          </p:cNvPr>
          <p:cNvSpPr txBox="1"/>
          <p:nvPr/>
        </p:nvSpPr>
        <p:spPr>
          <a:xfrm>
            <a:off x="7883630" y="3595347"/>
            <a:ext cx="2189898" cy="476137"/>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latin typeface="Calibri" panose="020F0502020204030204" pitchFamily="34" charset="0"/>
                <a:ea typeface="Calibri" panose="020F0502020204030204" pitchFamily="34" charset="0"/>
                <a:cs typeface="Times New Roman" panose="02020603050405020304" pitchFamily="18" charset="0"/>
              </a:rPr>
              <a:t>SYSTEM USER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6" name="Straight Arrow Connector 5">
            <a:extLst>
              <a:ext uri="{FF2B5EF4-FFF2-40B4-BE49-F238E27FC236}">
                <a16:creationId xmlns:a16="http://schemas.microsoft.com/office/drawing/2014/main" id="{CC0515D3-0D88-DDF6-B5CE-9FEB24862F80}"/>
              </a:ext>
            </a:extLst>
          </p:cNvPr>
          <p:cNvCxnSpPr>
            <a:stCxn id="18" idx="6"/>
          </p:cNvCxnSpPr>
          <p:nvPr/>
        </p:nvCxnSpPr>
        <p:spPr>
          <a:xfrm>
            <a:off x="6635050" y="3851823"/>
            <a:ext cx="54019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C4AC70C7-A9C4-C152-A010-E9F5A60FF103}"/>
              </a:ext>
            </a:extLst>
          </p:cNvPr>
          <p:cNvCxnSpPr>
            <a:stCxn id="18" idx="7"/>
            <a:endCxn id="8" idx="1"/>
          </p:cNvCxnSpPr>
          <p:nvPr/>
        </p:nvCxnSpPr>
        <p:spPr>
          <a:xfrm flipV="1">
            <a:off x="6371446" y="2250951"/>
            <a:ext cx="808595" cy="9644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5" name="Straight Arrow Connector 24">
            <a:extLst>
              <a:ext uri="{FF2B5EF4-FFF2-40B4-BE49-F238E27FC236}">
                <a16:creationId xmlns:a16="http://schemas.microsoft.com/office/drawing/2014/main" id="{1B18B0F0-53B5-878D-E888-6EC94AAC6D4F}"/>
              </a:ext>
            </a:extLst>
          </p:cNvPr>
          <p:cNvCxnSpPr>
            <a:stCxn id="18" idx="5"/>
            <a:endCxn id="10" idx="1"/>
          </p:cNvCxnSpPr>
          <p:nvPr/>
        </p:nvCxnSpPr>
        <p:spPr>
          <a:xfrm>
            <a:off x="6371446" y="4488219"/>
            <a:ext cx="887771" cy="79103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5DEC24AC-18CB-8772-8CE9-FF586FAD4F8A}"/>
              </a:ext>
            </a:extLst>
          </p:cNvPr>
          <p:cNvCxnSpPr>
            <a:stCxn id="18" idx="1"/>
            <a:endCxn id="9" idx="3"/>
          </p:cNvCxnSpPr>
          <p:nvPr/>
        </p:nvCxnSpPr>
        <p:spPr>
          <a:xfrm flipH="1" flipV="1">
            <a:off x="4242373" y="2211365"/>
            <a:ext cx="856281" cy="100406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608926C2-7B47-57FB-5478-48FD6368FAA3}"/>
              </a:ext>
            </a:extLst>
          </p:cNvPr>
          <p:cNvCxnSpPr>
            <a:stCxn id="18" idx="3"/>
            <a:endCxn id="14" idx="3"/>
          </p:cNvCxnSpPr>
          <p:nvPr/>
        </p:nvCxnSpPr>
        <p:spPr>
          <a:xfrm flipH="1">
            <a:off x="4269079" y="4488219"/>
            <a:ext cx="829575" cy="76464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0" name="Rectangle: Rounded Corners 29">
            <a:extLst>
              <a:ext uri="{FF2B5EF4-FFF2-40B4-BE49-F238E27FC236}">
                <a16:creationId xmlns:a16="http://schemas.microsoft.com/office/drawing/2014/main" id="{A959CE94-B2AC-92F9-5912-7229EE71DAD7}"/>
              </a:ext>
            </a:extLst>
          </p:cNvPr>
          <p:cNvSpPr/>
          <p:nvPr/>
        </p:nvSpPr>
        <p:spPr>
          <a:xfrm>
            <a:off x="655979" y="3525241"/>
            <a:ext cx="3551908" cy="653163"/>
          </a:xfrm>
          <a:prstGeom prst="roundRect">
            <a:avLst>
              <a:gd name="adj" fmla="val 0"/>
            </a:avLst>
          </a:prstGeom>
          <a:solidFill>
            <a:schemeClr val="accent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IN" dirty="0"/>
          </a:p>
        </p:txBody>
      </p:sp>
      <p:sp>
        <p:nvSpPr>
          <p:cNvPr id="31" name="Text Box 3">
            <a:extLst>
              <a:ext uri="{FF2B5EF4-FFF2-40B4-BE49-F238E27FC236}">
                <a16:creationId xmlns:a16="http://schemas.microsoft.com/office/drawing/2014/main" id="{52A3D605-D48E-5E34-A084-F86F9BB80A8A}"/>
              </a:ext>
            </a:extLst>
          </p:cNvPr>
          <p:cNvSpPr txBox="1"/>
          <p:nvPr/>
        </p:nvSpPr>
        <p:spPr>
          <a:xfrm>
            <a:off x="1253865" y="3706338"/>
            <a:ext cx="2189898" cy="29689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latin typeface="Calibri" panose="020F0502020204030204" pitchFamily="34" charset="0"/>
                <a:ea typeface="Calibri" panose="020F0502020204030204" pitchFamily="34" charset="0"/>
                <a:cs typeface="Times New Roman" panose="02020603050405020304" pitchFamily="18" charset="0"/>
              </a:rPr>
              <a:t>BUSINESS MANAGEMENT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2E9645EB-638B-0CC4-6DF5-D573FE3FAB65}"/>
              </a:ext>
            </a:extLst>
          </p:cNvPr>
          <p:cNvCxnSpPr>
            <a:stCxn id="18" idx="2"/>
            <a:endCxn id="30" idx="3"/>
          </p:cNvCxnSpPr>
          <p:nvPr/>
        </p:nvCxnSpPr>
        <p:spPr>
          <a:xfrm flipH="1">
            <a:off x="4207887" y="3851823"/>
            <a:ext cx="627163"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 name="Text Box 3">
            <a:extLst>
              <a:ext uri="{FF2B5EF4-FFF2-40B4-BE49-F238E27FC236}">
                <a16:creationId xmlns:a16="http://schemas.microsoft.com/office/drawing/2014/main" id="{82A8048C-840E-2B69-BE4C-C05A40D69734}"/>
              </a:ext>
            </a:extLst>
          </p:cNvPr>
          <p:cNvSpPr txBox="1"/>
          <p:nvPr/>
        </p:nvSpPr>
        <p:spPr>
          <a:xfrm>
            <a:off x="1672125" y="2098909"/>
            <a:ext cx="1416308" cy="32145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7000"/>
              </a:lnSpc>
              <a:spcAft>
                <a:spcPts val="800"/>
              </a:spcAft>
            </a:pPr>
            <a:r>
              <a:rPr lang="en-IN" sz="1400" b="1" kern="100" dirty="0">
                <a:effectLst/>
                <a:latin typeface="Calibri" panose="020F0502020204030204" pitchFamily="34" charset="0"/>
                <a:ea typeface="Calibri" panose="020F0502020204030204" pitchFamily="34" charset="0"/>
                <a:cs typeface="Times New Roman" panose="02020603050405020304" pitchFamily="18" charset="0"/>
              </a:rPr>
              <a:t>LOGIN/SIGN UP</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06748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FF2EB-4A5E-9059-C8C9-692000591CF9}"/>
              </a:ext>
            </a:extLst>
          </p:cNvPr>
          <p:cNvSpPr>
            <a:spLocks noGrp="1"/>
          </p:cNvSpPr>
          <p:nvPr>
            <p:ph type="title"/>
          </p:nvPr>
        </p:nvSpPr>
        <p:spPr/>
        <p:txBody>
          <a:bodyPr/>
          <a:lstStyle/>
          <a:p>
            <a:pPr algn="ctr"/>
            <a:r>
              <a:rPr lang="en-IN" b="1" dirty="0">
                <a:latin typeface="Aptos" panose="020B0004020202020204" pitchFamily="34" charset="0"/>
              </a:rPr>
              <a:t>SYSTEM DESIGN</a:t>
            </a:r>
          </a:p>
        </p:txBody>
      </p:sp>
      <p:sp>
        <p:nvSpPr>
          <p:cNvPr id="4" name="Content Placeholder 3">
            <a:extLst>
              <a:ext uri="{FF2B5EF4-FFF2-40B4-BE49-F238E27FC236}">
                <a16:creationId xmlns:a16="http://schemas.microsoft.com/office/drawing/2014/main" id="{597CB617-46AF-6E64-E03D-46EA9837544A}"/>
              </a:ext>
            </a:extLst>
          </p:cNvPr>
          <p:cNvSpPr>
            <a:spLocks noGrp="1"/>
          </p:cNvSpPr>
          <p:nvPr>
            <p:ph sz="half" idx="1"/>
          </p:nvPr>
        </p:nvSpPr>
        <p:spPr/>
        <p:txBody>
          <a:bodyPr/>
          <a:lstStyle/>
          <a:p>
            <a:pPr marL="0" indent="0">
              <a:buNone/>
            </a:pPr>
            <a:r>
              <a:rPr lang="en-IN" dirty="0"/>
              <a:t>SOFTWARE SPECIFICATION:-</a:t>
            </a:r>
          </a:p>
          <a:p>
            <a:pPr marL="0" indent="0">
              <a:buNone/>
            </a:pPr>
            <a:endParaRPr lang="en-IN" dirty="0"/>
          </a:p>
          <a:p>
            <a:pPr>
              <a:buFont typeface="Wingdings" panose="05000000000000000000" pitchFamily="2" charset="2"/>
              <a:buChar char="§"/>
            </a:pPr>
            <a:r>
              <a:rPr lang="en-IN" dirty="0"/>
              <a:t>Visual Studio</a:t>
            </a:r>
          </a:p>
          <a:p>
            <a:pPr>
              <a:buFont typeface="Wingdings" panose="05000000000000000000" pitchFamily="2" charset="2"/>
              <a:buChar char="§"/>
            </a:pPr>
            <a:r>
              <a:rPr lang="en-IN" dirty="0"/>
              <a:t>Language</a:t>
            </a:r>
          </a:p>
          <a:p>
            <a:pPr lvl="1"/>
            <a:r>
              <a:rPr lang="en-IN" dirty="0"/>
              <a:t>Frontend:-HTML, CSS</a:t>
            </a:r>
          </a:p>
          <a:p>
            <a:pPr lvl="1"/>
            <a:r>
              <a:rPr lang="en-IN" dirty="0"/>
              <a:t>Backend:-Node JS(Express JS)</a:t>
            </a:r>
          </a:p>
          <a:p>
            <a:pPr lvl="1"/>
            <a:r>
              <a:rPr lang="en-IN" dirty="0"/>
              <a:t>Database:-MongoDB </a:t>
            </a:r>
          </a:p>
          <a:p>
            <a:pPr>
              <a:buFont typeface="Wingdings" panose="05000000000000000000" pitchFamily="2" charset="2"/>
              <a:buChar char="q"/>
            </a:pPr>
            <a:endParaRPr lang="en-IN" dirty="0"/>
          </a:p>
        </p:txBody>
      </p:sp>
      <p:sp>
        <p:nvSpPr>
          <p:cNvPr id="5" name="Content Placeholder 4">
            <a:extLst>
              <a:ext uri="{FF2B5EF4-FFF2-40B4-BE49-F238E27FC236}">
                <a16:creationId xmlns:a16="http://schemas.microsoft.com/office/drawing/2014/main" id="{36EE3A4C-BC79-7443-7AD7-9D8C416366FE}"/>
              </a:ext>
            </a:extLst>
          </p:cNvPr>
          <p:cNvSpPr>
            <a:spLocks noGrp="1"/>
          </p:cNvSpPr>
          <p:nvPr>
            <p:ph sz="half" idx="2"/>
          </p:nvPr>
        </p:nvSpPr>
        <p:spPr/>
        <p:txBody>
          <a:bodyPr/>
          <a:lstStyle/>
          <a:p>
            <a:pPr marL="0" indent="0">
              <a:buNone/>
            </a:pPr>
            <a:r>
              <a:rPr lang="en-IN" dirty="0"/>
              <a:t>HARDWARE SPECIFICATION:-</a:t>
            </a:r>
          </a:p>
          <a:p>
            <a:pPr marL="0" indent="0">
              <a:buNone/>
            </a:pPr>
            <a:endParaRPr lang="en-IN" dirty="0"/>
          </a:p>
          <a:p>
            <a:pPr marL="0" indent="0">
              <a:buNone/>
            </a:pPr>
            <a:r>
              <a:rPr lang="en-IN" dirty="0"/>
              <a:t>Processor – AMD </a:t>
            </a:r>
            <a:r>
              <a:rPr lang="en-IN" dirty="0" err="1"/>
              <a:t>Ryzen</a:t>
            </a:r>
            <a:r>
              <a:rPr lang="en-IN" dirty="0"/>
              <a:t> 5</a:t>
            </a:r>
          </a:p>
          <a:p>
            <a:pPr marL="0" indent="0">
              <a:buNone/>
            </a:pPr>
            <a:r>
              <a:rPr lang="en-IN" dirty="0"/>
              <a:t>Windows 11</a:t>
            </a:r>
          </a:p>
          <a:p>
            <a:pPr marL="0" indent="0">
              <a:buNone/>
            </a:pPr>
            <a:r>
              <a:rPr lang="en-IN" dirty="0"/>
              <a:t>Hard Disk- 500 GB</a:t>
            </a:r>
          </a:p>
          <a:p>
            <a:pPr marL="0" indent="0">
              <a:buNone/>
            </a:pPr>
            <a:r>
              <a:rPr lang="en-IN" dirty="0"/>
              <a:t>Memory- 8GB RAM</a:t>
            </a:r>
          </a:p>
        </p:txBody>
      </p:sp>
      <p:cxnSp>
        <p:nvCxnSpPr>
          <p:cNvPr id="3" name="Straight Connector 2">
            <a:extLst>
              <a:ext uri="{FF2B5EF4-FFF2-40B4-BE49-F238E27FC236}">
                <a16:creationId xmlns:a16="http://schemas.microsoft.com/office/drawing/2014/main" id="{71E6A992-F8AC-E463-BCF1-6F0F870EF4F4}"/>
              </a:ext>
            </a:extLst>
          </p:cNvPr>
          <p:cNvCxnSpPr>
            <a:cxnSpLocks/>
          </p:cNvCxnSpPr>
          <p:nvPr/>
        </p:nvCxnSpPr>
        <p:spPr>
          <a:xfrm>
            <a:off x="391886" y="1660849"/>
            <a:ext cx="11094098" cy="0"/>
          </a:xfrm>
          <a:prstGeom prst="line">
            <a:avLst/>
          </a:prstGeom>
          <a:effectLst>
            <a:reflection blurRad="6350" stA="50000" endA="300" endPos="90000" dist="50800" dir="5400000" sy="-100000" algn="bl" rotWithShape="0"/>
          </a:effectLst>
        </p:spPr>
        <p:style>
          <a:lnRef idx="3">
            <a:schemeClr val="dk1"/>
          </a:lnRef>
          <a:fillRef idx="0">
            <a:schemeClr val="dk1"/>
          </a:fillRef>
          <a:effectRef idx="2">
            <a:schemeClr val="dk1"/>
          </a:effectRef>
          <a:fontRef idx="minor">
            <a:schemeClr val="tx1"/>
          </a:fontRef>
        </p:style>
      </p:cxnSp>
      <p:sp>
        <p:nvSpPr>
          <p:cNvPr id="7" name="Rectangle 6">
            <a:extLst>
              <a:ext uri="{FF2B5EF4-FFF2-40B4-BE49-F238E27FC236}">
                <a16:creationId xmlns:a16="http://schemas.microsoft.com/office/drawing/2014/main" id="{0B191DC9-DBC4-C388-15EA-7784FB21AB9A}"/>
              </a:ext>
            </a:extLst>
          </p:cNvPr>
          <p:cNvSpPr/>
          <p:nvPr/>
        </p:nvSpPr>
        <p:spPr>
          <a:xfrm>
            <a:off x="0" y="6419461"/>
            <a:ext cx="12192000" cy="438539"/>
          </a:xfrm>
          <a:prstGeom prst="rect">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941398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273</TotalTime>
  <Words>876</Words>
  <Application>Microsoft Office PowerPoint</Application>
  <PresentationFormat>Widescreen</PresentationFormat>
  <Paragraphs>128</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Aptos</vt:lpstr>
      <vt:lpstr>Arial</vt:lpstr>
      <vt:lpstr>Calibri</vt:lpstr>
      <vt:lpstr>Calibri Light</vt:lpstr>
      <vt:lpstr>Times New Roman</vt:lpstr>
      <vt:lpstr>Wingdings</vt:lpstr>
      <vt:lpstr>Office Theme</vt:lpstr>
      <vt:lpstr>PowerPoint Presentation</vt:lpstr>
      <vt:lpstr>INDEX</vt:lpstr>
      <vt:lpstr>INTRODUCTION</vt:lpstr>
      <vt:lpstr>LITERATURE SURVEY</vt:lpstr>
      <vt:lpstr>LITERATURE SURVEY</vt:lpstr>
      <vt:lpstr>PROBLEM STATEMENT (EXISTING SYSYEM)</vt:lpstr>
      <vt:lpstr>PROBLEM STATEMENT (PROPOSED SYSYEM)</vt:lpstr>
      <vt:lpstr>DATA FLOW</vt:lpstr>
      <vt:lpstr>SYSTEM DESIGN</vt:lpstr>
      <vt:lpstr>Result</vt:lpstr>
      <vt:lpstr>REGISTER PAGE</vt:lpstr>
      <vt:lpstr>LOGIN PAGE</vt:lpstr>
      <vt:lpstr>USER PROFILE PAGE</vt:lpstr>
      <vt:lpstr>BUSINESS DASHBOARD</vt:lpstr>
      <vt:lpstr>CREATE NEW SERVICE PAGE</vt:lpstr>
      <vt:lpstr>SERVICE LISTING PAGE</vt:lpstr>
      <vt:lpstr>SERVICE DETAILS PAGE</vt:lpstr>
      <vt:lpstr>BUSINESS DETAIL PAGE</vt:lpstr>
      <vt:lpstr>SERVICE BOOKING PAGE</vt:lpstr>
      <vt:lpstr>BOOKING HISTORY PAGE</vt:lpstr>
      <vt:lpstr>ABOUT US PAGE</vt:lpstr>
      <vt:lpstr>CONTACT US PAGE</vt:lpstr>
      <vt:lpstr>FAQ PAGE</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Shravani Rodge</dc:creator>
  <cp:lastModifiedBy>Shailesh Hawale</cp:lastModifiedBy>
  <cp:revision>48</cp:revision>
  <cp:lastPrinted>2024-09-23T14:38:05Z</cp:lastPrinted>
  <dcterms:created xsi:type="dcterms:W3CDTF">2024-03-20T13:00:29Z</dcterms:created>
  <dcterms:modified xsi:type="dcterms:W3CDTF">2024-10-25T05:58:42Z</dcterms:modified>
</cp:coreProperties>
</file>