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262" r:id="rId2"/>
    <p:sldId id="263" r:id="rId3"/>
    <p:sldId id="306" r:id="rId4"/>
    <p:sldId id="307" r:id="rId5"/>
    <p:sldId id="308" r:id="rId6"/>
    <p:sldId id="309" r:id="rId7"/>
    <p:sldId id="310" r:id="rId8"/>
    <p:sldId id="311" r:id="rId9"/>
    <p:sldId id="312" r:id="rId10"/>
    <p:sldId id="313" r:id="rId11"/>
    <p:sldId id="314" r:id="rId12"/>
    <p:sldId id="315" r:id="rId13"/>
    <p:sldId id="316" r:id="rId14"/>
    <p:sldId id="317" r:id="rId15"/>
  </p:sldIdLst>
  <p:sldSz cx="9144000" cy="5143500" type="screen16x9"/>
  <p:notesSz cx="6858000" cy="9144000"/>
  <p:embeddedFontLst>
    <p:embeddedFont>
      <p:font typeface="Montserrat" panose="00000500000000000000" pitchFamily="2" charset="0"/>
      <p:regular r:id="rId17"/>
      <p:bold r:id="rId18"/>
      <p:italic r:id="rId19"/>
      <p:boldItalic r:id="rId20"/>
    </p:embeddedFont>
    <p:embeddedFont>
      <p:font typeface="Montserrat ExtraBold" panose="00000900000000000000" pitchFamily="2"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3D3D33-9138-47B1-BD33-0E97DAE1D383}">
  <a:tblStyle styleId="{E13D3D33-9138-47B1-BD33-0E97DAE1D3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8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29023341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2902334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9BB86-539A-A44B-E0F9-95B36ED552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9F8560-CCAB-2507-CB44-2757F24FEC3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C52213F-113D-1A75-16C1-1B3299187CC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91934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FF7C1-B968-3AF5-A72A-CB4BC9B11F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846893-4051-CA99-A38F-6E30D77D684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2E25CEC-DE06-619E-3F06-3B9624E9792A}"/>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33925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0DC5C-BD91-F038-B893-EB4CB8CDC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274001-2540-C9B2-EBD1-B23D1091CD0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C351077-8FA8-C720-AD31-FB7FEB9101C0}"/>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06363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257BC-8F6F-1E54-DEA4-BB3A89B3B7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C0221E-4348-3CE5-E6CE-7DDF4F18072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C204ED0-7A0C-355A-57DA-BE121C2D722E}"/>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75424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18D60AF-3272-FAD4-0D5E-C1D242D80343}"/>
            </a:ext>
          </a:extLst>
        </p:cNvPr>
        <p:cNvGrpSpPr/>
        <p:nvPr/>
      </p:nvGrpSpPr>
      <p:grpSpPr>
        <a:xfrm>
          <a:off x="0" y="0"/>
          <a:ext cx="0" cy="0"/>
          <a:chOff x="0" y="0"/>
          <a:chExt cx="0" cy="0"/>
        </a:xfrm>
      </p:grpSpPr>
      <p:sp>
        <p:nvSpPr>
          <p:cNvPr id="218" name="Google Shape;218;g7f9262ee2f_0_5:notes">
            <a:extLst>
              <a:ext uri="{FF2B5EF4-FFF2-40B4-BE49-F238E27FC236}">
                <a16:creationId xmlns:a16="http://schemas.microsoft.com/office/drawing/2014/main" id="{92BE8CF4-0B10-89DE-DDB0-E04E718036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a:extLst>
              <a:ext uri="{FF2B5EF4-FFF2-40B4-BE49-F238E27FC236}">
                <a16:creationId xmlns:a16="http://schemas.microsoft.com/office/drawing/2014/main" id="{C5741B8D-3E3D-BC61-F995-56F9A9F72A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066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E43DFB1-CD9A-0D38-6ECF-83A6DB5121A1}"/>
            </a:ext>
          </a:extLst>
        </p:cNvPr>
        <p:cNvGrpSpPr/>
        <p:nvPr/>
      </p:nvGrpSpPr>
      <p:grpSpPr>
        <a:xfrm>
          <a:off x="0" y="0"/>
          <a:ext cx="0" cy="0"/>
          <a:chOff x="0" y="0"/>
          <a:chExt cx="0" cy="0"/>
        </a:xfrm>
      </p:grpSpPr>
      <p:sp>
        <p:nvSpPr>
          <p:cNvPr id="218" name="Google Shape;218;g7f9262ee2f_0_5:notes">
            <a:extLst>
              <a:ext uri="{FF2B5EF4-FFF2-40B4-BE49-F238E27FC236}">
                <a16:creationId xmlns:a16="http://schemas.microsoft.com/office/drawing/2014/main" id="{5FDDFCB8-7FF1-621E-EB04-4ECAAB2BC6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a:extLst>
              <a:ext uri="{FF2B5EF4-FFF2-40B4-BE49-F238E27FC236}">
                <a16:creationId xmlns:a16="http://schemas.microsoft.com/office/drawing/2014/main" id="{3E34BC69-88D6-BFEC-C8D4-7C003CD0BF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075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86AA402A-A327-5D02-DD23-BD338AB0A04E}"/>
            </a:ext>
          </a:extLst>
        </p:cNvPr>
        <p:cNvGrpSpPr/>
        <p:nvPr/>
      </p:nvGrpSpPr>
      <p:grpSpPr>
        <a:xfrm>
          <a:off x="0" y="0"/>
          <a:ext cx="0" cy="0"/>
          <a:chOff x="0" y="0"/>
          <a:chExt cx="0" cy="0"/>
        </a:xfrm>
      </p:grpSpPr>
      <p:sp>
        <p:nvSpPr>
          <p:cNvPr id="218" name="Google Shape;218;g7f9262ee2f_0_5:notes">
            <a:extLst>
              <a:ext uri="{FF2B5EF4-FFF2-40B4-BE49-F238E27FC236}">
                <a16:creationId xmlns:a16="http://schemas.microsoft.com/office/drawing/2014/main" id="{DD561380-584D-EA37-5E24-1CC58B68CA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a:extLst>
              <a:ext uri="{FF2B5EF4-FFF2-40B4-BE49-F238E27FC236}">
                <a16:creationId xmlns:a16="http://schemas.microsoft.com/office/drawing/2014/main" id="{6070AD22-4B97-1512-9483-A9A8295ADE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813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B49E15F-A876-F9E5-078E-CCF6867626D8}"/>
            </a:ext>
          </a:extLst>
        </p:cNvPr>
        <p:cNvGrpSpPr/>
        <p:nvPr/>
      </p:nvGrpSpPr>
      <p:grpSpPr>
        <a:xfrm>
          <a:off x="0" y="0"/>
          <a:ext cx="0" cy="0"/>
          <a:chOff x="0" y="0"/>
          <a:chExt cx="0" cy="0"/>
        </a:xfrm>
      </p:grpSpPr>
      <p:sp>
        <p:nvSpPr>
          <p:cNvPr id="218" name="Google Shape;218;g7f9262ee2f_0_5:notes">
            <a:extLst>
              <a:ext uri="{FF2B5EF4-FFF2-40B4-BE49-F238E27FC236}">
                <a16:creationId xmlns:a16="http://schemas.microsoft.com/office/drawing/2014/main" id="{C828D648-353E-D02F-F7CA-86DCDA6F3B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a:extLst>
              <a:ext uri="{FF2B5EF4-FFF2-40B4-BE49-F238E27FC236}">
                <a16:creationId xmlns:a16="http://schemas.microsoft.com/office/drawing/2014/main" id="{185DFF8F-0A5D-DD64-7876-762411993A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399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7587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9AA69-29A0-F8C1-7426-27EAD0921F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C08B7E-325F-C29C-33A2-6AFB40E1046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6C51F18-8699-2E14-3804-6ADA6DE090A7}"/>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89789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06A7C-8031-FD43-F878-73817D706E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762179-9CE4-A383-677B-549C0420620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2065ACB-60FF-1311-85AA-8EC765503D0E}"/>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08322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F94CD-1B26-27EB-25AD-C408F634EE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A034C0-3D2C-082B-6ED0-C543FB5A2FB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30EDF22-22BD-AA62-26BE-224913158812}"/>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03929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7" name="Google Shape;17;p4"/>
          <p:cNvSpPr txBox="1">
            <a:spLocks noGrp="1"/>
          </p:cNvSpPr>
          <p:nvPr>
            <p:ph type="body" idx="1"/>
          </p:nvPr>
        </p:nvSpPr>
        <p:spPr>
          <a:xfrm>
            <a:off x="938500" y="1659275"/>
            <a:ext cx="4946400" cy="27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lt1"/>
              </a:buClr>
              <a:buSzPts val="1400"/>
              <a:buChar char="●"/>
              <a:defRPr sz="1400">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937338"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2" name="Google Shape;62;p17"/>
          <p:cNvSpPr txBox="1">
            <a:spLocks noGrp="1"/>
          </p:cNvSpPr>
          <p:nvPr>
            <p:ph type="subTitle" idx="1"/>
          </p:nvPr>
        </p:nvSpPr>
        <p:spPr>
          <a:xfrm>
            <a:off x="1937338"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7"/>
          <p:cNvSpPr txBox="1">
            <a:spLocks noGrp="1"/>
          </p:cNvSpPr>
          <p:nvPr>
            <p:ph type="title" idx="2"/>
          </p:nvPr>
        </p:nvSpPr>
        <p:spPr>
          <a:xfrm>
            <a:off x="4816563"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4" name="Google Shape;64;p17"/>
          <p:cNvSpPr txBox="1">
            <a:spLocks noGrp="1"/>
          </p:cNvSpPr>
          <p:nvPr>
            <p:ph type="subTitle" idx="3"/>
          </p:nvPr>
        </p:nvSpPr>
        <p:spPr>
          <a:xfrm>
            <a:off x="4816563"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5" name="Google Shape;65;p1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8" r:id="rId3"/>
    <p:sldLayoutId id="214748366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4"/>
          <p:cNvSpPr txBox="1">
            <a:spLocks noGrp="1"/>
          </p:cNvSpPr>
          <p:nvPr>
            <p:ph type="title"/>
          </p:nvPr>
        </p:nvSpPr>
        <p:spPr>
          <a:xfrm>
            <a:off x="-240323" y="1137138"/>
            <a:ext cx="7426569" cy="1787769"/>
          </a:xfrm>
          <a:prstGeom prst="rect">
            <a:avLst/>
          </a:prstGeom>
        </p:spPr>
        <p:txBody>
          <a:bodyPr spcFirstLastPara="1" wrap="square" lIns="91425" tIns="91425" rIns="91425" bIns="91425" anchor="t" anchorCtr="0">
            <a:noAutofit/>
          </a:bodyPr>
          <a:lstStyle/>
          <a:p>
            <a:pPr lvl="0" algn="ctr"/>
            <a:r>
              <a:rPr lang="en-US" sz="3400" dirty="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BEYOND BOUNDARIES:</a:t>
            </a:r>
            <a:br>
              <a:rPr lang="en-US" sz="3000" b="1" dirty="0">
                <a:latin typeface="Times New Roman" panose="02020603050405020304" pitchFamily="18" charset="0"/>
                <a:cs typeface="Times New Roman" panose="02020603050405020304" pitchFamily="18" charset="0"/>
              </a:rPr>
            </a:br>
            <a:r>
              <a:rPr lang="en-US" sz="3000" b="1" dirty="0">
                <a:latin typeface="Times New Roman" panose="02020603050405020304" pitchFamily="18" charset="0"/>
                <a:cs typeface="Times New Roman" panose="02020603050405020304" pitchFamily="18" charset="0"/>
              </a:rPr>
              <a:t>MACHINE LEARNING FOR IPL   OUTCOME FORECASTING</a:t>
            </a:r>
            <a:endParaRPr sz="3000" b="1"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BB6DE8A-135F-FDD9-1C38-14C6C8F56247}"/>
              </a:ext>
            </a:extLst>
          </p:cNvPr>
          <p:cNvSpPr txBox="1"/>
          <p:nvPr/>
        </p:nvSpPr>
        <p:spPr>
          <a:xfrm>
            <a:off x="3236977" y="3864864"/>
            <a:ext cx="4043054" cy="1069246"/>
          </a:xfrm>
          <a:prstGeom prst="rect">
            <a:avLst/>
          </a:prstGeom>
          <a:noFill/>
        </p:spPr>
        <p:txBody>
          <a:bodyPr wrap="square" rtlCol="0">
            <a:spAutoFit/>
          </a:bodyPr>
          <a:lstStyle/>
          <a:p>
            <a:r>
              <a:rPr lang="en-US" sz="1600" dirty="0">
                <a:solidFill>
                  <a:schemeClr val="bg1"/>
                </a:solidFill>
                <a:latin typeface="Times New Roman" panose="02020603050405020304" pitchFamily="18" charset="0"/>
                <a:cs typeface="Times New Roman" panose="02020603050405020304" pitchFamily="18" charset="0"/>
              </a:rPr>
              <a:t>HAWIYA S</a:t>
            </a:r>
          </a:p>
          <a:p>
            <a:r>
              <a:rPr lang="en-US" sz="1600" dirty="0">
                <a:solidFill>
                  <a:schemeClr val="bg1"/>
                </a:solidFill>
                <a:latin typeface="Times New Roman" panose="02020603050405020304" pitchFamily="18" charset="0"/>
                <a:cs typeface="Times New Roman" panose="02020603050405020304" pitchFamily="18" charset="0"/>
              </a:rPr>
              <a:t>BE CSE</a:t>
            </a:r>
          </a:p>
          <a:p>
            <a:r>
              <a:rPr lang="en-US" sz="1600" dirty="0">
                <a:solidFill>
                  <a:schemeClr val="bg1"/>
                </a:solidFill>
                <a:latin typeface="Times New Roman" panose="02020603050405020304" pitchFamily="18" charset="0"/>
                <a:cs typeface="Times New Roman" panose="02020603050405020304" pitchFamily="18" charset="0"/>
              </a:rPr>
              <a:t>THIAGARAJAR COLLEGE OF ENGINNERING</a:t>
            </a:r>
            <a:endParaRPr lang="en-IN"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A5473-895D-777A-E32E-A0C657686A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3915E2-550A-B238-0A2F-B365E31023A0}"/>
              </a:ext>
            </a:extLst>
          </p:cNvPr>
          <p:cNvSpPr>
            <a:spLocks noGrp="1"/>
          </p:cNvSpPr>
          <p:nvPr>
            <p:ph type="title"/>
          </p:nvPr>
        </p:nvSpPr>
        <p:spPr>
          <a:xfrm>
            <a:off x="2304288" y="1432560"/>
            <a:ext cx="4230624" cy="45719"/>
          </a:xfrm>
        </p:spPr>
        <p:txBody>
          <a:bodyPr/>
          <a:lstStyle/>
          <a:p>
            <a:r>
              <a:rPr lang="en-US" dirty="0">
                <a:latin typeface="Times New Roman" panose="02020603050405020304" pitchFamily="18" charset="0"/>
                <a:cs typeface="Times New Roman" panose="02020603050405020304" pitchFamily="18" charset="0"/>
              </a:rPr>
              <a:t>Comparison between 2 Batsman</a:t>
            </a: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0D2324A6-660D-64F2-44F5-4E14DB241F5D}"/>
              </a:ext>
            </a:extLst>
          </p:cNvPr>
          <p:cNvSpPr>
            <a:spLocks noGrp="1"/>
          </p:cNvSpPr>
          <p:nvPr>
            <p:ph type="title" idx="4"/>
          </p:nvPr>
        </p:nvSpPr>
        <p:spPr>
          <a:xfrm>
            <a:off x="128016" y="405383"/>
            <a:ext cx="5900928" cy="734570"/>
          </a:xfrm>
        </p:spPr>
        <p:txBody>
          <a:bodyPr/>
          <a:lstStyle/>
          <a:p>
            <a:r>
              <a:rPr lang="en-US" sz="2500" b="1" dirty="0">
                <a:solidFill>
                  <a:schemeClr val="tx2">
                    <a:lumMod val="75000"/>
                  </a:schemeClr>
                </a:solidFill>
                <a:latin typeface="Times New Roman" panose="02020603050405020304" pitchFamily="18" charset="0"/>
                <a:cs typeface="Times New Roman" panose="02020603050405020304" pitchFamily="18" charset="0"/>
              </a:rPr>
              <a:t>EXPLORATORY DATA ANALYSIS</a:t>
            </a:r>
            <a:endParaRPr lang="en-IN" sz="2500"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9F1B1E-FA07-5140-ADF6-8BF1786CE20E}"/>
              </a:ext>
            </a:extLst>
          </p:cNvPr>
          <p:cNvPicPr>
            <a:picLocks noChangeAspect="1"/>
          </p:cNvPicPr>
          <p:nvPr/>
        </p:nvPicPr>
        <p:blipFill>
          <a:blip r:embed="rId3"/>
          <a:stretch>
            <a:fillRect/>
          </a:stretch>
        </p:blipFill>
        <p:spPr>
          <a:xfrm>
            <a:off x="1582615" y="1560343"/>
            <a:ext cx="5427786" cy="2387996"/>
          </a:xfrm>
          <a:prstGeom prst="rect">
            <a:avLst/>
          </a:prstGeom>
        </p:spPr>
      </p:pic>
      <p:sp>
        <p:nvSpPr>
          <p:cNvPr id="5" name="TextBox 4">
            <a:extLst>
              <a:ext uri="{FF2B5EF4-FFF2-40B4-BE49-F238E27FC236}">
                <a16:creationId xmlns:a16="http://schemas.microsoft.com/office/drawing/2014/main" id="{64FD19C7-590A-1321-BA60-DB9BEF0AD022}"/>
              </a:ext>
            </a:extLst>
          </p:cNvPr>
          <p:cNvSpPr txBox="1"/>
          <p:nvPr/>
        </p:nvSpPr>
        <p:spPr>
          <a:xfrm>
            <a:off x="1975338" y="4095395"/>
            <a:ext cx="5193323" cy="523220"/>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Line chart showing the IPL seasonal run comparison between batsmen V Kohli and RG Sharma from 2008 to 2024.</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94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50C64-9400-9671-8093-1DF3F80F8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FEC48F-A058-E766-8C49-B66AAD65FF9E}"/>
              </a:ext>
            </a:extLst>
          </p:cNvPr>
          <p:cNvSpPr>
            <a:spLocks noGrp="1"/>
          </p:cNvSpPr>
          <p:nvPr>
            <p:ph type="title"/>
          </p:nvPr>
        </p:nvSpPr>
        <p:spPr>
          <a:xfrm>
            <a:off x="158496" y="682752"/>
            <a:ext cx="6388608" cy="914400"/>
          </a:xfrm>
        </p:spPr>
        <p:txBody>
          <a:bodyPr/>
          <a:lstStyle/>
          <a:p>
            <a:pPr algn="l"/>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To predict how many runs a batsman will score in an IPL match using key contextual and player-based features.</a:t>
            </a: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22C34D3F-972E-991B-F65F-1C3E4DDB329B}"/>
              </a:ext>
            </a:extLst>
          </p:cNvPr>
          <p:cNvSpPr>
            <a:spLocks noGrp="1"/>
          </p:cNvSpPr>
          <p:nvPr>
            <p:ph type="title" idx="4"/>
          </p:nvPr>
        </p:nvSpPr>
        <p:spPr>
          <a:xfrm>
            <a:off x="103632" y="103632"/>
            <a:ext cx="5925312" cy="1036321"/>
          </a:xfrm>
        </p:spPr>
        <p:txBody>
          <a:bodyPr/>
          <a:lstStyle/>
          <a:p>
            <a:r>
              <a:rPr lang="en-US" sz="2500" b="1" dirty="0">
                <a:solidFill>
                  <a:schemeClr val="tx2">
                    <a:lumMod val="75000"/>
                  </a:schemeClr>
                </a:solidFill>
                <a:latin typeface="Times New Roman" panose="02020603050405020304" pitchFamily="18" charset="0"/>
                <a:cs typeface="Times New Roman" panose="02020603050405020304" pitchFamily="18" charset="0"/>
              </a:rPr>
              <a:t>MODEL OVERVIEW</a:t>
            </a:r>
            <a:endParaRPr lang="en-IN" sz="25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8A8688C-F5ED-6DB5-DA2C-881F32153D38}"/>
              </a:ext>
            </a:extLst>
          </p:cNvPr>
          <p:cNvSpPr txBox="1"/>
          <p:nvPr/>
        </p:nvSpPr>
        <p:spPr>
          <a:xfrm>
            <a:off x="310896" y="1719073"/>
            <a:ext cx="4212336" cy="2862322"/>
          </a:xfrm>
          <a:prstGeom prst="rect">
            <a:avLst/>
          </a:prstGeom>
          <a:noFill/>
        </p:spPr>
        <p:txBody>
          <a:bodyPr wrap="square" rtlCol="0">
            <a:spAutoFit/>
          </a:bodyPr>
          <a:lstStyle/>
          <a:p>
            <a:r>
              <a:rPr lang="en-US" sz="1800" b="1" dirty="0">
                <a:solidFill>
                  <a:schemeClr val="accent1"/>
                </a:solidFill>
                <a:latin typeface="Times New Roman" panose="02020603050405020304" pitchFamily="18" charset="0"/>
                <a:cs typeface="Times New Roman" panose="02020603050405020304" pitchFamily="18" charset="0"/>
              </a:rPr>
              <a:t>Input Features (X):</a:t>
            </a:r>
          </a:p>
          <a:p>
            <a:pPr marL="285750" indent="-285750">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Batsman Name</a:t>
            </a:r>
          </a:p>
          <a:p>
            <a:pPr marL="285750" indent="-285750">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Bowler Name</a:t>
            </a:r>
          </a:p>
          <a:p>
            <a:pPr marL="285750" indent="-285750">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Venue</a:t>
            </a:r>
          </a:p>
          <a:p>
            <a:pPr marL="285750" indent="-285750">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Match Format / Type</a:t>
            </a:r>
          </a:p>
          <a:p>
            <a:pPr marL="285750" indent="-285750">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Inning Number</a:t>
            </a:r>
          </a:p>
          <a:p>
            <a:pPr marL="285750" indent="-285750">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Batting Position</a:t>
            </a:r>
          </a:p>
          <a:p>
            <a:pPr marL="285750" indent="-285750">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Powerplay? (Yes/No)</a:t>
            </a:r>
          </a:p>
          <a:p>
            <a:pPr marL="285750" indent="-285750">
              <a:buClr>
                <a:schemeClr val="bg1"/>
              </a:buClr>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Recent Form (e.g., average runs in last 5 matches)</a:t>
            </a:r>
          </a:p>
        </p:txBody>
      </p:sp>
      <p:sp>
        <p:nvSpPr>
          <p:cNvPr id="5" name="TextBox 4">
            <a:extLst>
              <a:ext uri="{FF2B5EF4-FFF2-40B4-BE49-F238E27FC236}">
                <a16:creationId xmlns:a16="http://schemas.microsoft.com/office/drawing/2014/main" id="{306376EF-80A0-AA20-CCC6-BD7CA4388526}"/>
              </a:ext>
            </a:extLst>
          </p:cNvPr>
          <p:cNvSpPr txBox="1"/>
          <p:nvPr/>
        </p:nvSpPr>
        <p:spPr>
          <a:xfrm>
            <a:off x="4791456" y="1719073"/>
            <a:ext cx="4041648" cy="1138773"/>
          </a:xfrm>
          <a:prstGeom prst="rect">
            <a:avLst/>
          </a:prstGeom>
          <a:noFill/>
        </p:spPr>
        <p:txBody>
          <a:bodyPr wrap="square" rtlCol="0">
            <a:spAutoFit/>
          </a:bodyPr>
          <a:lstStyle/>
          <a:p>
            <a:r>
              <a:rPr lang="en-US" sz="1800" b="1" dirty="0">
                <a:solidFill>
                  <a:schemeClr val="accent1"/>
                </a:solidFill>
                <a:latin typeface="Times New Roman" panose="02020603050405020304" pitchFamily="18" charset="0"/>
                <a:cs typeface="Times New Roman" panose="02020603050405020304" pitchFamily="18" charset="0"/>
              </a:rPr>
              <a:t>Output (Y):</a:t>
            </a:r>
          </a:p>
          <a:p>
            <a:r>
              <a:rPr lang="en-US" sz="1800" b="1" dirty="0">
                <a:solidFill>
                  <a:schemeClr val="bg1"/>
                </a:solidFill>
                <a:latin typeface="Times New Roman" panose="02020603050405020304" pitchFamily="18" charset="0"/>
                <a:cs typeface="Times New Roman" panose="02020603050405020304" pitchFamily="18" charset="0"/>
              </a:rPr>
              <a:t>Predicted Runs</a:t>
            </a:r>
            <a:r>
              <a:rPr lang="en-US" sz="1800" dirty="0">
                <a:solidFill>
                  <a:schemeClr val="bg1"/>
                </a:solidFill>
                <a:latin typeface="Times New Roman" panose="02020603050405020304" pitchFamily="18" charset="0"/>
                <a:cs typeface="Times New Roman" panose="02020603050405020304" pitchFamily="18" charset="0"/>
              </a:rPr>
              <a:t> scored by the batsman</a:t>
            </a:r>
            <a:br>
              <a:rPr lang="en-US" sz="1800" dirty="0">
                <a:solidFill>
                  <a:schemeClr val="bg1"/>
                </a:solidFill>
                <a:latin typeface="Times New Roman" panose="02020603050405020304" pitchFamily="18" charset="0"/>
                <a:cs typeface="Times New Roman" panose="02020603050405020304" pitchFamily="18" charset="0"/>
              </a:rPr>
            </a:br>
            <a:r>
              <a:rPr lang="en-US" sz="1800" i="1" dirty="0">
                <a:solidFill>
                  <a:schemeClr val="bg1"/>
                </a:solidFill>
                <a:latin typeface="Times New Roman" panose="02020603050405020304" pitchFamily="18" charset="0"/>
                <a:cs typeface="Times New Roman" panose="02020603050405020304" pitchFamily="18" charset="0"/>
              </a:rPr>
              <a:t>(Continuous value: e.g., 32.6 runs)</a:t>
            </a:r>
            <a:endParaRPr lang="en-US" sz="18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16886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A2A92-BC1C-A340-72D2-16F363D96B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B4206A-80EF-8C60-DB58-27B63289B3C6}"/>
              </a:ext>
            </a:extLst>
          </p:cNvPr>
          <p:cNvSpPr>
            <a:spLocks noGrp="1"/>
          </p:cNvSpPr>
          <p:nvPr>
            <p:ph type="title"/>
          </p:nvPr>
        </p:nvSpPr>
        <p:spPr>
          <a:xfrm>
            <a:off x="0" y="938784"/>
            <a:ext cx="8436864" cy="1731264"/>
          </a:xfrm>
        </p:spPr>
        <p:txBody>
          <a:bodyPr/>
          <a:lstStyle/>
          <a:p>
            <a:pPr marL="285750" indent="-285750" algn="l">
              <a:buClr>
                <a:schemeClr val="bg1"/>
              </a:buClr>
              <a:buFont typeface="Arial" panose="020B0604020202020204" pitchFamily="34" charset="0"/>
              <a:buChar char="•"/>
            </a:pP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solidFill>
                  <a:schemeClr val="accent1"/>
                </a:solidFill>
                <a:latin typeface="Times New Roman" panose="02020603050405020304" pitchFamily="18" charset="0"/>
                <a:cs typeface="Times New Roman" panose="02020603050405020304" pitchFamily="18" charset="0"/>
              </a:rPr>
              <a:t>Model Definition</a:t>
            </a:r>
            <a:r>
              <a:rPr lang="en-US" dirty="0">
                <a:solidFill>
                  <a:schemeClr val="accent1"/>
                </a:solidFill>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1)The model is a supervised regression model using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to predict the number of runs a batsman will score in an IPL match.</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2)t learns from historical match data and player context to estimate runs based on input features.</a:t>
            </a: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3958DAB7-4DEC-992B-82A7-4EA58D438820}"/>
              </a:ext>
            </a:extLst>
          </p:cNvPr>
          <p:cNvSpPr>
            <a:spLocks noGrp="1"/>
          </p:cNvSpPr>
          <p:nvPr>
            <p:ph type="title" idx="4"/>
          </p:nvPr>
        </p:nvSpPr>
        <p:spPr>
          <a:xfrm>
            <a:off x="158496" y="365760"/>
            <a:ext cx="5870448" cy="774193"/>
          </a:xfrm>
        </p:spPr>
        <p:txBody>
          <a:bodyPr/>
          <a:lstStyle/>
          <a:p>
            <a:r>
              <a:rPr lang="en-US" sz="2500" b="1" dirty="0">
                <a:solidFill>
                  <a:schemeClr val="tx2">
                    <a:lumMod val="75000"/>
                  </a:schemeClr>
                </a:solidFill>
                <a:latin typeface="Times New Roman" panose="02020603050405020304" pitchFamily="18" charset="0"/>
                <a:cs typeface="Times New Roman" panose="02020603050405020304" pitchFamily="18" charset="0"/>
              </a:rPr>
              <a:t>MODEL OVERVIEW</a:t>
            </a:r>
            <a:endParaRPr lang="en-IN" sz="25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719B616-7D15-DAFC-9D91-34BFE9778CA2}"/>
              </a:ext>
            </a:extLst>
          </p:cNvPr>
          <p:cNvSpPr txBox="1"/>
          <p:nvPr/>
        </p:nvSpPr>
        <p:spPr>
          <a:xfrm>
            <a:off x="274320" y="2968752"/>
            <a:ext cx="5638800" cy="369332"/>
          </a:xfrm>
          <a:prstGeom prst="rect">
            <a:avLst/>
          </a:prstGeom>
          <a:noFill/>
        </p:spPr>
        <p:txBody>
          <a:bodyPr wrap="square" rtlCol="0">
            <a:spAutoFit/>
          </a:bodyPr>
          <a:lstStyle/>
          <a:p>
            <a:r>
              <a:rPr lang="en-US" sz="1800" b="1" dirty="0">
                <a:solidFill>
                  <a:schemeClr val="accent1"/>
                </a:solidFill>
                <a:latin typeface="Times New Roman" panose="02020603050405020304" pitchFamily="18" charset="0"/>
                <a:cs typeface="Times New Roman" panose="02020603050405020304" pitchFamily="18" charset="0"/>
              </a:rPr>
              <a:t>Why this algorithm has been used</a:t>
            </a:r>
            <a:endParaRPr lang="en-IN" sz="1800" b="1" dirty="0">
              <a:solidFill>
                <a:schemeClr val="accent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3E089E-0274-7430-6E61-3DFDF70369C6}"/>
              </a:ext>
            </a:extLst>
          </p:cNvPr>
          <p:cNvSpPr txBox="1"/>
          <p:nvPr/>
        </p:nvSpPr>
        <p:spPr>
          <a:xfrm>
            <a:off x="207264" y="3338084"/>
            <a:ext cx="8644128" cy="1200329"/>
          </a:xfrm>
          <a:prstGeom prst="rect">
            <a:avLst/>
          </a:prstGeom>
          <a:noFill/>
        </p:spPr>
        <p:txBody>
          <a:bodyPr wrap="square" rtlCol="0">
            <a:spAutoFit/>
          </a:bodyPr>
          <a:lstStyle/>
          <a:p>
            <a:r>
              <a:rPr lang="en-US" sz="1800" dirty="0">
                <a:solidFill>
                  <a:schemeClr val="bg1"/>
                </a:solidFill>
                <a:latin typeface="Times New Roman" panose="02020603050405020304" pitchFamily="18" charset="0"/>
                <a:cs typeface="Times New Roman" panose="02020603050405020304" pitchFamily="18" charset="0"/>
              </a:rPr>
              <a:t>	1)</a:t>
            </a:r>
            <a:r>
              <a:rPr lang="en-US" sz="1800" dirty="0" err="1">
                <a:solidFill>
                  <a:schemeClr val="bg1"/>
                </a:solidFill>
                <a:latin typeface="Times New Roman" panose="02020603050405020304" pitchFamily="18" charset="0"/>
                <a:cs typeface="Times New Roman" panose="02020603050405020304" pitchFamily="18" charset="0"/>
              </a:rPr>
              <a:t>XGBoost</a:t>
            </a:r>
            <a:r>
              <a:rPr lang="en-US" sz="1800" dirty="0">
                <a:solidFill>
                  <a:schemeClr val="bg1"/>
                </a:solidFill>
                <a:latin typeface="Times New Roman" panose="02020603050405020304" pitchFamily="18" charset="0"/>
                <a:cs typeface="Times New Roman" panose="02020603050405020304" pitchFamily="18" charset="0"/>
              </a:rPr>
              <a:t> was used because it offers </a:t>
            </a:r>
            <a:r>
              <a:rPr lang="en-US" sz="1800" b="1" dirty="0">
                <a:solidFill>
                  <a:schemeClr val="bg1"/>
                </a:solidFill>
                <a:latin typeface="Times New Roman" panose="02020603050405020304" pitchFamily="18" charset="0"/>
                <a:cs typeface="Times New Roman" panose="02020603050405020304" pitchFamily="18" charset="0"/>
              </a:rPr>
              <a:t>high accuracy</a:t>
            </a:r>
            <a:r>
              <a:rPr lang="en-US" sz="1800" dirty="0">
                <a:solidFill>
                  <a:schemeClr val="bg1"/>
                </a:solidFill>
                <a:latin typeface="Times New Roman" panose="02020603050405020304" pitchFamily="18" charset="0"/>
                <a:cs typeface="Times New Roman" panose="02020603050405020304" pitchFamily="18" charset="0"/>
              </a:rPr>
              <a:t>, handles </a:t>
            </a:r>
            <a:r>
              <a:rPr lang="en-US" sz="1800" b="1" dirty="0">
                <a:solidFill>
                  <a:schemeClr val="bg1"/>
                </a:solidFill>
                <a:latin typeface="Times New Roman" panose="02020603050405020304" pitchFamily="18" charset="0"/>
                <a:cs typeface="Times New Roman" panose="02020603050405020304" pitchFamily="18" charset="0"/>
              </a:rPr>
              <a:t>non-linear relationships</a:t>
            </a:r>
            <a:r>
              <a:rPr lang="en-US" sz="1800" dirty="0">
                <a:solidFill>
                  <a:schemeClr val="bg1"/>
                </a:solidFill>
                <a:latin typeface="Times New Roman" panose="02020603050405020304" pitchFamily="18" charset="0"/>
                <a:cs typeface="Times New Roman" panose="02020603050405020304" pitchFamily="18" charset="0"/>
              </a:rPr>
              <a:t>, and is </a:t>
            </a:r>
            <a:r>
              <a:rPr lang="en-US" sz="1800" b="1" dirty="0">
                <a:solidFill>
                  <a:schemeClr val="bg1"/>
                </a:solidFill>
                <a:latin typeface="Times New Roman" panose="02020603050405020304" pitchFamily="18" charset="0"/>
                <a:cs typeface="Times New Roman" panose="02020603050405020304" pitchFamily="18" charset="0"/>
              </a:rPr>
              <a:t>efficient</a:t>
            </a:r>
            <a:r>
              <a:rPr lang="en-US" sz="1800" dirty="0">
                <a:solidFill>
                  <a:schemeClr val="bg1"/>
                </a:solidFill>
                <a:latin typeface="Times New Roman" panose="02020603050405020304" pitchFamily="18" charset="0"/>
                <a:cs typeface="Times New Roman" panose="02020603050405020304" pitchFamily="18" charset="0"/>
              </a:rPr>
              <a:t> for large datasets.</a:t>
            </a:r>
            <a:br>
              <a:rPr lang="en-US" sz="1800" dirty="0">
                <a:solidFill>
                  <a:schemeClr val="bg1"/>
                </a:solidFill>
                <a:latin typeface="Times New Roman" panose="02020603050405020304" pitchFamily="18" charset="0"/>
                <a:cs typeface="Times New Roman" panose="02020603050405020304" pitchFamily="18" charset="0"/>
              </a:rPr>
            </a:br>
            <a:r>
              <a:rPr lang="en-US" sz="1800" dirty="0">
                <a:solidFill>
                  <a:schemeClr val="bg1"/>
                </a:solidFill>
                <a:latin typeface="Times New Roman" panose="02020603050405020304" pitchFamily="18" charset="0"/>
                <a:cs typeface="Times New Roman" panose="02020603050405020304" pitchFamily="18" charset="0"/>
              </a:rPr>
              <a:t>	2)Its built-in </a:t>
            </a:r>
            <a:r>
              <a:rPr lang="en-US" sz="1800" b="1" dirty="0">
                <a:solidFill>
                  <a:schemeClr val="bg1"/>
                </a:solidFill>
                <a:latin typeface="Times New Roman" panose="02020603050405020304" pitchFamily="18" charset="0"/>
                <a:cs typeface="Times New Roman" panose="02020603050405020304" pitchFamily="18" charset="0"/>
              </a:rPr>
              <a:t>regularization</a:t>
            </a:r>
            <a:r>
              <a:rPr lang="en-US" sz="1800" dirty="0">
                <a:solidFill>
                  <a:schemeClr val="bg1"/>
                </a:solidFill>
                <a:latin typeface="Times New Roman" panose="02020603050405020304" pitchFamily="18" charset="0"/>
                <a:cs typeface="Times New Roman" panose="02020603050405020304" pitchFamily="18" charset="0"/>
              </a:rPr>
              <a:t> helps prevent overfitting, making it ideal for predicting batsman performance.</a:t>
            </a:r>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137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1893F-8A22-6DBF-45A5-CA049F0D9ACA}"/>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63C5CF7-A3AB-7551-C810-2E05F441E196}"/>
              </a:ext>
            </a:extLst>
          </p:cNvPr>
          <p:cNvSpPr>
            <a:spLocks noGrp="1"/>
          </p:cNvSpPr>
          <p:nvPr>
            <p:ph type="title" idx="4"/>
          </p:nvPr>
        </p:nvSpPr>
        <p:spPr>
          <a:xfrm>
            <a:off x="60960" y="216623"/>
            <a:ext cx="5967984" cy="923330"/>
          </a:xfrm>
        </p:spPr>
        <p:txBody>
          <a:bodyPr/>
          <a:lstStyle/>
          <a:p>
            <a:r>
              <a:rPr lang="en-US" sz="2500" b="1" dirty="0">
                <a:solidFill>
                  <a:schemeClr val="tx2">
                    <a:lumMod val="75000"/>
                  </a:schemeClr>
                </a:solidFill>
                <a:latin typeface="Times New Roman" panose="02020603050405020304" pitchFamily="18" charset="0"/>
                <a:cs typeface="Times New Roman" panose="02020603050405020304" pitchFamily="18" charset="0"/>
              </a:rPr>
              <a:t>PREDICTED RUNS FOR  A BATSMAN</a:t>
            </a:r>
            <a:endParaRPr lang="en-IN" sz="25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307D287-30E3-7660-06FA-5414BF33419E}"/>
              </a:ext>
            </a:extLst>
          </p:cNvPr>
          <p:cNvSpPr txBox="1"/>
          <p:nvPr/>
        </p:nvSpPr>
        <p:spPr>
          <a:xfrm>
            <a:off x="237744" y="859536"/>
            <a:ext cx="5102352" cy="2800767"/>
          </a:xfrm>
          <a:prstGeom prst="rect">
            <a:avLst/>
          </a:prstGeom>
          <a:noFill/>
        </p:spPr>
        <p:txBody>
          <a:bodyPr wrap="square">
            <a:spAutoFit/>
          </a:bodyPr>
          <a:lstStyle/>
          <a:p>
            <a:pPr>
              <a:buNone/>
            </a:pPr>
            <a:r>
              <a:rPr lang="en-IN" sz="1800" b="1" dirty="0">
                <a:solidFill>
                  <a:schemeClr val="accent1"/>
                </a:solidFill>
                <a:latin typeface="Times New Roman" panose="02020603050405020304" pitchFamily="18" charset="0"/>
                <a:cs typeface="Times New Roman" panose="02020603050405020304" pitchFamily="18" charset="0"/>
              </a:rPr>
              <a:t>Input Features:</a:t>
            </a:r>
          </a:p>
          <a:p>
            <a:pPr>
              <a:buNone/>
            </a:pPr>
            <a:endParaRPr lang="en-IN" b="1" dirty="0"/>
          </a:p>
          <a:p>
            <a:pPr marL="285750" indent="-285750">
              <a:buClr>
                <a:schemeClr val="bg1"/>
              </a:buClr>
              <a:buFont typeface="Wingdings" panose="05000000000000000000" pitchFamily="2" charset="2"/>
              <a:buChar char="§"/>
            </a:pPr>
            <a:r>
              <a:rPr lang="en-IN" sz="1800" b="1" dirty="0">
                <a:solidFill>
                  <a:schemeClr val="bg1"/>
                </a:solidFill>
                <a:latin typeface="Times New Roman" panose="02020603050405020304" pitchFamily="18" charset="0"/>
                <a:cs typeface="Times New Roman" panose="02020603050405020304" pitchFamily="18" charset="0"/>
              </a:rPr>
              <a:t>Batsman</a:t>
            </a:r>
            <a:r>
              <a:rPr lang="en-IN" sz="1800" dirty="0">
                <a:solidFill>
                  <a:schemeClr val="bg1"/>
                </a:solidFill>
                <a:latin typeface="Times New Roman" panose="02020603050405020304" pitchFamily="18" charset="0"/>
                <a:cs typeface="Times New Roman" panose="02020603050405020304" pitchFamily="18" charset="0"/>
              </a:rPr>
              <a:t>: </a:t>
            </a:r>
            <a:r>
              <a:rPr lang="en-IN" sz="1800" i="1" dirty="0">
                <a:solidFill>
                  <a:schemeClr val="bg1"/>
                </a:solidFill>
                <a:latin typeface="Times New Roman" panose="02020603050405020304" pitchFamily="18" charset="0"/>
                <a:cs typeface="Times New Roman" panose="02020603050405020304" pitchFamily="18" charset="0"/>
              </a:rPr>
              <a:t>Rohit Sharma</a:t>
            </a: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
            </a:pPr>
            <a:r>
              <a:rPr lang="en-IN" sz="1800" b="1" dirty="0">
                <a:solidFill>
                  <a:schemeClr val="bg1"/>
                </a:solidFill>
                <a:latin typeface="Times New Roman" panose="02020603050405020304" pitchFamily="18" charset="0"/>
                <a:cs typeface="Times New Roman" panose="02020603050405020304" pitchFamily="18" charset="0"/>
              </a:rPr>
              <a:t>Bowler</a:t>
            </a:r>
            <a:r>
              <a:rPr lang="en-IN" sz="1800" dirty="0">
                <a:solidFill>
                  <a:schemeClr val="bg1"/>
                </a:solidFill>
                <a:latin typeface="Times New Roman" panose="02020603050405020304" pitchFamily="18" charset="0"/>
                <a:cs typeface="Times New Roman" panose="02020603050405020304" pitchFamily="18" charset="0"/>
              </a:rPr>
              <a:t>: </a:t>
            </a:r>
            <a:r>
              <a:rPr lang="en-IN" sz="1800" i="1" dirty="0">
                <a:solidFill>
                  <a:schemeClr val="bg1"/>
                </a:solidFill>
                <a:latin typeface="Times New Roman" panose="02020603050405020304" pitchFamily="18" charset="0"/>
                <a:cs typeface="Times New Roman" panose="02020603050405020304" pitchFamily="18" charset="0"/>
              </a:rPr>
              <a:t>Part-time Spinner</a:t>
            </a: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
            </a:pPr>
            <a:r>
              <a:rPr lang="en-IN" sz="1800" b="1" dirty="0">
                <a:solidFill>
                  <a:schemeClr val="bg1"/>
                </a:solidFill>
                <a:latin typeface="Times New Roman" panose="02020603050405020304" pitchFamily="18" charset="0"/>
                <a:cs typeface="Times New Roman" panose="02020603050405020304" pitchFamily="18" charset="0"/>
              </a:rPr>
              <a:t>Venue</a:t>
            </a:r>
            <a:r>
              <a:rPr lang="en-IN" sz="1800" dirty="0">
                <a:solidFill>
                  <a:schemeClr val="bg1"/>
                </a:solidFill>
                <a:latin typeface="Times New Roman" panose="02020603050405020304" pitchFamily="18" charset="0"/>
                <a:cs typeface="Times New Roman" panose="02020603050405020304" pitchFamily="18" charset="0"/>
              </a:rPr>
              <a:t>: </a:t>
            </a:r>
            <a:r>
              <a:rPr lang="en-IN" sz="1800" i="1" dirty="0">
                <a:solidFill>
                  <a:schemeClr val="bg1"/>
                </a:solidFill>
                <a:latin typeface="Times New Roman" panose="02020603050405020304" pitchFamily="18" charset="0"/>
                <a:cs typeface="Times New Roman" panose="02020603050405020304" pitchFamily="18" charset="0"/>
              </a:rPr>
              <a:t>Eden Gardens</a:t>
            </a: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
            </a:pPr>
            <a:r>
              <a:rPr lang="en-IN" sz="1800" b="1" dirty="0">
                <a:solidFill>
                  <a:schemeClr val="bg1"/>
                </a:solidFill>
                <a:latin typeface="Times New Roman" panose="02020603050405020304" pitchFamily="18" charset="0"/>
                <a:cs typeface="Times New Roman" panose="02020603050405020304" pitchFamily="18" charset="0"/>
              </a:rPr>
              <a:t>Match Format</a:t>
            </a:r>
            <a:r>
              <a:rPr lang="en-IN" sz="1800" dirty="0">
                <a:solidFill>
                  <a:schemeClr val="bg1"/>
                </a:solidFill>
                <a:latin typeface="Times New Roman" panose="02020603050405020304" pitchFamily="18" charset="0"/>
                <a:cs typeface="Times New Roman" panose="02020603050405020304" pitchFamily="18" charset="0"/>
              </a:rPr>
              <a:t>: </a:t>
            </a:r>
            <a:r>
              <a:rPr lang="en-IN" sz="1800" i="1" dirty="0">
                <a:solidFill>
                  <a:schemeClr val="bg1"/>
                </a:solidFill>
                <a:latin typeface="Times New Roman" panose="02020603050405020304" pitchFamily="18" charset="0"/>
                <a:cs typeface="Times New Roman" panose="02020603050405020304" pitchFamily="18" charset="0"/>
              </a:rPr>
              <a:t>T20 IPL</a:t>
            </a: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
            </a:pPr>
            <a:r>
              <a:rPr lang="en-IN" sz="1800" b="1" dirty="0">
                <a:solidFill>
                  <a:schemeClr val="bg1"/>
                </a:solidFill>
                <a:latin typeface="Times New Roman" panose="02020603050405020304" pitchFamily="18" charset="0"/>
                <a:cs typeface="Times New Roman" panose="02020603050405020304" pitchFamily="18" charset="0"/>
              </a:rPr>
              <a:t>Inning Number</a:t>
            </a:r>
            <a:r>
              <a:rPr lang="en-IN" sz="1800" dirty="0">
                <a:solidFill>
                  <a:schemeClr val="bg1"/>
                </a:solidFill>
                <a:latin typeface="Times New Roman" panose="02020603050405020304" pitchFamily="18" charset="0"/>
                <a:cs typeface="Times New Roman" panose="02020603050405020304" pitchFamily="18" charset="0"/>
              </a:rPr>
              <a:t>: </a:t>
            </a:r>
            <a:r>
              <a:rPr lang="en-IN" sz="1800" i="1" dirty="0">
                <a:solidFill>
                  <a:schemeClr val="bg1"/>
                </a:solidFill>
                <a:latin typeface="Times New Roman" panose="02020603050405020304" pitchFamily="18" charset="0"/>
                <a:cs typeface="Times New Roman" panose="02020603050405020304" pitchFamily="18" charset="0"/>
              </a:rPr>
              <a:t>2nd</a:t>
            </a: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
            </a:pPr>
            <a:r>
              <a:rPr lang="en-IN" sz="1800" b="1" dirty="0">
                <a:solidFill>
                  <a:schemeClr val="bg1"/>
                </a:solidFill>
                <a:latin typeface="Times New Roman" panose="02020603050405020304" pitchFamily="18" charset="0"/>
                <a:cs typeface="Times New Roman" panose="02020603050405020304" pitchFamily="18" charset="0"/>
              </a:rPr>
              <a:t>Batting Position</a:t>
            </a:r>
            <a:r>
              <a:rPr lang="en-IN" sz="1800" dirty="0">
                <a:solidFill>
                  <a:schemeClr val="bg1"/>
                </a:solidFill>
                <a:latin typeface="Times New Roman" panose="02020603050405020304" pitchFamily="18" charset="0"/>
                <a:cs typeface="Times New Roman" panose="02020603050405020304" pitchFamily="18" charset="0"/>
              </a:rPr>
              <a:t>: </a:t>
            </a:r>
            <a:r>
              <a:rPr lang="en-IN" sz="1800" i="1" dirty="0">
                <a:solidFill>
                  <a:schemeClr val="bg1"/>
                </a:solidFill>
                <a:latin typeface="Times New Roman" panose="02020603050405020304" pitchFamily="18" charset="0"/>
                <a:cs typeface="Times New Roman" panose="02020603050405020304" pitchFamily="18" charset="0"/>
              </a:rPr>
              <a:t>Opener</a:t>
            </a: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
            </a:pPr>
            <a:r>
              <a:rPr lang="en-IN" sz="1800" b="1" dirty="0">
                <a:solidFill>
                  <a:schemeClr val="bg1"/>
                </a:solidFill>
                <a:latin typeface="Times New Roman" panose="02020603050405020304" pitchFamily="18" charset="0"/>
                <a:cs typeface="Times New Roman" panose="02020603050405020304" pitchFamily="18" charset="0"/>
              </a:rPr>
              <a:t>Powerplay?</a:t>
            </a:r>
            <a:r>
              <a:rPr lang="en-IN" sz="1800" dirty="0">
                <a:solidFill>
                  <a:schemeClr val="bg1"/>
                </a:solidFill>
                <a:latin typeface="Times New Roman" panose="02020603050405020304" pitchFamily="18" charset="0"/>
                <a:cs typeface="Times New Roman" panose="02020603050405020304" pitchFamily="18" charset="0"/>
              </a:rPr>
              <a:t>: </a:t>
            </a:r>
            <a:r>
              <a:rPr lang="en-IN" sz="1800" i="1" dirty="0">
                <a:solidFill>
                  <a:schemeClr val="bg1"/>
                </a:solidFill>
                <a:latin typeface="Times New Roman" panose="02020603050405020304" pitchFamily="18" charset="0"/>
                <a:cs typeface="Times New Roman" panose="02020603050405020304" pitchFamily="18" charset="0"/>
              </a:rPr>
              <a:t>Yes</a:t>
            </a:r>
            <a:endParaRPr lang="en-IN" sz="1800" dirty="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
            </a:pPr>
            <a:r>
              <a:rPr lang="en-IN" sz="1800" b="1" dirty="0">
                <a:solidFill>
                  <a:schemeClr val="bg1"/>
                </a:solidFill>
                <a:latin typeface="Times New Roman" panose="02020603050405020304" pitchFamily="18" charset="0"/>
                <a:cs typeface="Times New Roman" panose="02020603050405020304" pitchFamily="18" charset="0"/>
              </a:rPr>
              <a:t>Recent Form</a:t>
            </a:r>
            <a:r>
              <a:rPr lang="en-IN" sz="1800" dirty="0">
                <a:solidFill>
                  <a:schemeClr val="bg1"/>
                </a:solidFill>
                <a:latin typeface="Times New Roman" panose="02020603050405020304" pitchFamily="18" charset="0"/>
                <a:cs typeface="Times New Roman" panose="02020603050405020304" pitchFamily="18" charset="0"/>
              </a:rPr>
              <a:t>: </a:t>
            </a:r>
            <a:r>
              <a:rPr lang="en-IN" sz="1800" i="1" dirty="0" err="1">
                <a:solidFill>
                  <a:schemeClr val="bg1"/>
                </a:solidFill>
                <a:latin typeface="Times New Roman" panose="02020603050405020304" pitchFamily="18" charset="0"/>
                <a:cs typeface="Times New Roman" panose="02020603050405020304" pitchFamily="18" charset="0"/>
              </a:rPr>
              <a:t>Avg</a:t>
            </a:r>
            <a:r>
              <a:rPr lang="en-IN" sz="1800" i="1" dirty="0">
                <a:solidFill>
                  <a:schemeClr val="bg1"/>
                </a:solidFill>
                <a:latin typeface="Times New Roman" panose="02020603050405020304" pitchFamily="18" charset="0"/>
                <a:cs typeface="Times New Roman" panose="02020603050405020304" pitchFamily="18" charset="0"/>
              </a:rPr>
              <a:t> 70.4 runs (last 5 matches)</a:t>
            </a:r>
            <a:endParaRPr lang="en-IN" sz="18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547F580-48B4-DA29-D83E-B7C9C57CBA5A}"/>
              </a:ext>
            </a:extLst>
          </p:cNvPr>
          <p:cNvSpPr txBox="1"/>
          <p:nvPr/>
        </p:nvSpPr>
        <p:spPr>
          <a:xfrm>
            <a:off x="4187952" y="859536"/>
            <a:ext cx="3102864" cy="923330"/>
          </a:xfrm>
          <a:prstGeom prst="rect">
            <a:avLst/>
          </a:prstGeom>
          <a:noFill/>
        </p:spPr>
        <p:txBody>
          <a:bodyPr wrap="square">
            <a:spAutoFit/>
          </a:bodyPr>
          <a:lstStyle/>
          <a:p>
            <a:pPr>
              <a:buNone/>
            </a:pPr>
            <a:r>
              <a:rPr lang="en-US" sz="1800" b="1" dirty="0">
                <a:solidFill>
                  <a:schemeClr val="accent1"/>
                </a:solidFill>
                <a:latin typeface="Times New Roman" panose="02020603050405020304" pitchFamily="18" charset="0"/>
                <a:cs typeface="Times New Roman" panose="02020603050405020304" pitchFamily="18" charset="0"/>
              </a:rPr>
              <a:t>Model Output</a:t>
            </a:r>
          </a:p>
          <a:p>
            <a:pPr>
              <a:buNone/>
            </a:pPr>
            <a:endParaRPr lang="en-US" sz="1800" b="1" dirty="0">
              <a:solidFill>
                <a:schemeClr val="accent1"/>
              </a:solidFill>
              <a:latin typeface="Times New Roman" panose="02020603050405020304" pitchFamily="18" charset="0"/>
              <a:cs typeface="Times New Roman" panose="02020603050405020304" pitchFamily="18" charset="0"/>
            </a:endParaRPr>
          </a:p>
          <a:p>
            <a:r>
              <a:rPr lang="en-US" sz="1800" b="1" dirty="0">
                <a:solidFill>
                  <a:schemeClr val="bg1"/>
                </a:solidFill>
                <a:latin typeface="Times New Roman" panose="02020603050405020304" pitchFamily="18" charset="0"/>
                <a:cs typeface="Times New Roman" panose="02020603050405020304" pitchFamily="18" charset="0"/>
              </a:rPr>
              <a:t>Predicted Runs</a:t>
            </a:r>
            <a:r>
              <a:rPr lang="en-US" sz="1800" dirty="0">
                <a:solidFill>
                  <a:schemeClr val="bg1"/>
                </a:solidFill>
                <a:latin typeface="Times New Roman" panose="02020603050405020304" pitchFamily="18" charset="0"/>
                <a:cs typeface="Times New Roman" panose="02020603050405020304" pitchFamily="18" charset="0"/>
              </a:rPr>
              <a:t>: </a:t>
            </a:r>
            <a:r>
              <a:rPr lang="en-US" sz="1800" i="1" dirty="0">
                <a:solidFill>
                  <a:schemeClr val="bg1"/>
                </a:solidFill>
                <a:latin typeface="Times New Roman" panose="02020603050405020304" pitchFamily="18" charset="0"/>
                <a:cs typeface="Times New Roman" panose="02020603050405020304" pitchFamily="18" charset="0"/>
              </a:rPr>
              <a:t>101.3 runs</a:t>
            </a:r>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3D8EC42-5B1D-9D09-C3A3-EFBD25056885}"/>
              </a:ext>
            </a:extLst>
          </p:cNvPr>
          <p:cNvSpPr txBox="1"/>
          <p:nvPr/>
        </p:nvSpPr>
        <p:spPr>
          <a:xfrm>
            <a:off x="237744" y="3767328"/>
            <a:ext cx="8833104" cy="1200329"/>
          </a:xfrm>
          <a:prstGeom prst="rect">
            <a:avLst/>
          </a:prstGeom>
          <a:noFill/>
        </p:spPr>
        <p:txBody>
          <a:bodyPr wrap="square">
            <a:spAutoFit/>
          </a:bodyPr>
          <a:lstStyle/>
          <a:p>
            <a:r>
              <a:rPr lang="en-US" sz="1800" b="1" dirty="0">
                <a:solidFill>
                  <a:schemeClr val="accent1"/>
                </a:solidFill>
                <a:latin typeface="Times New Roman" panose="02020603050405020304" pitchFamily="18" charset="0"/>
                <a:cs typeface="Times New Roman" panose="02020603050405020304" pitchFamily="18" charset="0"/>
              </a:rPr>
              <a:t>Interpretation</a:t>
            </a:r>
            <a:r>
              <a:rPr lang="en-US" sz="1800" dirty="0">
                <a:solidFill>
                  <a:schemeClr val="accent1"/>
                </a:solidFill>
                <a:latin typeface="Times New Roman" panose="02020603050405020304" pitchFamily="18" charset="0"/>
                <a:cs typeface="Times New Roman" panose="02020603050405020304" pitchFamily="18" charset="0"/>
              </a:rPr>
              <a:t>:</a:t>
            </a:r>
            <a:br>
              <a:rPr lang="en-US" dirty="0"/>
            </a:br>
            <a:r>
              <a:rPr lang="en-US" sz="1800" dirty="0">
                <a:solidFill>
                  <a:schemeClr val="bg1"/>
                </a:solidFill>
                <a:latin typeface="Times New Roman" panose="02020603050405020304" pitchFamily="18" charset="0"/>
                <a:cs typeface="Times New Roman" panose="02020603050405020304" pitchFamily="18" charset="0"/>
              </a:rPr>
              <a:t>Rohit Sharma is in top form and opening in a chase-friendly ground like Eden Gardens. With weak bowling opposition and powerplay advantage, the model projects a century. Historical data suggests Eden favors experienced openers chasing, especially when confidence is high.</a:t>
            </a:r>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86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F0F421C6-3A45-32EF-2E18-52CA4958053D}"/>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9A9C076F-78E9-3085-A485-273A7223D3CC}"/>
              </a:ext>
            </a:extLst>
          </p:cNvPr>
          <p:cNvSpPr txBox="1"/>
          <p:nvPr/>
        </p:nvSpPr>
        <p:spPr>
          <a:xfrm>
            <a:off x="2097024" y="2231136"/>
            <a:ext cx="5462016" cy="1015663"/>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6000" b="1" dirty="0">
                <a:solidFill>
                  <a:schemeClr val="accent1">
                    <a:lumMod val="75000"/>
                  </a:schemeClr>
                </a:solidFill>
                <a:latin typeface="Times New Roman" panose="02020603050405020304" pitchFamily="18" charset="0"/>
                <a:cs typeface="Times New Roman" panose="02020603050405020304" pitchFamily="18" charset="0"/>
              </a:rPr>
              <a:t>THANK YOU</a:t>
            </a:r>
            <a:endParaRPr kumimoji="0" lang="en-US" altLang="en-US" sz="6000" b="1"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60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13" name="TextBox 12">
            <a:extLst>
              <a:ext uri="{FF2B5EF4-FFF2-40B4-BE49-F238E27FC236}">
                <a16:creationId xmlns:a16="http://schemas.microsoft.com/office/drawing/2014/main" id="{C515DE07-4556-B99F-26FC-1281C1DC12D1}"/>
              </a:ext>
            </a:extLst>
          </p:cNvPr>
          <p:cNvSpPr txBox="1"/>
          <p:nvPr/>
        </p:nvSpPr>
        <p:spPr>
          <a:xfrm>
            <a:off x="169985" y="281355"/>
            <a:ext cx="5046784" cy="692497"/>
          </a:xfrm>
          <a:prstGeom prst="rect">
            <a:avLst/>
          </a:prstGeom>
          <a:noFill/>
        </p:spPr>
        <p:txBody>
          <a:bodyPr wrap="square">
            <a:spAutoFit/>
          </a:bodyPr>
          <a:lstStyle/>
          <a:p>
            <a:r>
              <a:rPr lang="en-US" sz="2500" b="1" dirty="0">
                <a:solidFill>
                  <a:schemeClr val="tx2">
                    <a:lumMod val="75000"/>
                  </a:schemeClr>
                </a:solidFill>
                <a:latin typeface="Times New Roman" panose="02020603050405020304" pitchFamily="18" charset="0"/>
                <a:cs typeface="Times New Roman" panose="02020603050405020304" pitchFamily="18" charset="0"/>
              </a:rPr>
              <a:t>INTRODUCTION</a:t>
            </a:r>
            <a:br>
              <a:rPr lang="en-US" sz="1400" dirty="0">
                <a:latin typeface="Times New Roman" panose="02020603050405020304" pitchFamily="18" charset="0"/>
                <a:cs typeface="Times New Roman" panose="02020603050405020304" pitchFamily="18" charset="0"/>
              </a:rPr>
            </a:br>
            <a:endParaRPr lang="en-IN" dirty="0"/>
          </a:p>
        </p:txBody>
      </p:sp>
      <p:sp>
        <p:nvSpPr>
          <p:cNvPr id="15" name="TextBox 14">
            <a:extLst>
              <a:ext uri="{FF2B5EF4-FFF2-40B4-BE49-F238E27FC236}">
                <a16:creationId xmlns:a16="http://schemas.microsoft.com/office/drawing/2014/main" id="{F5CE32B3-EECE-07E9-1C14-CF5140452EC9}"/>
              </a:ext>
            </a:extLst>
          </p:cNvPr>
          <p:cNvSpPr txBox="1"/>
          <p:nvPr/>
        </p:nvSpPr>
        <p:spPr>
          <a:xfrm>
            <a:off x="275491" y="1570892"/>
            <a:ext cx="8165123" cy="175432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This project focuses on predicting the winners of IPL matches using machine learning techniques. It analyzes historical match data, including team details, toss decisions, and outcomes, to uncover patterns that influence results. Preprocessing steps like data cleaning and label encoding are applied before training models using algorithms such as </a:t>
            </a:r>
            <a:r>
              <a:rPr kumimoji="0" lang="en-US" altLang="en-US" sz="1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XGBoost</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 goal is to build an intelligent system that brings data-driven insights to cricket match forecasting</a:t>
            </a:r>
            <a:r>
              <a:rPr kumimoji="0" lang="en-US" altLang="en-US" sz="1400" b="0" i="0" u="none" strike="noStrike" cap="none" normalizeH="0" baseline="0" dirty="0">
                <a:ln>
                  <a:noFill/>
                </a:ln>
                <a:solidFill>
                  <a:schemeClr val="bg1"/>
                </a:solidFill>
                <a:effectLst/>
                <a:latin typeface="Arial" panose="020B0604020202020204"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896D2733-5878-C2D0-72A1-CF45A1453AD6}"/>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D2FEEAB-8C9E-8EFA-97E7-CF0BB03C4043}"/>
              </a:ext>
            </a:extLst>
          </p:cNvPr>
          <p:cNvSpPr txBox="1"/>
          <p:nvPr/>
        </p:nvSpPr>
        <p:spPr>
          <a:xfrm>
            <a:off x="281354" y="310662"/>
            <a:ext cx="4894384" cy="692497"/>
          </a:xfrm>
          <a:prstGeom prst="rect">
            <a:avLst/>
          </a:prstGeom>
          <a:noFill/>
        </p:spPr>
        <p:txBody>
          <a:bodyPr wrap="square">
            <a:spAutoFit/>
          </a:bodyPr>
          <a:lstStyle/>
          <a:p>
            <a:r>
              <a:rPr lang="en-US" sz="2500" b="1" dirty="0">
                <a:solidFill>
                  <a:schemeClr val="accent1">
                    <a:lumMod val="75000"/>
                  </a:schemeClr>
                </a:solidFill>
                <a:latin typeface="Times New Roman" panose="02020603050405020304" pitchFamily="18" charset="0"/>
                <a:cs typeface="Times New Roman" panose="02020603050405020304" pitchFamily="18" charset="0"/>
              </a:rPr>
              <a:t>DATASET OVERVIEW</a:t>
            </a:r>
            <a:br>
              <a:rPr lang="en-US" sz="1400" dirty="0">
                <a:latin typeface="Times New Roman" panose="02020603050405020304" pitchFamily="18" charset="0"/>
                <a:cs typeface="Times New Roman" panose="02020603050405020304" pitchFamily="18" charset="0"/>
              </a:rPr>
            </a:br>
            <a:endParaRPr lang="en-IN" dirty="0"/>
          </a:p>
        </p:txBody>
      </p:sp>
      <p:sp>
        <p:nvSpPr>
          <p:cNvPr id="15" name="TextBox 14">
            <a:extLst>
              <a:ext uri="{FF2B5EF4-FFF2-40B4-BE49-F238E27FC236}">
                <a16:creationId xmlns:a16="http://schemas.microsoft.com/office/drawing/2014/main" id="{AF5FF5E6-5DE6-46BD-5504-DCB168B2C94E}"/>
              </a:ext>
            </a:extLst>
          </p:cNvPr>
          <p:cNvSpPr txBox="1"/>
          <p:nvPr/>
        </p:nvSpPr>
        <p:spPr>
          <a:xfrm>
            <a:off x="240323" y="1090246"/>
            <a:ext cx="8200291" cy="3139321"/>
          </a:xfrm>
          <a:prstGeom prst="rect">
            <a:avLst/>
          </a:prstGeom>
          <a:noFill/>
        </p:spPr>
        <p:txBody>
          <a:bodyPr wrap="square">
            <a:spAutoFit/>
          </a:bodyPr>
          <a:lstStyle/>
          <a:p>
            <a:pPr marL="285750" lvl="0" indent="-285750" eaLnBrk="0" fontAlgn="base" hangingPunct="0">
              <a:spcBef>
                <a:spcPct val="0"/>
              </a:spcBef>
              <a:spcAft>
                <a:spcPct val="0"/>
              </a:spcAft>
              <a:buClrTx/>
              <a:buFont typeface="Wingdings" panose="05000000000000000000" pitchFamily="2" charset="2"/>
              <a:buChar char="Ø"/>
            </a:pPr>
            <a:r>
              <a:rPr lang="en-US" altLang="en-US" sz="1800" dirty="0">
                <a:solidFill>
                  <a:schemeClr val="bg1"/>
                </a:solidFill>
                <a:latin typeface="Times New Roman" panose="02020603050405020304" pitchFamily="18" charset="0"/>
                <a:cs typeface="Times New Roman" panose="02020603050405020304" pitchFamily="18" charset="0"/>
              </a:rPr>
              <a:t>Source: Kaggle – IPL Matches &amp; Deliveries Dataset</a:t>
            </a:r>
          </a:p>
          <a:p>
            <a:pPr marL="285750" lvl="0" indent="-285750" eaLnBrk="0" fontAlgn="base" hangingPunct="0">
              <a:spcBef>
                <a:spcPct val="0"/>
              </a:spcBef>
              <a:spcAft>
                <a:spcPct val="0"/>
              </a:spcAft>
              <a:buClrTx/>
              <a:buFont typeface="Wingdings" panose="05000000000000000000" pitchFamily="2" charset="2"/>
              <a:buChar char="Ø"/>
            </a:pPr>
            <a:r>
              <a:rPr lang="en-US" altLang="en-US" sz="1800" dirty="0">
                <a:solidFill>
                  <a:schemeClr val="bg1"/>
                </a:solidFill>
                <a:latin typeface="Times New Roman" panose="02020603050405020304" pitchFamily="18" charset="0"/>
                <a:cs typeface="Times New Roman" panose="02020603050405020304" pitchFamily="18" charset="0"/>
              </a:rPr>
              <a:t>Seasons: 2008–2024</a:t>
            </a:r>
          </a:p>
          <a:p>
            <a:pPr marL="285750" lvl="0" indent="-285750" eaLnBrk="0" fontAlgn="base" hangingPunct="0">
              <a:spcBef>
                <a:spcPct val="0"/>
              </a:spcBef>
              <a:spcAft>
                <a:spcPct val="0"/>
              </a:spcAft>
              <a:buClrTx/>
              <a:buFont typeface="Wingdings" panose="05000000000000000000" pitchFamily="2" charset="2"/>
              <a:buChar char="Ø"/>
            </a:pPr>
            <a:r>
              <a:rPr lang="en-US" altLang="en-US" sz="1800" dirty="0">
                <a:solidFill>
                  <a:schemeClr val="bg1"/>
                </a:solidFill>
                <a:latin typeface="Times New Roman" panose="02020603050405020304" pitchFamily="18" charset="0"/>
                <a:cs typeface="Times New Roman" panose="02020603050405020304" pitchFamily="18" charset="0"/>
              </a:rPr>
              <a:t>Matches: 816</a:t>
            </a:r>
          </a:p>
          <a:p>
            <a:pPr lvl="0" eaLnBrk="0" fontAlgn="base" hangingPunct="0">
              <a:spcBef>
                <a:spcPct val="0"/>
              </a:spcBef>
              <a:spcAft>
                <a:spcPct val="0"/>
              </a:spcAft>
              <a:buClrTx/>
            </a:pPr>
            <a:endParaRPr lang="en-US" altLang="en-US" sz="1800" dirty="0">
              <a:solidFill>
                <a:schemeClr val="bg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r>
              <a:rPr lang="en-US" altLang="en-US" sz="1800" b="1" dirty="0">
                <a:solidFill>
                  <a:schemeClr val="bg1"/>
                </a:solidFill>
                <a:latin typeface="Times New Roman" panose="02020603050405020304" pitchFamily="18" charset="0"/>
                <a:cs typeface="Times New Roman" panose="02020603050405020304" pitchFamily="18" charset="0"/>
              </a:rPr>
              <a:t>Files</a:t>
            </a:r>
          </a:p>
          <a:p>
            <a:pPr marL="285750" lvl="0" indent="-285750" eaLnBrk="0" fontAlgn="base" hangingPunct="0">
              <a:spcBef>
                <a:spcPct val="0"/>
              </a:spcBef>
              <a:spcAft>
                <a:spcPct val="0"/>
              </a:spcAft>
              <a:buClrTx/>
              <a:buFont typeface="Wingdings" panose="05000000000000000000" pitchFamily="2" charset="2"/>
              <a:buChar char="Ø"/>
            </a:pPr>
            <a:r>
              <a:rPr lang="en-US" altLang="en-US" sz="1800" dirty="0">
                <a:solidFill>
                  <a:schemeClr val="bg1"/>
                </a:solidFill>
                <a:latin typeface="Times New Roman" panose="02020603050405020304" pitchFamily="18" charset="0"/>
                <a:cs typeface="Times New Roman" panose="02020603050405020304" pitchFamily="18" charset="0"/>
              </a:rPr>
              <a:t>matches.csv – Match-level </a:t>
            </a:r>
            <a:r>
              <a:rPr lang="en-US" altLang="en-US" sz="1800" dirty="0" err="1">
                <a:solidFill>
                  <a:schemeClr val="bg1"/>
                </a:solidFill>
                <a:latin typeface="Times New Roman" panose="02020603050405020304" pitchFamily="18" charset="0"/>
                <a:cs typeface="Times New Roman" panose="02020603050405020304" pitchFamily="18" charset="0"/>
              </a:rPr>
              <a:t>data,Teams</a:t>
            </a:r>
            <a:r>
              <a:rPr lang="en-US" altLang="en-US" sz="1800" dirty="0">
                <a:solidFill>
                  <a:schemeClr val="bg1"/>
                </a:solidFill>
                <a:latin typeface="Times New Roman" panose="02020603050405020304" pitchFamily="18" charset="0"/>
                <a:cs typeface="Times New Roman" panose="02020603050405020304" pitchFamily="18" charset="0"/>
              </a:rPr>
              <a:t>, toss, winner, venue, result, umpires, etc.</a:t>
            </a:r>
          </a:p>
          <a:p>
            <a:pPr marL="285750" lvl="0" indent="-285750" eaLnBrk="0" fontAlgn="base" hangingPunct="0">
              <a:spcBef>
                <a:spcPct val="0"/>
              </a:spcBef>
              <a:spcAft>
                <a:spcPct val="0"/>
              </a:spcAft>
              <a:buClrTx/>
              <a:buFont typeface="Wingdings" panose="05000000000000000000" pitchFamily="2" charset="2"/>
              <a:buChar char="Ø"/>
            </a:pPr>
            <a:r>
              <a:rPr lang="en-US" altLang="en-US" sz="1800" dirty="0">
                <a:solidFill>
                  <a:schemeClr val="bg1"/>
                </a:solidFill>
                <a:latin typeface="Times New Roman" panose="02020603050405020304" pitchFamily="18" charset="0"/>
                <a:cs typeface="Times New Roman" panose="02020603050405020304" pitchFamily="18" charset="0"/>
              </a:rPr>
              <a:t>deliveries.csv – Ball-by-ball </a:t>
            </a:r>
            <a:r>
              <a:rPr lang="en-US" altLang="en-US" sz="1800" dirty="0" err="1">
                <a:solidFill>
                  <a:schemeClr val="bg1"/>
                </a:solidFill>
                <a:latin typeface="Times New Roman" panose="02020603050405020304" pitchFamily="18" charset="0"/>
                <a:cs typeface="Times New Roman" panose="02020603050405020304" pitchFamily="18" charset="0"/>
              </a:rPr>
              <a:t>data,Runs</a:t>
            </a:r>
            <a:r>
              <a:rPr lang="en-US" altLang="en-US" sz="1800" dirty="0">
                <a:solidFill>
                  <a:schemeClr val="bg1"/>
                </a:solidFill>
                <a:latin typeface="Times New Roman" panose="02020603050405020304" pitchFamily="18" charset="0"/>
                <a:cs typeface="Times New Roman" panose="02020603050405020304" pitchFamily="18" charset="0"/>
              </a:rPr>
              <a:t>, batsman, bowler, overs, dismissals, etc.</a:t>
            </a:r>
          </a:p>
          <a:p>
            <a:pPr lvl="0" eaLnBrk="0" fontAlgn="base" hangingPunct="0">
              <a:spcBef>
                <a:spcPct val="0"/>
              </a:spcBef>
              <a:spcAft>
                <a:spcPct val="0"/>
              </a:spcAft>
              <a:buClrTx/>
            </a:pPr>
            <a:endParaRPr lang="en-US" altLang="en-US" sz="1800" dirty="0">
              <a:solidFill>
                <a:schemeClr val="bg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r>
              <a:rPr lang="en-US" altLang="en-US" sz="1800" b="1" dirty="0">
                <a:solidFill>
                  <a:schemeClr val="bg1"/>
                </a:solidFill>
                <a:latin typeface="Times New Roman" panose="02020603050405020304" pitchFamily="18" charset="0"/>
                <a:cs typeface="Times New Roman" panose="02020603050405020304" pitchFamily="18" charset="0"/>
              </a:rPr>
              <a:t>Purpose</a:t>
            </a:r>
          </a:p>
          <a:p>
            <a:pPr marL="285750" lvl="0" indent="-285750" eaLnBrk="0" fontAlgn="base" hangingPunct="0">
              <a:spcBef>
                <a:spcPct val="0"/>
              </a:spcBef>
              <a:spcAft>
                <a:spcPct val="0"/>
              </a:spcAft>
              <a:buClrTx/>
              <a:buFont typeface="Wingdings" panose="05000000000000000000" pitchFamily="2" charset="2"/>
              <a:buChar char="Ø"/>
            </a:pPr>
            <a:r>
              <a:rPr lang="en-US" altLang="en-US" sz="1800" dirty="0">
                <a:solidFill>
                  <a:schemeClr val="bg1"/>
                </a:solidFill>
                <a:latin typeface="Times New Roman" panose="02020603050405020304" pitchFamily="18" charset="0"/>
                <a:cs typeface="Times New Roman" panose="02020603050405020304" pitchFamily="18" charset="0"/>
              </a:rPr>
              <a:t>Season Analysis: Toss trends, team performance, venues</a:t>
            </a:r>
          </a:p>
          <a:p>
            <a:pPr marL="285750" lvl="0" indent="-285750" eaLnBrk="0" fontAlgn="base" hangingPunct="0">
              <a:spcBef>
                <a:spcPct val="0"/>
              </a:spcBef>
              <a:spcAft>
                <a:spcPct val="0"/>
              </a:spcAft>
              <a:buClrTx/>
              <a:buFont typeface="Wingdings" panose="05000000000000000000" pitchFamily="2" charset="2"/>
              <a:buChar char="Ø"/>
            </a:pPr>
            <a:r>
              <a:rPr lang="en-US" altLang="en-US" sz="1800" dirty="0">
                <a:solidFill>
                  <a:schemeClr val="bg1"/>
                </a:solidFill>
                <a:latin typeface="Times New Roman" panose="02020603050405020304" pitchFamily="18" charset="0"/>
                <a:cs typeface="Times New Roman" panose="02020603050405020304" pitchFamily="18" charset="0"/>
              </a:rPr>
              <a:t>Match Analysis: Player stats, over-by-over progress, dismissals</a:t>
            </a:r>
          </a:p>
        </p:txBody>
      </p:sp>
    </p:spTree>
    <p:extLst>
      <p:ext uri="{BB962C8B-B14F-4D97-AF65-F5344CB8AC3E}">
        <p14:creationId xmlns:p14="http://schemas.microsoft.com/office/powerpoint/2010/main" val="1045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E6129588-5D68-510C-8D32-0EEAEECAA4CA}"/>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F6D25C63-56D4-005E-DD4F-BC74DB16FD36}"/>
              </a:ext>
            </a:extLst>
          </p:cNvPr>
          <p:cNvSpPr txBox="1"/>
          <p:nvPr/>
        </p:nvSpPr>
        <p:spPr>
          <a:xfrm>
            <a:off x="281354" y="205154"/>
            <a:ext cx="4894384" cy="692497"/>
          </a:xfrm>
          <a:prstGeom prst="rect">
            <a:avLst/>
          </a:prstGeom>
          <a:noFill/>
        </p:spPr>
        <p:txBody>
          <a:bodyPr wrap="square">
            <a:spAutoFit/>
          </a:bodyPr>
          <a:lstStyle/>
          <a:p>
            <a:r>
              <a:rPr lang="en-US" sz="2500" b="1" dirty="0">
                <a:solidFill>
                  <a:schemeClr val="accent1">
                    <a:lumMod val="75000"/>
                  </a:schemeClr>
                </a:solidFill>
                <a:latin typeface="Times New Roman" panose="02020603050405020304" pitchFamily="18" charset="0"/>
                <a:cs typeface="Times New Roman" panose="02020603050405020304" pitchFamily="18" charset="0"/>
              </a:rPr>
              <a:t>DATA CLEANING</a:t>
            </a:r>
            <a:br>
              <a:rPr lang="en-US" sz="1400" dirty="0">
                <a:latin typeface="Times New Roman" panose="02020603050405020304" pitchFamily="18" charset="0"/>
                <a:cs typeface="Times New Roman" panose="02020603050405020304" pitchFamily="18" charset="0"/>
              </a:rPr>
            </a:br>
            <a:endParaRPr lang="en-IN" dirty="0"/>
          </a:p>
        </p:txBody>
      </p:sp>
      <p:sp>
        <p:nvSpPr>
          <p:cNvPr id="3" name="Rectangle 2">
            <a:extLst>
              <a:ext uri="{FF2B5EF4-FFF2-40B4-BE49-F238E27FC236}">
                <a16:creationId xmlns:a16="http://schemas.microsoft.com/office/drawing/2014/main" id="{27C32185-0D6B-7DD6-8F04-5EDAC0D245AF}"/>
              </a:ext>
            </a:extLst>
          </p:cNvPr>
          <p:cNvSpPr>
            <a:spLocks noChangeArrowheads="1"/>
          </p:cNvSpPr>
          <p:nvPr/>
        </p:nvSpPr>
        <p:spPr bwMode="auto">
          <a:xfrm>
            <a:off x="281354" y="565051"/>
            <a:ext cx="902676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Missing Values</a:t>
            </a:r>
            <a:endPar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Filled </a:t>
            </a:r>
            <a:r>
              <a:rPr kumimoji="0" lang="en-US" altLang="en-US" sz="1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player_of_match</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with 'Unknown'</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Filled winner, </a:t>
            </a:r>
            <a:r>
              <a:rPr kumimoji="0" lang="en-US" altLang="en-US" sz="1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result_margin</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target_runs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target_overs</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with defaults</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Checked using </a:t>
            </a:r>
            <a:r>
              <a:rPr kumimoji="0" lang="en-US" altLang="en-US" sz="1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isna</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().sum()</a:t>
            </a:r>
            <a:endParaRPr lang="en-US" altLang="en-US" sz="1800" dirty="0">
              <a:solidFill>
                <a:schemeClr val="bg1"/>
              </a:solidFill>
              <a:latin typeface="Times New Roman" panose="02020603050405020304" pitchFamily="18" charset="0"/>
              <a:cs typeface="Times New Roman" panose="02020603050405020304" pitchFamily="18" charset="0"/>
            </a:endParaRPr>
          </a:p>
          <a:p>
            <a:pPr marL="457200" marR="0" lvl="1"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Dropped Columns</a:t>
            </a:r>
            <a:endPar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Removed id, method, umpire1, umpire2 using drop()</a:t>
            </a:r>
          </a:p>
          <a:p>
            <a:pPr marL="457200" marR="0" lvl="1"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Fixed Inconsistent Values</a:t>
            </a:r>
            <a:endPar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Normalized season years (e.g., 2007/08 → 2008)</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Standardized city names based on venue (e.g., Sharjah)</a:t>
            </a:r>
          </a:p>
          <a:p>
            <a:pPr marL="457200" marR="0" lvl="1"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rPr>
              <a:t>Renamed Teams</a:t>
            </a:r>
            <a:endParaRPr kumimoji="0" lang="en-US" altLang="en-US" sz="1800" b="0" i="0" u="none" strike="noStrike" cap="none" normalizeH="0" baseline="0" dirty="0">
              <a:ln>
                <a:noFill/>
              </a:ln>
              <a:solidFill>
                <a:schemeClr val="tx2"/>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Used replace() for old IPL team names (e.g., Delhi Daredevils → Delhi Capitals)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1803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661C3A08-C312-F46C-846A-EE8F09102D56}"/>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B967BCA6-5E19-A4FB-5B53-657D328182F5}"/>
              </a:ext>
            </a:extLst>
          </p:cNvPr>
          <p:cNvSpPr txBox="1"/>
          <p:nvPr/>
        </p:nvSpPr>
        <p:spPr>
          <a:xfrm>
            <a:off x="196010" y="140162"/>
            <a:ext cx="4894384" cy="692497"/>
          </a:xfrm>
          <a:prstGeom prst="rect">
            <a:avLst/>
          </a:prstGeom>
          <a:noFill/>
        </p:spPr>
        <p:txBody>
          <a:bodyPr wrap="square">
            <a:spAutoFit/>
          </a:bodyPr>
          <a:lstStyle/>
          <a:p>
            <a:r>
              <a:rPr lang="en-US" sz="2500" b="1" dirty="0">
                <a:solidFill>
                  <a:schemeClr val="accent1">
                    <a:lumMod val="75000"/>
                  </a:schemeClr>
                </a:solidFill>
                <a:latin typeface="Times New Roman" panose="02020603050405020304" pitchFamily="18" charset="0"/>
                <a:cs typeface="Times New Roman" panose="02020603050405020304" pitchFamily="18" charset="0"/>
              </a:rPr>
              <a:t>DATA PREPROCESSING</a:t>
            </a:r>
            <a:br>
              <a:rPr lang="en-US" sz="1400" dirty="0">
                <a:latin typeface="Times New Roman" panose="02020603050405020304" pitchFamily="18" charset="0"/>
                <a:cs typeface="Times New Roman" panose="02020603050405020304" pitchFamily="18" charset="0"/>
              </a:rPr>
            </a:br>
            <a:endParaRPr lang="en-IN" dirty="0"/>
          </a:p>
        </p:txBody>
      </p:sp>
      <p:sp>
        <p:nvSpPr>
          <p:cNvPr id="3" name="Rectangle 2">
            <a:extLst>
              <a:ext uri="{FF2B5EF4-FFF2-40B4-BE49-F238E27FC236}">
                <a16:creationId xmlns:a16="http://schemas.microsoft.com/office/drawing/2014/main" id="{92806B0E-A7A3-BA97-CA33-DF2998B1B817}"/>
              </a:ext>
            </a:extLst>
          </p:cNvPr>
          <p:cNvSpPr>
            <a:spLocks noChangeArrowheads="1"/>
          </p:cNvSpPr>
          <p:nvPr/>
        </p:nvSpPr>
        <p:spPr bwMode="auto">
          <a:xfrm>
            <a:off x="281354" y="2504043"/>
            <a:ext cx="90267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EA446CCD-1C00-A6B5-4FC5-054D6CA916F7}"/>
              </a:ext>
            </a:extLst>
          </p:cNvPr>
          <p:cNvSpPr>
            <a:spLocks noChangeArrowheads="1"/>
          </p:cNvSpPr>
          <p:nvPr/>
        </p:nvSpPr>
        <p:spPr bwMode="auto">
          <a:xfrm>
            <a:off x="196010" y="763410"/>
            <a:ext cx="848164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Standardization &amp; Consistency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Renamed Bangalore → Bengaluru, formatted venues (e.g., removed commas)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Unified team names and city values using replace() and </a:t>
            </a:r>
            <a:r>
              <a:rPr kumimoji="0" lang="en-US" altLang="en-US" sz="1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str.strip</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Feature Engineering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Calculated </a:t>
            </a:r>
            <a:r>
              <a:rPr kumimoji="0" lang="en-US" altLang="en-US" sz="1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matches_played</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matches_won</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win_percentage</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per team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Added rank using rank() on win percentages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Data Merging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Cleaned and aligned columns in IPL_2025_SEASON_SCHEDULE.csv to match matches.csv</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Split upcoming season data into:</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s18_completed: With known match results</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s18_new: Without results (for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176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23E6-5B20-F456-1BCD-5724462A3A0D}"/>
              </a:ext>
            </a:extLst>
          </p:cNvPr>
          <p:cNvSpPr>
            <a:spLocks noGrp="1"/>
          </p:cNvSpPr>
          <p:nvPr>
            <p:ph type="title"/>
          </p:nvPr>
        </p:nvSpPr>
        <p:spPr>
          <a:xfrm>
            <a:off x="703385" y="1139953"/>
            <a:ext cx="2911543" cy="530585"/>
          </a:xfrm>
        </p:spPr>
        <p:txBody>
          <a:bodyPr/>
          <a:lstStyle/>
          <a:p>
            <a:r>
              <a:rPr lang="en-US" dirty="0">
                <a:latin typeface="Times New Roman" panose="02020603050405020304" pitchFamily="18" charset="0"/>
                <a:cs typeface="Times New Roman" panose="02020603050405020304" pitchFamily="18" charset="0"/>
              </a:rPr>
              <a:t>No of Matches Per Season</a:t>
            </a:r>
            <a:endParaRPr lang="en-I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8482BEA1-BBA3-0BC6-1741-8F91D946224C}"/>
              </a:ext>
            </a:extLst>
          </p:cNvPr>
          <p:cNvSpPr>
            <a:spLocks noGrp="1"/>
          </p:cNvSpPr>
          <p:nvPr>
            <p:ph type="title" idx="2"/>
          </p:nvPr>
        </p:nvSpPr>
        <p:spPr>
          <a:xfrm>
            <a:off x="4922051" y="1490709"/>
            <a:ext cx="3096768" cy="179829"/>
          </a:xfrm>
        </p:spPr>
        <p:txBody>
          <a:bodyPr/>
          <a:lstStyle/>
          <a:p>
            <a:r>
              <a:rPr lang="en-US" dirty="0">
                <a:latin typeface="Times New Roman" panose="02020603050405020304" pitchFamily="18" charset="0"/>
                <a:cs typeface="Times New Roman" panose="02020603050405020304" pitchFamily="18" charset="0"/>
              </a:rPr>
              <a:t>Toss Decision Plot</a:t>
            </a: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CD2105E0-8118-A570-F982-ED5A478F833F}"/>
              </a:ext>
            </a:extLst>
          </p:cNvPr>
          <p:cNvSpPr>
            <a:spLocks noGrp="1"/>
          </p:cNvSpPr>
          <p:nvPr>
            <p:ph type="title" idx="4"/>
          </p:nvPr>
        </p:nvSpPr>
        <p:spPr>
          <a:xfrm>
            <a:off x="128016" y="405383"/>
            <a:ext cx="5900928" cy="734570"/>
          </a:xfrm>
        </p:spPr>
        <p:txBody>
          <a:bodyPr/>
          <a:lstStyle/>
          <a:p>
            <a:r>
              <a:rPr lang="en-US" sz="2500" b="1" dirty="0">
                <a:solidFill>
                  <a:schemeClr val="tx2">
                    <a:lumMod val="75000"/>
                  </a:schemeClr>
                </a:solidFill>
                <a:latin typeface="Times New Roman" panose="02020603050405020304" pitchFamily="18" charset="0"/>
                <a:cs typeface="Times New Roman" panose="02020603050405020304" pitchFamily="18" charset="0"/>
              </a:rPr>
              <a:t>EXPLORATORY DATA ANALYSIS</a:t>
            </a:r>
            <a:endParaRPr lang="en-IN" sz="2500"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13C2338-7075-FA83-4A81-B83B071CADCE}"/>
              </a:ext>
            </a:extLst>
          </p:cNvPr>
          <p:cNvPicPr>
            <a:picLocks noChangeAspect="1"/>
          </p:cNvPicPr>
          <p:nvPr/>
        </p:nvPicPr>
        <p:blipFill>
          <a:blip r:embed="rId3"/>
          <a:stretch>
            <a:fillRect/>
          </a:stretch>
        </p:blipFill>
        <p:spPr>
          <a:xfrm>
            <a:off x="220920" y="1723642"/>
            <a:ext cx="3776649" cy="1951891"/>
          </a:xfrm>
          <a:prstGeom prst="rect">
            <a:avLst/>
          </a:prstGeom>
        </p:spPr>
      </p:pic>
      <p:pic>
        <p:nvPicPr>
          <p:cNvPr id="10" name="Picture 9">
            <a:extLst>
              <a:ext uri="{FF2B5EF4-FFF2-40B4-BE49-F238E27FC236}">
                <a16:creationId xmlns:a16="http://schemas.microsoft.com/office/drawing/2014/main" id="{63C6EDCF-BABC-E3C8-0532-4B97EF31D621}"/>
              </a:ext>
            </a:extLst>
          </p:cNvPr>
          <p:cNvPicPr>
            <a:picLocks noChangeAspect="1"/>
          </p:cNvPicPr>
          <p:nvPr/>
        </p:nvPicPr>
        <p:blipFill>
          <a:blip r:embed="rId4"/>
          <a:srcRect t="9679"/>
          <a:stretch>
            <a:fillRect/>
          </a:stretch>
        </p:blipFill>
        <p:spPr>
          <a:xfrm>
            <a:off x="4572001" y="1723642"/>
            <a:ext cx="3903786" cy="1951891"/>
          </a:xfrm>
          <a:prstGeom prst="rect">
            <a:avLst/>
          </a:prstGeom>
        </p:spPr>
      </p:pic>
      <p:sp>
        <p:nvSpPr>
          <p:cNvPr id="5" name="TextBox 4">
            <a:extLst>
              <a:ext uri="{FF2B5EF4-FFF2-40B4-BE49-F238E27FC236}">
                <a16:creationId xmlns:a16="http://schemas.microsoft.com/office/drawing/2014/main" id="{1D884488-17F4-DA7A-84DB-27428BF8D6BB}"/>
              </a:ext>
            </a:extLst>
          </p:cNvPr>
          <p:cNvSpPr txBox="1"/>
          <p:nvPr/>
        </p:nvSpPr>
        <p:spPr>
          <a:xfrm>
            <a:off x="220920" y="3888359"/>
            <a:ext cx="3559772" cy="738664"/>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This bar chart shows the number of IPL matches played in each season from 2008 to 2025.</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309F3CE-1238-6184-5050-2EE338DC821D}"/>
              </a:ext>
            </a:extLst>
          </p:cNvPr>
          <p:cNvSpPr txBox="1"/>
          <p:nvPr/>
        </p:nvSpPr>
        <p:spPr>
          <a:xfrm>
            <a:off x="4824047" y="3878850"/>
            <a:ext cx="3604846" cy="738664"/>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This bar graph displays the distribution of toss decisions (field or bat) across different match types in IPL.</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66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1163B-4915-6982-526B-D2F93F6979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63AFFD-FB87-BA6C-8E36-69FEF96C8011}"/>
              </a:ext>
            </a:extLst>
          </p:cNvPr>
          <p:cNvSpPr>
            <a:spLocks noGrp="1"/>
          </p:cNvSpPr>
          <p:nvPr>
            <p:ph type="title"/>
          </p:nvPr>
        </p:nvSpPr>
        <p:spPr>
          <a:xfrm>
            <a:off x="627238" y="1743456"/>
            <a:ext cx="3401568" cy="70101"/>
          </a:xfrm>
        </p:spPr>
        <p:txBody>
          <a:bodyPr/>
          <a:lstStyle/>
          <a:p>
            <a:r>
              <a:rPr lang="en-US" dirty="0">
                <a:latin typeface="Times New Roman" panose="02020603050405020304" pitchFamily="18" charset="0"/>
                <a:cs typeface="Times New Roman" panose="02020603050405020304" pitchFamily="18" charset="0"/>
              </a:rPr>
              <a:t>Top 10 cities with most matches</a:t>
            </a:r>
            <a:endParaRPr lang="en-I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9FB4A818-384A-7235-164C-8163D1A231D5}"/>
              </a:ext>
            </a:extLst>
          </p:cNvPr>
          <p:cNvSpPr>
            <a:spLocks noGrp="1"/>
          </p:cNvSpPr>
          <p:nvPr>
            <p:ph type="title" idx="2"/>
          </p:nvPr>
        </p:nvSpPr>
        <p:spPr>
          <a:xfrm>
            <a:off x="4895088" y="1511808"/>
            <a:ext cx="3157728" cy="301749"/>
          </a:xfrm>
        </p:spPr>
        <p:txBody>
          <a:bodyPr/>
          <a:lstStyle/>
          <a:p>
            <a:r>
              <a:rPr lang="en-US" dirty="0">
                <a:latin typeface="Times New Roman" panose="02020603050405020304" pitchFamily="18" charset="0"/>
                <a:cs typeface="Times New Roman" panose="02020603050405020304" pitchFamily="18" charset="0"/>
              </a:rPr>
              <a:t>Top 10 Players</a:t>
            </a: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F7166D23-473E-5058-51F8-C4109F36111F}"/>
              </a:ext>
            </a:extLst>
          </p:cNvPr>
          <p:cNvSpPr>
            <a:spLocks noGrp="1"/>
          </p:cNvSpPr>
          <p:nvPr>
            <p:ph type="title" idx="4"/>
          </p:nvPr>
        </p:nvSpPr>
        <p:spPr>
          <a:xfrm>
            <a:off x="128016" y="405383"/>
            <a:ext cx="5900928" cy="734570"/>
          </a:xfrm>
        </p:spPr>
        <p:txBody>
          <a:bodyPr/>
          <a:lstStyle/>
          <a:p>
            <a:r>
              <a:rPr lang="en-US" sz="2500" b="1" dirty="0">
                <a:solidFill>
                  <a:schemeClr val="tx2">
                    <a:lumMod val="75000"/>
                  </a:schemeClr>
                </a:solidFill>
                <a:latin typeface="Times New Roman" panose="02020603050405020304" pitchFamily="18" charset="0"/>
                <a:cs typeface="Times New Roman" panose="02020603050405020304" pitchFamily="18" charset="0"/>
              </a:rPr>
              <a:t>EXPLORATORY DATA ANALYSIS</a:t>
            </a:r>
            <a:endParaRPr lang="en-IN" sz="2500"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64AE09-BDEF-E89C-736C-E2845B2CF7C8}"/>
              </a:ext>
            </a:extLst>
          </p:cNvPr>
          <p:cNvPicPr>
            <a:picLocks noChangeAspect="1"/>
          </p:cNvPicPr>
          <p:nvPr/>
        </p:nvPicPr>
        <p:blipFill>
          <a:blip r:embed="rId3"/>
          <a:stretch>
            <a:fillRect/>
          </a:stretch>
        </p:blipFill>
        <p:spPr>
          <a:xfrm>
            <a:off x="720969" y="1934310"/>
            <a:ext cx="3089031" cy="1787767"/>
          </a:xfrm>
          <a:prstGeom prst="rect">
            <a:avLst/>
          </a:prstGeom>
        </p:spPr>
      </p:pic>
      <p:pic>
        <p:nvPicPr>
          <p:cNvPr id="9" name="Picture 8">
            <a:extLst>
              <a:ext uri="{FF2B5EF4-FFF2-40B4-BE49-F238E27FC236}">
                <a16:creationId xmlns:a16="http://schemas.microsoft.com/office/drawing/2014/main" id="{7779D315-16F8-6760-0D74-1773AACF9D70}"/>
              </a:ext>
            </a:extLst>
          </p:cNvPr>
          <p:cNvPicPr>
            <a:picLocks noChangeAspect="1"/>
          </p:cNvPicPr>
          <p:nvPr/>
        </p:nvPicPr>
        <p:blipFill>
          <a:blip r:embed="rId4"/>
          <a:stretch>
            <a:fillRect/>
          </a:stretch>
        </p:blipFill>
        <p:spPr>
          <a:xfrm>
            <a:off x="5205046" y="1934310"/>
            <a:ext cx="3089031" cy="1740875"/>
          </a:xfrm>
          <a:prstGeom prst="rect">
            <a:avLst/>
          </a:prstGeom>
        </p:spPr>
      </p:pic>
      <p:sp>
        <p:nvSpPr>
          <p:cNvPr id="7" name="TextBox 6">
            <a:extLst>
              <a:ext uri="{FF2B5EF4-FFF2-40B4-BE49-F238E27FC236}">
                <a16:creationId xmlns:a16="http://schemas.microsoft.com/office/drawing/2014/main" id="{13F38855-DAE1-3F4A-87D6-125AEE7C22A4}"/>
              </a:ext>
            </a:extLst>
          </p:cNvPr>
          <p:cNvSpPr txBox="1"/>
          <p:nvPr/>
        </p:nvSpPr>
        <p:spPr>
          <a:xfrm>
            <a:off x="633046" y="3917666"/>
            <a:ext cx="3229708" cy="738664"/>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Bar chart showing Mumbai hosted the highest number of IPL matches, followed by Kolkata and Bengaluru</a:t>
            </a:r>
            <a:r>
              <a:rPr lang="en-US" dirty="0"/>
              <a:t>.</a:t>
            </a:r>
            <a:endParaRPr lang="en-IN" dirty="0"/>
          </a:p>
        </p:txBody>
      </p:sp>
      <p:sp>
        <p:nvSpPr>
          <p:cNvPr id="10" name="Rectangle 2">
            <a:extLst>
              <a:ext uri="{FF2B5EF4-FFF2-40B4-BE49-F238E27FC236}">
                <a16:creationId xmlns:a16="http://schemas.microsoft.com/office/drawing/2014/main" id="{532BDFDB-5142-62E7-F586-A62294DE9734}"/>
              </a:ext>
            </a:extLst>
          </p:cNvPr>
          <p:cNvSpPr>
            <a:spLocks noChangeArrowheads="1"/>
          </p:cNvSpPr>
          <p:nvPr/>
        </p:nvSpPr>
        <p:spPr bwMode="auto">
          <a:xfrm>
            <a:off x="5060408" y="3917666"/>
            <a:ext cx="40835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68D9038-3B72-2C87-48D0-8A43CF6CD995}"/>
              </a:ext>
            </a:extLst>
          </p:cNvPr>
          <p:cNvSpPr txBox="1"/>
          <p:nvPr/>
        </p:nvSpPr>
        <p:spPr>
          <a:xfrm>
            <a:off x="5205046" y="3862754"/>
            <a:ext cx="3640016" cy="954107"/>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Horizontal bar chart highlighting AB de Villiers as the player with the most "Player of the Match" awards, followed by CH Gayle and RG Sharma.</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18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7D046-2B55-A851-E5BC-1A636F6BF4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ABBF5B-0CC1-3A92-E4D9-A841FE6317BA}"/>
              </a:ext>
            </a:extLst>
          </p:cNvPr>
          <p:cNvSpPr>
            <a:spLocks noGrp="1"/>
          </p:cNvSpPr>
          <p:nvPr>
            <p:ph type="title"/>
          </p:nvPr>
        </p:nvSpPr>
        <p:spPr>
          <a:xfrm>
            <a:off x="646175" y="1743456"/>
            <a:ext cx="3602737" cy="45719"/>
          </a:xfrm>
        </p:spPr>
        <p:txBody>
          <a:bodyPr/>
          <a:lstStyle/>
          <a:p>
            <a:r>
              <a:rPr lang="en-US" dirty="0">
                <a:latin typeface="Times New Roman" panose="02020603050405020304" pitchFamily="18" charset="0"/>
                <a:cs typeface="Times New Roman" panose="02020603050405020304" pitchFamily="18" charset="0"/>
              </a:rPr>
              <a:t>Top 10 Teams</a:t>
            </a:r>
            <a:endParaRPr lang="en-I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DC0A46B4-3DAB-4725-2B34-B27BDAFAF743}"/>
              </a:ext>
            </a:extLst>
          </p:cNvPr>
          <p:cNvSpPr>
            <a:spLocks noGrp="1"/>
          </p:cNvSpPr>
          <p:nvPr>
            <p:ph type="title" idx="2"/>
          </p:nvPr>
        </p:nvSpPr>
        <p:spPr>
          <a:xfrm>
            <a:off x="4895090" y="1487426"/>
            <a:ext cx="3157728" cy="301749"/>
          </a:xfrm>
        </p:spPr>
        <p:txBody>
          <a:bodyPr/>
          <a:lstStyle/>
          <a:p>
            <a:r>
              <a:rPr lang="en-US" dirty="0">
                <a:latin typeface="Times New Roman" panose="02020603050405020304" pitchFamily="18" charset="0"/>
                <a:cs typeface="Times New Roman" panose="02020603050405020304" pitchFamily="18" charset="0"/>
              </a:rPr>
              <a:t>Team Performance</a:t>
            </a: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D7FCC15C-12A8-986B-C4BF-D3EEC4E41918}"/>
              </a:ext>
            </a:extLst>
          </p:cNvPr>
          <p:cNvSpPr>
            <a:spLocks noGrp="1"/>
          </p:cNvSpPr>
          <p:nvPr>
            <p:ph type="title" idx="4"/>
          </p:nvPr>
        </p:nvSpPr>
        <p:spPr>
          <a:xfrm>
            <a:off x="128016" y="405383"/>
            <a:ext cx="5900928" cy="734570"/>
          </a:xfrm>
        </p:spPr>
        <p:txBody>
          <a:bodyPr/>
          <a:lstStyle/>
          <a:p>
            <a:r>
              <a:rPr lang="en-US" sz="2500" b="1" dirty="0">
                <a:solidFill>
                  <a:schemeClr val="tx2">
                    <a:lumMod val="75000"/>
                  </a:schemeClr>
                </a:solidFill>
                <a:latin typeface="Times New Roman" panose="02020603050405020304" pitchFamily="18" charset="0"/>
                <a:cs typeface="Times New Roman" panose="02020603050405020304" pitchFamily="18" charset="0"/>
              </a:rPr>
              <a:t>EXPLORATORY DATA ANALYSIS</a:t>
            </a:r>
            <a:endParaRPr lang="en-IN" sz="2500"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94B4BC2-A7D2-76B8-0D8B-4DA74DD0B3AA}"/>
              </a:ext>
            </a:extLst>
          </p:cNvPr>
          <p:cNvPicPr>
            <a:picLocks noChangeAspect="1"/>
          </p:cNvPicPr>
          <p:nvPr/>
        </p:nvPicPr>
        <p:blipFill>
          <a:blip r:embed="rId3"/>
          <a:stretch>
            <a:fillRect/>
          </a:stretch>
        </p:blipFill>
        <p:spPr>
          <a:xfrm>
            <a:off x="818035" y="1936556"/>
            <a:ext cx="3259016" cy="1939096"/>
          </a:xfrm>
          <a:prstGeom prst="rect">
            <a:avLst/>
          </a:prstGeom>
        </p:spPr>
      </p:pic>
      <p:pic>
        <p:nvPicPr>
          <p:cNvPr id="10" name="Picture 9">
            <a:extLst>
              <a:ext uri="{FF2B5EF4-FFF2-40B4-BE49-F238E27FC236}">
                <a16:creationId xmlns:a16="http://schemas.microsoft.com/office/drawing/2014/main" id="{06822820-C757-1F73-F7F1-D368E0D1EDFD}"/>
              </a:ext>
            </a:extLst>
          </p:cNvPr>
          <p:cNvPicPr>
            <a:picLocks noChangeAspect="1"/>
          </p:cNvPicPr>
          <p:nvPr/>
        </p:nvPicPr>
        <p:blipFill>
          <a:blip r:embed="rId4"/>
          <a:stretch>
            <a:fillRect/>
          </a:stretch>
        </p:blipFill>
        <p:spPr>
          <a:xfrm>
            <a:off x="5066951" y="1936555"/>
            <a:ext cx="3206575" cy="1984814"/>
          </a:xfrm>
          <a:prstGeom prst="rect">
            <a:avLst/>
          </a:prstGeom>
        </p:spPr>
      </p:pic>
      <p:sp>
        <p:nvSpPr>
          <p:cNvPr id="5" name="TextBox 4">
            <a:extLst>
              <a:ext uri="{FF2B5EF4-FFF2-40B4-BE49-F238E27FC236}">
                <a16:creationId xmlns:a16="http://schemas.microsoft.com/office/drawing/2014/main" id="{091959B0-9BE6-F5DB-E5DD-721DA2E03973}"/>
              </a:ext>
            </a:extLst>
          </p:cNvPr>
          <p:cNvSpPr txBox="1"/>
          <p:nvPr/>
        </p:nvSpPr>
        <p:spPr>
          <a:xfrm>
            <a:off x="732691" y="3875653"/>
            <a:ext cx="3393831" cy="954107"/>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Bar chart ranking IPL teams by total wins, with Mumbai Indians leading, followed by Chennai Super Kings and Kolkata Knight Riders.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1493DC7-638F-BB68-0F99-9D032DD6396F}"/>
              </a:ext>
            </a:extLst>
          </p:cNvPr>
          <p:cNvSpPr txBox="1"/>
          <p:nvPr/>
        </p:nvSpPr>
        <p:spPr>
          <a:xfrm>
            <a:off x="5087623" y="4024302"/>
            <a:ext cx="3206575" cy="738664"/>
          </a:xfrm>
          <a:prstGeom prst="rect">
            <a:avLst/>
          </a:prstGeom>
          <a:noFill/>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Line chart depicting Mumbai Indians’ win trend across IPL seasons, showing fluctuating performance over the years.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560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25CF6-0548-1CB8-D576-7A7DFF49C2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3EBF5-7723-2FDB-2AAD-BDA184D1EFE1}"/>
              </a:ext>
            </a:extLst>
          </p:cNvPr>
          <p:cNvSpPr>
            <a:spLocks noGrp="1"/>
          </p:cNvSpPr>
          <p:nvPr>
            <p:ph type="title"/>
          </p:nvPr>
        </p:nvSpPr>
        <p:spPr>
          <a:xfrm>
            <a:off x="2310149" y="1454948"/>
            <a:ext cx="4230624" cy="45719"/>
          </a:xfrm>
        </p:spPr>
        <p:txBody>
          <a:bodyPr/>
          <a:lstStyle/>
          <a:p>
            <a:r>
              <a:rPr lang="en-US" dirty="0">
                <a:latin typeface="Times New Roman" panose="02020603050405020304" pitchFamily="18" charset="0"/>
                <a:cs typeface="Times New Roman" panose="02020603050405020304" pitchFamily="18" charset="0"/>
              </a:rPr>
              <a:t>Comparison between 2 teams</a:t>
            </a: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88309A95-CB4A-02A7-9F2B-DF6730C06E35}"/>
              </a:ext>
            </a:extLst>
          </p:cNvPr>
          <p:cNvSpPr>
            <a:spLocks noGrp="1"/>
          </p:cNvSpPr>
          <p:nvPr>
            <p:ph type="title" idx="4"/>
          </p:nvPr>
        </p:nvSpPr>
        <p:spPr>
          <a:xfrm>
            <a:off x="128016" y="405383"/>
            <a:ext cx="5900928" cy="734570"/>
          </a:xfrm>
        </p:spPr>
        <p:txBody>
          <a:bodyPr/>
          <a:lstStyle/>
          <a:p>
            <a:r>
              <a:rPr lang="en-US" sz="2500" b="1" dirty="0">
                <a:solidFill>
                  <a:schemeClr val="tx2">
                    <a:lumMod val="75000"/>
                  </a:schemeClr>
                </a:solidFill>
                <a:latin typeface="Times New Roman" panose="02020603050405020304" pitchFamily="18" charset="0"/>
                <a:cs typeface="Times New Roman" panose="02020603050405020304" pitchFamily="18" charset="0"/>
              </a:rPr>
              <a:t>EXPLORATORY DATA ANALYSIS</a:t>
            </a:r>
            <a:endParaRPr lang="en-IN" sz="2500" b="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0693D73-024A-3D71-37A6-70AB74FD18DF}"/>
              </a:ext>
            </a:extLst>
          </p:cNvPr>
          <p:cNvPicPr>
            <a:picLocks noChangeAspect="1"/>
          </p:cNvPicPr>
          <p:nvPr/>
        </p:nvPicPr>
        <p:blipFill>
          <a:blip r:embed="rId3"/>
          <a:stretch>
            <a:fillRect/>
          </a:stretch>
        </p:blipFill>
        <p:spPr>
          <a:xfrm>
            <a:off x="1676400" y="1569248"/>
            <a:ext cx="5650523" cy="2447080"/>
          </a:xfrm>
          <a:prstGeom prst="rect">
            <a:avLst/>
          </a:prstGeom>
        </p:spPr>
      </p:pic>
      <p:sp>
        <p:nvSpPr>
          <p:cNvPr id="4" name="TextBox 3">
            <a:extLst>
              <a:ext uri="{FF2B5EF4-FFF2-40B4-BE49-F238E27FC236}">
                <a16:creationId xmlns:a16="http://schemas.microsoft.com/office/drawing/2014/main" id="{D66FF213-A31E-3962-0E45-24824AB4670D}"/>
              </a:ext>
            </a:extLst>
          </p:cNvPr>
          <p:cNvSpPr txBox="1"/>
          <p:nvPr/>
        </p:nvSpPr>
        <p:spPr>
          <a:xfrm>
            <a:off x="2110154" y="4084909"/>
            <a:ext cx="5152292" cy="523220"/>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Line chart comparing the seasonal win trends of Mumbai Indians and Chennai Super Kings in the IPL from 2008 to 2025.</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703726"/>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893</Words>
  <Application>Microsoft Office PowerPoint</Application>
  <PresentationFormat>On-screen Show (16:9)</PresentationFormat>
  <Paragraphs>102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Montserrat</vt:lpstr>
      <vt:lpstr>Montserrat ExtraBold</vt:lpstr>
      <vt:lpstr>Times New Roman</vt:lpstr>
      <vt:lpstr>Wingdings</vt:lpstr>
      <vt:lpstr>Arial</vt:lpstr>
      <vt:lpstr>Futuristic Background by Slidesgo</vt:lpstr>
      <vt:lpstr> BEYOND BOUNDARIES: MACHINE LEARNING FOR IPL   OUTCOME FORECASTING</vt:lpstr>
      <vt:lpstr>PowerPoint Presentation</vt:lpstr>
      <vt:lpstr>PowerPoint Presentation</vt:lpstr>
      <vt:lpstr>PowerPoint Presentation</vt:lpstr>
      <vt:lpstr>PowerPoint Presentation</vt:lpstr>
      <vt:lpstr>No of Matches Per Season</vt:lpstr>
      <vt:lpstr>Top 10 cities with most matches</vt:lpstr>
      <vt:lpstr>Top 10 Teams</vt:lpstr>
      <vt:lpstr>Comparison between 2 teams</vt:lpstr>
      <vt:lpstr>Comparison between 2 Batsman</vt:lpstr>
      <vt:lpstr>Objective:   To predict how many runs a batsman will score in an IPL match using key contextual and player-based features.</vt:lpstr>
      <vt:lpstr>     Model Definition:  1)The model is a supervised regression model using XGBoost to predict the number of runs a batsman will score in an IPL match.  2)t learns from historical match data and player context to estimate runs based on input features.</vt:lpstr>
      <vt:lpstr>PREDICTED RUNS FOR  A BATSMAN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Hawiya</dc:creator>
  <cp:lastModifiedBy>Hawiya Senthamil</cp:lastModifiedBy>
  <cp:revision>2</cp:revision>
  <dcterms:modified xsi:type="dcterms:W3CDTF">2025-07-24T15:38:49Z</dcterms:modified>
</cp:coreProperties>
</file>