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848-4C9E-6758-80B9-CBC086B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21AE2-4968-BF0A-6325-C0FB988BF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8302-57A4-78AE-5CEF-314842E3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AC2D-1634-0B2B-C48B-456FF5C0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DE76-0BC2-4688-71E1-36700948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0F82-A26A-31BE-9E1A-8DB3C38D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B84A-7B74-3789-E86D-CFC3F8CC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73A2-3997-D49E-0E4D-9CA953FA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2715-032C-E947-D4E4-A2D5D50C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08A9-797B-8226-C2BA-41AAEE46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74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F86DB-F6BF-0E36-F58B-9C1EB7E62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2607-4585-7B98-FDF1-E998F7D21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B7C6-601A-0065-4ADD-23DE9361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DAC1-1E59-3516-9C4F-F8AA70E0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8437-86E6-2052-E8EE-D5560FE6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15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7E1D-7586-D037-D51C-F5C8F345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CC8A-EA6B-4F20-F71F-3813364C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580C-4FB1-DE78-4D39-7F795283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05CA-6216-3CE6-D7DA-598F0559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F94A-4888-7BAE-CA4C-622FC439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67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9E74-79B3-A38F-390B-4ECF4690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7639B-ED1D-93E0-2D83-5D7B66FA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CF3E-CA76-3B3D-4EBB-98E985D3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0976-71F9-AABE-9CB2-76F915F6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0F88-3860-2046-A5C1-9F7391DA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5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D59B-720A-74C0-380A-B85D7B7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B343-388E-E26B-8308-B4CCFC95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6599-E123-AF7A-4B40-D1E25BAC7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1D2EE-4996-7B2B-981C-B774EAD0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E2E64-D173-B62D-EFE9-3E1E7A15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6D679-62B3-3BA6-DB34-59FE7E4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07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B11-0061-D8E1-179C-34473DA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5345-FFF0-D089-BA3C-E42DD399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5C899-A137-5576-4519-5A8B42283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74DC7-F330-2042-3ED0-9A5804FEF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E2178-775C-6CCB-0FEC-39529B99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86166-225D-C4F0-07F8-855F9BE3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031CC-D097-6298-AE07-84387C1A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5BD37-7737-5E91-AA50-E41D8E83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5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4866-8714-E757-A114-E43E2D9B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00347-26FC-8D56-8E5A-CE3C74A9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EF0C-7421-BDA5-A847-ED4F9033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36940-AEF1-96CC-C99F-E34E1DF9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5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8082C-7211-40ED-E302-5AF74B09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79B7E-D124-BD2B-8B2A-37D358E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3F9B8-57DF-39A4-4A69-622BDF92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77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AD81-7D8C-0700-BDA4-056E41B3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3E74-F06E-511F-A1DA-A2BD4F44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928D4-C726-3A11-0FCC-C92AAE8CC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F0DE7-7301-CB85-6123-8C763669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FBAF6-79EA-8A18-1DB7-CB2EDBCD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4D510-5541-FC43-2AE6-FEEFC226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15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3FAA-B344-7B34-C42B-D9DF4A42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F66F9-3D53-9176-B90B-BB3C9FDDF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D4A38-5DDE-C5B7-4989-FAD87E8FA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5608B-4C06-BA71-9C65-492CCC39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66411-7F5D-DB19-3C3B-A40F2C0B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B11B6-0243-1861-FF51-9B26C127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6DFC9-DD70-94A2-D5EB-E243771E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AEBB1-038F-7778-2340-6D3DA220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2926-BB59-7E6B-C296-BFAAD969D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0CA0-C21A-4E7E-8623-068BD85B1F8E}" type="datetimeFigureOut">
              <a:rPr lang="en-CA" smtClean="0"/>
              <a:t>2023-08-05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85E3-6AE7-59BF-A922-FB55556DF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73404-32A6-C52B-335B-ACC2B7878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51731-BD53-4BDC-929E-FB6FA2346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14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1698-BCF8-70AC-3298-8EBABCE50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Survey and Comparison of Software and Hardware Tools in Cybercrime Investigations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2B4F-0BDA-6618-1229-D1396FB34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8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8E6D-3482-1E3F-156E-901474A7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File Analysis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D384-554D-95CE-4001-AD719D79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File signature identification, header parsing, metadata extraction.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TrID</a:t>
            </a:r>
            <a:r>
              <a:rPr lang="en-CA" b="0" i="0" dirty="0">
                <a:effectLst/>
                <a:latin typeface="Söhne"/>
              </a:rPr>
              <a:t>: File identifier based on file signatures.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FileAlyzer</a:t>
            </a:r>
            <a:r>
              <a:rPr lang="en-CA" b="0" i="0" dirty="0">
                <a:effectLst/>
                <a:latin typeface="Söhne"/>
              </a:rPr>
              <a:t>: Hex viewer and PE header viewer for file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PEStudio</a:t>
            </a:r>
            <a:r>
              <a:rPr lang="en-CA" b="0" i="0" dirty="0">
                <a:effectLst/>
                <a:latin typeface="Söhne"/>
              </a:rPr>
              <a:t>: Static analysis tool for Windows executable files.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ExifTool</a:t>
            </a:r>
            <a:r>
              <a:rPr lang="en-CA" b="0" i="0" dirty="0">
                <a:effectLst/>
                <a:latin typeface="Söhne"/>
              </a:rPr>
              <a:t>: Extracts metadata from various file types.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010 Editor: Professional text and hex editor with binary templates.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TrID</a:t>
            </a:r>
            <a:r>
              <a:rPr lang="en-US" b="0" i="0" dirty="0">
                <a:effectLst/>
                <a:latin typeface="Söhne"/>
              </a:rPr>
              <a:t>: File identifier tool based on file signatures.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FileAlyzer</a:t>
            </a:r>
            <a:r>
              <a:rPr lang="en-US" b="0" i="0" dirty="0">
                <a:effectLst/>
                <a:latin typeface="Söhne"/>
              </a:rPr>
              <a:t>: File analysis tool with hex viewer and PE header viewer.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PEStudio</a:t>
            </a:r>
            <a:r>
              <a:rPr lang="en-US" b="0" i="0" dirty="0">
                <a:effectLst/>
                <a:latin typeface="Söhne"/>
              </a:rPr>
              <a:t>: Static analysis tool for Windows executable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ExifTool</a:t>
            </a:r>
            <a:r>
              <a:rPr lang="en-US" b="0" i="0" dirty="0">
                <a:effectLst/>
                <a:latin typeface="Söhne"/>
              </a:rPr>
              <a:t>: Powerful tool to read, write, and manipulate metadata in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010 Editor: Professional text and hex editor with binary templates.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226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8317-8097-6ACD-9890-14B5469D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Encryption and Password Cracking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702F-8272-3FFF-8CA0-9073F4BC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Brute-force attacks, dictionary attacks, GPU acceleration.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John the Ripper: Password cracker with multiple hashing algorithms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Hashcat</a:t>
            </a:r>
            <a:r>
              <a:rPr lang="en-CA" b="0" i="0" dirty="0">
                <a:effectLst/>
                <a:latin typeface="Söhne"/>
              </a:rPr>
              <a:t>: High-speed password recovery using GPUs and CPUs.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Aircrack</a:t>
            </a:r>
            <a:r>
              <a:rPr lang="en-CA" b="0" i="0" dirty="0">
                <a:effectLst/>
                <a:latin typeface="Söhne"/>
              </a:rPr>
              <a:t>-ng: Cracking WEP/WPA/WPA2 keys through captured packets.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Netcat</a:t>
            </a:r>
            <a:r>
              <a:rPr lang="en-CA" b="0" i="0" dirty="0">
                <a:effectLst/>
                <a:latin typeface="Söhne"/>
              </a:rPr>
              <a:t>: Networking utility for data transfer and port scanning.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GPG (GNU Privacy Guard): Public key encryption and decryption.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John the Ripper: Password cracking tool for various encryption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Hashcat</a:t>
            </a:r>
            <a:r>
              <a:rPr lang="en-CA" b="0" i="0" dirty="0">
                <a:effectLst/>
                <a:latin typeface="Söhne"/>
              </a:rPr>
              <a:t>: Advanced password recovery tool with GPU acceleration.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Aircrack</a:t>
            </a:r>
            <a:r>
              <a:rPr lang="en-CA" b="0" i="0" dirty="0">
                <a:effectLst/>
                <a:latin typeface="Söhne"/>
              </a:rPr>
              <a:t>-ng: Wireless network security assessment tool for WEP/WPA/WPA2 cracking.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Netcat</a:t>
            </a:r>
            <a:r>
              <a:rPr lang="en-CA" b="0" i="0" dirty="0">
                <a:effectLst/>
                <a:latin typeface="Söhne"/>
              </a:rPr>
              <a:t>: Versatile networking utility for data transfer and port scanning.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GPG (GNU Privacy Guard): Encryption and decryption tool for secure communication.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0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ABA9-1430-70CB-6784-2E96A2ED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Incident Response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C6ED-84D8-4194-BBCF-39A93682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SIEM integration, log analysis, threat intelligence.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TheHive</a:t>
            </a:r>
            <a:r>
              <a:rPr lang="en-CA" b="0" i="0" dirty="0">
                <a:effectLst/>
                <a:latin typeface="Söhne"/>
              </a:rPr>
              <a:t>: Case management and incident tracking platform.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Cortex: Automated analysis and response engine integrated with </a:t>
            </a:r>
            <a:r>
              <a:rPr lang="en-CA" b="0" i="0" dirty="0" err="1">
                <a:effectLst/>
                <a:latin typeface="Söhne"/>
              </a:rPr>
              <a:t>TheHive</a:t>
            </a:r>
            <a:r>
              <a:rPr lang="en-CA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ELK Stack (Elasticsearch, Logstash, Kibana): Centralized log analysis and visualization.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OSQuery</a:t>
            </a:r>
            <a:r>
              <a:rPr lang="en-CA" b="0" i="0" dirty="0">
                <a:effectLst/>
                <a:latin typeface="Söhne"/>
              </a:rPr>
              <a:t>: Query and monitor operating system state with SQL-like syntax.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Snort: Rules-based intrusion detection for real-time traffic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TheHive</a:t>
            </a:r>
            <a:r>
              <a:rPr lang="en-CA" b="0" i="0" dirty="0">
                <a:effectLst/>
                <a:latin typeface="Söhne"/>
              </a:rPr>
              <a:t>: Incident response and case management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Cortex: Automated analysis and response engine integrated with </a:t>
            </a:r>
            <a:r>
              <a:rPr lang="en-CA" b="0" i="0" dirty="0" err="1">
                <a:effectLst/>
                <a:latin typeface="Söhne"/>
              </a:rPr>
              <a:t>TheHive</a:t>
            </a:r>
            <a:r>
              <a:rPr lang="en-CA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ELK Stack (Elasticsearch, Logstash, Kibana): Centralized log analysis and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OSQuery</a:t>
            </a:r>
            <a:r>
              <a:rPr lang="en-CA" b="0" i="0" dirty="0">
                <a:effectLst/>
                <a:latin typeface="Söhne"/>
              </a:rPr>
              <a:t>: Endpoint visibility and security monitoring tool.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Snort: Open-source intrusion detection system for real-time traffic analysis.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886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E512-E408-7C5A-5BE5-AFF7B6C1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Steganography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566C-6087-5A19-2F89-B5D7CF6F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Detect hidden data, image analysis, entropy calculation.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Stegsolve</a:t>
            </a:r>
            <a:r>
              <a:rPr lang="en-CA" b="0" i="0" dirty="0">
                <a:effectLst/>
                <a:latin typeface="Söhne"/>
              </a:rPr>
              <a:t>: Analyzing steganographic images for hidden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OpenStego</a:t>
            </a:r>
            <a:r>
              <a:rPr lang="en-CA" b="0" i="0" dirty="0">
                <a:effectLst/>
                <a:latin typeface="Söhne"/>
              </a:rPr>
              <a:t>: Embedding and extracting data within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Steghide</a:t>
            </a:r>
            <a:r>
              <a:rPr lang="en-CA" b="0" i="0" dirty="0">
                <a:effectLst/>
                <a:latin typeface="Söhne"/>
              </a:rPr>
              <a:t>: Command-line tool for steganography and encryption.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OutGuess</a:t>
            </a:r>
            <a:r>
              <a:rPr lang="en-CA" b="0" i="0" dirty="0">
                <a:effectLst/>
                <a:latin typeface="Söhne"/>
              </a:rPr>
              <a:t>: Universal steganographic tool for hiding data in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SilentEye</a:t>
            </a:r>
            <a:r>
              <a:rPr lang="en-CA" b="0" i="0" dirty="0">
                <a:effectLst/>
                <a:latin typeface="Söhne"/>
              </a:rPr>
              <a:t>: Graphical application for steganography.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Stegsolve</a:t>
            </a:r>
            <a:r>
              <a:rPr lang="en-CA" b="0" i="0" dirty="0">
                <a:effectLst/>
                <a:latin typeface="Söhne"/>
              </a:rPr>
              <a:t>: Tool for analyzing steganographic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OpenStego</a:t>
            </a:r>
            <a:r>
              <a:rPr lang="en-CA" b="0" i="0" dirty="0">
                <a:effectLst/>
                <a:latin typeface="Söhne"/>
              </a:rPr>
              <a:t>: Free steganography solution with watermarking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Steghide</a:t>
            </a:r>
            <a:r>
              <a:rPr lang="en-CA" b="0" i="0" dirty="0">
                <a:effectLst/>
                <a:latin typeface="Söhne"/>
              </a:rPr>
              <a:t>: Command-line tool for steganography and encryption.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OutGuess</a:t>
            </a:r>
            <a:r>
              <a:rPr lang="en-CA" b="0" i="0" dirty="0">
                <a:effectLst/>
                <a:latin typeface="Söhne"/>
              </a:rPr>
              <a:t>: Universal steganographic tool for hiding data 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SilentEye</a:t>
            </a:r>
            <a:r>
              <a:rPr lang="en-CA" b="0" i="0" dirty="0">
                <a:effectLst/>
                <a:latin typeface="Söhne"/>
              </a:rPr>
              <a:t>: Graphical application for steganography.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451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C404-D4AD-DA55-D235-57573B80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Hardware Tools in Cybercrime Investigations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D2B1-FB48-8CCF-68C1-E4A22CDB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Write Blockers: Prevent write access to original storage media during data acquisition.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Forensic Imagers: Create forensic copies of digital media without altering the original evidence.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JTAG/Chip-off Tools: Access device memory in mobile devices or embedded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Digital Forensics Workstations: High-performance computers for complex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Network Forensics Appliances: Capture and analyze network traffic in real-time or post-event.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Mobile Device Acquisition Hardware: Extract data from smartphones and tablets.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Disk Duplicators: Create exact copies of hard drives for preservation and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Faraday Bags: Block wireless signals to prevent remote tampering during transportation.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Data Recovery Hardware Tools: Recover data from physically damaged storage media.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GPU-based Password Cracking Systems: High-performance systems for fast password cracking.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Hardware Keyloggers: Capture keystrokes for user activity and password analysis.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977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E484-3378-7C79-335D-88F52671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Write Blockers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F4B-EE3F-6273-8B56-0460F889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Logic circuits, read-only modes, electrical isolation.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Prevents write access to original storage media during data acquisition.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Hardware-based mechanism ensures data integrity and non-alteration.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Different interfaces (USB, SATA, IDE) for various storage media.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Forensic Write Blockers: Prevent write access to original storage media during data acquisition.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Hardware-based device ensures data integrity and prevents accidental data modification.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Widely used in digital forensics labs to protect evidence during examination.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CA04-D2EC-FD0B-6B0F-08E7731B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Forensic Imagers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011C-FD8B-CFF6-D631-42DAB5A8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Bit-by-bit duplication, hashing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Creates forensic copies of digital media while preserving the original evidence.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Data integrity maintained through hashing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Supports various disk formats and media interfaces.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Used to create forensic copies (bit-by-bit) of digital media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Preserve the original evidence while allowing investigators to work with the copy.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Essential for ensuring data integrity and maintaining the chain of custody.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053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5767-F1A1-B849-8852-B41292E5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JTAG/Chip-off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C917-886D-A7ED-BD60-20716783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Technology: Direct access to memory, hardware-level debugging.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Used for accessing device memory in mobile devices or embedded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JTAG provides a non-intrusive method to access debug interfaces.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Chip-off involves removing memory chips for physical data extraction.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Specialized hardware tools to access device memory in mobile devices or embedded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Used when standard methods of data extraction are not possible.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Effective in cases where the device is locked or damaged.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56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185F-FA00-09F2-265D-E79B7A88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Digital Forensics Workstations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9BA7-FDCE-D061-3460-22C5AC54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Technology: High-performance components, multi-core processors, ample 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Designed for processing large amounts of digital evidence efficiently.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Equipped with powerful CPUs, GPUs, and high-speed storage.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Supports virtualization for analysis in isolated environments.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High-performance computer systems specifically designed for digital forensics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Handle large amounts of data and complex analysis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Equipped with powerful processors, ample RAM, and fast storage.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935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CAA1-5025-2EC6-0881-D14FA199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Network Forensics Appliances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9401-0248-D2FB-A79C-A61467E1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Technology: Custom hardware, deep packet inspection (DPI), real-time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Dedicated hardware for capturing and analyzing network traffic.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DPI enables detailed analysis of network packets for identifying threats.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Provides real-time monitoring and post-event analysis capabilities.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Specialized hardware devices designed for capturing and analyzing network traffic.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Real-time monitoring and post-event analysis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Facilitates the detection of suspicious network activities and cyber threats.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69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3DA3-1DEF-F7CE-5040-CCC51F78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6BB0-02AC-087C-9D80-EBCA1685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Cybercrime investigations are becoming increasingly complex, necessitating advanced tools and techniques for effective analysis and evidence gathering.</a:t>
            </a:r>
          </a:p>
          <a:p>
            <a:r>
              <a:rPr lang="en-US" b="1" dirty="0">
                <a:latin typeface="Söhne"/>
              </a:rPr>
              <a:t>Cybercrime investigations require advanced software tools to analyze digital evidence effectively.</a:t>
            </a:r>
          </a:p>
          <a:p>
            <a:r>
              <a:rPr lang="en-US" b="1" i="0" dirty="0">
                <a:effectLst/>
                <a:latin typeface="Söhne"/>
              </a:rPr>
              <a:t>Hardware tools play a crucial role in data acquisition, preservation, and analysis during cybercrime investigations.</a:t>
            </a:r>
            <a:endParaRPr lang="en-CA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294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745A-4F72-6F67-9F51-7BD25954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Mobile Device Acquisition Hardware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4B49-138D-7A56-B17F-1BA873F6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Technology: Custom cables and adapters, chip-level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Specialized tools for physical and logical data extraction from mobile devices.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Chip-level access enables direct communication with memory and storage.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Custom cables support a wide range of devices and architectures.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Specialized hardware tools used to perform physical or logical acquisition of data from mobile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Support a wide range of devices and operating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Enable investigators to retrieve critical data from smartphones and tablets.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001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07E7-EF54-2CA4-616C-2B901277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Disk Duplicators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6D74-FFD8-13DB-F5CA-00601D33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Block-level duplication, hashing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Creates exact copies of hard drives for evidence preservation.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Uses hashing algorithms to verify data integrity between source and target.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Supports multiple storage media interfaces and formats.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Hardware devices used to create exact copies of hard drives and storage media.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Ensure preservation of the original evidence for distribution to multiple investigators or as backups.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Essential for maintaining the integrity of the evidence.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9212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0D6E-5FF6-CED5-9053-00FBCFEF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Faraday Bags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807C-ABEA-5043-105B-6863B1F1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Technology: Conductive materials, signal blocking.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Uses conductive materials to block wireless signals.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Prevents remote access and tampering of electronic evidence.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Essential for transporting digital devices without compromising evidence.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Shielded bags used to block all wireless signals to and from devices placed inside.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Prevent remote access and tampering of electronic evidence during transportation.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Safeguard digital evidence from remote wiping or tampering.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778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5438-8CC8-66D8-0443-F5A39987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Data Recovery Hardware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8922-ECEB-DF10-5BCF-F2173C93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Technology: Advanced algorithms, read/write heads, platter scanning.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Specialized hardware for data recovery from physically damaged storage media.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Uses advanced algorithms to reconstruct data from damaged sectors.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Read/write heads and platter scanning mechanisms facilitate data retrieval.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Specialized hardware devices used to recover data from physically damaged storage media.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Effective in cases where software-based recovery methods are not viable.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Assist in retrieving critical data from damaged hard drives or memory cards.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809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4386-C7E7-267B-3215-8C974900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GPU-based Password Cracking Systems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D041-A063-5F0F-8F0B-745D8DF8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Parallel processing, GPU acceleration.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Utilizes the parallel processing power of GPUs for password cracking.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GPU acceleration significantly speeds up the password recovery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Supports a wide range of encryption algorithms.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High-performance hardware systems utilizing graphics processing units (GPUs) for fast password cracking.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Used to break encryption and recover passwords from hashed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Accelerate the password cracking process significantly.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7422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BA6D-05FA-6455-1683-9248D5BF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Hardware Keyloggers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3C30-DF61-EB93-2A83-11D3FB14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Technology: Embedded hardware, data capture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Embedded devices that capture keystrokes from a computer.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Store the data locally or transmit it remotely for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Useful for capturing user activities, passwords, and other sensitive information.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Physical devices used to capture keystrokes from a computer.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Aid in investigating user activities and obtaining passwords and other sensitive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Useful in cases where software-based keyloggers may not be feasible.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475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EEDA-5318-16A0-7F69-4DB1106C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40" y="339950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Comparison: Software vs. Hardware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5347-8873-8C6E-7773-DBB61C71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Software Tools: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Advantages: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Versatility: Can be used for various digital forensics tasks.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Ease of Use: Generally, more user-friendly and accessible.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Rapid Updates: Software can be updated easily to adapt to new threats.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Limitations: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Dependence on OS: Some tools may be limited to specific operating systems.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Vulnerabilities: Software tools can be vulnerable to attacks and tampering.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CA44D-15D0-3494-A1EB-9E4437B2FD3B}"/>
              </a:ext>
            </a:extLst>
          </p:cNvPr>
          <p:cNvSpPr txBox="1"/>
          <p:nvPr/>
        </p:nvSpPr>
        <p:spPr>
          <a:xfrm>
            <a:off x="5810865" y="1825625"/>
            <a:ext cx="4965290" cy="423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Söhne"/>
              </a:rPr>
              <a:t>Hardware Tools: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öhne"/>
              </a:rPr>
              <a:t>Advantages:</a:t>
            </a:r>
          </a:p>
          <a:p>
            <a:pPr marL="1143000" lvl="2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Söhne"/>
              </a:rPr>
              <a:t>Data Integrity: Ensure preservation and integrity of original evidence.</a:t>
            </a:r>
          </a:p>
          <a:p>
            <a:pPr marL="1143000" lvl="2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Söhne"/>
              </a:rPr>
              <a:t>Specialized Functionality: Designed for specific tasks, e.g., write blocking.</a:t>
            </a:r>
          </a:p>
          <a:p>
            <a:pPr marL="1143000" lvl="2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Söhne"/>
              </a:rPr>
              <a:t>Offline Analysis: Less susceptible to remote attacks.</a:t>
            </a:r>
          </a:p>
          <a:p>
            <a:pPr lvl="2">
              <a:lnSpc>
                <a:spcPct val="70000"/>
              </a:lnSpc>
              <a:spcBef>
                <a:spcPts val="500"/>
              </a:spcBef>
            </a:pPr>
            <a:endParaRPr lang="en-US" sz="1900" dirty="0">
              <a:latin typeface="Söhne"/>
            </a:endParaRP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öhne"/>
              </a:rPr>
              <a:t>Limitations:</a:t>
            </a:r>
          </a:p>
          <a:p>
            <a:pPr marL="1143000" lvl="2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Söhne"/>
              </a:rPr>
              <a:t>Cost: Hardware tools can be expensive.</a:t>
            </a:r>
          </a:p>
          <a:p>
            <a:pPr marL="1143000" lvl="2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Söhne"/>
              </a:rPr>
              <a:t>Limited Versatility: Specific hardware tools may have limited use cases.</a:t>
            </a:r>
          </a:p>
          <a:p>
            <a:pPr marL="1143000" lvl="2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Söhne"/>
              </a:rPr>
              <a:t>Lifespan: Hardware may become obsolete over time.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639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E147-BF86-FA81-CFCC-2E41F7C3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1D63-346F-4C99-94BF-1C38B50F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Cybercrime investigations require a combination of software and hardware tools for comprehensive analysis and evidence preservation.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Software tools offer versatility and rapid updates, while hardware tools ensure data integrity and specialized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Cybersecurity experts must select the appropriate tools based on the nature of the investigation and the available resources.</a:t>
            </a:r>
          </a:p>
          <a:p>
            <a:r>
              <a:rPr lang="en-US" b="0" i="0" dirty="0">
                <a:effectLst/>
                <a:latin typeface="Söhne"/>
              </a:rPr>
              <a:t>Hardware tools are essential in cybercrime investigations for data acquisition, preservation,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As the cybercrime landscape evolves, continuous research and development of new tools will be necessary to combat emerging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Cybercrime investigations require a diverse set of software tools for digital evidence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Each tool serves a specific purpose and may be used depending on the nature of the investigation.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Expertise in using a variety of software tools and hardware tools is essential for successful cybercrime investigations.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57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B698-1EA8-3315-0B90-B5B7C68C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Software Tools in Cybercrime Investigations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218B-7AB3-DAE8-3350-AE44437D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Digital Forensics Tools: EnCase, </a:t>
            </a:r>
            <a:r>
              <a:rPr lang="en-CA" b="0" i="0" dirty="0" err="1">
                <a:effectLst/>
                <a:latin typeface="Söhne"/>
              </a:rPr>
              <a:t>AccessData</a:t>
            </a:r>
            <a:r>
              <a:rPr lang="en-CA" b="0" i="0" dirty="0">
                <a:effectLst/>
                <a:latin typeface="Söhne"/>
              </a:rPr>
              <a:t> FTK, Autopsy, The Sleuth Kit,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Network Analysis Tools: Wireshark, </a:t>
            </a:r>
            <a:r>
              <a:rPr lang="en-CA" b="0" i="0" dirty="0" err="1">
                <a:effectLst/>
                <a:latin typeface="Söhne"/>
              </a:rPr>
              <a:t>tcpdump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NetworkMiner</a:t>
            </a:r>
            <a:r>
              <a:rPr lang="en-CA" b="0" i="0" dirty="0">
                <a:effectLst/>
                <a:latin typeface="Söhne"/>
              </a:rPr>
              <a:t>, Nmap,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Malware Analysis Tools: IDA Pro, </a:t>
            </a:r>
            <a:r>
              <a:rPr lang="en-CA" b="0" i="0" dirty="0" err="1">
                <a:effectLst/>
                <a:latin typeface="Söhne"/>
              </a:rPr>
              <a:t>Ghidra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OllyDbg</a:t>
            </a:r>
            <a:r>
              <a:rPr lang="en-CA" b="0" i="0" dirty="0">
                <a:effectLst/>
                <a:latin typeface="Söhne"/>
              </a:rPr>
              <a:t>, Cuckoo Sandbox,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Memory Forensics Tools: Volatility, </a:t>
            </a:r>
            <a:r>
              <a:rPr lang="en-CA" b="0" i="0" dirty="0" err="1">
                <a:effectLst/>
                <a:latin typeface="Söhne"/>
              </a:rPr>
              <a:t>Rekall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DumpIt</a:t>
            </a:r>
            <a:r>
              <a:rPr lang="en-CA" b="0" i="0" dirty="0">
                <a:effectLst/>
                <a:latin typeface="Söhne"/>
              </a:rPr>
              <a:t>, Redline,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Mobile Forensics Tools: Cellebrite UFED, Oxygen Forensic Detective, XRY,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Data Recovery and Carving Tools: </a:t>
            </a:r>
            <a:r>
              <a:rPr lang="en-CA" b="0" i="0" dirty="0" err="1">
                <a:effectLst/>
                <a:latin typeface="Söhne"/>
              </a:rPr>
              <a:t>PhotoRec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TestDisk</a:t>
            </a:r>
            <a:r>
              <a:rPr lang="en-CA" b="0" i="0" dirty="0">
                <a:effectLst/>
                <a:latin typeface="Söhne"/>
              </a:rPr>
              <a:t>, Scalpel, FTK Imager,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File Analysis Tools: </a:t>
            </a:r>
            <a:r>
              <a:rPr lang="en-CA" b="0" i="0" dirty="0" err="1">
                <a:effectLst/>
                <a:latin typeface="Söhne"/>
              </a:rPr>
              <a:t>TrID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FileAlyzer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PEStudio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ExifTool</a:t>
            </a:r>
            <a:r>
              <a:rPr lang="en-CA" b="0" i="0" dirty="0">
                <a:effectLst/>
                <a:latin typeface="Söhne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Encryption and Password Cracking Tools: John the Ripper, </a:t>
            </a:r>
            <a:r>
              <a:rPr lang="en-CA" b="0" i="0" dirty="0" err="1">
                <a:effectLst/>
                <a:latin typeface="Söhne"/>
              </a:rPr>
              <a:t>Hashcat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Aircrack</a:t>
            </a:r>
            <a:r>
              <a:rPr lang="en-CA" b="0" i="0" dirty="0">
                <a:effectLst/>
                <a:latin typeface="Söhne"/>
              </a:rPr>
              <a:t>-ng,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Incident Response Tools: </a:t>
            </a:r>
            <a:r>
              <a:rPr lang="en-CA" b="0" i="0" dirty="0" err="1">
                <a:effectLst/>
                <a:latin typeface="Söhne"/>
              </a:rPr>
              <a:t>TheHive</a:t>
            </a:r>
            <a:r>
              <a:rPr lang="en-CA" b="0" i="0" dirty="0">
                <a:effectLst/>
                <a:latin typeface="Söhne"/>
              </a:rPr>
              <a:t>, Cortex, ELK Stack, </a:t>
            </a:r>
            <a:r>
              <a:rPr lang="en-CA" b="0" i="0" dirty="0" err="1">
                <a:effectLst/>
                <a:latin typeface="Söhne"/>
              </a:rPr>
              <a:t>OSQuery</a:t>
            </a:r>
            <a:r>
              <a:rPr lang="en-CA" b="0" i="0" dirty="0">
                <a:effectLst/>
                <a:latin typeface="Söhne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Steganography Tools: </a:t>
            </a:r>
            <a:r>
              <a:rPr lang="en-CA" b="0" i="0" dirty="0" err="1">
                <a:effectLst/>
                <a:latin typeface="Söhne"/>
              </a:rPr>
              <a:t>Stegsolve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OpenStego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Steghide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OutGuess</a:t>
            </a:r>
            <a:r>
              <a:rPr lang="en-CA" b="0" i="0" dirty="0">
                <a:effectLst/>
                <a:latin typeface="Söhne"/>
              </a:rPr>
              <a:t>, 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40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9BF-6C90-B677-8521-66091E3F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Digital Forensics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5024-9795-FA84-142E-C85F3C10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Advanced file system analysis, data carving, hashing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EnCase: Proprietary file system access and decryption capabilities.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AccessData</a:t>
            </a:r>
            <a:r>
              <a:rPr lang="en-CA" b="0" i="0" dirty="0">
                <a:effectLst/>
                <a:latin typeface="Söhne"/>
              </a:rPr>
              <a:t> FTK: Integrated SQLite database for storing metadata.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Autopsy: Sleuth Kit integration for low-level file system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X-Ways Forensics: Proprietary data carving algorithms for file recovery.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The Sleuth Kit: Open-source library for disk and file system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EnCase: Powerful commercial software for data acquisition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AccessData</a:t>
            </a:r>
            <a:r>
              <a:rPr lang="en-CA" b="0" i="0" dirty="0">
                <a:effectLst/>
                <a:latin typeface="Söhne"/>
              </a:rPr>
              <a:t> FTK: Comprehensive toolkit for digital investigation and data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Autopsy: Open-source digital forensics platform that complements The Sleuth Kit.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X-Ways Forensics: Versatile software with various analysis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The Sleuth Kit: Open-source toolkit for digital investigation and analysis.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767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A83-E9C8-FDCD-8BD8-A5D2683C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Network Analysis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A6A1-E4AF-11CB-F9F4-77183247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Packet capture, deep packet inspection, network traffic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Wireshark: </a:t>
            </a:r>
            <a:r>
              <a:rPr lang="en-CA" b="0" i="0" dirty="0" err="1">
                <a:effectLst/>
                <a:latin typeface="Söhne"/>
              </a:rPr>
              <a:t>Libpcap</a:t>
            </a:r>
            <a:r>
              <a:rPr lang="en-CA" b="0" i="0" dirty="0">
                <a:effectLst/>
                <a:latin typeface="Söhne"/>
              </a:rPr>
              <a:t> for packet capture and protocol dissection.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tcpdump</a:t>
            </a:r>
            <a:r>
              <a:rPr lang="en-CA" b="0" i="0" dirty="0">
                <a:effectLst/>
                <a:latin typeface="Söhne"/>
              </a:rPr>
              <a:t>: Command-line packet analyzer based on </a:t>
            </a:r>
            <a:r>
              <a:rPr lang="en-CA" b="0" i="0" dirty="0" err="1">
                <a:effectLst/>
                <a:latin typeface="Söhne"/>
              </a:rPr>
              <a:t>libpcap</a:t>
            </a:r>
            <a:r>
              <a:rPr lang="en-CA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NetworkMiner</a:t>
            </a:r>
            <a:r>
              <a:rPr lang="en-CA" b="0" i="0" dirty="0">
                <a:effectLst/>
                <a:latin typeface="Söhne"/>
              </a:rPr>
              <a:t>: Parses PCAP files to extract files and metadata.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Nmap: Port scanning using raw IP packets for OS and service detection.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Snort: Rules-based intrusion detection using pattern matching.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Wireshark: Popular open-source network protocol analyzer for packet capture.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tcpdump</a:t>
            </a:r>
            <a:r>
              <a:rPr lang="en-CA" b="0" i="0" dirty="0">
                <a:effectLst/>
                <a:latin typeface="Söhne"/>
              </a:rPr>
              <a:t>: Command-line packet analyzer for capturing network traffic.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NetworkMiner</a:t>
            </a:r>
            <a:r>
              <a:rPr lang="en-CA" b="0" i="0" dirty="0">
                <a:effectLst/>
                <a:latin typeface="Söhne"/>
              </a:rPr>
              <a:t>: Network analysis tool for parsing and analyzing PCAP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Nmap: Versatile network scanning tool for reconnaissance and security assessments.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Snort: Intrusion detection and prevention system for network security.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30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B085-AA59-4401-3E76-0C198B49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Malware Analysis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C206-BC93-5C93-B9B3-962C8246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Disassembly, code analysis, sandboxing, behavioral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IDA Pro: Interactive disassembler with various processor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Ghidra</a:t>
            </a:r>
            <a:r>
              <a:rPr lang="en-CA" b="0" i="0" dirty="0">
                <a:effectLst/>
                <a:latin typeface="Söhne"/>
              </a:rPr>
              <a:t>: NSA-developed reverse engineering framework.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OllyDbg</a:t>
            </a:r>
            <a:r>
              <a:rPr lang="en-CA" b="0" i="0" dirty="0">
                <a:effectLst/>
                <a:latin typeface="Söhne"/>
              </a:rPr>
              <a:t>: Windows debugger for dynamic malware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Cuckoo Sandbox: Automated malware analysis using virtualization.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REMnux</a:t>
            </a:r>
            <a:r>
              <a:rPr lang="en-CA" b="0" i="0" dirty="0">
                <a:effectLst/>
                <a:latin typeface="Söhne"/>
              </a:rPr>
              <a:t>: Linux distribution with pre-installed malware analysis tools.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IDA Pro: Leading disassembler and debugger for analyzing malware.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Ghidra</a:t>
            </a:r>
            <a:r>
              <a:rPr lang="en-CA" b="0" i="0" dirty="0">
                <a:effectLst/>
                <a:latin typeface="Söhne"/>
              </a:rPr>
              <a:t>: Open-source software reverse engineering framework developed by the NSA.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OllyDbg</a:t>
            </a:r>
            <a:r>
              <a:rPr lang="en-CA" b="0" i="0" dirty="0">
                <a:effectLst/>
                <a:latin typeface="Söhne"/>
              </a:rPr>
              <a:t>: User-friendly debugger for malware analysis and reverse engineering.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Cuckoo Sandbox: Automated malware analysis system with dynamic analysis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REMnux</a:t>
            </a:r>
            <a:r>
              <a:rPr lang="en-CA" b="0" i="0" dirty="0">
                <a:effectLst/>
                <a:latin typeface="Söhne"/>
              </a:rPr>
              <a:t>: Linux distribution for malware analysis and reverse engineering.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963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AE29-3B70-4608-8433-112DBBBD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Memory Forensics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7DF6-6341-31B0-5ADE-5D80E28A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RAM capture, process and data extraction, kernel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Volatility: Memory analysis using plugins for different OSes.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Rekall</a:t>
            </a:r>
            <a:r>
              <a:rPr lang="en-CA" b="0" i="0" dirty="0">
                <a:effectLst/>
                <a:latin typeface="Söhne"/>
              </a:rPr>
              <a:t>: Memory analysis framework with Windows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DumpIt</a:t>
            </a:r>
            <a:r>
              <a:rPr lang="en-CA" b="0" i="0" dirty="0">
                <a:effectLst/>
                <a:latin typeface="Söhne"/>
              </a:rPr>
              <a:t>: Windows memory acquisition tool for volatile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Redline: Memory analysis tool with triage and timeline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LiME</a:t>
            </a:r>
            <a:r>
              <a:rPr lang="en-CA" b="0" i="0" dirty="0">
                <a:effectLst/>
                <a:latin typeface="Söhne"/>
              </a:rPr>
              <a:t>: Loadable Kernel Module for Linux memory acquisition.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Volatility: Popular memory forensics framework for analyzing RAM dumps.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Rekall</a:t>
            </a:r>
            <a:r>
              <a:rPr lang="en-CA" b="0" i="0" dirty="0">
                <a:effectLst/>
                <a:latin typeface="Söhne"/>
              </a:rPr>
              <a:t>: Memory analysis toolkit with support for multiple operating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DumpIt</a:t>
            </a:r>
            <a:r>
              <a:rPr lang="en-CA" b="0" i="0" dirty="0">
                <a:effectLst/>
                <a:latin typeface="Söhne"/>
              </a:rPr>
              <a:t>: Simple memory acquisition tool for Windows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Redline: Memory analysis tool from Mandiant/FireEye.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LiME</a:t>
            </a:r>
            <a:r>
              <a:rPr lang="en-CA" b="0" i="0" dirty="0">
                <a:effectLst/>
                <a:latin typeface="Söhne"/>
              </a:rPr>
              <a:t>: Loadable Kernel Module (LKM) for memory acquisition.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257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7E11-2FDF-B990-E662-4CA2A7A2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Söhne"/>
              </a:rPr>
              <a:t>Mobile Forensics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19E0-5126-4B27-FB38-E3D5F302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Technology: Data acquisition, data recovery, parsing mobile artifacts.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Technical Details: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Cellebrite UFED: Physical extraction using custom cables and adapters.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Oxygen Forensic Detective: Advanced data parsing and decryption capabilities.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XRY: Mobile forensics tool with support for various devices.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MOBILedit</a:t>
            </a:r>
            <a:r>
              <a:rPr lang="en-CA" b="0" i="0" dirty="0">
                <a:effectLst/>
                <a:latin typeface="Söhne"/>
              </a:rPr>
              <a:t> Forensic Express: Logical and physical data extraction.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Andriller</a:t>
            </a:r>
            <a:r>
              <a:rPr lang="en-CA" b="0" i="0" dirty="0">
                <a:effectLst/>
                <a:latin typeface="Söhne"/>
              </a:rPr>
              <a:t>: Android forensic tool with SQLite database analysis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Cellebrite UFED: Comprehensive mobile device data extraction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Oxygen Forensic Detective: Mobile forensic software with advanced analysis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XRY: Mobile forensic tool with support for various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MOBILedit</a:t>
            </a:r>
            <a:r>
              <a:rPr lang="en-CA" b="0" i="0" dirty="0">
                <a:effectLst/>
                <a:latin typeface="Söhne"/>
              </a:rPr>
              <a:t> Forensic Express: All-in-one mobile forensic solution for data extraction.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Andriller</a:t>
            </a:r>
            <a:r>
              <a:rPr lang="en-CA" b="0" i="0" dirty="0">
                <a:effectLst/>
                <a:latin typeface="Söhne"/>
              </a:rPr>
              <a:t>: Android forensic tool for data extraction and analysis.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17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C11D-FD92-04D8-D191-036FFA21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Recovery and Carving 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ACA0-2BF8-E50B-7842-FC68A785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PhotoRec</a:t>
            </a:r>
            <a:r>
              <a:rPr lang="en-CA" b="0" i="0" dirty="0">
                <a:effectLst/>
                <a:latin typeface="Söhne"/>
              </a:rPr>
              <a:t>: File recovery tool for various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Söhne"/>
              </a:rPr>
              <a:t>TestDisk</a:t>
            </a:r>
            <a:r>
              <a:rPr lang="en-CA" b="0" i="0" dirty="0">
                <a:effectLst/>
                <a:latin typeface="Söhne"/>
              </a:rPr>
              <a:t>: Powerful data recovery tool for file system repair and undelete.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Scalpel: File carving tool for recovering deleted files from disk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FTK Imager: Imaging tool with data preview and hashing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R-Studio: Comprehensive data recovery and undelete software.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538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2747</Words>
  <Application>Microsoft Office PowerPoint</Application>
  <PresentationFormat>Widescreen</PresentationFormat>
  <Paragraphs>299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Söhne</vt:lpstr>
      <vt:lpstr>Office Theme</vt:lpstr>
      <vt:lpstr>Survey and Comparison of Software and Hardware Tools in Cybercrime Investigations</vt:lpstr>
      <vt:lpstr>Introduction</vt:lpstr>
      <vt:lpstr>Software Tools in Cybercrime Investigations</vt:lpstr>
      <vt:lpstr>Digital Forensics Tools</vt:lpstr>
      <vt:lpstr>Network Analysis Tools</vt:lpstr>
      <vt:lpstr>Malware Analysis Tools</vt:lpstr>
      <vt:lpstr>Memory Forensics Tools</vt:lpstr>
      <vt:lpstr>Mobile Forensics Tools</vt:lpstr>
      <vt:lpstr>Data Recovery and Carving Tools</vt:lpstr>
      <vt:lpstr>File Analysis Tools</vt:lpstr>
      <vt:lpstr>Encryption and Password Cracking Tools</vt:lpstr>
      <vt:lpstr>Incident Response Tools</vt:lpstr>
      <vt:lpstr>Steganography Tools</vt:lpstr>
      <vt:lpstr>Hardware Tools in Cybercrime Investigations</vt:lpstr>
      <vt:lpstr>Write Blockers</vt:lpstr>
      <vt:lpstr>Forensic Imagers</vt:lpstr>
      <vt:lpstr>JTAG/Chip-off Tools</vt:lpstr>
      <vt:lpstr>Digital Forensics Workstations</vt:lpstr>
      <vt:lpstr>Network Forensics Appliances</vt:lpstr>
      <vt:lpstr>Mobile Device Acquisition Hardware</vt:lpstr>
      <vt:lpstr>Disk Duplicators</vt:lpstr>
      <vt:lpstr>Faraday Bags</vt:lpstr>
      <vt:lpstr>Data Recovery Hardware Tools</vt:lpstr>
      <vt:lpstr>GPU-based Password Cracking Systems</vt:lpstr>
      <vt:lpstr>Hardware Keyloggers</vt:lpstr>
      <vt:lpstr>Comparison: Software vs. Hardware Tools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and Comparison of Software and Hardware Tools in Cybercrime Investigations</dc:title>
  <dc:creator>Tushar Verma</dc:creator>
  <cp:lastModifiedBy>Tushar Verma</cp:lastModifiedBy>
  <cp:revision>2</cp:revision>
  <dcterms:created xsi:type="dcterms:W3CDTF">2023-08-05T15:31:04Z</dcterms:created>
  <dcterms:modified xsi:type="dcterms:W3CDTF">2023-08-05T15:59:36Z</dcterms:modified>
</cp:coreProperties>
</file>