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aeaebb35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aeaebb35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eaebb35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eaebb35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aeaebb35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6aeaebb35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aeaebb35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aeaebb35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aeaebb3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aeaebb3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aeaebb35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aeaebb35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aeaebb35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aeaebb35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cb4bc48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cb4bc48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c122c619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8c122c619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c122c619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c122c619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cb4bc48e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acb4bc48e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cb4bc48e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acb4bc48e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0.jp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821880" y="2870880"/>
            <a:ext cx="83154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Васильченко Андрей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Научные руководители: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Герасимов Сергей Валерьевич, инж.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Мещеряков Александр Валерьевич, к.ф.-м.н.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73800" y="1595749"/>
            <a:ext cx="89733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Применение св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рточных нейронных сетей в задаче распознавания объектов на астрономических изображениях в рентгеновском диапазоне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728" l="0" r="4888" t="2842"/>
          <a:stretch/>
        </p:blipFill>
        <p:spPr>
          <a:xfrm>
            <a:off x="3107125" y="89175"/>
            <a:ext cx="2554675" cy="1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6104275" y="1042025"/>
            <a:ext cx="29634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</a:t>
            </a:r>
            <a:r>
              <a:rPr lang="en-US" sz="1800"/>
              <a:t>Сжимающий путь: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2 сверточных слоя 3x3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ReLU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Max Pooling 2x2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Расширяющий путь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UpConv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конкатенация признаков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2 сверточных слоя 3x3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3"/>
          <p:cNvSpPr/>
          <p:nvPr/>
        </p:nvSpPr>
        <p:spPr>
          <a:xfrm>
            <a:off x="31176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Выбор архитектуры: U-net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875" y="943875"/>
            <a:ext cx="6145601" cy="40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31176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Адаптация 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U-net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52400" y="838200"/>
            <a:ext cx="868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Изменение размерности входных данных:</a:t>
            </a:r>
            <a:endParaRPr sz="1800">
              <a:solidFill>
                <a:schemeClr val="dk1"/>
              </a:solidFill>
            </a:endParaRPr>
          </a:p>
          <a:p>
            <a:pPr indent="0" lvl="0" marL="50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32 канала вместо 3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Использование взвешенной функции ошибок:</a:t>
            </a:r>
            <a:endParaRPr sz="1800">
              <a:solidFill>
                <a:schemeClr val="dk1"/>
              </a:solidFill>
            </a:endParaRPr>
          </a:p>
          <a:p>
            <a:pPr indent="0" lvl="0" marL="50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Увеличенный штраф за ошибку на объекте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Увеличение глубины: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С 5 до 7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0" y="2830426"/>
            <a:ext cx="8360249" cy="18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143375" y="4715050"/>
            <a:ext cx="4725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Результаты экспериментов по предобработке данных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Постановка экспериментов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52400" y="990600"/>
            <a:ext cx="86895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Симуляции астрономических данных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Точечные источники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Протяженные источники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Астрономический шум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200 изображений 3000x3000. 50% train, 10% 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~ 500к источников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50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7097" r="0" t="0"/>
          <a:stretch/>
        </p:blipFill>
        <p:spPr>
          <a:xfrm>
            <a:off x="660499" y="3788625"/>
            <a:ext cx="2808250" cy="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15" y="3788625"/>
            <a:ext cx="3207360" cy="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660500" y="3409075"/>
            <a:ext cx="2531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Информация о фотонах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4907025" y="3409075"/>
            <a:ext cx="2531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Информация об источниках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31176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Параметры U-net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Регуляризация: </a:t>
            </a:r>
            <a:r>
              <a:rPr lang="en-US" sz="2000">
                <a:solidFill>
                  <a:schemeClr val="dk1"/>
                </a:solidFill>
              </a:rPr>
              <a:t>batch normalization и dropout после pooling-слоев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Функция потерь: </a:t>
            </a:r>
            <a:r>
              <a:rPr lang="en-US" sz="2000">
                <a:solidFill>
                  <a:schemeClr val="dk1"/>
                </a:solidFill>
              </a:rPr>
              <a:t>weighted binary cross entropy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Метод оптимизации: </a:t>
            </a:r>
            <a:r>
              <a:rPr lang="en-US" sz="2000">
                <a:solidFill>
                  <a:schemeClr val="dk1"/>
                </a:solidFill>
              </a:rPr>
              <a:t>Adam, lr = 1e-4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Обучение: </a:t>
            </a:r>
            <a:r>
              <a:rPr lang="en-US" sz="2000">
                <a:solidFill>
                  <a:schemeClr val="dk1"/>
                </a:solidFill>
              </a:rPr>
              <a:t>700 epochs, batch size = 1, </a:t>
            </a:r>
            <a:r>
              <a:rPr lang="en-US" sz="2000" u="sng">
                <a:solidFill>
                  <a:schemeClr val="dk1"/>
                </a:solidFill>
              </a:rPr>
              <a:t>Microsoft Azure ML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50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888" y="914450"/>
            <a:ext cx="4170878" cy="415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Визуализация входных данных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888" y="914450"/>
            <a:ext cx="4170878" cy="415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Ground truth map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1254" l="2123" r="0" t="0"/>
          <a:stretch/>
        </p:blipFill>
        <p:spPr>
          <a:xfrm>
            <a:off x="2563100" y="918400"/>
            <a:ext cx="4091678" cy="415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900" y="918400"/>
            <a:ext cx="4170878" cy="415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888" y="914450"/>
            <a:ext cx="4170878" cy="415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Предсказание U-net. Карта сегментации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900" y="914450"/>
            <a:ext cx="4170878" cy="415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Кроссиндентификация с каталогом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63" y="3193623"/>
            <a:ext cx="6208524" cy="17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136675" y="979075"/>
            <a:ext cx="86895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Критерии</a:t>
            </a:r>
            <a:r>
              <a:rPr b="1" lang="en-US" sz="2000">
                <a:solidFill>
                  <a:schemeClr val="dk1"/>
                </a:solidFill>
              </a:rPr>
              <a:t> детектирования источника: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Ошибка по положению центра не более 5 пикселей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Ошибка по яркости не более чем в 2 раза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Выбирается самый яркий из подходящих под критерий</a:t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306300" y="2842075"/>
            <a:ext cx="2531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итогового каталога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Результаты детектирования точечных источников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5" y="1394400"/>
            <a:ext cx="4434851" cy="332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450" y="1394400"/>
            <a:ext cx="4434849" cy="33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508625" y="941725"/>
            <a:ext cx="3738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Эффективность детектирования (recall)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5328125" y="792950"/>
            <a:ext cx="36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Доля ложных детектирований              (false positive rate)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Выводы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2" name="Google Shape;202;p32"/>
          <p:cNvSpPr txBox="1"/>
          <p:nvPr/>
        </p:nvSpPr>
        <p:spPr>
          <a:xfrm>
            <a:off x="136675" y="979075"/>
            <a:ext cx="86895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Нейронная сеть находит в 5 раз больше объектов на уровне яркости 1e-14 (тусклые объекты), при этом не увеличивается доля ложных детектирований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Для более ярких объектов алгоритмы eSASS и U-net показывают одинаковое качество - более 80% верных детектирований. Однако U-net имеет в среднем на 10% меньше ложных детектирований.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Таким образом, нейронная сеть детектирует точечные источники лучше </a:t>
            </a:r>
            <a:r>
              <a:rPr lang="en-US" sz="2000">
                <a:solidFill>
                  <a:schemeClr val="dk1"/>
                </a:solidFill>
              </a:rPr>
              <a:t>стандартных</a:t>
            </a:r>
            <a:r>
              <a:rPr lang="en-US" sz="2000">
                <a:solidFill>
                  <a:schemeClr val="dk1"/>
                </a:solidFill>
              </a:rPr>
              <a:t> алгоритмов в заданных условиях.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11760" y="266760"/>
            <a:ext cx="85136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11750" y="1005855"/>
            <a:ext cx="85137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2019 году планируется запуск рентгеновского телескопа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eROSITA.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 телескоп обладает лучшим на данный момент спектральным разрешением, однако программный комплекс, который будет использоваться для обработки изображений основан на </a:t>
            </a:r>
            <a:r>
              <a:rPr lang="en-US" sz="1800"/>
              <a:t>приемах 20 века: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Метод скользящего окна - детектирование объектов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Разделение смеси близких объектов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00" y="3544525"/>
            <a:ext cx="2424540" cy="13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012" y="3411288"/>
            <a:ext cx="1677937" cy="1754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690500" y="4227475"/>
            <a:ext cx="614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355775" y="3027975"/>
            <a:ext cx="2531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Телескоп eROSITA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3359900" y="3012025"/>
            <a:ext cx="2835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Обработка данных eSASS</a:t>
            </a:r>
            <a:endParaRPr b="1"/>
          </a:p>
        </p:txBody>
      </p:sp>
      <p:cxnSp>
        <p:nvCxnSpPr>
          <p:cNvPr id="72" name="Google Shape;72;p15"/>
          <p:cNvCxnSpPr/>
          <p:nvPr/>
        </p:nvCxnSpPr>
        <p:spPr>
          <a:xfrm>
            <a:off x="5592275" y="4227475"/>
            <a:ext cx="614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6783150" y="3012013"/>
            <a:ext cx="2531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Готовые данные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350" y="3392125"/>
            <a:ext cx="2193676" cy="1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312480" y="2271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Заключение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8" name="Google Shape;208;p33"/>
          <p:cNvSpPr txBox="1"/>
          <p:nvPr/>
        </p:nvSpPr>
        <p:spPr>
          <a:xfrm>
            <a:off x="136675" y="826675"/>
            <a:ext cx="90072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Проведен обзор различных архитектур CNN для задачи детектирования астрономических источников. Успешно адаптирована и применена архитектура U-net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Проведена серия экспериментов с целью найти оптимальные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параметры предобработки данных и постобработки результата U-net.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В результате проделанной работы удалось достигнуть результатов,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превосходящих полученные на данный момент, говорящих о конкурентоспособности CNN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Подготовлен модуль, который можно встроить в существующую систему eSASS. Весь код и воспроизводимые результаты представлены в репозитории: github.com/Hawk1533/Astonomical-Object-Detection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П</a:t>
            </a:r>
            <a:r>
              <a:rPr lang="en-US" sz="2000">
                <a:solidFill>
                  <a:schemeClr val="dk1"/>
                </a:solidFill>
              </a:rPr>
              <a:t>редставлен доклад на конференции “Ломоносовские чтения 2019”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21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>
            <a:off x="312480" y="2143440"/>
            <a:ext cx="85136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4513680" y="883800"/>
            <a:ext cx="1873800" cy="189468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2485440" y="2503800"/>
            <a:ext cx="1732320" cy="797400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7110725" y="824050"/>
            <a:ext cx="1915800" cy="420330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594680" y="3140280"/>
            <a:ext cx="1873800" cy="189468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136800" y="1940040"/>
            <a:ext cx="1649880" cy="189468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60" y="2594160"/>
            <a:ext cx="1006920" cy="1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880" y="1530720"/>
            <a:ext cx="1097640" cy="11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>
            <a:off x="45360" y="2006640"/>
            <a:ext cx="1865880" cy="8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Входное изображение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2359080" y="2732760"/>
            <a:ext cx="203292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Нейронная сеть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4333680" y="950400"/>
            <a:ext cx="2284560" cy="30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Сегментированные  источники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640" y="3711240"/>
            <a:ext cx="1304640" cy="12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7110720" y="942840"/>
            <a:ext cx="1865880" cy="8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Статистическое моделирование параметров источников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4640040" y="3291120"/>
            <a:ext cx="1828440" cy="4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 фона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 flipH="1" rot="10800000">
            <a:off x="1811520" y="2831040"/>
            <a:ext cx="672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35"/>
          <p:cNvSpPr/>
          <p:nvPr/>
        </p:nvSpPr>
        <p:spPr>
          <a:xfrm flipH="1" rot="10800000">
            <a:off x="6394680" y="1764720"/>
            <a:ext cx="731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3" name="Google Shape;233;p35"/>
          <p:cNvSpPr/>
          <p:nvPr/>
        </p:nvSpPr>
        <p:spPr>
          <a:xfrm flipH="1" rot="10800000">
            <a:off x="6469920" y="4111200"/>
            <a:ext cx="681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4" name="Google Shape;234;p35"/>
          <p:cNvSpPr/>
          <p:nvPr/>
        </p:nvSpPr>
        <p:spPr>
          <a:xfrm>
            <a:off x="4219200" y="2926080"/>
            <a:ext cx="374040" cy="1095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5" name="Google Shape;235;p35"/>
          <p:cNvSpPr/>
          <p:nvPr/>
        </p:nvSpPr>
        <p:spPr>
          <a:xfrm flipH="1" rot="10800000">
            <a:off x="4222440" y="1826640"/>
            <a:ext cx="289800" cy="109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6" name="Google Shape;236;p35"/>
          <p:cNvSpPr/>
          <p:nvPr/>
        </p:nvSpPr>
        <p:spPr>
          <a:xfrm>
            <a:off x="205560" y="244440"/>
            <a:ext cx="90770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Планируемая модификация текущего алгоритма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6725" y="2042050"/>
            <a:ext cx="1649875" cy="241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7152840" y="824040"/>
            <a:ext cx="1873800" cy="420336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4594680" y="3140280"/>
            <a:ext cx="1873800" cy="189468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4114800" y="824040"/>
            <a:ext cx="2275560" cy="1894680"/>
          </a:xfrm>
          <a:prstGeom prst="roundRect">
            <a:avLst>
              <a:gd fmla="val 16667" name="adj"/>
            </a:avLst>
          </a:prstGeom>
          <a:solidFill>
            <a:srgbClr val="B7CCE4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136800" y="824040"/>
            <a:ext cx="1649880" cy="1894680"/>
          </a:xfrm>
          <a:prstGeom prst="roundRect">
            <a:avLst>
              <a:gd fmla="val 16667" name="adj"/>
            </a:avLst>
          </a:prstGeom>
          <a:solidFill>
            <a:srgbClr val="FFC000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2348640" y="3140280"/>
            <a:ext cx="1873800" cy="1894680"/>
          </a:xfrm>
          <a:prstGeom prst="roundRect">
            <a:avLst>
              <a:gd fmla="val 16667" name="adj"/>
            </a:avLst>
          </a:prstGeom>
          <a:solidFill>
            <a:srgbClr val="B7CCE4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205560" y="244440"/>
            <a:ext cx="90770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алгоритма поиска источников </a:t>
            </a:r>
            <a:r>
              <a:rPr lang="en-US" sz="2800"/>
              <a:t>eSASS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60" y="1478160"/>
            <a:ext cx="1006920" cy="1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880" y="1494720"/>
            <a:ext cx="1097640" cy="1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9720" y="3720600"/>
            <a:ext cx="1202760" cy="122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45360" y="890640"/>
            <a:ext cx="1865880" cy="8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Входное изображение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104760" y="3130560"/>
            <a:ext cx="1732320" cy="1894680"/>
          </a:xfrm>
          <a:prstGeom prst="roundRect">
            <a:avLst>
              <a:gd fmla="val 16667" name="adj"/>
            </a:avLst>
          </a:prstGeom>
          <a:solidFill>
            <a:srgbClr val="C5D8F1">
              <a:alpha val="24705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62640" y="3177360"/>
            <a:ext cx="1865880" cy="5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областей с источниками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62640" y="3214440"/>
            <a:ext cx="1865880" cy="81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20" y="3732840"/>
            <a:ext cx="1195920" cy="122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2287080" y="3200760"/>
            <a:ext cx="203292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областей с источниками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4117680" y="914400"/>
            <a:ext cx="2284560" cy="30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Сегментация источников с уч</a:t>
            </a:r>
            <a:r>
              <a:rPr lang="en-US"/>
              <a:t>е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том фона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4640" y="3711240"/>
            <a:ext cx="1304640" cy="12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7110720" y="942840"/>
            <a:ext cx="1865880" cy="8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Статистическое моделирование параметров источников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640040" y="3183120"/>
            <a:ext cx="1828440" cy="4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Оценка параметров фона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963720" y="2723040"/>
            <a:ext cx="5040" cy="402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2" name="Google Shape;262;p36"/>
          <p:cNvSpPr/>
          <p:nvPr/>
        </p:nvSpPr>
        <p:spPr>
          <a:xfrm>
            <a:off x="1841400" y="4079880"/>
            <a:ext cx="502920" cy="5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3" name="Google Shape;263;p36"/>
          <p:cNvSpPr/>
          <p:nvPr/>
        </p:nvSpPr>
        <p:spPr>
          <a:xfrm>
            <a:off x="4226760" y="4089960"/>
            <a:ext cx="3632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4" name="Google Shape;264;p36"/>
          <p:cNvSpPr/>
          <p:nvPr/>
        </p:nvSpPr>
        <p:spPr>
          <a:xfrm rot="10800000">
            <a:off x="5522040" y="2718720"/>
            <a:ext cx="3240" cy="412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5" name="Google Shape;265;p36"/>
          <p:cNvSpPr/>
          <p:nvPr/>
        </p:nvSpPr>
        <p:spPr>
          <a:xfrm>
            <a:off x="1791000" y="1773720"/>
            <a:ext cx="23223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6" name="Google Shape;266;p36"/>
          <p:cNvSpPr/>
          <p:nvPr/>
        </p:nvSpPr>
        <p:spPr>
          <a:xfrm flipH="1" rot="10800000">
            <a:off x="6394680" y="1764720"/>
            <a:ext cx="731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7" name="Google Shape;267;p36"/>
          <p:cNvSpPr/>
          <p:nvPr/>
        </p:nvSpPr>
        <p:spPr>
          <a:xfrm flipH="1" rot="10800000">
            <a:off x="6469920" y="4111200"/>
            <a:ext cx="681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268" name="Google Shape;26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6725" y="2042050"/>
            <a:ext cx="1649875" cy="241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311760" y="266760"/>
            <a:ext cx="8513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1760" y="1005840"/>
            <a:ext cx="85137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Сверточные нейронные сети (CNN) уже применялись во многих областях,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связанных с анализом изображений. В широком круге задач (детектирование, сегментация, классификация) они превзошли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прошлые алгоритмы, а в некоторых задачах достигают лучшей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точности, чем человек. Нейронные сети также уже успешно применялись и в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астрономии, однако еще </a:t>
            </a:r>
            <a:r>
              <a:rPr b="1" lang="en-US" sz="1800"/>
              <a:t>ни разу </a:t>
            </a:r>
            <a:r>
              <a:rPr b="1" lang="en-US" sz="1800" strike="noStrike">
                <a:solidFill>
                  <a:srgbClr val="000000"/>
                </a:solidFill>
              </a:rPr>
              <a:t>не применялись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en-US" sz="1800"/>
              <a:t>детектирования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объектов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рентгеновском диапазоне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Нейронные сети могут помочь значительно улучшить качество данных, полученных с помощью нового телескопа и </a:t>
            </a:r>
            <a:r>
              <a:rPr lang="en-US" sz="1800"/>
              <a:t>дать ученым возможность провести более полные исследования вселенной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11760" y="227160"/>
            <a:ext cx="85136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11760" y="647280"/>
            <a:ext cx="8513640" cy="443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Исследовать возможности применения нейронных сетей в задаче детектирования источников на астрономических изображениях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Улучшить существующий алгоритм распознавания объектов на рентгеновских изображениях с помощью </a:t>
            </a:r>
            <a:r>
              <a:rPr lang="en-US" sz="1800"/>
              <a:t>сверточных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нейронных сетей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35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Встроить алгоритм в систему поиска источников телескопа eROSITA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05560" y="244440"/>
            <a:ext cx="9077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алгоритма поиска источников </a:t>
            </a:r>
            <a:r>
              <a:rPr lang="en-US" sz="2800"/>
              <a:t>eSASS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37275"/>
            <a:ext cx="3853825" cy="38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951725" y="1086175"/>
            <a:ext cx="385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Каждая точка - фотон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Для каждого фотона известны: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Положение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Энергия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Расстояние до оптической оси телескопа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Цель: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Найти все источники, оценить их яркости и размеры</a:t>
            </a:r>
            <a:endParaRPr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762025" y="810250"/>
            <a:ext cx="3853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Визуализация данных с телескопа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205560" y="244440"/>
            <a:ext cx="9077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алгоритма поиска источников </a:t>
            </a:r>
            <a:r>
              <a:rPr lang="en-US" sz="2800"/>
              <a:t>eSASS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640"/>
            <a:ext cx="8839203" cy="215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00" y="3537747"/>
            <a:ext cx="1274399" cy="13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8900" y="3537752"/>
            <a:ext cx="1340625" cy="137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8775" y="3541650"/>
            <a:ext cx="1340625" cy="136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0076" y="3550934"/>
            <a:ext cx="1340623" cy="13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8">
            <a:alphaModFix/>
          </a:blip>
          <a:srcRect b="45447" l="0" r="0" t="0"/>
          <a:stretch/>
        </p:blipFill>
        <p:spPr>
          <a:xfrm>
            <a:off x="6991375" y="3515042"/>
            <a:ext cx="1777825" cy="1419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>
            <a:stCxn id="101" idx="3"/>
            <a:endCxn id="102" idx="1"/>
          </p:cNvCxnSpPr>
          <p:nvPr/>
        </p:nvCxnSpPr>
        <p:spPr>
          <a:xfrm>
            <a:off x="1705899" y="4224610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2" idx="3"/>
            <a:endCxn id="103" idx="1"/>
          </p:cNvCxnSpPr>
          <p:nvPr/>
        </p:nvCxnSpPr>
        <p:spPr>
          <a:xfrm>
            <a:off x="3429525" y="4224610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3" idx="3"/>
            <a:endCxn id="104" idx="1"/>
          </p:cNvCxnSpPr>
          <p:nvPr/>
        </p:nvCxnSpPr>
        <p:spPr>
          <a:xfrm>
            <a:off x="5009400" y="4224610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4" idx="3"/>
            <a:endCxn id="105" idx="1"/>
          </p:cNvCxnSpPr>
          <p:nvPr/>
        </p:nvCxnSpPr>
        <p:spPr>
          <a:xfrm>
            <a:off x="6670699" y="4224610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311760" y="227160"/>
            <a:ext cx="85136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недостатки существующего алгоритма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84240" y="873000"/>
            <a:ext cx="9149400" cy="40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использует всю доступную информацию об источниках: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Учитывает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только суммарн</a:t>
            </a:r>
            <a:r>
              <a:rPr lang="en-US" sz="1800"/>
              <a:t>ую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энерги</a:t>
            </a:r>
            <a:r>
              <a:rPr lang="en-US" sz="1800"/>
              <a:t>ю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фотонов в пикселе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Не учитывает расстояние до оптической оси телескопа</a:t>
            </a:r>
            <a:endParaRPr sz="1800"/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использует современные методы анализа изображений: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поиска источников применяется метод максимального правдоподобия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Этот метод - оптимальный алгоритм стат. моделирования при условии правильного выбора моделей</a:t>
            </a:r>
            <a:endParaRPr sz="1800"/>
          </a:p>
          <a:p>
            <a:pPr indent="0" lvl="0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Сверточные нейронные сети способны работать, основываясь только на данных симуляций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205560" y="244440"/>
            <a:ext cx="9077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Планируемая модификация текущего алгоритма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1840"/>
            <a:ext cx="8839202" cy="109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560" y="1967400"/>
            <a:ext cx="7444080" cy="314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311760" y="227160"/>
            <a:ext cx="8513640" cy="5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Выбор архитектуры: U-net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92520" y="873000"/>
            <a:ext cx="8955000" cy="11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Хорошо показала себя в сегментации биомедицинских изображений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быть полностью обучена на имеющихся данных т.к. имеет не очень большое количество параметров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