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0" d="100"/>
          <a:sy n="110" d="100"/>
        </p:scale>
        <p:origin x="59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C0E9F4B-00C2-40A4-9D26-121EB0C019C3}" type="datetimeFigureOut">
              <a:rPr lang="en-IN" smtClean="0"/>
              <a:t>30-05-2020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492CCCF-842A-47B2-82CD-F774E692A74C}" type="slidenum">
              <a:rPr lang="en-IN" smtClean="0"/>
              <a:t>‹#›</a:t>
            </a:fld>
            <a:endParaRPr lang="en-IN"/>
          </a:p>
        </p:txBody>
      </p:sp>
    </p:spTree>
    <p:extLst>
      <p:ext uri="{BB962C8B-B14F-4D97-AF65-F5344CB8AC3E}">
        <p14:creationId xmlns:p14="http://schemas.microsoft.com/office/powerpoint/2010/main" val="23616891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C0E9F4B-00C2-40A4-9D26-121EB0C019C3}" type="datetimeFigureOut">
              <a:rPr lang="en-IN" smtClean="0"/>
              <a:t>30-05-2020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492CCCF-842A-47B2-82CD-F774E692A74C}" type="slidenum">
              <a:rPr lang="en-IN" smtClean="0"/>
              <a:t>‹#›</a:t>
            </a:fld>
            <a:endParaRPr lang="en-IN"/>
          </a:p>
        </p:txBody>
      </p:sp>
    </p:spTree>
    <p:extLst>
      <p:ext uri="{BB962C8B-B14F-4D97-AF65-F5344CB8AC3E}">
        <p14:creationId xmlns:p14="http://schemas.microsoft.com/office/powerpoint/2010/main" val="29070556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C0E9F4B-00C2-40A4-9D26-121EB0C019C3}" type="datetimeFigureOut">
              <a:rPr lang="en-IN" smtClean="0"/>
              <a:t>30-05-2020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492CCCF-842A-47B2-82CD-F774E692A74C}"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693182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C0E9F4B-00C2-40A4-9D26-121EB0C019C3}" type="datetimeFigureOut">
              <a:rPr lang="en-IN" smtClean="0"/>
              <a:t>30-05-2020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492CCCF-842A-47B2-82CD-F774E692A74C}" type="slidenum">
              <a:rPr lang="en-IN" smtClean="0"/>
              <a:t>‹#›</a:t>
            </a:fld>
            <a:endParaRPr lang="en-IN"/>
          </a:p>
        </p:txBody>
      </p:sp>
    </p:spTree>
    <p:extLst>
      <p:ext uri="{BB962C8B-B14F-4D97-AF65-F5344CB8AC3E}">
        <p14:creationId xmlns:p14="http://schemas.microsoft.com/office/powerpoint/2010/main" val="34489722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C0E9F4B-00C2-40A4-9D26-121EB0C019C3}" type="datetimeFigureOut">
              <a:rPr lang="en-IN" smtClean="0"/>
              <a:t>30-05-2020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492CCCF-842A-47B2-82CD-F774E692A74C}"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6206412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C0E9F4B-00C2-40A4-9D26-121EB0C019C3}" type="datetimeFigureOut">
              <a:rPr lang="en-IN" smtClean="0"/>
              <a:t>30-05-2020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492CCCF-842A-47B2-82CD-F774E692A74C}" type="slidenum">
              <a:rPr lang="en-IN" smtClean="0"/>
              <a:t>‹#›</a:t>
            </a:fld>
            <a:endParaRPr lang="en-IN"/>
          </a:p>
        </p:txBody>
      </p:sp>
    </p:spTree>
    <p:extLst>
      <p:ext uri="{BB962C8B-B14F-4D97-AF65-F5344CB8AC3E}">
        <p14:creationId xmlns:p14="http://schemas.microsoft.com/office/powerpoint/2010/main" val="29805584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C0E9F4B-00C2-40A4-9D26-121EB0C019C3}" type="datetimeFigureOut">
              <a:rPr lang="en-IN" smtClean="0"/>
              <a:t>30-05-2020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492CCCF-842A-47B2-82CD-F774E692A74C}" type="slidenum">
              <a:rPr lang="en-IN" smtClean="0"/>
              <a:t>‹#›</a:t>
            </a:fld>
            <a:endParaRPr lang="en-IN"/>
          </a:p>
        </p:txBody>
      </p:sp>
    </p:spTree>
    <p:extLst>
      <p:ext uri="{BB962C8B-B14F-4D97-AF65-F5344CB8AC3E}">
        <p14:creationId xmlns:p14="http://schemas.microsoft.com/office/powerpoint/2010/main" val="5928766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C0E9F4B-00C2-40A4-9D26-121EB0C019C3}" type="datetimeFigureOut">
              <a:rPr lang="en-IN" smtClean="0"/>
              <a:t>30-05-2020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492CCCF-842A-47B2-82CD-F774E692A74C}" type="slidenum">
              <a:rPr lang="en-IN" smtClean="0"/>
              <a:t>‹#›</a:t>
            </a:fld>
            <a:endParaRPr lang="en-IN"/>
          </a:p>
        </p:txBody>
      </p:sp>
    </p:spTree>
    <p:extLst>
      <p:ext uri="{BB962C8B-B14F-4D97-AF65-F5344CB8AC3E}">
        <p14:creationId xmlns:p14="http://schemas.microsoft.com/office/powerpoint/2010/main" val="20377289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C0E9F4B-00C2-40A4-9D26-121EB0C019C3}" type="datetimeFigureOut">
              <a:rPr lang="en-IN" smtClean="0"/>
              <a:t>30-05-2020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492CCCF-842A-47B2-82CD-F774E692A74C}" type="slidenum">
              <a:rPr lang="en-IN" smtClean="0"/>
              <a:t>‹#›</a:t>
            </a:fld>
            <a:endParaRPr lang="en-IN"/>
          </a:p>
        </p:txBody>
      </p:sp>
    </p:spTree>
    <p:extLst>
      <p:ext uri="{BB962C8B-B14F-4D97-AF65-F5344CB8AC3E}">
        <p14:creationId xmlns:p14="http://schemas.microsoft.com/office/powerpoint/2010/main" val="28168418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C0E9F4B-00C2-40A4-9D26-121EB0C019C3}" type="datetimeFigureOut">
              <a:rPr lang="en-IN" smtClean="0"/>
              <a:t>30-05-2020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492CCCF-842A-47B2-82CD-F774E692A74C}" type="slidenum">
              <a:rPr lang="en-IN" smtClean="0"/>
              <a:t>‹#›</a:t>
            </a:fld>
            <a:endParaRPr lang="en-IN"/>
          </a:p>
        </p:txBody>
      </p:sp>
    </p:spTree>
    <p:extLst>
      <p:ext uri="{BB962C8B-B14F-4D97-AF65-F5344CB8AC3E}">
        <p14:creationId xmlns:p14="http://schemas.microsoft.com/office/powerpoint/2010/main" val="14640682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C0E9F4B-00C2-40A4-9D26-121EB0C019C3}" type="datetimeFigureOut">
              <a:rPr lang="en-IN" smtClean="0"/>
              <a:t>30-05-2020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492CCCF-842A-47B2-82CD-F774E692A74C}" type="slidenum">
              <a:rPr lang="en-IN" smtClean="0"/>
              <a:t>‹#›</a:t>
            </a:fld>
            <a:endParaRPr lang="en-IN"/>
          </a:p>
        </p:txBody>
      </p:sp>
    </p:spTree>
    <p:extLst>
      <p:ext uri="{BB962C8B-B14F-4D97-AF65-F5344CB8AC3E}">
        <p14:creationId xmlns:p14="http://schemas.microsoft.com/office/powerpoint/2010/main" val="36593664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C0E9F4B-00C2-40A4-9D26-121EB0C019C3}" type="datetimeFigureOut">
              <a:rPr lang="en-IN" smtClean="0"/>
              <a:t>30-05-2020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492CCCF-842A-47B2-82CD-F774E692A74C}" type="slidenum">
              <a:rPr lang="en-IN" smtClean="0"/>
              <a:t>‹#›</a:t>
            </a:fld>
            <a:endParaRPr lang="en-IN"/>
          </a:p>
        </p:txBody>
      </p:sp>
    </p:spTree>
    <p:extLst>
      <p:ext uri="{BB962C8B-B14F-4D97-AF65-F5344CB8AC3E}">
        <p14:creationId xmlns:p14="http://schemas.microsoft.com/office/powerpoint/2010/main" val="38117361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C0E9F4B-00C2-40A4-9D26-121EB0C019C3}" type="datetimeFigureOut">
              <a:rPr lang="en-IN" smtClean="0"/>
              <a:t>30-05-2020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492CCCF-842A-47B2-82CD-F774E692A74C}" type="slidenum">
              <a:rPr lang="en-IN" smtClean="0"/>
              <a:t>‹#›</a:t>
            </a:fld>
            <a:endParaRPr lang="en-IN"/>
          </a:p>
        </p:txBody>
      </p:sp>
    </p:spTree>
    <p:extLst>
      <p:ext uri="{BB962C8B-B14F-4D97-AF65-F5344CB8AC3E}">
        <p14:creationId xmlns:p14="http://schemas.microsoft.com/office/powerpoint/2010/main" val="39711425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0E9F4B-00C2-40A4-9D26-121EB0C019C3}" type="datetimeFigureOut">
              <a:rPr lang="en-IN" smtClean="0"/>
              <a:t>30-05-2020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492CCCF-842A-47B2-82CD-F774E692A74C}" type="slidenum">
              <a:rPr lang="en-IN" smtClean="0"/>
              <a:t>‹#›</a:t>
            </a:fld>
            <a:endParaRPr lang="en-IN"/>
          </a:p>
        </p:txBody>
      </p:sp>
    </p:spTree>
    <p:extLst>
      <p:ext uri="{BB962C8B-B14F-4D97-AF65-F5344CB8AC3E}">
        <p14:creationId xmlns:p14="http://schemas.microsoft.com/office/powerpoint/2010/main" val="15071104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C0E9F4B-00C2-40A4-9D26-121EB0C019C3}" type="datetimeFigureOut">
              <a:rPr lang="en-IN" smtClean="0"/>
              <a:t>30-05-2020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492CCCF-842A-47B2-82CD-F774E692A74C}" type="slidenum">
              <a:rPr lang="en-IN" smtClean="0"/>
              <a:t>‹#›</a:t>
            </a:fld>
            <a:endParaRPr lang="en-IN"/>
          </a:p>
        </p:txBody>
      </p:sp>
    </p:spTree>
    <p:extLst>
      <p:ext uri="{BB962C8B-B14F-4D97-AF65-F5344CB8AC3E}">
        <p14:creationId xmlns:p14="http://schemas.microsoft.com/office/powerpoint/2010/main" val="21422582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C0E9F4B-00C2-40A4-9D26-121EB0C019C3}" type="datetimeFigureOut">
              <a:rPr lang="en-IN" smtClean="0"/>
              <a:t>30-05-2020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492CCCF-842A-47B2-82CD-F774E692A74C}" type="slidenum">
              <a:rPr lang="en-IN" smtClean="0"/>
              <a:t>‹#›</a:t>
            </a:fld>
            <a:endParaRPr lang="en-IN"/>
          </a:p>
        </p:txBody>
      </p:sp>
    </p:spTree>
    <p:extLst>
      <p:ext uri="{BB962C8B-B14F-4D97-AF65-F5344CB8AC3E}">
        <p14:creationId xmlns:p14="http://schemas.microsoft.com/office/powerpoint/2010/main" val="32547397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C0E9F4B-00C2-40A4-9D26-121EB0C019C3}" type="datetimeFigureOut">
              <a:rPr lang="en-IN" smtClean="0"/>
              <a:t>30-05-2020</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A492CCCF-842A-47B2-82CD-F774E692A74C}" type="slidenum">
              <a:rPr lang="en-IN" smtClean="0"/>
              <a:t>‹#›</a:t>
            </a:fld>
            <a:endParaRPr lang="en-IN"/>
          </a:p>
        </p:txBody>
      </p:sp>
    </p:spTree>
    <p:extLst>
      <p:ext uri="{BB962C8B-B14F-4D97-AF65-F5344CB8AC3E}">
        <p14:creationId xmlns:p14="http://schemas.microsoft.com/office/powerpoint/2010/main" val="67752465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foursquare.com/" TargetMode="External"/><Relationship Id="rId2" Type="http://schemas.openxmlformats.org/officeDocument/2006/relationships/hyperlink" Target="https://geo.nyu.edu/catalog/nyu_2451_34572"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Project: Battle of the Neighbourhoods</a:t>
            </a:r>
            <a:endParaRPr lang="en-IN" dirty="0"/>
          </a:p>
        </p:txBody>
      </p:sp>
      <p:sp>
        <p:nvSpPr>
          <p:cNvPr id="3" name="Subtitle 2"/>
          <p:cNvSpPr>
            <a:spLocks noGrp="1"/>
          </p:cNvSpPr>
          <p:nvPr>
            <p:ph type="subTitle" idx="1"/>
          </p:nvPr>
        </p:nvSpPr>
        <p:spPr/>
        <p:txBody>
          <a:bodyPr/>
          <a:lstStyle/>
          <a:p>
            <a:r>
              <a:rPr lang="en-IN" dirty="0" smtClean="0"/>
              <a:t>By: Arpit Verma</a:t>
            </a:r>
            <a:endParaRPr lang="en-IN" dirty="0"/>
          </a:p>
        </p:txBody>
      </p:sp>
    </p:spTree>
    <p:extLst>
      <p:ext uri="{BB962C8B-B14F-4D97-AF65-F5344CB8AC3E}">
        <p14:creationId xmlns:p14="http://schemas.microsoft.com/office/powerpoint/2010/main" val="24054875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mtClean="0"/>
              <a:t>Most Common Venues in Neighbourhoods of Staten Island (only 5 Neighbourhoods)</a:t>
            </a:r>
            <a:endParaRPr lang="en-IN"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9571" y="2060478"/>
            <a:ext cx="7392193" cy="3809097"/>
          </a:xfrm>
          <a:prstGeom prst="rect">
            <a:avLst/>
          </a:prstGeom>
        </p:spPr>
      </p:pic>
    </p:spTree>
    <p:extLst>
      <p:ext uri="{BB962C8B-B14F-4D97-AF65-F5344CB8AC3E}">
        <p14:creationId xmlns:p14="http://schemas.microsoft.com/office/powerpoint/2010/main" val="40206809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Predictive Procedure</a:t>
            </a:r>
            <a:endParaRPr lang="en-IN" dirty="0"/>
          </a:p>
        </p:txBody>
      </p:sp>
      <p:sp>
        <p:nvSpPr>
          <p:cNvPr id="3" name="Content Placeholder 2"/>
          <p:cNvSpPr>
            <a:spLocks noGrp="1"/>
          </p:cNvSpPr>
          <p:nvPr>
            <p:ph idx="1"/>
          </p:nvPr>
        </p:nvSpPr>
        <p:spPr/>
        <p:txBody>
          <a:bodyPr/>
          <a:lstStyle/>
          <a:p>
            <a:r>
              <a:rPr lang="en-IN" dirty="0"/>
              <a:t>First we collect all the neighbourhoods where our venue of concern, i.e., “Pizza Place” doesn’t come under top 10 most common place so as to make sure our client doesn’t place their new outlet in a region where their product is already very common</a:t>
            </a:r>
            <a:r>
              <a:rPr lang="en-IN" dirty="0" smtClean="0"/>
              <a:t>. Below table suggests the same:</a:t>
            </a:r>
            <a:endParaRPr lang="en-IN"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13350" y="3581293"/>
            <a:ext cx="3124636" cy="2027027"/>
          </a:xfrm>
          <a:prstGeom prst="rect">
            <a:avLst/>
          </a:prstGeom>
        </p:spPr>
      </p:pic>
    </p:spTree>
    <p:extLst>
      <p:ext uri="{BB962C8B-B14F-4D97-AF65-F5344CB8AC3E}">
        <p14:creationId xmlns:p14="http://schemas.microsoft.com/office/powerpoint/2010/main" val="6816024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Predictive </a:t>
            </a:r>
            <a:r>
              <a:rPr lang="en-IN" dirty="0" smtClean="0"/>
              <a:t>Procedure (contd.)</a:t>
            </a:r>
            <a:endParaRPr lang="en-IN" dirty="0"/>
          </a:p>
        </p:txBody>
      </p:sp>
      <p:sp>
        <p:nvSpPr>
          <p:cNvPr id="5" name="TextBox 4"/>
          <p:cNvSpPr txBox="1"/>
          <p:nvPr/>
        </p:nvSpPr>
        <p:spPr>
          <a:xfrm>
            <a:off x="2959634" y="6038577"/>
            <a:ext cx="4032068" cy="369332"/>
          </a:xfrm>
          <a:prstGeom prst="rect">
            <a:avLst/>
          </a:prstGeom>
          <a:noFill/>
        </p:spPr>
        <p:txBody>
          <a:bodyPr wrap="square" rtlCol="0">
            <a:spAutoFit/>
          </a:bodyPr>
          <a:lstStyle/>
          <a:p>
            <a:r>
              <a:rPr lang="en-IN" dirty="0"/>
              <a:t>Map of all suggested Neighbourhoods</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27507" y="1778449"/>
            <a:ext cx="4096322" cy="3962953"/>
          </a:xfrm>
          <a:prstGeom prst="rect">
            <a:avLst/>
          </a:prstGeom>
        </p:spPr>
      </p:pic>
    </p:spTree>
    <p:extLst>
      <p:ext uri="{BB962C8B-B14F-4D97-AF65-F5344CB8AC3E}">
        <p14:creationId xmlns:p14="http://schemas.microsoft.com/office/powerpoint/2010/main" val="11055650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Predictive Procedure (contd.)</a:t>
            </a:r>
          </a:p>
        </p:txBody>
      </p:sp>
      <p:sp>
        <p:nvSpPr>
          <p:cNvPr id="5" name="TextBox 4"/>
          <p:cNvSpPr txBox="1"/>
          <p:nvPr/>
        </p:nvSpPr>
        <p:spPr>
          <a:xfrm>
            <a:off x="3055428" y="5334999"/>
            <a:ext cx="3840480" cy="538609"/>
          </a:xfrm>
          <a:prstGeom prst="rect">
            <a:avLst/>
          </a:prstGeom>
          <a:noFill/>
        </p:spPr>
        <p:txBody>
          <a:bodyPr wrap="square" rtlCol="0">
            <a:spAutoFit/>
          </a:bodyPr>
          <a:lstStyle/>
          <a:p>
            <a:r>
              <a:rPr lang="en-IN" sz="1100" dirty="0"/>
              <a:t>Map of all suggested Neighbourhoods with all Pizza Places</a:t>
            </a:r>
          </a:p>
          <a:p>
            <a:endParaRPr lang="en-IN"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55428" y="1930400"/>
            <a:ext cx="4096322" cy="3296110"/>
          </a:xfrm>
          <a:prstGeom prst="rect">
            <a:avLst/>
          </a:prstGeom>
        </p:spPr>
      </p:pic>
    </p:spTree>
    <p:extLst>
      <p:ext uri="{BB962C8B-B14F-4D97-AF65-F5344CB8AC3E}">
        <p14:creationId xmlns:p14="http://schemas.microsoft.com/office/powerpoint/2010/main" val="13121057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Predictive Procedure (contd.)</a:t>
            </a:r>
          </a:p>
        </p:txBody>
      </p:sp>
      <p:sp>
        <p:nvSpPr>
          <p:cNvPr id="5" name="TextBox 4"/>
          <p:cNvSpPr txBox="1"/>
          <p:nvPr/>
        </p:nvSpPr>
        <p:spPr>
          <a:xfrm>
            <a:off x="2917371" y="5347063"/>
            <a:ext cx="4197532" cy="261610"/>
          </a:xfrm>
          <a:prstGeom prst="rect">
            <a:avLst/>
          </a:prstGeom>
          <a:noFill/>
        </p:spPr>
        <p:txBody>
          <a:bodyPr wrap="square" rtlCol="0">
            <a:spAutoFit/>
          </a:bodyPr>
          <a:lstStyle/>
          <a:p>
            <a:r>
              <a:rPr lang="en-IN" sz="1100" dirty="0" err="1"/>
              <a:t>HeatMap</a:t>
            </a:r>
            <a:r>
              <a:rPr lang="en-IN" sz="1100" dirty="0"/>
              <a:t> of all suggested Neighbourhoods with all Pizza Places</a:t>
            </a: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17371" y="2050953"/>
            <a:ext cx="4096322" cy="3296110"/>
          </a:xfrm>
        </p:spPr>
      </p:pic>
    </p:spTree>
    <p:extLst>
      <p:ext uri="{BB962C8B-B14F-4D97-AF65-F5344CB8AC3E}">
        <p14:creationId xmlns:p14="http://schemas.microsoft.com/office/powerpoint/2010/main" val="12239318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Predictive Procedure (contd.)</a:t>
            </a:r>
          </a:p>
        </p:txBody>
      </p:sp>
      <p:sp>
        <p:nvSpPr>
          <p:cNvPr id="3" name="Content Placeholder 2"/>
          <p:cNvSpPr>
            <a:spLocks noGrp="1"/>
          </p:cNvSpPr>
          <p:nvPr>
            <p:ph idx="1"/>
          </p:nvPr>
        </p:nvSpPr>
        <p:spPr/>
        <p:txBody>
          <a:bodyPr/>
          <a:lstStyle/>
          <a:p>
            <a:r>
              <a:rPr lang="en-IN" dirty="0"/>
              <a:t>Now we will narrow down the list of suggested places further by finding all the competitors of our client within 1Km radius using </a:t>
            </a:r>
            <a:r>
              <a:rPr lang="en-IN" dirty="0" err="1"/>
              <a:t>Foursqaure</a:t>
            </a:r>
            <a:r>
              <a:rPr lang="en-IN" dirty="0"/>
              <a:t> API again.</a:t>
            </a:r>
          </a:p>
        </p:txBody>
      </p:sp>
      <p:sp>
        <p:nvSpPr>
          <p:cNvPr id="5" name="TextBox 4"/>
          <p:cNvSpPr txBox="1"/>
          <p:nvPr/>
        </p:nvSpPr>
        <p:spPr>
          <a:xfrm>
            <a:off x="3178629" y="5547360"/>
            <a:ext cx="3631474" cy="369332"/>
          </a:xfrm>
          <a:prstGeom prst="rect">
            <a:avLst/>
          </a:prstGeom>
          <a:noFill/>
        </p:spPr>
        <p:txBody>
          <a:bodyPr wrap="square" rtlCol="0">
            <a:spAutoFit/>
          </a:bodyPr>
          <a:lstStyle/>
          <a:p>
            <a:pPr algn="ctr"/>
            <a:r>
              <a:rPr lang="en-IN" dirty="0"/>
              <a:t>Best suggested neighbourhoods</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08587" y="3222171"/>
            <a:ext cx="3134162" cy="1892043"/>
          </a:xfrm>
          <a:prstGeom prst="rect">
            <a:avLst/>
          </a:prstGeom>
        </p:spPr>
      </p:pic>
    </p:spTree>
    <p:extLst>
      <p:ext uri="{BB962C8B-B14F-4D97-AF65-F5344CB8AC3E}">
        <p14:creationId xmlns:p14="http://schemas.microsoft.com/office/powerpoint/2010/main" val="8911815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Predictive Procedure (contd.)</a:t>
            </a:r>
          </a:p>
        </p:txBody>
      </p:sp>
      <p:sp>
        <p:nvSpPr>
          <p:cNvPr id="5" name="TextBox 4"/>
          <p:cNvSpPr txBox="1"/>
          <p:nvPr/>
        </p:nvSpPr>
        <p:spPr>
          <a:xfrm>
            <a:off x="2664823" y="4894217"/>
            <a:ext cx="4606834" cy="369332"/>
          </a:xfrm>
          <a:prstGeom prst="rect">
            <a:avLst/>
          </a:prstGeom>
          <a:noFill/>
        </p:spPr>
        <p:txBody>
          <a:bodyPr wrap="square" rtlCol="0">
            <a:spAutoFit/>
          </a:bodyPr>
          <a:lstStyle/>
          <a:p>
            <a:pPr algn="ctr"/>
            <a:r>
              <a:rPr lang="en-IN" dirty="0"/>
              <a:t>Moderate suggested </a:t>
            </a:r>
            <a:r>
              <a:rPr lang="en-IN" dirty="0" smtClean="0"/>
              <a:t>neighbourhoods</a:t>
            </a:r>
            <a:endParaRPr lang="en-IN"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01159" y="2048584"/>
            <a:ext cx="3134162" cy="2375370"/>
          </a:xfrm>
          <a:prstGeom prst="rect">
            <a:avLst/>
          </a:prstGeom>
        </p:spPr>
      </p:pic>
    </p:spTree>
    <p:extLst>
      <p:ext uri="{BB962C8B-B14F-4D97-AF65-F5344CB8AC3E}">
        <p14:creationId xmlns:p14="http://schemas.microsoft.com/office/powerpoint/2010/main" val="17275429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Predictive Procedure (contd.)</a:t>
            </a:r>
          </a:p>
        </p:txBody>
      </p:sp>
      <p:sp>
        <p:nvSpPr>
          <p:cNvPr id="5" name="TextBox 4"/>
          <p:cNvSpPr txBox="1"/>
          <p:nvPr/>
        </p:nvSpPr>
        <p:spPr>
          <a:xfrm>
            <a:off x="2656114" y="5286103"/>
            <a:ext cx="4615543" cy="369332"/>
          </a:xfrm>
          <a:prstGeom prst="rect">
            <a:avLst/>
          </a:prstGeom>
          <a:noFill/>
        </p:spPr>
        <p:txBody>
          <a:bodyPr wrap="square" rtlCol="0">
            <a:spAutoFit/>
          </a:bodyPr>
          <a:lstStyle/>
          <a:p>
            <a:pPr algn="ctr"/>
            <a:r>
              <a:rPr lang="en-IN" dirty="0"/>
              <a:t>Worst suggested neighbourhoods</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17598" y="2201817"/>
            <a:ext cx="3892574" cy="2812868"/>
          </a:xfrm>
          <a:prstGeom prst="rect">
            <a:avLst/>
          </a:prstGeom>
        </p:spPr>
      </p:pic>
    </p:spTree>
    <p:extLst>
      <p:ext uri="{BB962C8B-B14F-4D97-AF65-F5344CB8AC3E}">
        <p14:creationId xmlns:p14="http://schemas.microsoft.com/office/powerpoint/2010/main" val="17034619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Predictive Procedure (contd.)</a:t>
            </a:r>
          </a:p>
        </p:txBody>
      </p:sp>
      <p:sp>
        <p:nvSpPr>
          <p:cNvPr id="5" name="TextBox 4"/>
          <p:cNvSpPr txBox="1"/>
          <p:nvPr/>
        </p:nvSpPr>
        <p:spPr>
          <a:xfrm>
            <a:off x="2481943" y="5451566"/>
            <a:ext cx="4972594" cy="523220"/>
          </a:xfrm>
          <a:prstGeom prst="rect">
            <a:avLst/>
          </a:prstGeom>
          <a:noFill/>
        </p:spPr>
        <p:txBody>
          <a:bodyPr wrap="square" rtlCol="0">
            <a:spAutoFit/>
          </a:bodyPr>
          <a:lstStyle/>
          <a:p>
            <a:pPr algn="ctr"/>
            <a:r>
              <a:rPr lang="en-IN" sz="1400" dirty="0"/>
              <a:t>Best (in green), Moderate (in orange) and Worst (in red) suggested neighbourhoods</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60823" y="1421929"/>
            <a:ext cx="4229690" cy="4029637"/>
          </a:xfrm>
          <a:prstGeom prst="rect">
            <a:avLst/>
          </a:prstGeom>
        </p:spPr>
      </p:pic>
    </p:spTree>
    <p:extLst>
      <p:ext uri="{BB962C8B-B14F-4D97-AF65-F5344CB8AC3E}">
        <p14:creationId xmlns:p14="http://schemas.microsoft.com/office/powerpoint/2010/main" val="42684359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Predictive Procedure (contd.)</a:t>
            </a:r>
          </a:p>
        </p:txBody>
      </p:sp>
      <p:sp>
        <p:nvSpPr>
          <p:cNvPr id="3" name="Content Placeholder 2"/>
          <p:cNvSpPr>
            <a:spLocks noGrp="1"/>
          </p:cNvSpPr>
          <p:nvPr>
            <p:ph idx="1"/>
          </p:nvPr>
        </p:nvSpPr>
        <p:spPr/>
        <p:txBody>
          <a:bodyPr>
            <a:normAutofit/>
          </a:bodyPr>
          <a:lstStyle/>
          <a:p>
            <a:r>
              <a:rPr lang="en-IN" sz="1600" dirty="0"/>
              <a:t>Now we use DBSCAN clustering algorithm to cluster the Best Suggested Neighbourhoods with at least 3 neighbourhoods per cluster with epsilon value of 0.005. Upon using the algorithm, we find the centres and radii of each cluster and plot them on the map as given below</a:t>
            </a:r>
            <a:r>
              <a:rPr lang="en-IN" sz="1600" dirty="0" smtClean="0"/>
              <a:t>:</a:t>
            </a:r>
            <a:endParaRPr lang="en-IN" sz="1600" dirty="0"/>
          </a:p>
        </p:txBody>
      </p:sp>
      <p:sp>
        <p:nvSpPr>
          <p:cNvPr id="5" name="TextBox 4"/>
          <p:cNvSpPr txBox="1"/>
          <p:nvPr/>
        </p:nvSpPr>
        <p:spPr>
          <a:xfrm>
            <a:off x="2769326" y="6130834"/>
            <a:ext cx="4371703" cy="338554"/>
          </a:xfrm>
          <a:prstGeom prst="rect">
            <a:avLst/>
          </a:prstGeom>
          <a:noFill/>
        </p:spPr>
        <p:txBody>
          <a:bodyPr wrap="square" rtlCol="0">
            <a:spAutoFit/>
          </a:bodyPr>
          <a:lstStyle/>
          <a:p>
            <a:pPr algn="ctr"/>
            <a:r>
              <a:rPr lang="en-IN" sz="1600" dirty="0"/>
              <a:t>Clusters of best suggested neighbourhoods</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30832" y="3332989"/>
            <a:ext cx="4048690" cy="2753109"/>
          </a:xfrm>
          <a:prstGeom prst="rect">
            <a:avLst/>
          </a:prstGeom>
        </p:spPr>
      </p:pic>
    </p:spTree>
    <p:extLst>
      <p:ext uri="{BB962C8B-B14F-4D97-AF65-F5344CB8AC3E}">
        <p14:creationId xmlns:p14="http://schemas.microsoft.com/office/powerpoint/2010/main" val="19745859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Introduction</a:t>
            </a:r>
            <a:endParaRPr lang="en-IN" dirty="0"/>
          </a:p>
        </p:txBody>
      </p:sp>
      <p:sp>
        <p:nvSpPr>
          <p:cNvPr id="3" name="Content Placeholder 2"/>
          <p:cNvSpPr>
            <a:spLocks noGrp="1"/>
          </p:cNvSpPr>
          <p:nvPr>
            <p:ph idx="1"/>
          </p:nvPr>
        </p:nvSpPr>
        <p:spPr/>
        <p:txBody>
          <a:bodyPr>
            <a:normAutofit fontScale="92500" lnSpcReduction="20000"/>
          </a:bodyPr>
          <a:lstStyle/>
          <a:p>
            <a:r>
              <a:rPr lang="en-IN" dirty="0" smtClean="0"/>
              <a:t>Background: </a:t>
            </a:r>
            <a:r>
              <a:rPr lang="en-IN" sz="1400" dirty="0" smtClean="0"/>
              <a:t>Building </a:t>
            </a:r>
            <a:r>
              <a:rPr lang="en-IN" sz="1400" dirty="0"/>
              <a:t>a good chain of outlets for any business is a necessity in the current world to survive as a brand</a:t>
            </a:r>
            <a:r>
              <a:rPr lang="en-IN" sz="1400" dirty="0" smtClean="0"/>
              <a:t>.</a:t>
            </a:r>
            <a:r>
              <a:rPr lang="en-IN" sz="1400" dirty="0"/>
              <a:t> Correct time of expansion depends upon the brand, which usually depends on the quality or products and services as good quality of products and services gain them the necessary funding to expand</a:t>
            </a:r>
            <a:r>
              <a:rPr lang="en-IN" sz="1400" dirty="0" smtClean="0"/>
              <a:t>.</a:t>
            </a:r>
            <a:r>
              <a:rPr lang="en-IN" sz="1400" dirty="0"/>
              <a:t> Correct placement of the outlet/branch in a given neighbourhood is a very important step which must be done with all the necessary background studies done as one wrong placement can result into huge </a:t>
            </a:r>
            <a:r>
              <a:rPr lang="en-IN" sz="1400" dirty="0" smtClean="0"/>
              <a:t>loss, </a:t>
            </a:r>
            <a:r>
              <a:rPr lang="en-IN" sz="1400" dirty="0"/>
              <a:t>and thus we decided to deal with this particular problem. Our area of concern for this project will be the state of New York.</a:t>
            </a:r>
          </a:p>
          <a:p>
            <a:endParaRPr lang="en-IN" sz="1200" dirty="0" smtClean="0"/>
          </a:p>
          <a:p>
            <a:r>
              <a:rPr lang="en-IN" dirty="0" smtClean="0"/>
              <a:t>Problem Statement: </a:t>
            </a:r>
            <a:r>
              <a:rPr lang="en-IN" sz="1500" dirty="0"/>
              <a:t>Keeping in mind the problem stated in the background study, and for a sample client in our scenario, i.e., a Pizza Place owner. Thus the problem statement can be stated as:</a:t>
            </a:r>
            <a:br>
              <a:rPr lang="en-IN" sz="1500" dirty="0"/>
            </a:br>
            <a:r>
              <a:rPr lang="en-IN" sz="1500" dirty="0"/>
              <a:t>"T</a:t>
            </a:r>
            <a:r>
              <a:rPr lang="en-IN" sz="1500" b="1" dirty="0"/>
              <a:t>o find the best locations in New York State for the expansion of a Pizza Place based in Carnegie Hill, Manhattan, NY</a:t>
            </a:r>
            <a:r>
              <a:rPr lang="en-IN" sz="1500" dirty="0"/>
              <a:t>."</a:t>
            </a:r>
          </a:p>
          <a:p>
            <a:pPr marL="0" indent="0">
              <a:buNone/>
            </a:pPr>
            <a:endParaRPr lang="en-IN" sz="1400" dirty="0" smtClean="0"/>
          </a:p>
          <a:p>
            <a:r>
              <a:rPr lang="en-IN" dirty="0" smtClean="0"/>
              <a:t>Interest: </a:t>
            </a:r>
            <a:r>
              <a:rPr lang="en-IN" sz="1400" dirty="0"/>
              <a:t>Our current client is very much interested in the project as he will get a narrowed down list of all the places where he can possibly expand, based on </a:t>
            </a:r>
            <a:r>
              <a:rPr lang="en-IN" sz="1400" dirty="0" smtClean="0"/>
              <a:t>location.</a:t>
            </a:r>
          </a:p>
          <a:p>
            <a:pPr marL="0" indent="0">
              <a:buNone/>
            </a:pPr>
            <a:r>
              <a:rPr lang="en-IN" sz="1400" dirty="0"/>
              <a:t>	</a:t>
            </a:r>
            <a:r>
              <a:rPr lang="en-IN" sz="1400" dirty="0" smtClean="0"/>
              <a:t>Any </a:t>
            </a:r>
            <a:r>
              <a:rPr lang="en-IN" sz="1400" dirty="0"/>
              <a:t>other business who wish to expand their business might also be interested in this project based on the success/satisfaction of our current client. </a:t>
            </a:r>
          </a:p>
          <a:p>
            <a:endParaRPr lang="en-IN" dirty="0"/>
          </a:p>
        </p:txBody>
      </p:sp>
    </p:spTree>
    <p:extLst>
      <p:ext uri="{BB962C8B-B14F-4D97-AF65-F5344CB8AC3E}">
        <p14:creationId xmlns:p14="http://schemas.microsoft.com/office/powerpoint/2010/main" val="10829203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Predictive Procedure (contd.)</a:t>
            </a:r>
          </a:p>
        </p:txBody>
      </p:sp>
      <p:sp>
        <p:nvSpPr>
          <p:cNvPr id="5" name="TextBox 4"/>
          <p:cNvSpPr txBox="1"/>
          <p:nvPr/>
        </p:nvSpPr>
        <p:spPr>
          <a:xfrm>
            <a:off x="2455817" y="5651863"/>
            <a:ext cx="5024846" cy="523220"/>
          </a:xfrm>
          <a:prstGeom prst="rect">
            <a:avLst/>
          </a:prstGeom>
          <a:noFill/>
        </p:spPr>
        <p:txBody>
          <a:bodyPr wrap="square" rtlCol="0">
            <a:spAutoFit/>
          </a:bodyPr>
          <a:lstStyle/>
          <a:p>
            <a:pPr algn="ctr"/>
            <a:r>
              <a:rPr lang="en-IN" sz="1400" dirty="0"/>
              <a:t>Clusters of best suggested neighbourhoods along with their locations</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39132" y="2276445"/>
            <a:ext cx="4058216" cy="3029373"/>
          </a:xfrm>
          <a:prstGeom prst="rect">
            <a:avLst/>
          </a:prstGeom>
        </p:spPr>
      </p:pic>
    </p:spTree>
    <p:extLst>
      <p:ext uri="{BB962C8B-B14F-4D97-AF65-F5344CB8AC3E}">
        <p14:creationId xmlns:p14="http://schemas.microsoft.com/office/powerpoint/2010/main" val="13325624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Predictive Procedure (contd.)</a:t>
            </a:r>
          </a:p>
        </p:txBody>
      </p:sp>
      <p:sp>
        <p:nvSpPr>
          <p:cNvPr id="3" name="Content Placeholder 2"/>
          <p:cNvSpPr>
            <a:spLocks noGrp="1"/>
          </p:cNvSpPr>
          <p:nvPr>
            <p:ph idx="1"/>
          </p:nvPr>
        </p:nvSpPr>
        <p:spPr>
          <a:xfrm>
            <a:off x="677334" y="1402943"/>
            <a:ext cx="8596668" cy="3880773"/>
          </a:xfrm>
        </p:spPr>
        <p:txBody>
          <a:bodyPr>
            <a:normAutofit/>
          </a:bodyPr>
          <a:lstStyle/>
          <a:p>
            <a:r>
              <a:rPr lang="en-IN" sz="1400" dirty="0"/>
              <a:t>The biggest cluster among all these clusters suggests that there are a large number of neighbourhoods in close proximity where there are very few “Pizza Places” compared to other neighbourhoods and thus will be best suitable for our client to open a new branch/outlet, thus increasing their chances of success by a great factor.</a:t>
            </a:r>
          </a:p>
        </p:txBody>
      </p:sp>
      <p:sp>
        <p:nvSpPr>
          <p:cNvPr id="5" name="TextBox 4"/>
          <p:cNvSpPr txBox="1"/>
          <p:nvPr/>
        </p:nvSpPr>
        <p:spPr>
          <a:xfrm>
            <a:off x="3474720" y="6077059"/>
            <a:ext cx="3439886" cy="461665"/>
          </a:xfrm>
          <a:prstGeom prst="rect">
            <a:avLst/>
          </a:prstGeom>
          <a:noFill/>
        </p:spPr>
        <p:txBody>
          <a:bodyPr wrap="square" rtlCol="0">
            <a:spAutoFit/>
          </a:bodyPr>
          <a:lstStyle/>
          <a:p>
            <a:pPr algn="ctr"/>
            <a:r>
              <a:rPr lang="en-IN" sz="1200" dirty="0"/>
              <a:t>Neighbourhoods which come under the biggest cluster of “Best” suggested Neighbourhoods</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75654" y="2723743"/>
            <a:ext cx="3238952" cy="2981741"/>
          </a:xfrm>
          <a:prstGeom prst="rect">
            <a:avLst/>
          </a:prstGeom>
        </p:spPr>
      </p:pic>
    </p:spTree>
    <p:extLst>
      <p:ext uri="{BB962C8B-B14F-4D97-AF65-F5344CB8AC3E}">
        <p14:creationId xmlns:p14="http://schemas.microsoft.com/office/powerpoint/2010/main" val="9687665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mtClean="0"/>
              <a:t>Conclusions</a:t>
            </a:r>
            <a:endParaRPr lang="en-IN" dirty="0"/>
          </a:p>
        </p:txBody>
      </p:sp>
      <p:sp>
        <p:nvSpPr>
          <p:cNvPr id="3" name="Content Placeholder 2"/>
          <p:cNvSpPr>
            <a:spLocks noGrp="1"/>
          </p:cNvSpPr>
          <p:nvPr>
            <p:ph idx="1"/>
          </p:nvPr>
        </p:nvSpPr>
        <p:spPr>
          <a:xfrm>
            <a:off x="677334" y="1446486"/>
            <a:ext cx="8596668" cy="3880773"/>
          </a:xfrm>
        </p:spPr>
        <p:txBody>
          <a:bodyPr>
            <a:normAutofit/>
          </a:bodyPr>
          <a:lstStyle/>
          <a:p>
            <a:r>
              <a:rPr lang="en-IN" dirty="0"/>
              <a:t>From all the above data processing and analysis, we can come to a final conclusion that following neighbourhoods are the best for our client to carry out further research on the likings and average money spent on eating out, by the residents, to further narrow down their new outlet location</a:t>
            </a:r>
            <a:r>
              <a:rPr lang="en-IN" dirty="0" smtClean="0"/>
              <a:t>:</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52885" y="2876000"/>
            <a:ext cx="2645565" cy="3489965"/>
          </a:xfrm>
          <a:prstGeom prst="rect">
            <a:avLst/>
          </a:prstGeom>
        </p:spPr>
      </p:pic>
    </p:spTree>
    <p:extLst>
      <p:ext uri="{BB962C8B-B14F-4D97-AF65-F5344CB8AC3E}">
        <p14:creationId xmlns:p14="http://schemas.microsoft.com/office/powerpoint/2010/main" val="5273578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Conclusions (contd.)</a:t>
            </a:r>
            <a:endParaRPr lang="en-IN" dirty="0"/>
          </a:p>
        </p:txBody>
      </p:sp>
      <p:sp>
        <p:nvSpPr>
          <p:cNvPr id="3" name="Content Placeholder 2"/>
          <p:cNvSpPr>
            <a:spLocks noGrp="1"/>
          </p:cNvSpPr>
          <p:nvPr>
            <p:ph idx="1"/>
          </p:nvPr>
        </p:nvSpPr>
        <p:spPr>
          <a:xfrm>
            <a:off x="677334" y="2160589"/>
            <a:ext cx="3520197" cy="3880773"/>
          </a:xfrm>
        </p:spPr>
        <p:txBody>
          <a:bodyPr/>
          <a:lstStyle/>
          <a:p>
            <a:r>
              <a:rPr lang="en-IN" dirty="0"/>
              <a:t>Client may also want to look into following neighbourhoods, although they do not make a huge cluster and thus may not be as beneficial for our client to invest their resources on:</a:t>
            </a:r>
          </a:p>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67528" y="609600"/>
            <a:ext cx="2762636" cy="6100759"/>
          </a:xfrm>
          <a:prstGeom prst="rect">
            <a:avLst/>
          </a:prstGeom>
        </p:spPr>
      </p:pic>
    </p:spTree>
    <p:extLst>
      <p:ext uri="{BB962C8B-B14F-4D97-AF65-F5344CB8AC3E}">
        <p14:creationId xmlns:p14="http://schemas.microsoft.com/office/powerpoint/2010/main" val="4315053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Future Directions</a:t>
            </a:r>
            <a:endParaRPr lang="en-IN" dirty="0"/>
          </a:p>
        </p:txBody>
      </p:sp>
      <p:sp>
        <p:nvSpPr>
          <p:cNvPr id="3" name="Content Placeholder 2"/>
          <p:cNvSpPr>
            <a:spLocks noGrp="1"/>
          </p:cNvSpPr>
          <p:nvPr>
            <p:ph idx="1"/>
          </p:nvPr>
        </p:nvSpPr>
        <p:spPr/>
        <p:txBody>
          <a:bodyPr/>
          <a:lstStyle/>
          <a:p>
            <a:r>
              <a:rPr lang="en-IN" dirty="0"/>
              <a:t>Based on our current research and methodology, we were only able to suggest our client a possible neighbourhood based on location. </a:t>
            </a:r>
            <a:endParaRPr lang="en-IN" dirty="0" smtClean="0"/>
          </a:p>
          <a:p>
            <a:r>
              <a:rPr lang="en-IN" dirty="0" smtClean="0"/>
              <a:t>Later </a:t>
            </a:r>
            <a:r>
              <a:rPr lang="en-IN" dirty="0"/>
              <a:t>on for further improvements, we may also want to look into the average salaries and average spending of people living in our target neighbourhoods so as to better analyse and further narrow down the list of suggested neighbourhoods. </a:t>
            </a:r>
            <a:endParaRPr lang="en-IN" dirty="0" smtClean="0"/>
          </a:p>
          <a:p>
            <a:r>
              <a:rPr lang="en-IN" dirty="0" smtClean="0"/>
              <a:t>We </a:t>
            </a:r>
            <a:r>
              <a:rPr lang="en-IN" dirty="0"/>
              <a:t>may also consider the general likes and dislikes of people as they also play an important factor in deciding whether any business will be successful in the region or not</a:t>
            </a:r>
            <a:r>
              <a:rPr lang="en-IN" dirty="0" smtClean="0"/>
              <a:t>.</a:t>
            </a:r>
            <a:endParaRPr lang="en-IN" dirty="0"/>
          </a:p>
        </p:txBody>
      </p:sp>
    </p:spTree>
    <p:extLst>
      <p:ext uri="{BB962C8B-B14F-4D97-AF65-F5344CB8AC3E}">
        <p14:creationId xmlns:p14="http://schemas.microsoft.com/office/powerpoint/2010/main" val="40242479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Data Acquisition and Cleaning</a:t>
            </a:r>
            <a:endParaRPr lang="en-IN" dirty="0"/>
          </a:p>
        </p:txBody>
      </p:sp>
      <p:sp>
        <p:nvSpPr>
          <p:cNvPr id="3" name="Content Placeholder 2"/>
          <p:cNvSpPr>
            <a:spLocks noGrp="1"/>
          </p:cNvSpPr>
          <p:nvPr>
            <p:ph idx="1"/>
          </p:nvPr>
        </p:nvSpPr>
        <p:spPr/>
        <p:txBody>
          <a:bodyPr/>
          <a:lstStyle/>
          <a:p>
            <a:r>
              <a:rPr lang="en-IN" dirty="0"/>
              <a:t>Data Sources</a:t>
            </a:r>
            <a:r>
              <a:rPr lang="en-IN" dirty="0" smtClean="0"/>
              <a:t>: </a:t>
            </a:r>
          </a:p>
          <a:p>
            <a:pPr marL="0" indent="0">
              <a:buNone/>
            </a:pPr>
            <a:r>
              <a:rPr lang="en-IN" dirty="0"/>
              <a:t>	</a:t>
            </a:r>
            <a:r>
              <a:rPr lang="en-IN" dirty="0" smtClean="0"/>
              <a:t>The </a:t>
            </a:r>
            <a:r>
              <a:rPr lang="en-IN" dirty="0"/>
              <a:t>neighbourhoods in New York State along with their Latitude and Longitude </a:t>
            </a:r>
            <a:r>
              <a:rPr lang="en-IN" dirty="0" smtClean="0"/>
              <a:t>values in </a:t>
            </a:r>
            <a:r>
              <a:rPr lang="en-IN" dirty="0" smtClean="0">
                <a:hlinkClick r:id="rId2"/>
              </a:rPr>
              <a:t>this</a:t>
            </a:r>
            <a:r>
              <a:rPr lang="en-IN" dirty="0" smtClean="0"/>
              <a:t> JSON file.</a:t>
            </a:r>
          </a:p>
          <a:p>
            <a:pPr marL="0" indent="0">
              <a:buNone/>
            </a:pPr>
            <a:r>
              <a:rPr lang="en-IN" dirty="0"/>
              <a:t>	</a:t>
            </a:r>
            <a:r>
              <a:rPr lang="en-IN" dirty="0" smtClean="0"/>
              <a:t>All </a:t>
            </a:r>
            <a:r>
              <a:rPr lang="en-IN" dirty="0"/>
              <a:t>the nearby venues in the form of JSON </a:t>
            </a:r>
            <a:r>
              <a:rPr lang="en-IN" dirty="0" smtClean="0"/>
              <a:t>data from </a:t>
            </a:r>
            <a:r>
              <a:rPr lang="en-IN" dirty="0" smtClean="0">
                <a:hlinkClick r:id="rId3"/>
              </a:rPr>
              <a:t>Foursquare </a:t>
            </a:r>
            <a:r>
              <a:rPr lang="en-IN" dirty="0" smtClean="0"/>
              <a:t>API.</a:t>
            </a:r>
          </a:p>
          <a:p>
            <a:r>
              <a:rPr lang="en-IN" dirty="0"/>
              <a:t>Data </a:t>
            </a:r>
            <a:r>
              <a:rPr lang="en-IN" dirty="0" smtClean="0"/>
              <a:t>Cleaning and Feature Selection: </a:t>
            </a:r>
          </a:p>
          <a:p>
            <a:pPr marL="0" indent="0">
              <a:buNone/>
            </a:pPr>
            <a:r>
              <a:rPr lang="en-IN" dirty="0"/>
              <a:t>	</a:t>
            </a:r>
            <a:r>
              <a:rPr lang="en-IN" dirty="0" smtClean="0"/>
              <a:t>New York State JSON file consists of co-ordinates and Neighbourhood name along with Borough name for each neighbourhood which we retrieve for our purpose.</a:t>
            </a:r>
          </a:p>
          <a:p>
            <a:pPr marL="0" indent="0">
              <a:buNone/>
            </a:pPr>
            <a:r>
              <a:rPr lang="en-IN" dirty="0"/>
              <a:t>	</a:t>
            </a:r>
            <a:r>
              <a:rPr lang="en-IN" dirty="0" smtClean="0"/>
              <a:t>Foursquare API call JSON response consists of co-ordinates, venue name and venue category that we retrieve for our purpose</a:t>
            </a:r>
          </a:p>
        </p:txBody>
      </p:sp>
    </p:spTree>
    <p:extLst>
      <p:ext uri="{BB962C8B-B14F-4D97-AF65-F5344CB8AC3E}">
        <p14:creationId xmlns:p14="http://schemas.microsoft.com/office/powerpoint/2010/main" val="20486923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Exploratory Data Analysis</a:t>
            </a:r>
            <a:endParaRPr lang="en-IN" dirty="0"/>
          </a:p>
        </p:txBody>
      </p:sp>
      <p:sp>
        <p:nvSpPr>
          <p:cNvPr id="3" name="Content Placeholder 2"/>
          <p:cNvSpPr>
            <a:spLocks noGrp="1"/>
          </p:cNvSpPr>
          <p:nvPr>
            <p:ph idx="1"/>
          </p:nvPr>
        </p:nvSpPr>
        <p:spPr/>
        <p:txBody>
          <a:bodyPr/>
          <a:lstStyle/>
          <a:p>
            <a:r>
              <a:rPr lang="en-IN" dirty="0" smtClean="0"/>
              <a:t>Following graph and table suggest number of neighbourhoods in each Borough of New York State:</a:t>
            </a:r>
            <a:endParaRPr lang="en-IN"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977129" y="3156721"/>
            <a:ext cx="3514725" cy="3609975"/>
          </a:xfrm>
          <a:prstGeom prst="rect">
            <a:avLst/>
          </a:prstGeom>
        </p:spPr>
      </p:pic>
      <p:sp>
        <p:nvSpPr>
          <p:cNvPr id="5" name="Rectangle 4"/>
          <p:cNvSpPr/>
          <p:nvPr/>
        </p:nvSpPr>
        <p:spPr>
          <a:xfrm>
            <a:off x="4975668" y="3371699"/>
            <a:ext cx="6096000" cy="2169825"/>
          </a:xfrm>
          <a:prstGeom prst="rect">
            <a:avLst/>
          </a:prstGeom>
        </p:spPr>
        <p:txBody>
          <a:bodyPr>
            <a:spAutoFit/>
          </a:bodyPr>
          <a:lstStyle/>
          <a:p>
            <a:pPr marL="342900" lvl="0" indent="-342900">
              <a:lnSpc>
                <a:spcPct val="150000"/>
              </a:lnSpc>
              <a:spcAft>
                <a:spcPts val="0"/>
              </a:spcAft>
              <a:buFont typeface="+mj-lt"/>
              <a:buAutoNum type="arabicPeriod"/>
            </a:pPr>
            <a:r>
              <a:rPr lang="en-IN" dirty="0" smtClean="0">
                <a:solidFill>
                  <a:srgbClr val="000000"/>
                </a:solidFill>
                <a:effectLst/>
                <a:latin typeface="Bahnschrift Light" panose="020B0502040204020203" pitchFamily="34" charset="0"/>
                <a:ea typeface="Times New Roman" panose="02020603050405020304" pitchFamily="18" charset="0"/>
                <a:cs typeface="Helvetica" panose="020B0604020202020204" pitchFamily="34" charset="0"/>
              </a:rPr>
              <a:t>Queens: 81</a:t>
            </a:r>
            <a:endParaRPr lang="en-IN" dirty="0" smtClean="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spcAft>
                <a:spcPts val="0"/>
              </a:spcAft>
              <a:buFont typeface="+mj-lt"/>
              <a:buAutoNum type="arabicPeriod"/>
            </a:pPr>
            <a:r>
              <a:rPr lang="en-IN" dirty="0" smtClean="0">
                <a:solidFill>
                  <a:srgbClr val="000000"/>
                </a:solidFill>
                <a:effectLst/>
                <a:latin typeface="Bahnschrift Light" panose="020B0502040204020203" pitchFamily="34" charset="0"/>
                <a:ea typeface="Times New Roman" panose="02020603050405020304" pitchFamily="18" charset="0"/>
                <a:cs typeface="Helvetica" panose="020B0604020202020204" pitchFamily="34" charset="0"/>
              </a:rPr>
              <a:t>Brooklyn: 70</a:t>
            </a:r>
            <a:endParaRPr lang="en-IN" dirty="0" smtClean="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spcAft>
                <a:spcPts val="0"/>
              </a:spcAft>
              <a:buFont typeface="+mj-lt"/>
              <a:buAutoNum type="arabicPeriod"/>
            </a:pPr>
            <a:r>
              <a:rPr lang="en-IN" dirty="0" smtClean="0">
                <a:solidFill>
                  <a:srgbClr val="000000"/>
                </a:solidFill>
                <a:effectLst/>
                <a:latin typeface="Bahnschrift Light" panose="020B0502040204020203" pitchFamily="34" charset="0"/>
                <a:ea typeface="Times New Roman" panose="02020603050405020304" pitchFamily="18" charset="0"/>
                <a:cs typeface="Helvetica" panose="020B0604020202020204" pitchFamily="34" charset="0"/>
              </a:rPr>
              <a:t>Staten Island: 63</a:t>
            </a:r>
            <a:endParaRPr lang="en-IN" dirty="0" smtClean="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spcAft>
                <a:spcPts val="0"/>
              </a:spcAft>
              <a:buFont typeface="+mj-lt"/>
              <a:buAutoNum type="arabicPeriod"/>
            </a:pPr>
            <a:r>
              <a:rPr lang="en-IN" dirty="0" smtClean="0">
                <a:solidFill>
                  <a:srgbClr val="000000"/>
                </a:solidFill>
                <a:effectLst/>
                <a:latin typeface="Bahnschrift Light" panose="020B0502040204020203" pitchFamily="34" charset="0"/>
                <a:ea typeface="Times New Roman" panose="02020603050405020304" pitchFamily="18" charset="0"/>
                <a:cs typeface="Helvetica" panose="020B0604020202020204" pitchFamily="34" charset="0"/>
              </a:rPr>
              <a:t>Bronx: 52</a:t>
            </a:r>
            <a:endParaRPr lang="en-IN" dirty="0" smtClean="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spcAft>
                <a:spcPts val="800"/>
              </a:spcAft>
              <a:buFont typeface="+mj-lt"/>
              <a:buAutoNum type="arabicPeriod"/>
            </a:pPr>
            <a:r>
              <a:rPr lang="en-IN" dirty="0" smtClean="0">
                <a:solidFill>
                  <a:srgbClr val="000000"/>
                </a:solidFill>
                <a:effectLst/>
                <a:latin typeface="Bahnschrift Light" panose="020B0502040204020203" pitchFamily="34" charset="0"/>
                <a:ea typeface="Times New Roman" panose="02020603050405020304" pitchFamily="18" charset="0"/>
                <a:cs typeface="Helvetica" panose="020B0604020202020204" pitchFamily="34" charset="0"/>
              </a:rPr>
              <a:t>Manhattan:40 </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475713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Exploratory Data </a:t>
            </a:r>
            <a:r>
              <a:rPr lang="en-IN" dirty="0" smtClean="0"/>
              <a:t>Analysis(contd.)</a:t>
            </a:r>
            <a:endParaRPr lang="en-IN" dirty="0"/>
          </a:p>
        </p:txBody>
      </p:sp>
      <p:sp>
        <p:nvSpPr>
          <p:cNvPr id="3" name="Content Placeholder 2"/>
          <p:cNvSpPr>
            <a:spLocks noGrp="1"/>
          </p:cNvSpPr>
          <p:nvPr>
            <p:ph idx="1"/>
          </p:nvPr>
        </p:nvSpPr>
        <p:spPr/>
        <p:txBody>
          <a:bodyPr/>
          <a:lstStyle/>
          <a:p>
            <a:r>
              <a:rPr lang="en-IN" dirty="0" smtClean="0"/>
              <a:t>Below map picturizes each neighbourhood in New York State in each Borough:</a:t>
            </a:r>
            <a:endParaRPr lang="en-IN"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2119257" y="2893489"/>
            <a:ext cx="5712821" cy="3378062"/>
          </a:xfrm>
          <a:prstGeom prst="rect">
            <a:avLst/>
          </a:prstGeom>
        </p:spPr>
      </p:pic>
    </p:spTree>
    <p:extLst>
      <p:ext uri="{BB962C8B-B14F-4D97-AF65-F5344CB8AC3E}">
        <p14:creationId xmlns:p14="http://schemas.microsoft.com/office/powerpoint/2010/main" val="41750356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Most Common Venues in Neighbourhoods of Bronx (only 5 Neighbourhoods)</a:t>
            </a:r>
            <a:endParaRPr lang="en-IN"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1638" y="2241867"/>
            <a:ext cx="7648060" cy="3601583"/>
          </a:xfrm>
          <a:prstGeom prst="rect">
            <a:avLst/>
          </a:prstGeom>
        </p:spPr>
      </p:pic>
    </p:spTree>
    <p:extLst>
      <p:ext uri="{BB962C8B-B14F-4D97-AF65-F5344CB8AC3E}">
        <p14:creationId xmlns:p14="http://schemas.microsoft.com/office/powerpoint/2010/main" val="5420471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Most Common Venues in Neighbourhoods of Manhattan (only 5 Neighbourhoods)</a:t>
            </a:r>
            <a:endParaRPr lang="en-IN"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2796" y="2322022"/>
            <a:ext cx="7705743" cy="3382092"/>
          </a:xfrm>
          <a:prstGeom prst="rect">
            <a:avLst/>
          </a:prstGeom>
        </p:spPr>
      </p:pic>
    </p:spTree>
    <p:extLst>
      <p:ext uri="{BB962C8B-B14F-4D97-AF65-F5344CB8AC3E}">
        <p14:creationId xmlns:p14="http://schemas.microsoft.com/office/powerpoint/2010/main" val="23207660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Most Common Venues in Neighbourhoods of Brooklyn (only 5 Neighbourhoods)</a:t>
            </a:r>
            <a:endParaRPr lang="en-IN"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89993" y="2109603"/>
            <a:ext cx="7066030" cy="3908020"/>
          </a:xfrm>
          <a:prstGeom prst="rect">
            <a:avLst/>
          </a:prstGeom>
        </p:spPr>
      </p:pic>
    </p:spTree>
    <p:extLst>
      <p:ext uri="{BB962C8B-B14F-4D97-AF65-F5344CB8AC3E}">
        <p14:creationId xmlns:p14="http://schemas.microsoft.com/office/powerpoint/2010/main" val="19540007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Most Common Venues in Neighbourhoods of Queens (only 5 Neighbourhoods)</a:t>
            </a:r>
            <a:endParaRPr lang="en-IN"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0046" y="2087566"/>
            <a:ext cx="7411244" cy="3721051"/>
          </a:xfrm>
          <a:prstGeom prst="rect">
            <a:avLst/>
          </a:prstGeom>
        </p:spPr>
      </p:pic>
    </p:spTree>
    <p:extLst>
      <p:ext uri="{BB962C8B-B14F-4D97-AF65-F5344CB8AC3E}">
        <p14:creationId xmlns:p14="http://schemas.microsoft.com/office/powerpoint/2010/main" val="373416684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46</TotalTime>
  <Words>796</Words>
  <Application>Microsoft Office PowerPoint</Application>
  <PresentationFormat>Widescreen</PresentationFormat>
  <Paragraphs>63</Paragraphs>
  <Slides>24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Arial</vt:lpstr>
      <vt:lpstr>Bahnschrift Light</vt:lpstr>
      <vt:lpstr>Calibri</vt:lpstr>
      <vt:lpstr>Helvetica</vt:lpstr>
      <vt:lpstr>Times New Roman</vt:lpstr>
      <vt:lpstr>Trebuchet MS</vt:lpstr>
      <vt:lpstr>Wingdings 3</vt:lpstr>
      <vt:lpstr>Facet</vt:lpstr>
      <vt:lpstr>Project: Battle of the Neighbourhoods</vt:lpstr>
      <vt:lpstr>Introduction</vt:lpstr>
      <vt:lpstr>Data Acquisition and Cleaning</vt:lpstr>
      <vt:lpstr>Exploratory Data Analysis</vt:lpstr>
      <vt:lpstr>Exploratory Data Analysis(contd.)</vt:lpstr>
      <vt:lpstr>Most Common Venues in Neighbourhoods of Bronx (only 5 Neighbourhoods)</vt:lpstr>
      <vt:lpstr>Most Common Venues in Neighbourhoods of Manhattan (only 5 Neighbourhoods)</vt:lpstr>
      <vt:lpstr>Most Common Venues in Neighbourhoods of Brooklyn (only 5 Neighbourhoods)</vt:lpstr>
      <vt:lpstr>Most Common Venues in Neighbourhoods of Queens (only 5 Neighbourhoods)</vt:lpstr>
      <vt:lpstr>Most Common Venues in Neighbourhoods of Staten Island (only 5 Neighbourhoods)</vt:lpstr>
      <vt:lpstr>Predictive Procedure</vt:lpstr>
      <vt:lpstr>Predictive Procedure (contd.)</vt:lpstr>
      <vt:lpstr>Predictive Procedure (contd.)</vt:lpstr>
      <vt:lpstr>Predictive Procedure (contd.)</vt:lpstr>
      <vt:lpstr>Predictive Procedure (contd.)</vt:lpstr>
      <vt:lpstr>Predictive Procedure (contd.)</vt:lpstr>
      <vt:lpstr>Predictive Procedure (contd.)</vt:lpstr>
      <vt:lpstr>Predictive Procedure (contd.)</vt:lpstr>
      <vt:lpstr>Predictive Procedure (contd.)</vt:lpstr>
      <vt:lpstr>Predictive Procedure (contd.)</vt:lpstr>
      <vt:lpstr>Predictive Procedure (contd.)</vt:lpstr>
      <vt:lpstr>Conclusions</vt:lpstr>
      <vt:lpstr>Conclusions (contd.)</vt:lpstr>
      <vt:lpstr>Future Directions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Battle of the Neighbourhoods</dc:title>
  <dc:creator>Arpit Verma</dc:creator>
  <cp:lastModifiedBy>Arpit Verma</cp:lastModifiedBy>
  <cp:revision>23</cp:revision>
  <dcterms:created xsi:type="dcterms:W3CDTF">2020-05-29T17:29:15Z</dcterms:created>
  <dcterms:modified xsi:type="dcterms:W3CDTF">2020-05-29T18:47:19Z</dcterms:modified>
</cp:coreProperties>
</file>