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58" r:id="rId7"/>
  </p:sldIdLst>
  <p:sldSz cx="18288000" cy="13716000"/>
  <p:notesSz cx="6858000" cy="9144000"/>
  <p:defaultTextStyle>
    <a:defPPr>
      <a:defRPr lang="en-US"/>
    </a:defPPr>
    <a:lvl1pPr marL="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2540" autoAdjust="0"/>
  </p:normalViewPr>
  <p:slideViewPr>
    <p:cSldViewPr>
      <p:cViewPr>
        <p:scale>
          <a:sx n="33" d="100"/>
          <a:sy n="33" d="100"/>
        </p:scale>
        <p:origin x="1324" y="-592"/>
      </p:cViewPr>
      <p:guideLst>
        <p:guide orient="horz" pos="4320"/>
        <p:guide pos="57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FD15C-CBA0-4BCE-BE84-26287205EF6C}" type="datetimeFigureOut">
              <a:rPr lang="en-US" smtClean="0"/>
              <a:t>2025-03-20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73521-01E7-4F12-A9B0-EB7746E299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810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6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0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4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08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200" algn="l" defTabSz="18288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098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492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84F0E-FEC9-58CA-A0C7-132D26AD4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C30983-2937-0A48-E4E9-DFF30E61A3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74C1C-374D-7CDC-6A18-0E09F1234E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23F96-52F3-6142-AE26-83F6A626A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173521-01E7-4F12-A9B0-EB7746E2991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80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4260853"/>
            <a:ext cx="15544800" cy="29400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7772400"/>
            <a:ext cx="12801600" cy="35052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8800" y="549279"/>
            <a:ext cx="4114800" cy="117030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549279"/>
            <a:ext cx="12039600" cy="117030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26" y="8813803"/>
            <a:ext cx="15544800" cy="2724150"/>
          </a:xfrm>
        </p:spPr>
        <p:txBody>
          <a:bodyPr anchor="t"/>
          <a:lstStyle>
            <a:lvl1pPr algn="l">
              <a:defRPr sz="8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4626" y="5813427"/>
            <a:ext cx="15544800" cy="3000374"/>
          </a:xfrm>
        </p:spPr>
        <p:txBody>
          <a:bodyPr anchor="b"/>
          <a:lstStyle>
            <a:lvl1pPr marL="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96400" y="3200403"/>
            <a:ext cx="8077200" cy="9051926"/>
          </a:xfrm>
        </p:spPr>
        <p:txBody>
          <a:bodyPr/>
          <a:lstStyle>
            <a:lvl1pPr>
              <a:defRPr sz="5600"/>
            </a:lvl1pPr>
            <a:lvl2pPr>
              <a:defRPr sz="4800"/>
            </a:lvl2pPr>
            <a:lvl3pPr>
              <a:defRPr sz="4000"/>
            </a:lvl3pPr>
            <a:lvl4pPr>
              <a:defRPr sz="3600"/>
            </a:lvl4pPr>
            <a:lvl5pPr>
              <a:defRPr sz="3600"/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070226"/>
            <a:ext cx="8080376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4400" y="4349750"/>
            <a:ext cx="8080376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90053" y="3070226"/>
            <a:ext cx="8083550" cy="12795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90053" y="4349750"/>
            <a:ext cx="8083550" cy="7902576"/>
          </a:xfrm>
        </p:spPr>
        <p:txBody>
          <a:bodyPr/>
          <a:lstStyle>
            <a:lvl1pPr>
              <a:defRPr sz="4800"/>
            </a:lvl1pPr>
            <a:lvl2pPr>
              <a:defRPr sz="4000"/>
            </a:lvl2pPr>
            <a:lvl3pPr>
              <a:defRPr sz="360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3" y="546100"/>
            <a:ext cx="6016626" cy="2324100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0100" y="546103"/>
            <a:ext cx="10223500" cy="11706226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3" y="2870203"/>
            <a:ext cx="6016626" cy="9382126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4576" y="9601200"/>
            <a:ext cx="10972800" cy="1133476"/>
          </a:xfrm>
        </p:spPr>
        <p:txBody>
          <a:bodyPr anchor="b"/>
          <a:lstStyle>
            <a:lvl1pPr algn="l">
              <a:defRPr sz="4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84576" y="1225550"/>
            <a:ext cx="10972800" cy="822960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84576" y="10734676"/>
            <a:ext cx="10972800" cy="1609724"/>
          </a:xfrm>
        </p:spPr>
        <p:txBody>
          <a:bodyPr/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549276"/>
            <a:ext cx="16459200" cy="2286000"/>
          </a:xfrm>
          <a:prstGeom prst="rect">
            <a:avLst/>
          </a:prstGeom>
        </p:spPr>
        <p:txBody>
          <a:bodyPr vert="horz" lIns="182880" tIns="91440" rIns="182880" bIns="9144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200403"/>
            <a:ext cx="16459200" cy="9051926"/>
          </a:xfrm>
          <a:prstGeom prst="rect">
            <a:avLst/>
          </a:prstGeom>
        </p:spPr>
        <p:txBody>
          <a:bodyPr vert="horz" lIns="182880" tIns="91440" rIns="182880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2025-03-20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48400" y="12712703"/>
            <a:ext cx="5791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06400" y="12712703"/>
            <a:ext cx="4267200" cy="730250"/>
          </a:xfrm>
          <a:prstGeom prst="rect">
            <a:avLst/>
          </a:prstGeom>
        </p:spPr>
        <p:txBody>
          <a:bodyPr vert="horz" lIns="182880" tIns="91440" rIns="182880" bIns="9144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28800" rtl="0" eaLnBrk="1" latinLnBrk="0" hangingPunct="1"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1828800" rtl="0" eaLnBrk="1" latinLnBrk="0" hangingPunct="1">
        <a:spcBef>
          <a:spcPct val="20000"/>
        </a:spcBef>
        <a:buFont typeface="Arial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900" indent="-571500" algn="l" defTabSz="1828800" rtl="0" eaLnBrk="1" latinLnBrk="0" hangingPunct="1">
        <a:spcBef>
          <a:spcPct val="20000"/>
        </a:spcBef>
        <a:buFont typeface="Arial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spcBef>
          <a:spcPct val="20000"/>
        </a:spcBef>
        <a:buFont typeface="Arial" pitchFamily="34" charset="0"/>
        <a:buChar char="–"/>
        <a:defRPr sz="40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spcBef>
          <a:spcPct val="20000"/>
        </a:spcBef>
        <a:buFont typeface="Arial" pitchFamily="34" charset="0"/>
        <a:buChar char="»"/>
        <a:defRPr sz="40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spcBef>
          <a:spcPct val="20000"/>
        </a:spcBef>
        <a:buFont typeface="Arial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533400" y="1219200"/>
            <a:ext cx="17221200" cy="1096001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533400" y="1243263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lab1</a:t>
            </a:r>
          </a:p>
        </p:txBody>
      </p:sp>
      <p:sp>
        <p:nvSpPr>
          <p:cNvPr id="39" name="Rounded Rectangle 38"/>
          <p:cNvSpPr/>
          <p:nvPr/>
        </p:nvSpPr>
        <p:spPr>
          <a:xfrm>
            <a:off x="3437975" y="1550893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0" name="TextBox 39"/>
          <p:cNvSpPr txBox="1"/>
          <p:nvPr/>
        </p:nvSpPr>
        <p:spPr>
          <a:xfrm>
            <a:off x="3552889" y="1523855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Trigger</a:t>
            </a:r>
            <a:endParaRPr lang="en-US" sz="4400" b="1" dirty="0"/>
          </a:p>
        </p:txBody>
      </p:sp>
      <p:cxnSp>
        <p:nvCxnSpPr>
          <p:cNvPr id="41" name="Straight Connector 40"/>
          <p:cNvCxnSpPr>
            <a:stCxn id="42" idx="3"/>
            <a:endCxn id="99" idx="1"/>
          </p:cNvCxnSpPr>
          <p:nvPr/>
        </p:nvCxnSpPr>
        <p:spPr>
          <a:xfrm>
            <a:off x="2947527" y="170555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414127" y="15208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43" name="Straight Connector 42"/>
          <p:cNvCxnSpPr>
            <a:stCxn id="44" idx="3"/>
            <a:endCxn id="100" idx="1"/>
          </p:cNvCxnSpPr>
          <p:nvPr/>
        </p:nvCxnSpPr>
        <p:spPr>
          <a:xfrm>
            <a:off x="2945069" y="1939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1926996" y="1754410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45" name="Straight Connector 44"/>
          <p:cNvCxnSpPr>
            <a:cxnSpLocks/>
            <a:endCxn id="101" idx="1"/>
          </p:cNvCxnSpPr>
          <p:nvPr/>
        </p:nvCxnSpPr>
        <p:spPr>
          <a:xfrm>
            <a:off x="2954594" y="2166755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16077" y="1982089"/>
            <a:ext cx="17538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debounced_ </a:t>
            </a:r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47" name="Straight Connector 46"/>
          <p:cNvCxnSpPr/>
          <p:nvPr/>
        </p:nvCxnSpPr>
        <p:spPr>
          <a:xfrm flipV="1">
            <a:off x="5190576" y="1751181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5191804" y="1429826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81" name="Rounded Rectangle 80"/>
          <p:cNvSpPr/>
          <p:nvPr/>
        </p:nvSpPr>
        <p:spPr>
          <a:xfrm>
            <a:off x="1447800" y="2613894"/>
            <a:ext cx="15849600" cy="729210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2491563" y="4218202"/>
            <a:ext cx="10630081" cy="4697197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83" name="TextBox 82"/>
          <p:cNvSpPr txBox="1"/>
          <p:nvPr/>
        </p:nvSpPr>
        <p:spPr>
          <a:xfrm>
            <a:off x="1472799" y="2672630"/>
            <a:ext cx="157765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video_inst</a:t>
            </a:r>
            <a:endParaRPr lang="en-US" sz="2400" b="1" dirty="0"/>
          </a:p>
        </p:txBody>
      </p:sp>
      <p:sp>
        <p:nvSpPr>
          <p:cNvPr id="84" name="TextBox 83"/>
          <p:cNvSpPr txBox="1"/>
          <p:nvPr/>
        </p:nvSpPr>
        <p:spPr>
          <a:xfrm>
            <a:off x="2530190" y="4213259"/>
            <a:ext cx="1279809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vga_inst</a:t>
            </a:r>
            <a:endParaRPr lang="en-US" sz="2400" b="1" dirty="0"/>
          </a:p>
        </p:txBody>
      </p:sp>
      <p:sp>
        <p:nvSpPr>
          <p:cNvPr id="85" name="Rounded Rectangle 84"/>
          <p:cNvSpPr/>
          <p:nvPr/>
        </p:nvSpPr>
        <p:spPr>
          <a:xfrm>
            <a:off x="3507655" y="3077980"/>
            <a:ext cx="3111995" cy="97919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86" name="TextBox 85"/>
          <p:cNvSpPr txBox="1"/>
          <p:nvPr/>
        </p:nvSpPr>
        <p:spPr>
          <a:xfrm>
            <a:off x="4180366" y="305094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clk_wiz_0</a:t>
            </a:r>
            <a:endParaRPr lang="en-US" sz="4400" b="1" dirty="0"/>
          </a:p>
        </p:txBody>
      </p:sp>
      <p:sp>
        <p:nvSpPr>
          <p:cNvPr id="99" name="TextBox 98"/>
          <p:cNvSpPr txBox="1"/>
          <p:nvPr/>
        </p:nvSpPr>
        <p:spPr>
          <a:xfrm>
            <a:off x="3430220" y="15208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00" name="TextBox 99"/>
          <p:cNvSpPr txBox="1"/>
          <p:nvPr/>
        </p:nvSpPr>
        <p:spPr>
          <a:xfrm>
            <a:off x="3430219" y="17544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01" name="TextBox 100"/>
          <p:cNvSpPr txBox="1"/>
          <p:nvPr/>
        </p:nvSpPr>
        <p:spPr>
          <a:xfrm>
            <a:off x="3439745" y="198208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07" name="Rounded Rectangle 106"/>
          <p:cNvSpPr/>
          <p:nvPr/>
        </p:nvSpPr>
        <p:spPr>
          <a:xfrm>
            <a:off x="7857575" y="1544432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08" name="TextBox 107"/>
          <p:cNvSpPr txBox="1"/>
          <p:nvPr/>
        </p:nvSpPr>
        <p:spPr>
          <a:xfrm>
            <a:off x="7972489" y="1517394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Trigger</a:t>
            </a:r>
            <a:endParaRPr lang="en-US" sz="4400" b="1" dirty="0"/>
          </a:p>
        </p:txBody>
      </p:sp>
      <p:cxnSp>
        <p:nvCxnSpPr>
          <p:cNvPr id="109" name="Straight Connector 108"/>
          <p:cNvCxnSpPr>
            <a:stCxn id="110" idx="3"/>
            <a:endCxn id="117" idx="1"/>
          </p:cNvCxnSpPr>
          <p:nvPr/>
        </p:nvCxnSpPr>
        <p:spPr>
          <a:xfrm>
            <a:off x="7367127" y="169909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/>
          <p:cNvSpPr txBox="1"/>
          <p:nvPr/>
        </p:nvSpPr>
        <p:spPr>
          <a:xfrm>
            <a:off x="6833727" y="151442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11" name="Straight Connector 110"/>
          <p:cNvCxnSpPr>
            <a:stCxn id="112" idx="3"/>
          </p:cNvCxnSpPr>
          <p:nvPr/>
        </p:nvCxnSpPr>
        <p:spPr>
          <a:xfrm>
            <a:off x="7364669" y="1932615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6355926" y="1747949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13" name="Straight Connector 112"/>
          <p:cNvCxnSpPr>
            <a:cxnSpLocks/>
            <a:stCxn id="114" idx="3"/>
            <a:endCxn id="119" idx="1"/>
          </p:cNvCxnSpPr>
          <p:nvPr/>
        </p:nvCxnSpPr>
        <p:spPr>
          <a:xfrm>
            <a:off x="7374194" y="21602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569118" y="1975628"/>
            <a:ext cx="18050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debounced_ </a:t>
            </a:r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117" name="TextBox 116"/>
          <p:cNvSpPr txBox="1"/>
          <p:nvPr/>
        </p:nvSpPr>
        <p:spPr>
          <a:xfrm>
            <a:off x="7849820" y="151442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18" name="TextBox 117"/>
          <p:cNvSpPr txBox="1"/>
          <p:nvPr/>
        </p:nvSpPr>
        <p:spPr>
          <a:xfrm>
            <a:off x="7859345" y="1747949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19" name="TextBox 118"/>
          <p:cNvSpPr txBox="1"/>
          <p:nvPr/>
        </p:nvSpPr>
        <p:spPr>
          <a:xfrm>
            <a:off x="7859345" y="19756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27" name="Straight Connector 126"/>
          <p:cNvCxnSpPr/>
          <p:nvPr/>
        </p:nvCxnSpPr>
        <p:spPr>
          <a:xfrm flipV="1">
            <a:off x="9600773" y="1707060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9602001" y="1385705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129" name="Straight Connector 128"/>
          <p:cNvCxnSpPr>
            <a:stCxn id="130" idx="3"/>
            <a:endCxn id="135" idx="1"/>
          </p:cNvCxnSpPr>
          <p:nvPr/>
        </p:nvCxnSpPr>
        <p:spPr>
          <a:xfrm>
            <a:off x="3024963" y="327229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491563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31" name="Straight Connector 130"/>
          <p:cNvCxnSpPr>
            <a:stCxn id="132" idx="3"/>
            <a:endCxn id="136" idx="1"/>
          </p:cNvCxnSpPr>
          <p:nvPr/>
        </p:nvCxnSpPr>
        <p:spPr>
          <a:xfrm>
            <a:off x="3022505" y="355207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/>
          <p:cNvSpPr txBox="1"/>
          <p:nvPr/>
        </p:nvSpPr>
        <p:spPr>
          <a:xfrm>
            <a:off x="2037040" y="3367410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5" name="TextBox 134"/>
          <p:cNvSpPr txBox="1"/>
          <p:nvPr/>
        </p:nvSpPr>
        <p:spPr>
          <a:xfrm>
            <a:off x="3507656" y="308763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36" name="TextBox 135"/>
          <p:cNvSpPr txBox="1"/>
          <p:nvPr/>
        </p:nvSpPr>
        <p:spPr>
          <a:xfrm>
            <a:off x="3507655" y="336741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138" name="Straight Connector 137"/>
          <p:cNvCxnSpPr>
            <a:stCxn id="139" idx="3"/>
          </p:cNvCxnSpPr>
          <p:nvPr/>
        </p:nvCxnSpPr>
        <p:spPr>
          <a:xfrm>
            <a:off x="6608134" y="3247276"/>
            <a:ext cx="101363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5617534" y="306261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140" name="Straight Connector 139"/>
          <p:cNvCxnSpPr/>
          <p:nvPr/>
        </p:nvCxnSpPr>
        <p:spPr>
          <a:xfrm>
            <a:off x="6621442" y="3552997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5617534" y="336833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cxnSp>
        <p:nvCxnSpPr>
          <p:cNvPr id="142" name="Straight Connector 141"/>
          <p:cNvCxnSpPr/>
          <p:nvPr/>
        </p:nvCxnSpPr>
        <p:spPr>
          <a:xfrm>
            <a:off x="6621442" y="3872504"/>
            <a:ext cx="1016093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5617534" y="368783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clk_out3</a:t>
            </a:r>
          </a:p>
        </p:txBody>
      </p:sp>
      <p:sp>
        <p:nvSpPr>
          <p:cNvPr id="164" name="TextBox 163"/>
          <p:cNvSpPr txBox="1"/>
          <p:nvPr/>
        </p:nvSpPr>
        <p:spPr>
          <a:xfrm>
            <a:off x="6605676" y="289560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165" name="TextBox 164"/>
          <p:cNvSpPr txBox="1"/>
          <p:nvPr/>
        </p:nvSpPr>
        <p:spPr>
          <a:xfrm>
            <a:off x="6608134" y="320779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166" name="TextBox 165"/>
          <p:cNvSpPr txBox="1"/>
          <p:nvPr/>
        </p:nvSpPr>
        <p:spPr>
          <a:xfrm>
            <a:off x="6605676" y="3527303"/>
            <a:ext cx="16721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sp>
        <p:nvSpPr>
          <p:cNvPr id="51" name="Rounded Rectangle 50"/>
          <p:cNvSpPr/>
          <p:nvPr/>
        </p:nvSpPr>
        <p:spPr>
          <a:xfrm>
            <a:off x="10399345" y="5466318"/>
            <a:ext cx="1425881" cy="3144282"/>
          </a:xfrm>
          <a:prstGeom prst="roundRect">
            <a:avLst>
              <a:gd name="adj" fmla="val 1202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10287000" y="5486400"/>
            <a:ext cx="1676400" cy="33855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b="1" dirty="0" err="1"/>
              <a:t>scopeFace_inst</a:t>
            </a:r>
            <a:endParaRPr lang="en-US" sz="1600" b="1" dirty="0"/>
          </a:p>
        </p:txBody>
      </p:sp>
      <p:cxnSp>
        <p:nvCxnSpPr>
          <p:cNvPr id="63" name="Straight Connector 62"/>
          <p:cNvCxnSpPr>
            <a:stCxn id="64" idx="3"/>
            <a:endCxn id="69" idx="1"/>
          </p:cNvCxnSpPr>
          <p:nvPr/>
        </p:nvCxnSpPr>
        <p:spPr>
          <a:xfrm flipV="1">
            <a:off x="9923182" y="6135932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8789821" y="5954233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i_tr_volt</a:t>
            </a:r>
            <a:endParaRPr lang="en-US" sz="1800" dirty="0"/>
          </a:p>
        </p:txBody>
      </p:sp>
      <p:cxnSp>
        <p:nvCxnSpPr>
          <p:cNvPr id="65" name="Straight Connector 64"/>
          <p:cNvCxnSpPr>
            <a:cxnSpLocks/>
            <a:stCxn id="66" idx="3"/>
            <a:endCxn id="70" idx="1"/>
          </p:cNvCxnSpPr>
          <p:nvPr/>
        </p:nvCxnSpPr>
        <p:spPr>
          <a:xfrm>
            <a:off x="9920724" y="6445655"/>
            <a:ext cx="49950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8789821" y="6260989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i_tr_time</a:t>
            </a:r>
            <a:endParaRPr lang="en-US" sz="1800" dirty="0"/>
          </a:p>
        </p:txBody>
      </p:sp>
      <p:cxnSp>
        <p:nvCxnSpPr>
          <p:cNvPr id="67" name="Straight Connector 66"/>
          <p:cNvCxnSpPr>
            <a:cxnSpLocks/>
            <a:stCxn id="68" idx="3"/>
            <a:endCxn id="71" idx="1"/>
          </p:cNvCxnSpPr>
          <p:nvPr/>
        </p:nvCxnSpPr>
        <p:spPr>
          <a:xfrm>
            <a:off x="9920724" y="674953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9018721" y="6564868"/>
            <a:ext cx="9020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w_row</a:t>
            </a:r>
            <a:endParaRPr lang="en-US" sz="1800" dirty="0"/>
          </a:p>
        </p:txBody>
      </p:sp>
      <p:sp>
        <p:nvSpPr>
          <p:cNvPr id="69" name="TextBox 68"/>
          <p:cNvSpPr txBox="1"/>
          <p:nvPr/>
        </p:nvSpPr>
        <p:spPr>
          <a:xfrm>
            <a:off x="10405875" y="5951266"/>
            <a:ext cx="10097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i_tr_volt</a:t>
            </a:r>
            <a:endParaRPr lang="en-US" sz="1800" dirty="0"/>
          </a:p>
        </p:txBody>
      </p:sp>
      <p:sp>
        <p:nvSpPr>
          <p:cNvPr id="70" name="TextBox 69"/>
          <p:cNvSpPr txBox="1"/>
          <p:nvPr/>
        </p:nvSpPr>
        <p:spPr>
          <a:xfrm>
            <a:off x="10420225" y="6260989"/>
            <a:ext cx="121129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i_tr_time</a:t>
            </a:r>
            <a:endParaRPr lang="en-US" sz="1800" dirty="0"/>
          </a:p>
        </p:txBody>
      </p:sp>
      <p:sp>
        <p:nvSpPr>
          <p:cNvPr id="71" name="TextBox 70"/>
          <p:cNvSpPr txBox="1"/>
          <p:nvPr/>
        </p:nvSpPr>
        <p:spPr>
          <a:xfrm>
            <a:off x="10405875" y="656486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i_row</a:t>
            </a:r>
            <a:endParaRPr lang="en-US" sz="1800" dirty="0"/>
          </a:p>
        </p:txBody>
      </p:sp>
      <p:cxnSp>
        <p:nvCxnSpPr>
          <p:cNvPr id="79" name="Straight Connector 78"/>
          <p:cNvCxnSpPr>
            <a:cxnSpLocks/>
            <a:stCxn id="80" idx="3"/>
            <a:endCxn id="87" idx="1"/>
          </p:cNvCxnSpPr>
          <p:nvPr/>
        </p:nvCxnSpPr>
        <p:spPr>
          <a:xfrm>
            <a:off x="9920726" y="7054334"/>
            <a:ext cx="4851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8618888" y="6869668"/>
            <a:ext cx="13018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w_column</a:t>
            </a:r>
            <a:endParaRPr lang="en-US" sz="1800" dirty="0"/>
          </a:p>
        </p:txBody>
      </p:sp>
      <p:sp>
        <p:nvSpPr>
          <p:cNvPr id="87" name="TextBox 86"/>
          <p:cNvSpPr txBox="1"/>
          <p:nvPr/>
        </p:nvSpPr>
        <p:spPr>
          <a:xfrm>
            <a:off x="10405874" y="6869668"/>
            <a:ext cx="11145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i_column</a:t>
            </a:r>
            <a:endParaRPr lang="en-US" sz="1800" dirty="0"/>
          </a:p>
        </p:txBody>
      </p:sp>
      <p:cxnSp>
        <p:nvCxnSpPr>
          <p:cNvPr id="88" name="Straight Connector 87"/>
          <p:cNvCxnSpPr/>
          <p:nvPr/>
        </p:nvCxnSpPr>
        <p:spPr>
          <a:xfrm>
            <a:off x="9916654" y="73474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9144000" y="7162800"/>
            <a:ext cx="7631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i_ch1</a:t>
            </a:r>
          </a:p>
        </p:txBody>
      </p:sp>
      <p:cxnSp>
        <p:nvCxnSpPr>
          <p:cNvPr id="90" name="Straight Connector 89"/>
          <p:cNvCxnSpPr>
            <a:cxnSpLocks/>
            <a:stCxn id="91" idx="3"/>
            <a:endCxn id="93" idx="1"/>
          </p:cNvCxnSpPr>
          <p:nvPr/>
        </p:nvCxnSpPr>
        <p:spPr>
          <a:xfrm>
            <a:off x="9923721" y="76067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8629760" y="7422118"/>
            <a:ext cx="12939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i_ch1_enb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389822" y="716280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08871" y="7422118"/>
            <a:ext cx="12065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i_ch1_enb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9926178" y="788086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040765" y="7696200"/>
            <a:ext cx="8758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i_ch2</a:t>
            </a:r>
          </a:p>
        </p:txBody>
      </p:sp>
      <p:cxnSp>
        <p:nvCxnSpPr>
          <p:cNvPr id="96" name="Straight Connector 95"/>
          <p:cNvCxnSpPr>
            <a:cxnSpLocks/>
            <a:stCxn id="97" idx="3"/>
            <a:endCxn id="102" idx="1"/>
          </p:cNvCxnSpPr>
          <p:nvPr/>
        </p:nvCxnSpPr>
        <p:spPr>
          <a:xfrm>
            <a:off x="9933245" y="81401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8618887" y="7955518"/>
            <a:ext cx="13143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i_ch2_enb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0399345" y="7696200"/>
            <a:ext cx="7660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0418395" y="7955518"/>
            <a:ext cx="122971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i_ch2_enb</a:t>
            </a:r>
          </a:p>
        </p:txBody>
      </p:sp>
      <p:cxnSp>
        <p:nvCxnSpPr>
          <p:cNvPr id="103" name="Straight Connector 102"/>
          <p:cNvCxnSpPr>
            <a:cxnSpLocks/>
            <a:stCxn id="104" idx="3"/>
          </p:cNvCxnSpPr>
          <p:nvPr/>
        </p:nvCxnSpPr>
        <p:spPr>
          <a:xfrm flipV="1">
            <a:off x="11828184" y="6142272"/>
            <a:ext cx="482693" cy="62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149364" y="5958235"/>
            <a:ext cx="67882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o_R</a:t>
            </a:r>
            <a:endParaRPr lang="en-US" sz="1800" dirty="0"/>
          </a:p>
        </p:txBody>
      </p:sp>
      <p:cxnSp>
        <p:nvCxnSpPr>
          <p:cNvPr id="106" name="Straight Connector 105"/>
          <p:cNvCxnSpPr>
            <a:cxnSpLocks/>
            <a:stCxn id="115" idx="3"/>
          </p:cNvCxnSpPr>
          <p:nvPr/>
        </p:nvCxnSpPr>
        <p:spPr>
          <a:xfrm flipV="1">
            <a:off x="11828184" y="6569608"/>
            <a:ext cx="482693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11068642" y="638790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o_G</a:t>
            </a:r>
            <a:endParaRPr lang="en-US" sz="1800" dirty="0"/>
          </a:p>
        </p:txBody>
      </p:sp>
      <p:cxnSp>
        <p:nvCxnSpPr>
          <p:cNvPr id="120" name="Straight Connector 119"/>
          <p:cNvCxnSpPr>
            <a:cxnSpLocks/>
            <a:stCxn id="121" idx="3"/>
          </p:cNvCxnSpPr>
          <p:nvPr/>
        </p:nvCxnSpPr>
        <p:spPr>
          <a:xfrm flipV="1">
            <a:off x="11828184" y="6997184"/>
            <a:ext cx="482693" cy="148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/>
          <p:cNvSpPr txBox="1"/>
          <p:nvPr/>
        </p:nvSpPr>
        <p:spPr>
          <a:xfrm>
            <a:off x="11171947" y="6815485"/>
            <a:ext cx="656237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o_B</a:t>
            </a:r>
            <a:endParaRPr lang="en-US" sz="1800" dirty="0"/>
          </a:p>
        </p:txBody>
      </p:sp>
      <p:cxnSp>
        <p:nvCxnSpPr>
          <p:cNvPr id="123" name="Straight Connector 122"/>
          <p:cNvCxnSpPr>
            <a:stCxn id="124" idx="3"/>
            <a:endCxn id="125" idx="1"/>
          </p:cNvCxnSpPr>
          <p:nvPr/>
        </p:nvCxnSpPr>
        <p:spPr>
          <a:xfrm>
            <a:off x="13112121" y="7587734"/>
            <a:ext cx="7597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TextBox 123"/>
          <p:cNvSpPr txBox="1"/>
          <p:nvPr/>
        </p:nvSpPr>
        <p:spPr>
          <a:xfrm>
            <a:off x="12089451" y="7403068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o_blank</a:t>
            </a:r>
            <a:endParaRPr lang="en-US" sz="1800" dirty="0"/>
          </a:p>
        </p:txBody>
      </p:sp>
      <p:sp>
        <p:nvSpPr>
          <p:cNvPr id="125" name="TextBox 124"/>
          <p:cNvSpPr txBox="1"/>
          <p:nvPr/>
        </p:nvSpPr>
        <p:spPr>
          <a:xfrm>
            <a:off x="13871826" y="74030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blank</a:t>
            </a:r>
          </a:p>
        </p:txBody>
      </p:sp>
      <p:cxnSp>
        <p:nvCxnSpPr>
          <p:cNvPr id="126" name="Straight Connector 125"/>
          <p:cNvCxnSpPr>
            <a:cxnSpLocks/>
            <a:stCxn id="133" idx="3"/>
            <a:endCxn id="144" idx="1"/>
          </p:cNvCxnSpPr>
          <p:nvPr/>
        </p:nvCxnSpPr>
        <p:spPr>
          <a:xfrm>
            <a:off x="13105053" y="7861816"/>
            <a:ext cx="7604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/>
          <p:cNvSpPr txBox="1"/>
          <p:nvPr/>
        </p:nvSpPr>
        <p:spPr>
          <a:xfrm>
            <a:off x="11844276" y="7677150"/>
            <a:ext cx="1260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o_v_synch</a:t>
            </a:r>
            <a:endParaRPr lang="en-US" sz="1800" dirty="0"/>
          </a:p>
        </p:txBody>
      </p:sp>
      <p:cxnSp>
        <p:nvCxnSpPr>
          <p:cNvPr id="134" name="Straight Connector 133"/>
          <p:cNvCxnSpPr>
            <a:cxnSpLocks/>
            <a:stCxn id="137" idx="3"/>
            <a:endCxn id="145" idx="1"/>
          </p:cNvCxnSpPr>
          <p:nvPr/>
        </p:nvCxnSpPr>
        <p:spPr>
          <a:xfrm>
            <a:off x="13121646" y="8121134"/>
            <a:ext cx="7510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11825226" y="7936468"/>
            <a:ext cx="129642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o_h_synch</a:t>
            </a:r>
            <a:endParaRPr lang="en-US" sz="1800" dirty="0"/>
          </a:p>
        </p:txBody>
      </p:sp>
      <p:sp>
        <p:nvSpPr>
          <p:cNvPr id="144" name="TextBox 143"/>
          <p:cNvSpPr txBox="1"/>
          <p:nvPr/>
        </p:nvSpPr>
        <p:spPr>
          <a:xfrm>
            <a:off x="13865549" y="7677150"/>
            <a:ext cx="10163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v_synch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13872724" y="793646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h_synch</a:t>
            </a:r>
            <a:endParaRPr lang="en-US" sz="1800" dirty="0"/>
          </a:p>
        </p:txBody>
      </p:sp>
      <p:sp>
        <p:nvSpPr>
          <p:cNvPr id="149" name="Trapezoid 148"/>
          <p:cNvSpPr/>
          <p:nvPr/>
        </p:nvSpPr>
        <p:spPr>
          <a:xfrm rot="5400000">
            <a:off x="12199226" y="5984349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>
            <a:cxnSpLocks/>
            <a:stCxn id="149" idx="0"/>
            <a:endCxn id="151" idx="1"/>
          </p:cNvCxnSpPr>
          <p:nvPr/>
        </p:nvCxnSpPr>
        <p:spPr>
          <a:xfrm flipV="1">
            <a:off x="12463277" y="6054130"/>
            <a:ext cx="105437" cy="6419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12568714" y="5869464"/>
            <a:ext cx="5594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o_R</a:t>
            </a:r>
            <a:endParaRPr lang="en-US" sz="1800" dirty="0"/>
          </a:p>
        </p:txBody>
      </p:sp>
      <p:cxnSp>
        <p:nvCxnSpPr>
          <p:cNvPr id="152" name="Straight Connector 151"/>
          <p:cNvCxnSpPr>
            <a:cxnSpLocks/>
            <a:stCxn id="151" idx="3"/>
            <a:endCxn id="169" idx="1"/>
          </p:cNvCxnSpPr>
          <p:nvPr/>
        </p:nvCxnSpPr>
        <p:spPr>
          <a:xfrm>
            <a:off x="13128174" y="6054130"/>
            <a:ext cx="740226" cy="7025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rapezoid 156"/>
          <p:cNvSpPr/>
          <p:nvPr/>
        </p:nvSpPr>
        <p:spPr>
          <a:xfrm rot="5400000">
            <a:off x="12202491" y="6420405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/>
          <p:cNvCxnSpPr>
            <a:cxnSpLocks/>
            <a:stCxn id="157" idx="0"/>
            <a:endCxn id="159" idx="1"/>
          </p:cNvCxnSpPr>
          <p:nvPr/>
        </p:nvCxnSpPr>
        <p:spPr>
          <a:xfrm>
            <a:off x="12466542" y="6496605"/>
            <a:ext cx="87823" cy="17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58"/>
          <p:cNvSpPr txBox="1"/>
          <p:nvPr/>
        </p:nvSpPr>
        <p:spPr>
          <a:xfrm>
            <a:off x="12554365" y="6313676"/>
            <a:ext cx="56727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o_G</a:t>
            </a:r>
            <a:endParaRPr lang="en-US" sz="1800" dirty="0"/>
          </a:p>
        </p:txBody>
      </p:sp>
      <p:cxnSp>
        <p:nvCxnSpPr>
          <p:cNvPr id="160" name="Straight Connector 159"/>
          <p:cNvCxnSpPr>
            <a:cxnSpLocks/>
            <a:stCxn id="159" idx="3"/>
            <a:endCxn id="170" idx="1"/>
          </p:cNvCxnSpPr>
          <p:nvPr/>
        </p:nvCxnSpPr>
        <p:spPr>
          <a:xfrm flipV="1">
            <a:off x="13121644" y="6497211"/>
            <a:ext cx="750021" cy="11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rapezoid 161"/>
          <p:cNvSpPr/>
          <p:nvPr/>
        </p:nvSpPr>
        <p:spPr>
          <a:xfrm rot="5400000">
            <a:off x="12202359" y="6850063"/>
            <a:ext cx="375702" cy="152400"/>
          </a:xfrm>
          <a:prstGeom prst="trapezoi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3" name="Straight Connector 162"/>
          <p:cNvCxnSpPr>
            <a:cxnSpLocks/>
            <a:stCxn id="162" idx="0"/>
            <a:endCxn id="167" idx="1"/>
          </p:cNvCxnSpPr>
          <p:nvPr/>
        </p:nvCxnSpPr>
        <p:spPr>
          <a:xfrm>
            <a:off x="12466410" y="6926263"/>
            <a:ext cx="63454" cy="1737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TextBox 166"/>
          <p:cNvSpPr txBox="1"/>
          <p:nvPr/>
        </p:nvSpPr>
        <p:spPr>
          <a:xfrm>
            <a:off x="12529864" y="6743334"/>
            <a:ext cx="59178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o_B</a:t>
            </a:r>
            <a:endParaRPr lang="en-US" sz="1800" dirty="0"/>
          </a:p>
        </p:txBody>
      </p:sp>
      <p:cxnSp>
        <p:nvCxnSpPr>
          <p:cNvPr id="168" name="Straight Connector 167"/>
          <p:cNvCxnSpPr>
            <a:cxnSpLocks/>
            <a:stCxn id="167" idx="3"/>
            <a:endCxn id="171" idx="1"/>
          </p:cNvCxnSpPr>
          <p:nvPr/>
        </p:nvCxnSpPr>
        <p:spPr>
          <a:xfrm flipV="1">
            <a:off x="13121644" y="6926869"/>
            <a:ext cx="749889" cy="113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13868400" y="587797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871665" y="6314028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13871533" y="6743686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sp>
        <p:nvSpPr>
          <p:cNvPr id="172" name="Rounded Rectangle 171"/>
          <p:cNvSpPr/>
          <p:nvPr/>
        </p:nvSpPr>
        <p:spPr>
          <a:xfrm>
            <a:off x="13882626" y="5734050"/>
            <a:ext cx="1447800" cy="289560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73" name="TextBox 172"/>
          <p:cNvSpPr txBox="1"/>
          <p:nvPr/>
        </p:nvSpPr>
        <p:spPr>
          <a:xfrm>
            <a:off x="14167799" y="5751879"/>
            <a:ext cx="8774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DVID</a:t>
            </a:r>
            <a:endParaRPr lang="en-US" sz="4400" b="1" dirty="0"/>
          </a:p>
        </p:txBody>
      </p:sp>
      <p:sp>
        <p:nvSpPr>
          <p:cNvPr id="174" name="TextBox 173"/>
          <p:cNvSpPr txBox="1"/>
          <p:nvPr/>
        </p:nvSpPr>
        <p:spPr>
          <a:xfrm>
            <a:off x="15011400" y="5884652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</a:t>
            </a:r>
          </a:p>
        </p:txBody>
      </p:sp>
      <p:sp>
        <p:nvSpPr>
          <p:cNvPr id="175" name="TextBox 174"/>
          <p:cNvSpPr txBox="1"/>
          <p:nvPr/>
        </p:nvSpPr>
        <p:spPr>
          <a:xfrm>
            <a:off x="15014665" y="6735383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176" name="TextBox 175"/>
          <p:cNvSpPr txBox="1"/>
          <p:nvPr/>
        </p:nvSpPr>
        <p:spPr>
          <a:xfrm>
            <a:off x="15014533" y="7587447"/>
            <a:ext cx="3157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B</a:t>
            </a:r>
          </a:p>
        </p:txBody>
      </p:sp>
      <p:cxnSp>
        <p:nvCxnSpPr>
          <p:cNvPr id="177" name="Straight Connector 176"/>
          <p:cNvCxnSpPr>
            <a:stCxn id="174" idx="3"/>
            <a:endCxn id="76" idx="3"/>
          </p:cNvCxnSpPr>
          <p:nvPr/>
        </p:nvCxnSpPr>
        <p:spPr>
          <a:xfrm flipV="1">
            <a:off x="15327161" y="606557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Isosceles Triangle 75"/>
          <p:cNvSpPr/>
          <p:nvPr/>
        </p:nvSpPr>
        <p:spPr>
          <a:xfrm rot="5400000">
            <a:off x="15607665" y="5801081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0" name="Straight Connector 179"/>
          <p:cNvCxnSpPr>
            <a:endCxn id="181" idx="3"/>
          </p:cNvCxnSpPr>
          <p:nvPr/>
        </p:nvCxnSpPr>
        <p:spPr>
          <a:xfrm flipV="1">
            <a:off x="15325528" y="691550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Isosceles Triangle 180"/>
          <p:cNvSpPr/>
          <p:nvPr/>
        </p:nvSpPr>
        <p:spPr>
          <a:xfrm rot="5400000">
            <a:off x="15606032" y="6651013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2" name="Straight Connector 181"/>
          <p:cNvCxnSpPr>
            <a:endCxn id="183" idx="3"/>
          </p:cNvCxnSpPr>
          <p:nvPr/>
        </p:nvCxnSpPr>
        <p:spPr>
          <a:xfrm flipV="1">
            <a:off x="15323895" y="7772303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Isosceles Triangle 182"/>
          <p:cNvSpPr/>
          <p:nvPr/>
        </p:nvSpPr>
        <p:spPr>
          <a:xfrm rot="5400000">
            <a:off x="15604399" y="7507810"/>
            <a:ext cx="584107" cy="528985"/>
          </a:xfrm>
          <a:prstGeom prst="triangl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4" name="Straight Connector 183"/>
          <p:cNvCxnSpPr/>
          <p:nvPr/>
        </p:nvCxnSpPr>
        <p:spPr>
          <a:xfrm flipV="1">
            <a:off x="15856146" y="5886913"/>
            <a:ext cx="918422" cy="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 flipV="1">
            <a:off x="15852880" y="6241372"/>
            <a:ext cx="1306346" cy="2614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/>
          <p:cNvCxnSpPr/>
          <p:nvPr/>
        </p:nvCxnSpPr>
        <p:spPr>
          <a:xfrm flipV="1">
            <a:off x="15854125" y="6736022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15850859" y="7086600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/>
          <p:cNvCxnSpPr/>
          <p:nvPr/>
        </p:nvCxnSpPr>
        <p:spPr>
          <a:xfrm flipV="1">
            <a:off x="15852880" y="7594484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/>
          <p:cNvCxnSpPr/>
          <p:nvPr/>
        </p:nvCxnSpPr>
        <p:spPr>
          <a:xfrm flipV="1">
            <a:off x="15849614" y="7951556"/>
            <a:ext cx="308065" cy="2261"/>
          </a:xfrm>
          <a:prstGeom prst="line">
            <a:avLst/>
          </a:prstGeom>
          <a:ln w="127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/>
          <p:cNvCxnSpPr/>
          <p:nvPr/>
        </p:nvCxnSpPr>
        <p:spPr>
          <a:xfrm>
            <a:off x="16772752" y="5872698"/>
            <a:ext cx="1515248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/>
          <p:cNvCxnSpPr/>
          <p:nvPr/>
        </p:nvCxnSpPr>
        <p:spPr>
          <a:xfrm flipV="1">
            <a:off x="17159226" y="6241372"/>
            <a:ext cx="1128774" cy="70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Elbow Connector 209"/>
          <p:cNvCxnSpPr/>
          <p:nvPr/>
        </p:nvCxnSpPr>
        <p:spPr>
          <a:xfrm flipV="1">
            <a:off x="16157677" y="5872348"/>
            <a:ext cx="1230149" cy="864804"/>
          </a:xfrm>
          <a:prstGeom prst="bentConnector3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Elbow Connector 211"/>
          <p:cNvCxnSpPr/>
          <p:nvPr/>
        </p:nvCxnSpPr>
        <p:spPr>
          <a:xfrm rot="5400000" flipH="1" flipV="1">
            <a:off x="16035665" y="6857398"/>
            <a:ext cx="859100" cy="615072"/>
          </a:xfrm>
          <a:prstGeom prst="bentConnector3">
            <a:avLst>
              <a:gd name="adj1" fmla="val -26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Elbow Connector 218"/>
          <p:cNvCxnSpPr/>
          <p:nvPr/>
        </p:nvCxnSpPr>
        <p:spPr>
          <a:xfrm flipV="1">
            <a:off x="16157677" y="6231403"/>
            <a:ext cx="1233782" cy="861691"/>
          </a:xfrm>
          <a:prstGeom prst="bentConnector3">
            <a:avLst>
              <a:gd name="adj1" fmla="val 8036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/>
          <p:cNvCxnSpPr/>
          <p:nvPr/>
        </p:nvCxnSpPr>
        <p:spPr>
          <a:xfrm rot="5400000" flipH="1" flipV="1">
            <a:off x="15794718" y="6594363"/>
            <a:ext cx="1720154" cy="994233"/>
          </a:xfrm>
          <a:prstGeom prst="bentConnector3">
            <a:avLst>
              <a:gd name="adj1" fmla="val 16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Oval 232"/>
          <p:cNvSpPr/>
          <p:nvPr/>
        </p:nvSpPr>
        <p:spPr>
          <a:xfrm>
            <a:off x="16750045" y="5861050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/>
          <p:cNvSpPr/>
          <p:nvPr/>
        </p:nvSpPr>
        <p:spPr>
          <a:xfrm>
            <a:off x="17127476" y="6229350"/>
            <a:ext cx="45719" cy="4572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Oval 234"/>
          <p:cNvSpPr/>
          <p:nvPr/>
        </p:nvSpPr>
        <p:spPr>
          <a:xfrm>
            <a:off x="17124695" y="70719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/>
          <p:cNvSpPr/>
          <p:nvPr/>
        </p:nvSpPr>
        <p:spPr>
          <a:xfrm>
            <a:off x="16743695" y="6716372"/>
            <a:ext cx="47231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TextBox 240"/>
          <p:cNvSpPr txBox="1"/>
          <p:nvPr/>
        </p:nvSpPr>
        <p:spPr>
          <a:xfrm>
            <a:off x="15393063" y="5466318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2" name="TextBox 241"/>
          <p:cNvSpPr txBox="1"/>
          <p:nvPr/>
        </p:nvSpPr>
        <p:spPr>
          <a:xfrm>
            <a:off x="15396329" y="6324600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247" name="TextBox 246"/>
          <p:cNvSpPr txBox="1"/>
          <p:nvPr/>
        </p:nvSpPr>
        <p:spPr>
          <a:xfrm>
            <a:off x="15396329" y="7181706"/>
            <a:ext cx="100677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OBUFDS</a:t>
            </a:r>
          </a:p>
        </p:txBody>
      </p:sp>
      <p:sp>
        <p:nvSpPr>
          <p:cNvPr id="146" name="Rounded Rectangle 145"/>
          <p:cNvSpPr/>
          <p:nvPr/>
        </p:nvSpPr>
        <p:spPr>
          <a:xfrm>
            <a:off x="3800507" y="4384120"/>
            <a:ext cx="1568018" cy="171188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47" name="TextBox 146"/>
          <p:cNvSpPr txBox="1"/>
          <p:nvPr/>
        </p:nvSpPr>
        <p:spPr>
          <a:xfrm>
            <a:off x="3733800" y="4376677"/>
            <a:ext cx="1676399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/>
              <a:t>column_counter</a:t>
            </a:r>
            <a:endParaRPr lang="en-US" sz="1400" b="1" dirty="0"/>
          </a:p>
        </p:txBody>
      </p:sp>
      <p:cxnSp>
        <p:nvCxnSpPr>
          <p:cNvPr id="148" name="Straight Connector 147"/>
          <p:cNvCxnSpPr>
            <a:cxnSpLocks/>
            <a:stCxn id="153" idx="3"/>
            <a:endCxn id="156" idx="1"/>
          </p:cNvCxnSpPr>
          <p:nvPr/>
        </p:nvCxnSpPr>
        <p:spPr>
          <a:xfrm>
            <a:off x="3317814" y="4826953"/>
            <a:ext cx="4826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667000" y="4642287"/>
            <a:ext cx="6508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i_clk</a:t>
            </a:r>
            <a:endParaRPr lang="en-US" sz="1800" dirty="0"/>
          </a:p>
        </p:txBody>
      </p:sp>
      <p:cxnSp>
        <p:nvCxnSpPr>
          <p:cNvPr id="154" name="Straight Connector 153"/>
          <p:cNvCxnSpPr>
            <a:cxnSpLocks/>
            <a:endCxn id="161" idx="1"/>
          </p:cNvCxnSpPr>
          <p:nvPr/>
        </p:nvCxnSpPr>
        <p:spPr>
          <a:xfrm>
            <a:off x="3657600" y="5106730"/>
            <a:ext cx="14290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/>
          <p:cNvSpPr txBox="1"/>
          <p:nvPr/>
        </p:nvSpPr>
        <p:spPr>
          <a:xfrm>
            <a:off x="2530190" y="4882051"/>
            <a:ext cx="119331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i_reset_n</a:t>
            </a:r>
            <a:endParaRPr lang="en-US" sz="18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800506" y="4642287"/>
            <a:ext cx="7714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i_clk</a:t>
            </a:r>
            <a:endParaRPr lang="en-US" sz="1800" dirty="0"/>
          </a:p>
        </p:txBody>
      </p:sp>
      <p:sp>
        <p:nvSpPr>
          <p:cNvPr id="161" name="TextBox 160"/>
          <p:cNvSpPr txBox="1"/>
          <p:nvPr/>
        </p:nvSpPr>
        <p:spPr>
          <a:xfrm>
            <a:off x="3800506" y="4922064"/>
            <a:ext cx="11524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i_reset_n</a:t>
            </a:r>
            <a:endParaRPr lang="en-US" sz="1800" dirty="0"/>
          </a:p>
        </p:txBody>
      </p:sp>
      <p:cxnSp>
        <p:nvCxnSpPr>
          <p:cNvPr id="198" name="Straight Connector 197"/>
          <p:cNvCxnSpPr>
            <a:stCxn id="199" idx="3"/>
            <a:endCxn id="200" idx="1"/>
          </p:cNvCxnSpPr>
          <p:nvPr/>
        </p:nvCxnSpPr>
        <p:spPr>
          <a:xfrm>
            <a:off x="3310442" y="5364287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/>
          <p:cNvSpPr txBox="1"/>
          <p:nvPr/>
        </p:nvSpPr>
        <p:spPr>
          <a:xfrm>
            <a:off x="2550900" y="517962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i_ctrl</a:t>
            </a:r>
            <a:endParaRPr lang="en-US" sz="1800" dirty="0"/>
          </a:p>
        </p:txBody>
      </p:sp>
      <p:sp>
        <p:nvSpPr>
          <p:cNvPr id="200" name="TextBox 199"/>
          <p:cNvSpPr txBox="1"/>
          <p:nvPr/>
        </p:nvSpPr>
        <p:spPr>
          <a:xfrm>
            <a:off x="3795593" y="5179621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i_ctrl</a:t>
            </a:r>
            <a:endParaRPr lang="en-US" sz="1800" dirty="0"/>
          </a:p>
        </p:txBody>
      </p:sp>
      <p:sp>
        <p:nvSpPr>
          <p:cNvPr id="203" name="Rounded Rectangle 202"/>
          <p:cNvSpPr/>
          <p:nvPr/>
        </p:nvSpPr>
        <p:spPr>
          <a:xfrm>
            <a:off x="7534307" y="4381864"/>
            <a:ext cx="1344536" cy="1714135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06" name="TextBox 205"/>
          <p:cNvSpPr txBox="1"/>
          <p:nvPr/>
        </p:nvSpPr>
        <p:spPr>
          <a:xfrm>
            <a:off x="7667122" y="4367147"/>
            <a:ext cx="1135400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/>
              <a:t>row_counter</a:t>
            </a:r>
            <a:endParaRPr lang="en-US" sz="1400" b="1" dirty="0"/>
          </a:p>
        </p:txBody>
      </p:sp>
      <p:cxnSp>
        <p:nvCxnSpPr>
          <p:cNvPr id="207" name="Straight Connector 206"/>
          <p:cNvCxnSpPr>
            <a:cxnSpLocks/>
            <a:stCxn id="208" idx="3"/>
            <a:endCxn id="213" idx="1"/>
          </p:cNvCxnSpPr>
          <p:nvPr/>
        </p:nvCxnSpPr>
        <p:spPr>
          <a:xfrm>
            <a:off x="7275300" y="4824697"/>
            <a:ext cx="25900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TextBox 207"/>
          <p:cNvSpPr txBox="1"/>
          <p:nvPr/>
        </p:nvSpPr>
        <p:spPr>
          <a:xfrm>
            <a:off x="6619650" y="4640031"/>
            <a:ext cx="6556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i_clk</a:t>
            </a:r>
            <a:endParaRPr lang="en-US" sz="1800" dirty="0"/>
          </a:p>
        </p:txBody>
      </p:sp>
      <p:cxnSp>
        <p:nvCxnSpPr>
          <p:cNvPr id="209" name="Straight Connector 208"/>
          <p:cNvCxnSpPr>
            <a:cxnSpLocks/>
            <a:stCxn id="211" idx="3"/>
            <a:endCxn id="214" idx="1"/>
          </p:cNvCxnSpPr>
          <p:nvPr/>
        </p:nvCxnSpPr>
        <p:spPr>
          <a:xfrm>
            <a:off x="7272842" y="5104474"/>
            <a:ext cx="26146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6304560" y="4919808"/>
            <a:ext cx="9682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13" name="TextBox 212"/>
          <p:cNvSpPr txBox="1"/>
          <p:nvPr/>
        </p:nvSpPr>
        <p:spPr>
          <a:xfrm>
            <a:off x="7534307" y="4640031"/>
            <a:ext cx="743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i_clk</a:t>
            </a:r>
            <a:endParaRPr lang="en-US" sz="1800" dirty="0"/>
          </a:p>
        </p:txBody>
      </p:sp>
      <p:sp>
        <p:nvSpPr>
          <p:cNvPr id="214" name="TextBox 213"/>
          <p:cNvSpPr txBox="1"/>
          <p:nvPr/>
        </p:nvSpPr>
        <p:spPr>
          <a:xfrm>
            <a:off x="7534307" y="4919808"/>
            <a:ext cx="108458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i_reset_n</a:t>
            </a:r>
            <a:endParaRPr lang="en-US" sz="1800" dirty="0"/>
          </a:p>
        </p:txBody>
      </p:sp>
      <p:cxnSp>
        <p:nvCxnSpPr>
          <p:cNvPr id="217" name="Straight Connector 216"/>
          <p:cNvCxnSpPr>
            <a:cxnSpLocks/>
            <a:stCxn id="29" idx="3"/>
            <a:endCxn id="221" idx="1"/>
          </p:cNvCxnSpPr>
          <p:nvPr/>
        </p:nvCxnSpPr>
        <p:spPr>
          <a:xfrm flipV="1">
            <a:off x="6287055" y="5362031"/>
            <a:ext cx="1242338" cy="42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/>
          <p:cNvSpPr txBox="1"/>
          <p:nvPr/>
        </p:nvSpPr>
        <p:spPr>
          <a:xfrm>
            <a:off x="7529393" y="5177365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i_ctrl</a:t>
            </a:r>
            <a:endParaRPr lang="en-US" sz="1800" dirty="0"/>
          </a:p>
        </p:txBody>
      </p:sp>
      <p:cxnSp>
        <p:nvCxnSpPr>
          <p:cNvPr id="222" name="Straight Connector 221"/>
          <p:cNvCxnSpPr/>
          <p:nvPr/>
        </p:nvCxnSpPr>
        <p:spPr>
          <a:xfrm>
            <a:off x="1967817" y="486981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/>
          <p:cNvCxnSpPr/>
          <p:nvPr/>
        </p:nvCxnSpPr>
        <p:spPr>
          <a:xfrm>
            <a:off x="1965359" y="5149590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TextBox 223"/>
          <p:cNvSpPr txBox="1"/>
          <p:nvPr/>
        </p:nvSpPr>
        <p:spPr>
          <a:xfrm>
            <a:off x="1431959" y="4545938"/>
            <a:ext cx="10510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pixel_clk</a:t>
            </a:r>
            <a:endParaRPr lang="en-US" sz="1800" dirty="0"/>
          </a:p>
        </p:txBody>
      </p:sp>
      <p:sp>
        <p:nvSpPr>
          <p:cNvPr id="225" name="TextBox 224"/>
          <p:cNvSpPr txBox="1"/>
          <p:nvPr/>
        </p:nvSpPr>
        <p:spPr>
          <a:xfrm>
            <a:off x="1561864" y="4825715"/>
            <a:ext cx="9186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6" name="Rounded Rectangle 225"/>
          <p:cNvSpPr/>
          <p:nvPr/>
        </p:nvSpPr>
        <p:spPr>
          <a:xfrm>
            <a:off x="3790824" y="6588998"/>
            <a:ext cx="4977665" cy="110720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228" name="Straight Connector 227"/>
          <p:cNvCxnSpPr>
            <a:cxnSpLocks/>
            <a:stCxn id="229" idx="3"/>
            <a:endCxn id="232" idx="1"/>
          </p:cNvCxnSpPr>
          <p:nvPr/>
        </p:nvCxnSpPr>
        <p:spPr>
          <a:xfrm>
            <a:off x="3312771" y="701146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2549642" y="6826802"/>
            <a:ext cx="7631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i_clk</a:t>
            </a:r>
            <a:endParaRPr lang="en-US" sz="1800" dirty="0"/>
          </a:p>
        </p:txBody>
      </p:sp>
      <p:cxnSp>
        <p:nvCxnSpPr>
          <p:cNvPr id="230" name="Straight Connector 229"/>
          <p:cNvCxnSpPr>
            <a:cxnSpLocks/>
            <a:endCxn id="236" idx="1"/>
          </p:cNvCxnSpPr>
          <p:nvPr/>
        </p:nvCxnSpPr>
        <p:spPr>
          <a:xfrm>
            <a:off x="3507655" y="7291245"/>
            <a:ext cx="28780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TextBox 230"/>
          <p:cNvSpPr txBox="1"/>
          <p:nvPr/>
        </p:nvSpPr>
        <p:spPr>
          <a:xfrm>
            <a:off x="2273082" y="7080650"/>
            <a:ext cx="1279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i_reset_n</a:t>
            </a:r>
            <a:endParaRPr lang="en-US" sz="1800" dirty="0"/>
          </a:p>
        </p:txBody>
      </p:sp>
      <p:sp>
        <p:nvSpPr>
          <p:cNvPr id="232" name="TextBox 231"/>
          <p:cNvSpPr txBox="1"/>
          <p:nvPr/>
        </p:nvSpPr>
        <p:spPr>
          <a:xfrm>
            <a:off x="3795464" y="6826802"/>
            <a:ext cx="632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i_clk</a:t>
            </a:r>
            <a:endParaRPr lang="en-US" sz="1800" dirty="0"/>
          </a:p>
        </p:txBody>
      </p:sp>
      <p:sp>
        <p:nvSpPr>
          <p:cNvPr id="236" name="TextBox 235"/>
          <p:cNvSpPr txBox="1"/>
          <p:nvPr/>
        </p:nvSpPr>
        <p:spPr>
          <a:xfrm>
            <a:off x="3795463" y="7106579"/>
            <a:ext cx="11621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i_reset_n</a:t>
            </a:r>
            <a:endParaRPr lang="en-US" sz="1800" dirty="0"/>
          </a:p>
        </p:txBody>
      </p:sp>
      <p:cxnSp>
        <p:nvCxnSpPr>
          <p:cNvPr id="237" name="Straight Connector 236"/>
          <p:cNvCxnSpPr>
            <a:cxnSpLocks/>
            <a:stCxn id="146" idx="2"/>
          </p:cNvCxnSpPr>
          <p:nvPr/>
        </p:nvCxnSpPr>
        <p:spPr>
          <a:xfrm>
            <a:off x="4584516" y="6096000"/>
            <a:ext cx="0" cy="4688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TextBox 237"/>
          <p:cNvSpPr txBox="1"/>
          <p:nvPr/>
        </p:nvSpPr>
        <p:spPr>
          <a:xfrm>
            <a:off x="4787366" y="6075280"/>
            <a:ext cx="123895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w_column</a:t>
            </a:r>
            <a:endParaRPr lang="en-US" sz="1800" dirty="0"/>
          </a:p>
        </p:txBody>
      </p:sp>
      <p:cxnSp>
        <p:nvCxnSpPr>
          <p:cNvPr id="250" name="Straight Connector 249"/>
          <p:cNvCxnSpPr>
            <a:cxnSpLocks/>
            <a:stCxn id="203" idx="2"/>
          </p:cNvCxnSpPr>
          <p:nvPr/>
        </p:nvCxnSpPr>
        <p:spPr>
          <a:xfrm>
            <a:off x="8206575" y="6095999"/>
            <a:ext cx="0" cy="468869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250"/>
          <p:cNvSpPr txBox="1"/>
          <p:nvPr/>
        </p:nvSpPr>
        <p:spPr>
          <a:xfrm>
            <a:off x="7407520" y="6135932"/>
            <a:ext cx="8845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w_row</a:t>
            </a:r>
            <a:endParaRPr lang="en-US" sz="1800" dirty="0"/>
          </a:p>
        </p:txBody>
      </p:sp>
      <p:cxnSp>
        <p:nvCxnSpPr>
          <p:cNvPr id="252" name="Straight Connector 251"/>
          <p:cNvCxnSpPr/>
          <p:nvPr/>
        </p:nvCxnSpPr>
        <p:spPr>
          <a:xfrm flipH="1">
            <a:off x="4116020" y="7671781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/>
          <p:cNvCxnSpPr/>
          <p:nvPr/>
        </p:nvCxnSpPr>
        <p:spPr>
          <a:xfrm flipH="1">
            <a:off x="5116030" y="7668864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TextBox 253"/>
          <p:cNvSpPr txBox="1"/>
          <p:nvPr/>
        </p:nvSpPr>
        <p:spPr>
          <a:xfrm>
            <a:off x="4041055" y="7691420"/>
            <a:ext cx="13143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o_h_synch</a:t>
            </a:r>
            <a:endParaRPr lang="en-US" sz="1800" dirty="0"/>
          </a:p>
        </p:txBody>
      </p:sp>
      <p:sp>
        <p:nvSpPr>
          <p:cNvPr id="255" name="TextBox 254"/>
          <p:cNvSpPr txBox="1"/>
          <p:nvPr/>
        </p:nvSpPr>
        <p:spPr>
          <a:xfrm>
            <a:off x="5121247" y="7688503"/>
            <a:ext cx="12939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w_h_blank</a:t>
            </a:r>
            <a:endParaRPr lang="en-US" sz="1800" dirty="0"/>
          </a:p>
        </p:txBody>
      </p:sp>
      <p:cxnSp>
        <p:nvCxnSpPr>
          <p:cNvPr id="256" name="Straight Connector 255"/>
          <p:cNvCxnSpPr/>
          <p:nvPr/>
        </p:nvCxnSpPr>
        <p:spPr>
          <a:xfrm flipH="1">
            <a:off x="8518866" y="7671832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/>
          <p:cNvSpPr txBox="1"/>
          <p:nvPr/>
        </p:nvSpPr>
        <p:spPr>
          <a:xfrm>
            <a:off x="7397801" y="7696200"/>
            <a:ext cx="13018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o_v_synch</a:t>
            </a:r>
            <a:endParaRPr lang="en-US" sz="1800" dirty="0"/>
          </a:p>
        </p:txBody>
      </p:sp>
      <p:sp>
        <p:nvSpPr>
          <p:cNvPr id="260" name="TextBox 259"/>
          <p:cNvSpPr txBox="1"/>
          <p:nvPr/>
        </p:nvSpPr>
        <p:spPr>
          <a:xfrm>
            <a:off x="8001000" y="8546067"/>
            <a:ext cx="116018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o_column</a:t>
            </a:r>
            <a:endParaRPr lang="en-US" sz="1800" dirty="0"/>
          </a:p>
        </p:txBody>
      </p:sp>
      <p:sp>
        <p:nvSpPr>
          <p:cNvPr id="261" name="TextBox 260"/>
          <p:cNvSpPr txBox="1"/>
          <p:nvPr/>
        </p:nvSpPr>
        <p:spPr>
          <a:xfrm>
            <a:off x="7239000" y="8546067"/>
            <a:ext cx="7992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o_row</a:t>
            </a:r>
            <a:endParaRPr lang="en-US" sz="1800" dirty="0"/>
          </a:p>
        </p:txBody>
      </p:sp>
      <p:cxnSp>
        <p:nvCxnSpPr>
          <p:cNvPr id="262" name="Straight Connector 261"/>
          <p:cNvCxnSpPr>
            <a:cxnSpLocks/>
          </p:cNvCxnSpPr>
          <p:nvPr/>
        </p:nvCxnSpPr>
        <p:spPr>
          <a:xfrm>
            <a:off x="7752940" y="8915399"/>
            <a:ext cx="0" cy="2743201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>
            <a:cxnSpLocks/>
          </p:cNvCxnSpPr>
          <p:nvPr/>
        </p:nvCxnSpPr>
        <p:spPr>
          <a:xfrm>
            <a:off x="8456664" y="8915400"/>
            <a:ext cx="0" cy="274320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/>
          <p:cNvSpPr txBox="1"/>
          <p:nvPr/>
        </p:nvSpPr>
        <p:spPr>
          <a:xfrm>
            <a:off x="8461272" y="9536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7172325" y="9536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sp>
        <p:nvSpPr>
          <p:cNvPr id="266" name="TextBox 265"/>
          <p:cNvSpPr txBox="1"/>
          <p:nvPr/>
        </p:nvSpPr>
        <p:spPr>
          <a:xfrm>
            <a:off x="8461272" y="9917668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267" name="TextBox 266"/>
          <p:cNvSpPr txBox="1"/>
          <p:nvPr/>
        </p:nvSpPr>
        <p:spPr>
          <a:xfrm>
            <a:off x="7172325" y="9917668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268" name="Straight Connector 267"/>
          <p:cNvCxnSpPr>
            <a:cxnSpLocks/>
          </p:cNvCxnSpPr>
          <p:nvPr/>
        </p:nvCxnSpPr>
        <p:spPr>
          <a:xfrm>
            <a:off x="685800" y="7728466"/>
            <a:ext cx="180309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/>
          <p:cNvCxnSpPr>
            <a:cxnSpLocks/>
            <a:endCxn id="273" idx="1"/>
          </p:cNvCxnSpPr>
          <p:nvPr/>
        </p:nvCxnSpPr>
        <p:spPr>
          <a:xfrm>
            <a:off x="304800" y="7987784"/>
            <a:ext cx="2193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/>
          <p:cNvSpPr txBox="1"/>
          <p:nvPr/>
        </p:nvSpPr>
        <p:spPr>
          <a:xfrm>
            <a:off x="2479370" y="7543800"/>
            <a:ext cx="72102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</a:t>
            </a:r>
          </a:p>
        </p:txBody>
      </p:sp>
      <p:sp>
        <p:nvSpPr>
          <p:cNvPr id="273" name="TextBox 272"/>
          <p:cNvSpPr txBox="1"/>
          <p:nvPr/>
        </p:nvSpPr>
        <p:spPr>
          <a:xfrm>
            <a:off x="2498420" y="7803118"/>
            <a:ext cx="127980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i_ch1_enb</a:t>
            </a:r>
          </a:p>
        </p:txBody>
      </p:sp>
      <p:cxnSp>
        <p:nvCxnSpPr>
          <p:cNvPr id="274" name="Straight Connector 273"/>
          <p:cNvCxnSpPr>
            <a:cxnSpLocks/>
          </p:cNvCxnSpPr>
          <p:nvPr/>
        </p:nvCxnSpPr>
        <p:spPr>
          <a:xfrm>
            <a:off x="685800" y="8261866"/>
            <a:ext cx="181262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>
            <a:cxnSpLocks/>
            <a:endCxn id="279" idx="1"/>
          </p:cNvCxnSpPr>
          <p:nvPr/>
        </p:nvCxnSpPr>
        <p:spPr>
          <a:xfrm>
            <a:off x="304800" y="8521184"/>
            <a:ext cx="2203144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TextBox 277"/>
          <p:cNvSpPr txBox="1"/>
          <p:nvPr/>
        </p:nvSpPr>
        <p:spPr>
          <a:xfrm>
            <a:off x="2488895" y="8077200"/>
            <a:ext cx="94132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</a:t>
            </a:r>
          </a:p>
        </p:txBody>
      </p:sp>
      <p:sp>
        <p:nvSpPr>
          <p:cNvPr id="279" name="TextBox 278"/>
          <p:cNvSpPr txBox="1"/>
          <p:nvPr/>
        </p:nvSpPr>
        <p:spPr>
          <a:xfrm>
            <a:off x="2507944" y="8336518"/>
            <a:ext cx="130205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i_ch2_enb</a:t>
            </a:r>
          </a:p>
        </p:txBody>
      </p:sp>
      <p:sp>
        <p:nvSpPr>
          <p:cNvPr id="280" name="TextBox 279"/>
          <p:cNvSpPr txBox="1"/>
          <p:nvPr/>
        </p:nvSpPr>
        <p:spPr>
          <a:xfrm>
            <a:off x="929878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1" name="TextBox 280"/>
          <p:cNvSpPr txBox="1"/>
          <p:nvPr/>
        </p:nvSpPr>
        <p:spPr>
          <a:xfrm rot="16200000">
            <a:off x="-562498" y="7303473"/>
            <a:ext cx="13916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switch(0)</a:t>
            </a:r>
          </a:p>
        </p:txBody>
      </p:sp>
      <p:sp>
        <p:nvSpPr>
          <p:cNvPr id="282" name="TextBox 281"/>
          <p:cNvSpPr txBox="1"/>
          <p:nvPr/>
        </p:nvSpPr>
        <p:spPr>
          <a:xfrm>
            <a:off x="685800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3" name="TextBox 282"/>
          <p:cNvSpPr txBox="1"/>
          <p:nvPr/>
        </p:nvSpPr>
        <p:spPr>
          <a:xfrm rot="16200000">
            <a:off x="-549622" y="8301190"/>
            <a:ext cx="1402009" cy="3825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switch(1)</a:t>
            </a:r>
          </a:p>
        </p:txBody>
      </p:sp>
      <p:sp>
        <p:nvSpPr>
          <p:cNvPr id="284" name="TextBox 283"/>
          <p:cNvSpPr txBox="1"/>
          <p:nvPr/>
        </p:nvSpPr>
        <p:spPr>
          <a:xfrm>
            <a:off x="1878884" y="74166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1406206" y="76759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ch1_enb</a:t>
            </a:r>
          </a:p>
        </p:txBody>
      </p:sp>
      <p:sp>
        <p:nvSpPr>
          <p:cNvPr id="286" name="TextBox 285"/>
          <p:cNvSpPr txBox="1"/>
          <p:nvPr/>
        </p:nvSpPr>
        <p:spPr>
          <a:xfrm>
            <a:off x="1888408" y="795005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287" name="TextBox 286"/>
          <p:cNvSpPr txBox="1"/>
          <p:nvPr/>
        </p:nvSpPr>
        <p:spPr>
          <a:xfrm>
            <a:off x="1415730" y="8209369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ch2_enb</a:t>
            </a:r>
          </a:p>
        </p:txBody>
      </p:sp>
      <p:cxnSp>
        <p:nvCxnSpPr>
          <p:cNvPr id="288" name="Straight Connector 287"/>
          <p:cNvCxnSpPr>
            <a:endCxn id="289" idx="1"/>
          </p:cNvCxnSpPr>
          <p:nvPr/>
        </p:nvCxnSpPr>
        <p:spPr>
          <a:xfrm>
            <a:off x="48249" y="3857894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/>
          <p:cNvSpPr txBox="1"/>
          <p:nvPr/>
        </p:nvSpPr>
        <p:spPr>
          <a:xfrm>
            <a:off x="533400" y="367322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290" name="Straight Connector 289"/>
          <p:cNvCxnSpPr>
            <a:endCxn id="294" idx="1"/>
          </p:cNvCxnSpPr>
          <p:nvPr/>
        </p:nvCxnSpPr>
        <p:spPr>
          <a:xfrm>
            <a:off x="48249" y="4230012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endCxn id="295" idx="1"/>
          </p:cNvCxnSpPr>
          <p:nvPr/>
        </p:nvCxnSpPr>
        <p:spPr>
          <a:xfrm>
            <a:off x="48249" y="4463534"/>
            <a:ext cx="140200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/>
          <p:cNvSpPr txBox="1"/>
          <p:nvPr/>
        </p:nvSpPr>
        <p:spPr>
          <a:xfrm>
            <a:off x="1450258" y="404534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95" name="TextBox 294"/>
          <p:cNvSpPr txBox="1"/>
          <p:nvPr/>
        </p:nvSpPr>
        <p:spPr>
          <a:xfrm>
            <a:off x="1450258" y="4278868"/>
            <a:ext cx="96202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96" name="TextBox 295"/>
          <p:cNvSpPr txBox="1"/>
          <p:nvPr/>
        </p:nvSpPr>
        <p:spPr>
          <a:xfrm>
            <a:off x="545275" y="392857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98" name="Straight Connector 297"/>
          <p:cNvCxnSpPr/>
          <p:nvPr/>
        </p:nvCxnSpPr>
        <p:spPr>
          <a:xfrm>
            <a:off x="870273" y="6147316"/>
            <a:ext cx="1618626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/>
          <p:cNvCxnSpPr>
            <a:endCxn id="301" idx="1"/>
          </p:cNvCxnSpPr>
          <p:nvPr/>
        </p:nvCxnSpPr>
        <p:spPr>
          <a:xfrm>
            <a:off x="870273" y="6406634"/>
            <a:ext cx="1628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TextBox 296"/>
          <p:cNvSpPr txBox="1"/>
          <p:nvPr/>
        </p:nvSpPr>
        <p:spPr>
          <a:xfrm>
            <a:off x="533400" y="4162093"/>
            <a:ext cx="923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00" name="TextBox 299"/>
          <p:cNvSpPr txBox="1"/>
          <p:nvPr/>
        </p:nvSpPr>
        <p:spPr>
          <a:xfrm>
            <a:off x="2479373" y="5962650"/>
            <a:ext cx="8383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1" name="TextBox 300"/>
          <p:cNvSpPr txBox="1"/>
          <p:nvPr/>
        </p:nvSpPr>
        <p:spPr>
          <a:xfrm>
            <a:off x="2498424" y="6221968"/>
            <a:ext cx="9275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533400" y="5812466"/>
            <a:ext cx="9298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3" name="TextBox 302"/>
          <p:cNvSpPr txBox="1"/>
          <p:nvPr/>
        </p:nvSpPr>
        <p:spPr>
          <a:xfrm>
            <a:off x="457203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4" name="TextBox 303"/>
          <p:cNvSpPr txBox="1"/>
          <p:nvPr/>
        </p:nvSpPr>
        <p:spPr>
          <a:xfrm>
            <a:off x="1489394" y="5812466"/>
            <a:ext cx="92289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305" name="TextBox 304"/>
          <p:cNvSpPr txBox="1"/>
          <p:nvPr/>
        </p:nvSpPr>
        <p:spPr>
          <a:xfrm>
            <a:off x="1406209" y="6082417"/>
            <a:ext cx="102267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tr_time</a:t>
            </a:r>
            <a:endParaRPr lang="en-US" sz="1800" dirty="0"/>
          </a:p>
        </p:txBody>
      </p:sp>
      <p:cxnSp>
        <p:nvCxnSpPr>
          <p:cNvPr id="306" name="Straight Connector 305"/>
          <p:cNvCxnSpPr/>
          <p:nvPr/>
        </p:nvCxnSpPr>
        <p:spPr>
          <a:xfrm>
            <a:off x="14762934" y="4162093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 rot="16200000">
            <a:off x="13839830" y="4654817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serialize_clk_n</a:t>
            </a:r>
            <a:endParaRPr lang="en-US" sz="1800" dirty="0"/>
          </a:p>
        </p:txBody>
      </p:sp>
      <p:cxnSp>
        <p:nvCxnSpPr>
          <p:cNvPr id="308" name="Straight Connector 307"/>
          <p:cNvCxnSpPr/>
          <p:nvPr/>
        </p:nvCxnSpPr>
        <p:spPr>
          <a:xfrm>
            <a:off x="14410634" y="4155347"/>
            <a:ext cx="1643" cy="1552907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TextBox 308"/>
          <p:cNvSpPr txBox="1"/>
          <p:nvPr/>
        </p:nvSpPr>
        <p:spPr>
          <a:xfrm rot="16200000">
            <a:off x="13487530" y="4648071"/>
            <a:ext cx="15882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serialize_clk</a:t>
            </a:r>
            <a:endParaRPr lang="en-US" sz="1800" dirty="0"/>
          </a:p>
        </p:txBody>
      </p:sp>
      <p:sp>
        <p:nvSpPr>
          <p:cNvPr id="269" name="TextBox 268"/>
          <p:cNvSpPr txBox="1"/>
          <p:nvPr/>
        </p:nvSpPr>
        <p:spPr>
          <a:xfrm>
            <a:off x="16687800" y="550544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271" name="TextBox 270"/>
          <p:cNvSpPr txBox="1"/>
          <p:nvPr/>
        </p:nvSpPr>
        <p:spPr>
          <a:xfrm>
            <a:off x="16698990" y="5879068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>
            <a:defPPr>
              <a:defRPr lang="en-US"/>
            </a:defPPr>
            <a:lvl1pPr marL="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8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3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76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20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64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08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5200" algn="l" defTabSz="1828800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905BB08-3ECB-F413-391B-C2D7B0A1C2A9}"/>
              </a:ext>
            </a:extLst>
          </p:cNvPr>
          <p:cNvSpPr/>
          <p:nvPr/>
        </p:nvSpPr>
        <p:spPr>
          <a:xfrm>
            <a:off x="762000" y="10439400"/>
            <a:ext cx="3418366" cy="1123950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B9470-5ACD-96EB-230F-1A6BA5341D85}"/>
              </a:ext>
            </a:extLst>
          </p:cNvPr>
          <p:cNvSpPr txBox="1"/>
          <p:nvPr/>
        </p:nvSpPr>
        <p:spPr>
          <a:xfrm>
            <a:off x="2206960" y="10498966"/>
            <a:ext cx="759542" cy="923330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ch1 &amp; ch2 logic</a:t>
            </a:r>
            <a:endParaRPr lang="en-US" sz="4400" b="1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79EBA-7E48-D96A-330F-C21B2B0FC360}"/>
              </a:ext>
            </a:extLst>
          </p:cNvPr>
          <p:cNvCxnSpPr>
            <a:cxnSpLocks/>
          </p:cNvCxnSpPr>
          <p:nvPr/>
        </p:nvCxnSpPr>
        <p:spPr>
          <a:xfrm flipH="1">
            <a:off x="4180366" y="10820400"/>
            <a:ext cx="4319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BA62D49-8602-5A66-6CD3-66A087E1B2FE}"/>
              </a:ext>
            </a:extLst>
          </p:cNvPr>
          <p:cNvCxnSpPr/>
          <p:nvPr/>
        </p:nvCxnSpPr>
        <p:spPr>
          <a:xfrm flipH="1">
            <a:off x="4180366" y="11201400"/>
            <a:ext cx="355700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512B473-C6BF-4E7D-C141-9B6EC951AC43}"/>
              </a:ext>
            </a:extLst>
          </p:cNvPr>
          <p:cNvCxnSpPr>
            <a:cxnSpLocks/>
          </p:cNvCxnSpPr>
          <p:nvPr/>
        </p:nvCxnSpPr>
        <p:spPr>
          <a:xfrm>
            <a:off x="1197934" y="7753350"/>
            <a:ext cx="0" cy="26860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228C9F-FC0C-11F5-E312-1731D2FC823A}"/>
              </a:ext>
            </a:extLst>
          </p:cNvPr>
          <p:cNvCxnSpPr>
            <a:cxnSpLocks/>
          </p:cNvCxnSpPr>
          <p:nvPr/>
        </p:nvCxnSpPr>
        <p:spPr>
          <a:xfrm>
            <a:off x="929878" y="8267700"/>
            <a:ext cx="0" cy="21717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54D9187-CF1F-0758-9112-8FB3E1583BB3}"/>
              </a:ext>
            </a:extLst>
          </p:cNvPr>
          <p:cNvSpPr txBox="1"/>
          <p:nvPr/>
        </p:nvSpPr>
        <p:spPr>
          <a:xfrm>
            <a:off x="4343400" y="5196701"/>
            <a:ext cx="95774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g_base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=800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g_bits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=10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g_initial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47457B-9566-A679-7D64-6077ACE45913}"/>
              </a:ext>
            </a:extLst>
          </p:cNvPr>
          <p:cNvSpPr txBox="1"/>
          <p:nvPr/>
        </p:nvSpPr>
        <p:spPr>
          <a:xfrm>
            <a:off x="4317347" y="5766600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o_Q</a:t>
            </a:r>
            <a:endParaRPr lang="en-US" sz="1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D156C0-5B8E-7BD2-A9DF-5D468FE91C44}"/>
              </a:ext>
            </a:extLst>
          </p:cNvPr>
          <p:cNvSpPr txBox="1"/>
          <p:nvPr/>
        </p:nvSpPr>
        <p:spPr>
          <a:xfrm>
            <a:off x="8024710" y="5246115"/>
            <a:ext cx="95774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g_base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=525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g_bits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=10</a:t>
            </a:r>
          </a:p>
          <a:p>
            <a:r>
              <a:rPr lang="en-US" sz="1200" dirty="0" err="1">
                <a:solidFill>
                  <a:schemeClr val="accent6">
                    <a:lumMod val="75000"/>
                  </a:schemeClr>
                </a:solidFill>
              </a:rPr>
              <a:t>g_initial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EED923-D155-9447-6966-86B5AC985542}"/>
              </a:ext>
            </a:extLst>
          </p:cNvPr>
          <p:cNvSpPr txBox="1"/>
          <p:nvPr/>
        </p:nvSpPr>
        <p:spPr>
          <a:xfrm>
            <a:off x="7925502" y="5773569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o_Q</a:t>
            </a:r>
            <a:endParaRPr lang="en-US" sz="1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A2AC5E-C57A-B736-8301-2979E216A7E7}"/>
              </a:ext>
            </a:extLst>
          </p:cNvPr>
          <p:cNvSpPr txBox="1"/>
          <p:nvPr/>
        </p:nvSpPr>
        <p:spPr>
          <a:xfrm>
            <a:off x="5517726" y="6560859"/>
            <a:ext cx="1676399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400" b="1" dirty="0" err="1"/>
              <a:t>synch_blank</a:t>
            </a:r>
            <a:endParaRPr lang="en-US" sz="14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C7B261-2F3B-83A3-17FD-4362EAD5139C}"/>
              </a:ext>
            </a:extLst>
          </p:cNvPr>
          <p:cNvCxnSpPr/>
          <p:nvPr/>
        </p:nvCxnSpPr>
        <p:spPr>
          <a:xfrm flipH="1">
            <a:off x="7409616" y="7668864"/>
            <a:ext cx="35" cy="56808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ECCFB57-9AE9-94D3-FE4B-D7A7A06610E0}"/>
              </a:ext>
            </a:extLst>
          </p:cNvPr>
          <p:cNvSpPr txBox="1"/>
          <p:nvPr/>
        </p:nvSpPr>
        <p:spPr>
          <a:xfrm>
            <a:off x="6242639" y="7688503"/>
            <a:ext cx="12209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w_v_blank</a:t>
            </a:r>
            <a:endParaRPr lang="en-US" sz="18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23B321-4550-F64A-FBAD-4E6C0C32E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5400" y="8050292"/>
            <a:ext cx="887302" cy="887302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62E66FF-5A92-FA28-1405-3613AE5FC6CF}"/>
              </a:ext>
            </a:extLst>
          </p:cNvPr>
          <p:cNvSpPr txBox="1"/>
          <p:nvPr/>
        </p:nvSpPr>
        <p:spPr>
          <a:xfrm>
            <a:off x="4876801" y="8158996"/>
            <a:ext cx="13169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w_h_blank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FFA56D-F7A3-3053-8E13-4B8ED3096D64}"/>
              </a:ext>
            </a:extLst>
          </p:cNvPr>
          <p:cNvSpPr txBox="1"/>
          <p:nvPr/>
        </p:nvSpPr>
        <p:spPr>
          <a:xfrm>
            <a:off x="4876800" y="8425934"/>
            <a:ext cx="132027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w_v_blank</a:t>
            </a:r>
            <a:endParaRPr lang="en-US" sz="1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1B58983-448F-9462-3637-7B974E9F4191}"/>
              </a:ext>
            </a:extLst>
          </p:cNvPr>
          <p:cNvSpPr txBox="1"/>
          <p:nvPr/>
        </p:nvSpPr>
        <p:spPr>
          <a:xfrm>
            <a:off x="6726335" y="8271748"/>
            <a:ext cx="9854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o_blank</a:t>
            </a:r>
            <a:endParaRPr lang="en-US" sz="1800" dirty="0"/>
          </a:p>
        </p:txBody>
      </p:sp>
      <p:sp>
        <p:nvSpPr>
          <p:cNvPr id="29" name="Flowchart: Manual Operation 28">
            <a:extLst>
              <a:ext uri="{FF2B5EF4-FFF2-40B4-BE49-F238E27FC236}">
                <a16:creationId xmlns:a16="http://schemas.microsoft.com/office/drawing/2014/main" id="{C589136F-5CB6-A80F-2892-3241953A10E6}"/>
              </a:ext>
            </a:extLst>
          </p:cNvPr>
          <p:cNvSpPr/>
          <p:nvPr/>
        </p:nvSpPr>
        <p:spPr>
          <a:xfrm>
            <a:off x="5562599" y="5181600"/>
            <a:ext cx="804951" cy="369332"/>
          </a:xfrm>
          <a:prstGeom prst="flowChartManualOperation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3A919C91-ED63-43E2-5422-F698ECB07A8D}"/>
              </a:ext>
            </a:extLst>
          </p:cNvPr>
          <p:cNvSpPr txBox="1"/>
          <p:nvPr/>
        </p:nvSpPr>
        <p:spPr>
          <a:xfrm rot="16200000">
            <a:off x="5017978" y="4658927"/>
            <a:ext cx="1199114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 err="1"/>
              <a:t>w_column</a:t>
            </a:r>
            <a:endParaRPr lang="en-US" sz="1400" dirty="0"/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359E9354-F22E-8400-BC19-14DFB963E763}"/>
              </a:ext>
            </a:extLst>
          </p:cNvPr>
          <p:cNvSpPr txBox="1"/>
          <p:nvPr/>
        </p:nvSpPr>
        <p:spPr>
          <a:xfrm>
            <a:off x="5893382" y="457112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799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D6871FD-59B1-1D25-ED0A-878B5856A4CE}"/>
              </a:ext>
            </a:extLst>
          </p:cNvPr>
          <p:cNvSpPr txBox="1"/>
          <p:nvPr/>
        </p:nvSpPr>
        <p:spPr>
          <a:xfrm>
            <a:off x="5352468" y="5207587"/>
            <a:ext cx="968282" cy="30777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400" dirty="0"/>
              <a:t>EQ</a:t>
            </a:r>
          </a:p>
        </p:txBody>
      </p:sp>
      <p:sp>
        <p:nvSpPr>
          <p:cNvPr id="33" name="Rounded Rectangle 202">
            <a:extLst>
              <a:ext uri="{FF2B5EF4-FFF2-40B4-BE49-F238E27FC236}">
                <a16:creationId xmlns:a16="http://schemas.microsoft.com/office/drawing/2014/main" id="{FA496C1E-D8A3-6FD3-2E2A-02035A1EB6A9}"/>
              </a:ext>
            </a:extLst>
          </p:cNvPr>
          <p:cNvSpPr/>
          <p:nvPr/>
        </p:nvSpPr>
        <p:spPr>
          <a:xfrm>
            <a:off x="11910926" y="1450786"/>
            <a:ext cx="2490874" cy="899096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4F192A-2AA1-12FC-661A-B66B25A88440}"/>
              </a:ext>
            </a:extLst>
          </p:cNvPr>
          <p:cNvSpPr txBox="1"/>
          <p:nvPr/>
        </p:nvSpPr>
        <p:spPr>
          <a:xfrm>
            <a:off x="11837515" y="1467620"/>
            <a:ext cx="18812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 err="1"/>
              <a:t>debounce_btnX</a:t>
            </a:r>
            <a:endParaRPr lang="en-US" sz="4400" b="1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11EDF71-350B-AE83-952D-985CE84976E9}"/>
              </a:ext>
            </a:extLst>
          </p:cNvPr>
          <p:cNvCxnSpPr/>
          <p:nvPr/>
        </p:nvCxnSpPr>
        <p:spPr>
          <a:xfrm>
            <a:off x="11431729" y="2084126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8FC5DB1-DCCA-7564-9E02-5A8EB25E850E}"/>
              </a:ext>
            </a:extLst>
          </p:cNvPr>
          <p:cNvCxnSpPr>
            <a:cxnSpLocks/>
          </p:cNvCxnSpPr>
          <p:nvPr/>
        </p:nvCxnSpPr>
        <p:spPr>
          <a:xfrm>
            <a:off x="6172200" y="4876800"/>
            <a:ext cx="0" cy="3048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3FDD44-720B-7DCF-82A7-6C9B5355C4B3}"/>
              </a:ext>
            </a:extLst>
          </p:cNvPr>
          <p:cNvCxnSpPr>
            <a:cxnSpLocks/>
          </p:cNvCxnSpPr>
          <p:nvPr/>
        </p:nvCxnSpPr>
        <p:spPr>
          <a:xfrm>
            <a:off x="5791200" y="4724400"/>
            <a:ext cx="0" cy="45720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F5F15482-8F09-2EA7-2678-2612355117A2}"/>
              </a:ext>
            </a:extLst>
          </p:cNvPr>
          <p:cNvSpPr txBox="1"/>
          <p:nvPr/>
        </p:nvSpPr>
        <p:spPr>
          <a:xfrm>
            <a:off x="10711359" y="188630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r>
              <a:rPr lang="en-US" sz="1800" dirty="0"/>
              <a:t>(X)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C1CBBA7-D78D-C77D-5A9F-266EF1BC03F4}"/>
              </a:ext>
            </a:extLst>
          </p:cNvPr>
          <p:cNvCxnSpPr/>
          <p:nvPr/>
        </p:nvCxnSpPr>
        <p:spPr>
          <a:xfrm>
            <a:off x="14401800" y="2109637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3546F54-947A-B298-5D4B-C254C49C0A3D}"/>
              </a:ext>
            </a:extLst>
          </p:cNvPr>
          <p:cNvSpPr txBox="1"/>
          <p:nvPr/>
        </p:nvSpPr>
        <p:spPr>
          <a:xfrm>
            <a:off x="12175370" y="1830142"/>
            <a:ext cx="1753829" cy="43088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4x modules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E753248-2B8F-588E-7304-7F4406D7537B}"/>
              </a:ext>
            </a:extLst>
          </p:cNvPr>
          <p:cNvSpPr txBox="1"/>
          <p:nvPr/>
        </p:nvSpPr>
        <p:spPr>
          <a:xfrm>
            <a:off x="14758398" y="1914926"/>
            <a:ext cx="2057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debounced_btn</a:t>
            </a:r>
            <a:r>
              <a:rPr lang="en-US" sz="1800" dirty="0"/>
              <a:t>(X)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00B4ABB-2EDB-F1FE-03C8-06E32A198AAF}"/>
              </a:ext>
            </a:extLst>
          </p:cNvPr>
          <p:cNvSpPr txBox="1"/>
          <p:nvPr/>
        </p:nvSpPr>
        <p:spPr>
          <a:xfrm>
            <a:off x="4180366" y="6538436"/>
            <a:ext cx="11621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i_column</a:t>
            </a:r>
            <a:endParaRPr lang="en-US" sz="18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D55DB31-48BC-1C49-BD80-FAEE9A64BD86}"/>
              </a:ext>
            </a:extLst>
          </p:cNvPr>
          <p:cNvSpPr txBox="1"/>
          <p:nvPr/>
        </p:nvSpPr>
        <p:spPr>
          <a:xfrm>
            <a:off x="7841343" y="6559945"/>
            <a:ext cx="11621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i_row</a:t>
            </a:r>
            <a:endParaRPr lang="en-US" sz="18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09984301-8A12-9070-9228-6A7660A1637E}"/>
              </a:ext>
            </a:extLst>
          </p:cNvPr>
          <p:cNvSpPr txBox="1"/>
          <p:nvPr/>
        </p:nvSpPr>
        <p:spPr>
          <a:xfrm>
            <a:off x="3963620" y="7334272"/>
            <a:ext cx="11826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o_h_synch</a:t>
            </a:r>
            <a:endParaRPr lang="en-US" sz="18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16FAFB1-85E8-D3EF-85D6-E27D22FAC67A}"/>
              </a:ext>
            </a:extLst>
          </p:cNvPr>
          <p:cNvSpPr txBox="1"/>
          <p:nvPr/>
        </p:nvSpPr>
        <p:spPr>
          <a:xfrm>
            <a:off x="5076889" y="7343023"/>
            <a:ext cx="11950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o_h_blank</a:t>
            </a:r>
            <a:endParaRPr lang="en-US" sz="1800" dirty="0"/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8EC97747-3776-701B-0CB9-281A71CBDD1A}"/>
              </a:ext>
            </a:extLst>
          </p:cNvPr>
          <p:cNvSpPr txBox="1"/>
          <p:nvPr/>
        </p:nvSpPr>
        <p:spPr>
          <a:xfrm>
            <a:off x="7662016" y="7358618"/>
            <a:ext cx="118983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o_v_synch</a:t>
            </a:r>
            <a:endParaRPr lang="en-US" sz="18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6121F368-E4F0-83FC-E221-C3FF56C46426}"/>
              </a:ext>
            </a:extLst>
          </p:cNvPr>
          <p:cNvSpPr txBox="1"/>
          <p:nvPr/>
        </p:nvSpPr>
        <p:spPr>
          <a:xfrm>
            <a:off x="6490154" y="7367032"/>
            <a:ext cx="11473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o_v_blank</a:t>
            </a:r>
            <a:endParaRPr lang="en-US" sz="1800" dirty="0"/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22551A58-B181-0EB2-A336-7C5D0AF76FF7}"/>
              </a:ext>
            </a:extLst>
          </p:cNvPr>
          <p:cNvSpPr txBox="1"/>
          <p:nvPr/>
        </p:nvSpPr>
        <p:spPr>
          <a:xfrm>
            <a:off x="6223588" y="5272517"/>
            <a:ext cx="132021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w_ctrl_row</a:t>
            </a:r>
            <a:endParaRPr lang="en-US" sz="1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B730AC-6A5E-A181-B396-487CFEFB5BD2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</p:spTree>
    <p:extLst>
      <p:ext uri="{BB962C8B-B14F-4D97-AF65-F5344CB8AC3E}">
        <p14:creationId xmlns:p14="http://schemas.microsoft.com/office/powerpoint/2010/main" val="2927647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533400" y="1069460"/>
            <a:ext cx="17221200" cy="1127065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1069460"/>
            <a:ext cx="9144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2134003" y="2417101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9" name="TextBox 8"/>
          <p:cNvSpPr txBox="1"/>
          <p:nvPr/>
        </p:nvSpPr>
        <p:spPr>
          <a:xfrm>
            <a:off x="12248917" y="2390063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10" name="Straight Connector 9"/>
          <p:cNvCxnSpPr>
            <a:stCxn id="11" idx="3"/>
            <a:endCxn id="20" idx="1"/>
          </p:cNvCxnSpPr>
          <p:nvPr/>
        </p:nvCxnSpPr>
        <p:spPr>
          <a:xfrm>
            <a:off x="11643555" y="257176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1110155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2" name="Straight Connector 11"/>
          <p:cNvCxnSpPr>
            <a:stCxn id="13" idx="3"/>
            <a:endCxn id="21" idx="1"/>
          </p:cNvCxnSpPr>
          <p:nvPr/>
        </p:nvCxnSpPr>
        <p:spPr>
          <a:xfrm>
            <a:off x="11641097" y="2805284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0623024" y="2620618"/>
            <a:ext cx="10180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4" name="Straight Connector 13"/>
          <p:cNvCxnSpPr>
            <a:stCxn id="15" idx="3"/>
            <a:endCxn id="22" idx="1"/>
          </p:cNvCxnSpPr>
          <p:nvPr/>
        </p:nvCxnSpPr>
        <p:spPr>
          <a:xfrm>
            <a:off x="11650622" y="3032963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891080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16" name="Straight Connector 15"/>
          <p:cNvCxnSpPr/>
          <p:nvPr/>
        </p:nvCxnSpPr>
        <p:spPr>
          <a:xfrm flipV="1">
            <a:off x="13886604" y="2617389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3887832" y="2296034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18" name="Rounded Rectangle 17"/>
          <p:cNvSpPr/>
          <p:nvPr/>
        </p:nvSpPr>
        <p:spPr>
          <a:xfrm>
            <a:off x="929878" y="1619008"/>
            <a:ext cx="16367522" cy="8587506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990600" y="1619008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26248" y="2387096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1" name="TextBox 20"/>
          <p:cNvSpPr txBox="1"/>
          <p:nvPr/>
        </p:nvSpPr>
        <p:spPr>
          <a:xfrm>
            <a:off x="12126247" y="2620618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22" name="TextBox 21"/>
          <p:cNvSpPr txBox="1"/>
          <p:nvPr/>
        </p:nvSpPr>
        <p:spPr>
          <a:xfrm>
            <a:off x="12135773" y="2848297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3" name="Rounded Rectangle 22"/>
          <p:cNvSpPr/>
          <p:nvPr/>
        </p:nvSpPr>
        <p:spPr>
          <a:xfrm>
            <a:off x="12169649" y="3309986"/>
            <a:ext cx="1753829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" name="TextBox 23"/>
          <p:cNvSpPr txBox="1"/>
          <p:nvPr/>
        </p:nvSpPr>
        <p:spPr>
          <a:xfrm>
            <a:off x="12284563" y="328294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Process</a:t>
            </a:r>
            <a:endParaRPr lang="en-US" sz="4400" b="1" dirty="0"/>
          </a:p>
        </p:txBody>
      </p:sp>
      <p:cxnSp>
        <p:nvCxnSpPr>
          <p:cNvPr id="25" name="Straight Connector 24"/>
          <p:cNvCxnSpPr>
            <a:stCxn id="26" idx="3"/>
            <a:endCxn id="31" idx="1"/>
          </p:cNvCxnSpPr>
          <p:nvPr/>
        </p:nvCxnSpPr>
        <p:spPr>
          <a:xfrm>
            <a:off x="11679201" y="3464647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1145801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27" name="Straight Connector 26"/>
          <p:cNvCxnSpPr>
            <a:stCxn id="28" idx="3"/>
          </p:cNvCxnSpPr>
          <p:nvPr/>
        </p:nvCxnSpPr>
        <p:spPr>
          <a:xfrm>
            <a:off x="11676743" y="3698169"/>
            <a:ext cx="4851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10668000" y="3513503"/>
            <a:ext cx="100874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9" name="Straight Connector 28"/>
          <p:cNvCxnSpPr>
            <a:stCxn id="30" idx="3"/>
            <a:endCxn id="33" idx="1"/>
          </p:cNvCxnSpPr>
          <p:nvPr/>
        </p:nvCxnSpPr>
        <p:spPr>
          <a:xfrm>
            <a:off x="11686268" y="3925848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0926726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31" name="TextBox 30"/>
          <p:cNvSpPr txBox="1"/>
          <p:nvPr/>
        </p:nvSpPr>
        <p:spPr>
          <a:xfrm>
            <a:off x="12161894" y="3279981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2" name="TextBox 31"/>
          <p:cNvSpPr txBox="1"/>
          <p:nvPr/>
        </p:nvSpPr>
        <p:spPr>
          <a:xfrm>
            <a:off x="12171419" y="3513503"/>
            <a:ext cx="9443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3" name="TextBox 32"/>
          <p:cNvSpPr txBox="1"/>
          <p:nvPr/>
        </p:nvSpPr>
        <p:spPr>
          <a:xfrm>
            <a:off x="12171419" y="37411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34" name="Straight Connector 33"/>
          <p:cNvCxnSpPr/>
          <p:nvPr/>
        </p:nvCxnSpPr>
        <p:spPr>
          <a:xfrm flipV="1">
            <a:off x="13912847" y="3472614"/>
            <a:ext cx="835742" cy="3234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3914075" y="3151259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6" name="Rounded Rectangle 35"/>
          <p:cNvSpPr/>
          <p:nvPr/>
        </p:nvSpPr>
        <p:spPr>
          <a:xfrm>
            <a:off x="967767" y="10845380"/>
            <a:ext cx="457077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/>
          <p:cNvSpPr txBox="1"/>
          <p:nvPr/>
        </p:nvSpPr>
        <p:spPr>
          <a:xfrm>
            <a:off x="959681" y="1084538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4019032" y="949244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/>
          <p:cNvSpPr txBox="1"/>
          <p:nvPr/>
        </p:nvSpPr>
        <p:spPr>
          <a:xfrm>
            <a:off x="3485632" y="949244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/>
          <p:cNvCxnSpPr/>
          <p:nvPr/>
        </p:nvCxnSpPr>
        <p:spPr>
          <a:xfrm>
            <a:off x="3770972" y="9861781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4474696" y="9861782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4479304" y="10483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/>
          <p:cNvSpPr txBox="1"/>
          <p:nvPr/>
        </p:nvSpPr>
        <p:spPr>
          <a:xfrm>
            <a:off x="3190357" y="10483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/>
          <p:cNvSpPr txBox="1"/>
          <p:nvPr/>
        </p:nvSpPr>
        <p:spPr>
          <a:xfrm>
            <a:off x="4479304" y="10864050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/>
          <p:cNvSpPr txBox="1"/>
          <p:nvPr/>
        </p:nvSpPr>
        <p:spPr>
          <a:xfrm>
            <a:off x="3190357" y="1086405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3599226" y="1031898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 flipV="1">
            <a:off x="4312884" y="1036291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>
          <a:xfrm>
            <a:off x="7518177" y="9492449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/>
          <p:cNvSpPr txBox="1"/>
          <p:nvPr/>
        </p:nvSpPr>
        <p:spPr>
          <a:xfrm>
            <a:off x="6501685" y="9508318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7210015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>
            <a:off x="8304264" y="9877651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8308872" y="10498919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7210015" y="1049891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7584553" y="1115059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</a:t>
            </a:r>
            <a:r>
              <a:rPr lang="en-US" sz="1800" dirty="0"/>
              <a:t> Out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6619651" y="1115059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83" name="Straight Connector 82"/>
          <p:cNvCxnSpPr/>
          <p:nvPr/>
        </p:nvCxnSpPr>
        <p:spPr>
          <a:xfrm flipV="1">
            <a:off x="7038269" y="1033485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8142452" y="1037878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98803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96" name="TextBox 95"/>
          <p:cNvSpPr txBox="1"/>
          <p:nvPr/>
        </p:nvSpPr>
        <p:spPr>
          <a:xfrm>
            <a:off x="88638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97" name="Straight Connector 96"/>
          <p:cNvCxnSpPr/>
          <p:nvPr/>
        </p:nvCxnSpPr>
        <p:spPr>
          <a:xfrm>
            <a:off x="95722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>
            <a:off x="106664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671072" y="1048090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9572215" y="104809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9946753" y="11132582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102" name="TextBox 101"/>
          <p:cNvSpPr txBox="1"/>
          <p:nvPr/>
        </p:nvSpPr>
        <p:spPr>
          <a:xfrm>
            <a:off x="8981851" y="11132582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103" name="Straight Connector 102"/>
          <p:cNvCxnSpPr/>
          <p:nvPr/>
        </p:nvCxnSpPr>
        <p:spPr>
          <a:xfrm flipV="1">
            <a:off x="9400469" y="10316838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 flipV="1">
            <a:off x="10504652" y="1036077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/>
          <p:cNvSpPr txBox="1"/>
          <p:nvPr/>
        </p:nvSpPr>
        <p:spPr>
          <a:xfrm>
            <a:off x="15290577" y="9474437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4274085" y="9490306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/>
          <p:cNvCxnSpPr/>
          <p:nvPr/>
        </p:nvCxnSpPr>
        <p:spPr>
          <a:xfrm>
            <a:off x="14982415" y="9859638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6076664" y="9859639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/>
          <p:cNvSpPr txBox="1"/>
          <p:nvPr/>
        </p:nvSpPr>
        <p:spPr>
          <a:xfrm>
            <a:off x="15356953" y="11044714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flagClear</a:t>
            </a:r>
            <a:endParaRPr lang="en-US" sz="1800" dirty="0"/>
          </a:p>
        </p:txBody>
      </p:sp>
      <p:sp>
        <p:nvSpPr>
          <p:cNvPr id="112" name="TextBox 111"/>
          <p:cNvSpPr txBox="1"/>
          <p:nvPr/>
        </p:nvSpPr>
        <p:spPr>
          <a:xfrm>
            <a:off x="14392051" y="11044714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flagQ</a:t>
            </a:r>
            <a:endParaRPr lang="en-US" sz="1800" dirty="0"/>
          </a:p>
        </p:txBody>
      </p:sp>
      <p:sp>
        <p:nvSpPr>
          <p:cNvPr id="115" name="Rounded Rectangle 114"/>
          <p:cNvSpPr/>
          <p:nvPr/>
        </p:nvSpPr>
        <p:spPr>
          <a:xfrm>
            <a:off x="14020800" y="8554400"/>
            <a:ext cx="2924390" cy="129858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116" name="TextBox 115"/>
          <p:cNvSpPr txBox="1"/>
          <p:nvPr/>
        </p:nvSpPr>
        <p:spPr>
          <a:xfrm>
            <a:off x="14042735" y="8554400"/>
            <a:ext cx="184497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flag register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5597873" y="7551182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cxnSp>
        <p:nvCxnSpPr>
          <p:cNvPr id="118" name="Straight Connector 117"/>
          <p:cNvCxnSpPr>
            <a:stCxn id="117" idx="2"/>
          </p:cNvCxnSpPr>
          <p:nvPr/>
        </p:nvCxnSpPr>
        <p:spPr>
          <a:xfrm flipH="1">
            <a:off x="16306203" y="7920514"/>
            <a:ext cx="1" cy="646059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15715839" y="8578240"/>
            <a:ext cx="12027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set</a:t>
            </a:r>
          </a:p>
        </p:txBody>
      </p:sp>
      <p:cxnSp>
        <p:nvCxnSpPr>
          <p:cNvPr id="123" name="Straight Connector 122"/>
          <p:cNvCxnSpPr>
            <a:stCxn id="127" idx="3"/>
          </p:cNvCxnSpPr>
          <p:nvPr/>
        </p:nvCxnSpPr>
        <p:spPr>
          <a:xfrm flipV="1">
            <a:off x="16829010" y="4184638"/>
            <a:ext cx="1458990" cy="564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V="1">
            <a:off x="16840200" y="4553312"/>
            <a:ext cx="1447800" cy="588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5840868" y="4005614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/>
          <p:cNvSpPr txBox="1"/>
          <p:nvPr/>
        </p:nvSpPr>
        <p:spPr>
          <a:xfrm>
            <a:off x="15852058" y="4374532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sp>
        <p:nvSpPr>
          <p:cNvPr id="129" name="Rounded Rectangle 128"/>
          <p:cNvSpPr/>
          <p:nvPr/>
        </p:nvSpPr>
        <p:spPr>
          <a:xfrm>
            <a:off x="14706600" y="2041447"/>
            <a:ext cx="2144885" cy="4812267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0" name="TextBox 129"/>
          <p:cNvSpPr txBox="1"/>
          <p:nvPr/>
        </p:nvSpPr>
        <p:spPr>
          <a:xfrm>
            <a:off x="15282513" y="2078676"/>
            <a:ext cx="993058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Video</a:t>
            </a:r>
          </a:p>
        </p:txBody>
      </p:sp>
      <p:sp>
        <p:nvSpPr>
          <p:cNvPr id="138" name="Rounded Rectangle 137"/>
          <p:cNvSpPr/>
          <p:nvPr/>
        </p:nvSpPr>
        <p:spPr>
          <a:xfrm>
            <a:off x="9839871" y="4186715"/>
            <a:ext cx="2199729" cy="4367686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39" name="TextBox 138"/>
          <p:cNvSpPr txBox="1"/>
          <p:nvPr/>
        </p:nvSpPr>
        <p:spPr>
          <a:xfrm>
            <a:off x="1839742" y="2149315"/>
            <a:ext cx="2066822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Audio_Codec_Wrapper</a:t>
            </a:r>
            <a:endParaRPr lang="en-US" sz="2400" b="1" dirty="0"/>
          </a:p>
        </p:txBody>
      </p:sp>
      <p:cxnSp>
        <p:nvCxnSpPr>
          <p:cNvPr id="140" name="Straight Connector 139"/>
          <p:cNvCxnSpPr>
            <a:stCxn id="141" idx="3"/>
            <a:endCxn id="145" idx="1"/>
          </p:cNvCxnSpPr>
          <p:nvPr/>
        </p:nvCxnSpPr>
        <p:spPr>
          <a:xfrm flipV="1">
            <a:off x="4326954" y="4984286"/>
            <a:ext cx="482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3193593" y="4802587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L_bus_in</a:t>
            </a:r>
            <a:endParaRPr lang="en-US" sz="1800" dirty="0"/>
          </a:p>
        </p:txBody>
      </p:sp>
      <p:cxnSp>
        <p:nvCxnSpPr>
          <p:cNvPr id="142" name="Straight Connector 141"/>
          <p:cNvCxnSpPr>
            <a:stCxn id="143" idx="3"/>
            <a:endCxn id="146" idx="1"/>
          </p:cNvCxnSpPr>
          <p:nvPr/>
        </p:nvCxnSpPr>
        <p:spPr>
          <a:xfrm>
            <a:off x="4336371" y="5294009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3205468" y="5109343"/>
            <a:ext cx="113090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R_bus_in</a:t>
            </a:r>
            <a:endParaRPr lang="en-US" sz="1800" dirty="0"/>
          </a:p>
        </p:txBody>
      </p:sp>
      <p:sp>
        <p:nvSpPr>
          <p:cNvPr id="145" name="TextBox 144"/>
          <p:cNvSpPr txBox="1"/>
          <p:nvPr/>
        </p:nvSpPr>
        <p:spPr>
          <a:xfrm>
            <a:off x="4809646" y="4799620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L_bus_in</a:t>
            </a:r>
            <a:endParaRPr lang="en-US" sz="1800" dirty="0"/>
          </a:p>
        </p:txBody>
      </p:sp>
      <p:sp>
        <p:nvSpPr>
          <p:cNvPr id="146" name="TextBox 145"/>
          <p:cNvSpPr txBox="1"/>
          <p:nvPr/>
        </p:nvSpPr>
        <p:spPr>
          <a:xfrm>
            <a:off x="4821521" y="5109343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R_bus_in</a:t>
            </a:r>
            <a:endParaRPr lang="en-US" sz="1800" dirty="0"/>
          </a:p>
        </p:txBody>
      </p:sp>
      <p:cxnSp>
        <p:nvCxnSpPr>
          <p:cNvPr id="149" name="Straight Connector 148"/>
          <p:cNvCxnSpPr>
            <a:stCxn id="150" idx="3"/>
            <a:endCxn id="153" idx="1"/>
          </p:cNvCxnSpPr>
          <p:nvPr/>
        </p:nvCxnSpPr>
        <p:spPr>
          <a:xfrm flipV="1">
            <a:off x="4343779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3111064" y="5415626"/>
            <a:ext cx="1232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L_bus_out</a:t>
            </a:r>
            <a:endParaRPr lang="en-US" sz="1800" dirty="0"/>
          </a:p>
        </p:txBody>
      </p:sp>
      <p:cxnSp>
        <p:nvCxnSpPr>
          <p:cNvPr id="151" name="Straight Connector 150"/>
          <p:cNvCxnSpPr/>
          <p:nvPr/>
        </p:nvCxnSpPr>
        <p:spPr>
          <a:xfrm>
            <a:off x="4353196" y="5912761"/>
            <a:ext cx="48515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3122939" y="572238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153" name="TextBox 152"/>
          <p:cNvSpPr txBox="1"/>
          <p:nvPr/>
        </p:nvSpPr>
        <p:spPr>
          <a:xfrm>
            <a:off x="4826471" y="541265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L_bus_out</a:t>
            </a:r>
            <a:endParaRPr lang="en-US" sz="1800" dirty="0"/>
          </a:p>
        </p:txBody>
      </p:sp>
      <p:sp>
        <p:nvSpPr>
          <p:cNvPr id="154" name="TextBox 153"/>
          <p:cNvSpPr txBox="1"/>
          <p:nvPr/>
        </p:nvSpPr>
        <p:spPr>
          <a:xfrm>
            <a:off x="4838346" y="5722382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R_bus_out</a:t>
            </a:r>
            <a:endParaRPr lang="en-US" sz="1800" dirty="0"/>
          </a:p>
        </p:txBody>
      </p:sp>
      <p:cxnSp>
        <p:nvCxnSpPr>
          <p:cNvPr id="157" name="Straight Connector 156"/>
          <p:cNvCxnSpPr/>
          <p:nvPr/>
        </p:nvCxnSpPr>
        <p:spPr>
          <a:xfrm>
            <a:off x="4312884" y="4676038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TextBox 157"/>
          <p:cNvSpPr txBox="1"/>
          <p:nvPr/>
        </p:nvSpPr>
        <p:spPr>
          <a:xfrm>
            <a:off x="3506283" y="448655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974056" y="448655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162" name="Straight Connector 161"/>
          <p:cNvCxnSpPr>
            <a:stCxn id="163" idx="3"/>
            <a:endCxn id="166" idx="1"/>
          </p:cNvCxnSpPr>
          <p:nvPr/>
        </p:nvCxnSpPr>
        <p:spPr>
          <a:xfrm>
            <a:off x="223758" y="3021290"/>
            <a:ext cx="113690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/>
          <p:cNvSpPr txBox="1"/>
          <p:nvPr/>
        </p:nvSpPr>
        <p:spPr>
          <a:xfrm>
            <a:off x="-309642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clk</a:t>
            </a:r>
            <a:endParaRPr lang="en-US" sz="1800" dirty="0">
              <a:highlight>
                <a:srgbClr val="C0C0C0"/>
              </a:highlight>
            </a:endParaRPr>
          </a:p>
        </p:txBody>
      </p:sp>
      <p:cxnSp>
        <p:nvCxnSpPr>
          <p:cNvPr id="164" name="Straight Connector 163"/>
          <p:cNvCxnSpPr>
            <a:stCxn id="165" idx="3"/>
            <a:endCxn id="167" idx="1"/>
          </p:cNvCxnSpPr>
          <p:nvPr/>
        </p:nvCxnSpPr>
        <p:spPr>
          <a:xfrm>
            <a:off x="221301" y="3301067"/>
            <a:ext cx="113935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-821375" y="3116401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reset_n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360658" y="283662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/>
          <p:cNvSpPr txBox="1"/>
          <p:nvPr/>
        </p:nvSpPr>
        <p:spPr>
          <a:xfrm>
            <a:off x="1360658" y="3116401"/>
            <a:ext cx="9336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/>
          <p:cNvCxnSpPr>
            <a:stCxn id="169" idx="3"/>
            <a:endCxn id="170" idx="1"/>
          </p:cNvCxnSpPr>
          <p:nvPr/>
        </p:nvCxnSpPr>
        <p:spPr>
          <a:xfrm>
            <a:off x="216386" y="3558624"/>
            <a:ext cx="113935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/>
          <p:cNvSpPr txBox="1"/>
          <p:nvPr/>
        </p:nvSpPr>
        <p:spPr>
          <a:xfrm>
            <a:off x="-543156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>
                <a:highlight>
                  <a:srgbClr val="C0C0C0"/>
                </a:highlight>
              </a:rPr>
              <a:t>ctrl</a:t>
            </a:r>
          </a:p>
        </p:txBody>
      </p:sp>
      <p:sp>
        <p:nvSpPr>
          <p:cNvPr id="170" name="TextBox 169"/>
          <p:cNvSpPr txBox="1"/>
          <p:nvPr/>
        </p:nvSpPr>
        <p:spPr>
          <a:xfrm>
            <a:off x="1355744" y="3373958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826325" y="2722089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73" name="TextBox 172"/>
          <p:cNvSpPr txBox="1"/>
          <p:nvPr/>
        </p:nvSpPr>
        <p:spPr>
          <a:xfrm>
            <a:off x="314592" y="3001866"/>
            <a:ext cx="104267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74" name="TextBox 173"/>
          <p:cNvSpPr txBox="1"/>
          <p:nvPr/>
        </p:nvSpPr>
        <p:spPr>
          <a:xfrm>
            <a:off x="592811" y="3259423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cxnSp>
        <p:nvCxnSpPr>
          <p:cNvPr id="175" name="Straight Connector 174"/>
          <p:cNvCxnSpPr>
            <a:stCxn id="176" idx="3"/>
            <a:endCxn id="179" idx="1"/>
          </p:cNvCxnSpPr>
          <p:nvPr/>
        </p:nvCxnSpPr>
        <p:spPr>
          <a:xfrm>
            <a:off x="218808" y="3845714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-1524000" y="3661048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ac_mclk</a:t>
            </a:r>
            <a:endParaRPr lang="en-US" sz="1800" dirty="0">
              <a:highlight>
                <a:srgbClr val="C0C0C0"/>
              </a:highlight>
            </a:endParaRPr>
          </a:p>
        </p:txBody>
      </p:sp>
      <p:cxnSp>
        <p:nvCxnSpPr>
          <p:cNvPr id="177" name="Straight Connector 176"/>
          <p:cNvCxnSpPr>
            <a:stCxn id="178" idx="3"/>
            <a:endCxn id="180" idx="1"/>
          </p:cNvCxnSpPr>
          <p:nvPr/>
        </p:nvCxnSpPr>
        <p:spPr>
          <a:xfrm>
            <a:off x="216351" y="4125491"/>
            <a:ext cx="1139356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-1524000" y="3940825"/>
            <a:ext cx="174035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ac_adc_sdata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179" name="TextBox 178"/>
          <p:cNvSpPr txBox="1"/>
          <p:nvPr/>
        </p:nvSpPr>
        <p:spPr>
          <a:xfrm>
            <a:off x="1355707" y="3661048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/>
          <p:cNvSpPr txBox="1"/>
          <p:nvPr/>
        </p:nvSpPr>
        <p:spPr>
          <a:xfrm>
            <a:off x="1355707" y="3940825"/>
            <a:ext cx="20702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/>
          <p:cNvCxnSpPr>
            <a:stCxn id="182" idx="3"/>
            <a:endCxn id="183" idx="1"/>
          </p:cNvCxnSpPr>
          <p:nvPr/>
        </p:nvCxnSpPr>
        <p:spPr>
          <a:xfrm>
            <a:off x="223311" y="4383048"/>
            <a:ext cx="1127482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/>
          <p:cNvSpPr txBox="1"/>
          <p:nvPr/>
        </p:nvSpPr>
        <p:spPr>
          <a:xfrm>
            <a:off x="-1512125" y="4198382"/>
            <a:ext cx="173543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ac_dac_sdata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1350793" y="4198382"/>
            <a:ext cx="21348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(Out)</a:t>
            </a:r>
          </a:p>
        </p:txBody>
      </p:sp>
      <p:cxnSp>
        <p:nvCxnSpPr>
          <p:cNvPr id="203" name="Straight Connector 202"/>
          <p:cNvCxnSpPr>
            <a:stCxn id="204" idx="3"/>
            <a:endCxn id="205" idx="1"/>
          </p:cNvCxnSpPr>
          <p:nvPr/>
        </p:nvCxnSpPr>
        <p:spPr>
          <a:xfrm>
            <a:off x="218808" y="4664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/>
          <p:cNvSpPr txBox="1"/>
          <p:nvPr/>
        </p:nvSpPr>
        <p:spPr>
          <a:xfrm>
            <a:off x="-1524000" y="4479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ac_bclk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05" name="TextBox 204"/>
          <p:cNvSpPr txBox="1"/>
          <p:nvPr/>
        </p:nvSpPr>
        <p:spPr>
          <a:xfrm>
            <a:off x="1355707" y="4479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/>
          <p:cNvCxnSpPr>
            <a:stCxn id="207" idx="3"/>
            <a:endCxn id="208" idx="1"/>
          </p:cNvCxnSpPr>
          <p:nvPr/>
        </p:nvCxnSpPr>
        <p:spPr>
          <a:xfrm>
            <a:off x="230683" y="49404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/>
          <p:cNvSpPr txBox="1"/>
          <p:nvPr/>
        </p:nvSpPr>
        <p:spPr>
          <a:xfrm>
            <a:off x="-1512125" y="47557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ac_lrclk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08" name="TextBox 207"/>
          <p:cNvSpPr txBox="1"/>
          <p:nvPr/>
        </p:nvSpPr>
        <p:spPr>
          <a:xfrm>
            <a:off x="1367582" y="47557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/>
          <p:cNvCxnSpPr>
            <a:stCxn id="210" idx="3"/>
            <a:endCxn id="211" idx="1"/>
          </p:cNvCxnSpPr>
          <p:nvPr/>
        </p:nvCxnSpPr>
        <p:spPr>
          <a:xfrm>
            <a:off x="230683" y="52452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/>
          <p:cNvSpPr txBox="1"/>
          <p:nvPr/>
        </p:nvSpPr>
        <p:spPr>
          <a:xfrm>
            <a:off x="-1512125" y="50605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scl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11" name="TextBox 210"/>
          <p:cNvSpPr txBox="1"/>
          <p:nvPr/>
        </p:nvSpPr>
        <p:spPr>
          <a:xfrm>
            <a:off x="1367582" y="50605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/>
          <p:cNvCxnSpPr>
            <a:stCxn id="213" idx="3"/>
            <a:endCxn id="214" idx="1"/>
          </p:cNvCxnSpPr>
          <p:nvPr/>
        </p:nvCxnSpPr>
        <p:spPr>
          <a:xfrm>
            <a:off x="230683" y="5521305"/>
            <a:ext cx="1136899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/>
          <p:cNvSpPr txBox="1"/>
          <p:nvPr/>
        </p:nvSpPr>
        <p:spPr>
          <a:xfrm>
            <a:off x="-1512125" y="5336639"/>
            <a:ext cx="174280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>
                <a:highlight>
                  <a:srgbClr val="C0C0C0"/>
                </a:highlight>
              </a:rPr>
              <a:t>sda</a:t>
            </a:r>
            <a:endParaRPr lang="en-US" sz="1800" dirty="0">
              <a:highlight>
                <a:srgbClr val="C0C0C0"/>
              </a:highlight>
            </a:endParaRPr>
          </a:p>
        </p:txBody>
      </p:sp>
      <p:sp>
        <p:nvSpPr>
          <p:cNvPr id="214" name="TextBox 213"/>
          <p:cNvSpPr txBox="1"/>
          <p:nvPr/>
        </p:nvSpPr>
        <p:spPr>
          <a:xfrm>
            <a:off x="1367582" y="5336639"/>
            <a:ext cx="18373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46" name="Rounded Rectangle 245"/>
          <p:cNvSpPr/>
          <p:nvPr/>
        </p:nvSpPr>
        <p:spPr>
          <a:xfrm>
            <a:off x="2115199" y="6315266"/>
            <a:ext cx="1548505" cy="137664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47" name="TextBox 246"/>
          <p:cNvSpPr txBox="1"/>
          <p:nvPr/>
        </p:nvSpPr>
        <p:spPr>
          <a:xfrm>
            <a:off x="2129942" y="631487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Clock_Wiz_1</a:t>
            </a:r>
            <a:endParaRPr lang="en-US" sz="4400" b="1" dirty="0"/>
          </a:p>
        </p:txBody>
      </p:sp>
      <p:cxnSp>
        <p:nvCxnSpPr>
          <p:cNvPr id="248" name="Straight Connector 247"/>
          <p:cNvCxnSpPr>
            <a:endCxn id="252" idx="1"/>
          </p:cNvCxnSpPr>
          <p:nvPr/>
        </p:nvCxnSpPr>
        <p:spPr>
          <a:xfrm>
            <a:off x="1625397" y="7147289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/>
          <p:cNvCxnSpPr>
            <a:endCxn id="253" idx="1"/>
          </p:cNvCxnSpPr>
          <p:nvPr/>
        </p:nvCxnSpPr>
        <p:spPr>
          <a:xfrm>
            <a:off x="1622939" y="7427066"/>
            <a:ext cx="48515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TextBox 251"/>
          <p:cNvSpPr txBox="1"/>
          <p:nvPr/>
        </p:nvSpPr>
        <p:spPr>
          <a:xfrm>
            <a:off x="2108090" y="6962623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53" name="TextBox 252"/>
          <p:cNvSpPr txBox="1"/>
          <p:nvPr/>
        </p:nvSpPr>
        <p:spPr>
          <a:xfrm>
            <a:off x="2108089" y="7242400"/>
            <a:ext cx="81656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resetn</a:t>
            </a:r>
            <a:endParaRPr lang="en-US" sz="1800" dirty="0"/>
          </a:p>
        </p:txBody>
      </p:sp>
      <p:cxnSp>
        <p:nvCxnSpPr>
          <p:cNvPr id="254" name="Straight Connector 253"/>
          <p:cNvCxnSpPr/>
          <p:nvPr/>
        </p:nvCxnSpPr>
        <p:spPr>
          <a:xfrm>
            <a:off x="3620656" y="6853236"/>
            <a:ext cx="568958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/>
          <p:cNvSpPr txBox="1"/>
          <p:nvPr/>
        </p:nvSpPr>
        <p:spPr>
          <a:xfrm>
            <a:off x="2661588" y="6668570"/>
            <a:ext cx="9906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clk_out1</a:t>
            </a:r>
          </a:p>
        </p:txBody>
      </p:sp>
      <p:cxnSp>
        <p:nvCxnSpPr>
          <p:cNvPr id="256" name="Straight Connector 255"/>
          <p:cNvCxnSpPr/>
          <p:nvPr/>
        </p:nvCxnSpPr>
        <p:spPr>
          <a:xfrm>
            <a:off x="3633964" y="7158957"/>
            <a:ext cx="5556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TextBox 256"/>
          <p:cNvSpPr txBox="1"/>
          <p:nvPr/>
        </p:nvSpPr>
        <p:spPr>
          <a:xfrm>
            <a:off x="2661588" y="6974291"/>
            <a:ext cx="9881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clk_out2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3669778" y="6476760"/>
            <a:ext cx="140854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259" name="TextBox 258"/>
          <p:cNvSpPr txBox="1"/>
          <p:nvPr/>
        </p:nvSpPr>
        <p:spPr>
          <a:xfrm>
            <a:off x="3620656" y="6813756"/>
            <a:ext cx="14085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clk_50</a:t>
            </a:r>
          </a:p>
        </p:txBody>
      </p:sp>
      <p:sp>
        <p:nvSpPr>
          <p:cNvPr id="265" name="TextBox 264"/>
          <p:cNvSpPr txBox="1"/>
          <p:nvPr/>
        </p:nvSpPr>
        <p:spPr>
          <a:xfrm>
            <a:off x="1571037" y="6772072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266" name="TextBox 265"/>
          <p:cNvSpPr txBox="1"/>
          <p:nvPr/>
        </p:nvSpPr>
        <p:spPr>
          <a:xfrm>
            <a:off x="1116514" y="7051849"/>
            <a:ext cx="98546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269" name="Straight Connector 268"/>
          <p:cNvCxnSpPr>
            <a:endCxn id="270" idx="1"/>
          </p:cNvCxnSpPr>
          <p:nvPr/>
        </p:nvCxnSpPr>
        <p:spPr>
          <a:xfrm>
            <a:off x="216351" y="2249448"/>
            <a:ext cx="74084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/>
          <p:cNvSpPr txBox="1"/>
          <p:nvPr/>
        </p:nvSpPr>
        <p:spPr>
          <a:xfrm>
            <a:off x="957200" y="206478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sp>
        <p:nvSpPr>
          <p:cNvPr id="271" name="Rounded Rectangle 270"/>
          <p:cNvSpPr/>
          <p:nvPr/>
        </p:nvSpPr>
        <p:spPr>
          <a:xfrm>
            <a:off x="1371600" y="2153065"/>
            <a:ext cx="2952226" cy="5919849"/>
          </a:xfrm>
          <a:prstGeom prst="roundRect">
            <a:avLst>
              <a:gd name="adj" fmla="val 1279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72" name="TextBox 271"/>
          <p:cNvSpPr txBox="1"/>
          <p:nvPr/>
        </p:nvSpPr>
        <p:spPr>
          <a:xfrm>
            <a:off x="9911313" y="4207265"/>
            <a:ext cx="2066822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BRAM_SDP</a:t>
            </a:r>
          </a:p>
        </p:txBody>
      </p:sp>
      <p:sp>
        <p:nvSpPr>
          <p:cNvPr id="273" name="Rounded Rectangle 272"/>
          <p:cNvSpPr/>
          <p:nvPr/>
        </p:nvSpPr>
        <p:spPr>
          <a:xfrm>
            <a:off x="5863180" y="1849840"/>
            <a:ext cx="1959248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274" name="TextBox 273"/>
          <p:cNvSpPr txBox="1"/>
          <p:nvPr/>
        </p:nvSpPr>
        <p:spPr>
          <a:xfrm>
            <a:off x="6096000" y="1822802"/>
            <a:ext cx="152400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Counter (unsigned)</a:t>
            </a:r>
            <a:endParaRPr lang="en-US" sz="4400" b="1" dirty="0"/>
          </a:p>
        </p:txBody>
      </p:sp>
      <p:cxnSp>
        <p:nvCxnSpPr>
          <p:cNvPr id="279" name="Straight Connector 278"/>
          <p:cNvCxnSpPr>
            <a:stCxn id="280" idx="3"/>
            <a:endCxn id="283" idx="1"/>
          </p:cNvCxnSpPr>
          <p:nvPr/>
        </p:nvCxnSpPr>
        <p:spPr>
          <a:xfrm>
            <a:off x="5384707" y="2237780"/>
            <a:ext cx="485151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279"/>
          <p:cNvSpPr txBox="1"/>
          <p:nvPr/>
        </p:nvSpPr>
        <p:spPr>
          <a:xfrm>
            <a:off x="4625165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283" name="TextBox 282"/>
          <p:cNvSpPr txBox="1"/>
          <p:nvPr/>
        </p:nvSpPr>
        <p:spPr>
          <a:xfrm>
            <a:off x="5869858" y="2053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cxnSp>
        <p:nvCxnSpPr>
          <p:cNvPr id="288" name="Elbow Connector 287"/>
          <p:cNvCxnSpPr/>
          <p:nvPr/>
        </p:nvCxnSpPr>
        <p:spPr>
          <a:xfrm rot="16200000" flipH="1">
            <a:off x="6801492" y="2627827"/>
            <a:ext cx="647585" cy="564961"/>
          </a:xfrm>
          <a:prstGeom prst="bentConnector3">
            <a:avLst>
              <a:gd name="adj1" fmla="val 500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73" idx="2"/>
          </p:cNvCxnSpPr>
          <p:nvPr/>
        </p:nvCxnSpPr>
        <p:spPr>
          <a:xfrm rot="5400000">
            <a:off x="6281156" y="2644308"/>
            <a:ext cx="594116" cy="52918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rapezoid 299"/>
          <p:cNvSpPr/>
          <p:nvPr/>
        </p:nvSpPr>
        <p:spPr>
          <a:xfrm rot="10800000">
            <a:off x="7032352" y="3222298"/>
            <a:ext cx="1741624" cy="729313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/>
          <p:cNvSpPr txBox="1"/>
          <p:nvPr/>
        </p:nvSpPr>
        <p:spPr>
          <a:xfrm>
            <a:off x="7141164" y="34363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sp>
        <p:nvSpPr>
          <p:cNvPr id="318" name="Rounded Rectangle 317"/>
          <p:cNvSpPr/>
          <p:nvPr/>
        </p:nvSpPr>
        <p:spPr>
          <a:xfrm>
            <a:off x="12445998" y="7507248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19" name="TextBox 318"/>
          <p:cNvSpPr txBox="1"/>
          <p:nvPr/>
        </p:nvSpPr>
        <p:spPr>
          <a:xfrm>
            <a:off x="12569314" y="7703582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20" name="Straight Connector 319"/>
          <p:cNvCxnSpPr/>
          <p:nvPr/>
        </p:nvCxnSpPr>
        <p:spPr>
          <a:xfrm>
            <a:off x="12856053" y="6954026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/>
          <p:cNvCxnSpPr/>
          <p:nvPr/>
        </p:nvCxnSpPr>
        <p:spPr>
          <a:xfrm>
            <a:off x="13767346" y="6954629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/>
          <p:nvPr/>
        </p:nvCxnSpPr>
        <p:spPr>
          <a:xfrm>
            <a:off x="12043850" y="6967893"/>
            <a:ext cx="812238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TextBox 326"/>
          <p:cNvSpPr txBox="1"/>
          <p:nvPr/>
        </p:nvSpPr>
        <p:spPr>
          <a:xfrm>
            <a:off x="10813593" y="6777514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DOUT</a:t>
            </a:r>
          </a:p>
        </p:txBody>
      </p:sp>
      <p:sp>
        <p:nvSpPr>
          <p:cNvPr id="328" name="TextBox 327"/>
          <p:cNvSpPr txBox="1"/>
          <p:nvPr/>
        </p:nvSpPr>
        <p:spPr>
          <a:xfrm>
            <a:off x="12052002" y="6606064"/>
            <a:ext cx="125971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readL</a:t>
            </a:r>
            <a:endParaRPr lang="en-US" sz="1800" dirty="0"/>
          </a:p>
        </p:txBody>
      </p:sp>
      <p:sp>
        <p:nvSpPr>
          <p:cNvPr id="330" name="TextBox 329"/>
          <p:cNvSpPr txBox="1"/>
          <p:nvPr/>
        </p:nvSpPr>
        <p:spPr>
          <a:xfrm>
            <a:off x="13795272" y="6979682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1" name="Straight Connector 330"/>
          <p:cNvCxnSpPr>
            <a:stCxn id="332" idx="3"/>
            <a:endCxn id="333" idx="1"/>
          </p:cNvCxnSpPr>
          <p:nvPr/>
        </p:nvCxnSpPr>
        <p:spPr>
          <a:xfrm flipV="1">
            <a:off x="13782561" y="5478675"/>
            <a:ext cx="951692" cy="1484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TextBox 331"/>
          <p:cNvSpPr txBox="1"/>
          <p:nvPr/>
        </p:nvSpPr>
        <p:spPr>
          <a:xfrm>
            <a:off x="12649200" y="5296976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row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14734253" y="5294009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row</a:t>
            </a:r>
          </a:p>
        </p:txBody>
      </p:sp>
      <p:cxnSp>
        <p:nvCxnSpPr>
          <p:cNvPr id="334" name="Straight Connector 333"/>
          <p:cNvCxnSpPr>
            <a:stCxn id="343" idx="3"/>
            <a:endCxn id="336" idx="1"/>
          </p:cNvCxnSpPr>
          <p:nvPr/>
        </p:nvCxnSpPr>
        <p:spPr>
          <a:xfrm flipV="1">
            <a:off x="12043850" y="5907048"/>
            <a:ext cx="2678603" cy="5713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TextBox 334"/>
          <p:cNvSpPr txBox="1"/>
          <p:nvPr/>
        </p:nvSpPr>
        <p:spPr>
          <a:xfrm>
            <a:off x="12049239" y="5558314"/>
            <a:ext cx="1133361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6" name="TextBox 335"/>
          <p:cNvSpPr txBox="1"/>
          <p:nvPr/>
        </p:nvSpPr>
        <p:spPr>
          <a:xfrm>
            <a:off x="14722453" y="5722382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column</a:t>
            </a:r>
          </a:p>
        </p:txBody>
      </p:sp>
      <p:sp>
        <p:nvSpPr>
          <p:cNvPr id="339" name="TextBox 338"/>
          <p:cNvSpPr txBox="1"/>
          <p:nvPr/>
        </p:nvSpPr>
        <p:spPr>
          <a:xfrm>
            <a:off x="14288319" y="5493783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0" name="Straight Connector 339"/>
          <p:cNvCxnSpPr/>
          <p:nvPr/>
        </p:nvCxnSpPr>
        <p:spPr>
          <a:xfrm flipV="1">
            <a:off x="14116573" y="5329714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1" name="TextBox 340"/>
          <p:cNvSpPr txBox="1"/>
          <p:nvPr/>
        </p:nvSpPr>
        <p:spPr>
          <a:xfrm>
            <a:off x="14288319" y="58747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42" name="Straight Connector 341"/>
          <p:cNvCxnSpPr/>
          <p:nvPr/>
        </p:nvCxnSpPr>
        <p:spPr>
          <a:xfrm flipV="1">
            <a:off x="14116573" y="5710713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10813593" y="5728095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RDADDR</a:t>
            </a:r>
          </a:p>
        </p:txBody>
      </p:sp>
      <p:cxnSp>
        <p:nvCxnSpPr>
          <p:cNvPr id="344" name="Straight Connector 343"/>
          <p:cNvCxnSpPr/>
          <p:nvPr/>
        </p:nvCxnSpPr>
        <p:spPr>
          <a:xfrm>
            <a:off x="12023747" y="5082185"/>
            <a:ext cx="545567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/>
          <p:cNvSpPr txBox="1"/>
          <p:nvPr/>
        </p:nvSpPr>
        <p:spPr>
          <a:xfrm>
            <a:off x="10797740" y="4903232"/>
            <a:ext cx="12302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 </a:t>
            </a:r>
            <a:r>
              <a:rPr lang="en-US" sz="1800" dirty="0" err="1"/>
              <a:t>rENB</a:t>
            </a:r>
            <a:endParaRPr lang="en-US" sz="1800" dirty="0"/>
          </a:p>
        </p:txBody>
      </p:sp>
      <p:pic>
        <p:nvPicPr>
          <p:cNvPr id="35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4600" y="7865100"/>
            <a:ext cx="953381" cy="766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4" name="Rounded Rectangle 353"/>
          <p:cNvSpPr/>
          <p:nvPr/>
        </p:nvSpPr>
        <p:spPr>
          <a:xfrm>
            <a:off x="5141758" y="7253149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55" name="Straight Connector 354"/>
          <p:cNvCxnSpPr/>
          <p:nvPr/>
        </p:nvCxnSpPr>
        <p:spPr>
          <a:xfrm>
            <a:off x="555181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6380833" y="6699927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/>
          <p:cNvSpPr txBox="1"/>
          <p:nvPr/>
        </p:nvSpPr>
        <p:spPr>
          <a:xfrm>
            <a:off x="6380833" y="6719570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triggerVolt</a:t>
            </a:r>
            <a:endParaRPr lang="en-US" sz="1800" dirty="0"/>
          </a:p>
        </p:txBody>
      </p:sp>
      <p:sp>
        <p:nvSpPr>
          <p:cNvPr id="359" name="TextBox 358"/>
          <p:cNvSpPr txBox="1"/>
          <p:nvPr/>
        </p:nvSpPr>
        <p:spPr>
          <a:xfrm>
            <a:off x="5245477" y="7253149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62" name="TextBox 361"/>
          <p:cNvSpPr txBox="1"/>
          <p:nvPr/>
        </p:nvSpPr>
        <p:spPr>
          <a:xfrm>
            <a:off x="6131170" y="7244030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cxnSp>
        <p:nvCxnSpPr>
          <p:cNvPr id="363" name="Elbow Connector 362"/>
          <p:cNvCxnSpPr>
            <a:stCxn id="362" idx="3"/>
          </p:cNvCxnSpPr>
          <p:nvPr/>
        </p:nvCxnSpPr>
        <p:spPr>
          <a:xfrm>
            <a:off x="6926430" y="7428696"/>
            <a:ext cx="693570" cy="60028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Rounded Rectangle 372"/>
          <p:cNvSpPr/>
          <p:nvPr/>
        </p:nvSpPr>
        <p:spPr>
          <a:xfrm>
            <a:off x="4692509" y="7920514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74" name="TextBox 373"/>
          <p:cNvSpPr txBox="1"/>
          <p:nvPr/>
        </p:nvSpPr>
        <p:spPr>
          <a:xfrm>
            <a:off x="4815825" y="8086681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375" name="Straight Connector 374"/>
          <p:cNvCxnSpPr/>
          <p:nvPr/>
        </p:nvCxnSpPr>
        <p:spPr>
          <a:xfrm>
            <a:off x="4174716" y="8479532"/>
            <a:ext cx="502222" cy="17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TextBox 375"/>
          <p:cNvSpPr txBox="1"/>
          <p:nvPr/>
        </p:nvSpPr>
        <p:spPr>
          <a:xfrm>
            <a:off x="4704160" y="7898114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3742800" y="8160262"/>
            <a:ext cx="75954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ready</a:t>
            </a:r>
          </a:p>
        </p:txBody>
      </p:sp>
      <p:sp>
        <p:nvSpPr>
          <p:cNvPr id="382" name="TextBox 381"/>
          <p:cNvSpPr txBox="1"/>
          <p:nvPr/>
        </p:nvSpPr>
        <p:spPr>
          <a:xfrm>
            <a:off x="6783526" y="7691914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G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6781800" y="811684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84" name="Straight Connector 383"/>
          <p:cNvCxnSpPr>
            <a:stCxn id="351" idx="3"/>
            <a:endCxn id="385" idx="1"/>
          </p:cNvCxnSpPr>
          <p:nvPr/>
        </p:nvCxnSpPr>
        <p:spPr>
          <a:xfrm flipV="1">
            <a:off x="8547981" y="8247397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5" name="TextBox 384"/>
          <p:cNvSpPr txBox="1"/>
          <p:nvPr/>
        </p:nvSpPr>
        <p:spPr>
          <a:xfrm>
            <a:off x="8917486" y="8062731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90" name="Rounded Rectangle 389"/>
          <p:cNvSpPr/>
          <p:nvPr/>
        </p:nvSpPr>
        <p:spPr>
          <a:xfrm>
            <a:off x="5141758" y="8894940"/>
            <a:ext cx="1770632" cy="369332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cxnSp>
        <p:nvCxnSpPr>
          <p:cNvPr id="391" name="Straight Connector 390"/>
          <p:cNvCxnSpPr/>
          <p:nvPr/>
        </p:nvCxnSpPr>
        <p:spPr>
          <a:xfrm>
            <a:off x="6584915" y="8341718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TextBox 392"/>
          <p:cNvSpPr txBox="1"/>
          <p:nvPr/>
        </p:nvSpPr>
        <p:spPr>
          <a:xfrm>
            <a:off x="5245477" y="889494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sp>
        <p:nvSpPr>
          <p:cNvPr id="394" name="TextBox 393"/>
          <p:cNvSpPr txBox="1"/>
          <p:nvPr/>
        </p:nvSpPr>
        <p:spPr>
          <a:xfrm>
            <a:off x="6131170" y="8885821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L</a:t>
            </a:r>
          </a:p>
        </p:txBody>
      </p:sp>
      <p:cxnSp>
        <p:nvCxnSpPr>
          <p:cNvPr id="395" name="Elbow Connector 394"/>
          <p:cNvCxnSpPr>
            <a:stCxn id="394" idx="3"/>
          </p:cNvCxnSpPr>
          <p:nvPr/>
        </p:nvCxnSpPr>
        <p:spPr>
          <a:xfrm flipV="1">
            <a:off x="6926430" y="8481413"/>
            <a:ext cx="693570" cy="58907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endCxn id="373" idx="0"/>
          </p:cNvCxnSpPr>
          <p:nvPr/>
        </p:nvCxnSpPr>
        <p:spPr>
          <a:xfrm>
            <a:off x="5575300" y="7735848"/>
            <a:ext cx="2525" cy="184666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/>
          <p:cNvCxnSpPr/>
          <p:nvPr/>
        </p:nvCxnSpPr>
        <p:spPr>
          <a:xfrm>
            <a:off x="5575300" y="8577352"/>
            <a:ext cx="0" cy="31924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Elbow Connector 196"/>
          <p:cNvCxnSpPr/>
          <p:nvPr/>
        </p:nvCxnSpPr>
        <p:spPr>
          <a:xfrm rot="16200000" flipH="1">
            <a:off x="5815986" y="7609134"/>
            <a:ext cx="1339811" cy="197346"/>
          </a:xfrm>
          <a:prstGeom prst="bentConnector3">
            <a:avLst>
              <a:gd name="adj1" fmla="val 1116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TextBox 412"/>
          <p:cNvSpPr txBox="1"/>
          <p:nvPr/>
        </p:nvSpPr>
        <p:spPr>
          <a:xfrm>
            <a:off x="5177670" y="790432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5" name="TextBox 414"/>
          <p:cNvSpPr txBox="1"/>
          <p:nvPr/>
        </p:nvSpPr>
        <p:spPr>
          <a:xfrm>
            <a:off x="5181600" y="829503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6" name="TextBox 415"/>
          <p:cNvSpPr txBox="1"/>
          <p:nvPr/>
        </p:nvSpPr>
        <p:spPr>
          <a:xfrm>
            <a:off x="5334000" y="7551182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17" name="TextBox 416"/>
          <p:cNvSpPr txBox="1"/>
          <p:nvPr/>
        </p:nvSpPr>
        <p:spPr>
          <a:xfrm>
            <a:off x="5348514" y="8544628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18" name="Rounded Rectangle 417"/>
          <p:cNvSpPr/>
          <p:nvPr/>
        </p:nvSpPr>
        <p:spPr>
          <a:xfrm rot="16200000">
            <a:off x="5944123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20" name="TextBox 419"/>
          <p:cNvSpPr txBox="1"/>
          <p:nvPr/>
        </p:nvSpPr>
        <p:spPr>
          <a:xfrm>
            <a:off x="6658856" y="4692741"/>
            <a:ext cx="65865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421" name="TextBox 420"/>
          <p:cNvSpPr txBox="1"/>
          <p:nvPr/>
        </p:nvSpPr>
        <p:spPr>
          <a:xfrm>
            <a:off x="6203082" y="5426477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</a:t>
            </a:r>
          </a:p>
        </p:txBody>
      </p:sp>
      <p:sp>
        <p:nvSpPr>
          <p:cNvPr id="422" name="TextBox 421"/>
          <p:cNvSpPr txBox="1"/>
          <p:nvPr/>
        </p:nvSpPr>
        <p:spPr>
          <a:xfrm>
            <a:off x="6656710" y="5412659"/>
            <a:ext cx="79526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sp>
        <p:nvSpPr>
          <p:cNvPr id="424" name="TextBox 423"/>
          <p:cNvSpPr txBox="1"/>
          <p:nvPr/>
        </p:nvSpPr>
        <p:spPr>
          <a:xfrm rot="16200000">
            <a:off x="6036833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Register</a:t>
            </a:r>
            <a:endParaRPr lang="en-US" sz="4400" b="1" dirty="0"/>
          </a:p>
        </p:txBody>
      </p:sp>
      <p:cxnSp>
        <p:nvCxnSpPr>
          <p:cNvPr id="425" name="Straight Connector 424"/>
          <p:cNvCxnSpPr/>
          <p:nvPr/>
        </p:nvCxnSpPr>
        <p:spPr>
          <a:xfrm flipV="1">
            <a:off x="5994308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/>
          <p:cNvCxnSpPr/>
          <p:nvPr/>
        </p:nvCxnSpPr>
        <p:spPr>
          <a:xfrm>
            <a:off x="6648262" y="4395428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TextBox 427"/>
          <p:cNvSpPr txBox="1"/>
          <p:nvPr/>
        </p:nvSpPr>
        <p:spPr>
          <a:xfrm>
            <a:off x="6206060" y="4018650"/>
            <a:ext cx="88440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ready</a:t>
            </a:r>
          </a:p>
        </p:txBody>
      </p:sp>
      <p:sp>
        <p:nvSpPr>
          <p:cNvPr id="429" name="Rounded Rectangle 428"/>
          <p:cNvSpPr/>
          <p:nvPr/>
        </p:nvSpPr>
        <p:spPr>
          <a:xfrm rot="16200000">
            <a:off x="7134289" y="5263472"/>
            <a:ext cx="1770632" cy="683918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433" name="TextBox 432"/>
          <p:cNvSpPr txBox="1"/>
          <p:nvPr/>
        </p:nvSpPr>
        <p:spPr>
          <a:xfrm rot="16200000">
            <a:off x="7226999" y="5426478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sign2Unsign</a:t>
            </a:r>
            <a:endParaRPr lang="en-US" sz="4400" b="1" dirty="0"/>
          </a:p>
        </p:txBody>
      </p:sp>
      <p:cxnSp>
        <p:nvCxnSpPr>
          <p:cNvPr id="434" name="Straight Connector 433"/>
          <p:cNvCxnSpPr/>
          <p:nvPr/>
        </p:nvCxnSpPr>
        <p:spPr>
          <a:xfrm flipV="1">
            <a:off x="7184474" y="5597325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Trapezoid 436"/>
          <p:cNvSpPr/>
          <p:nvPr/>
        </p:nvSpPr>
        <p:spPr>
          <a:xfrm rot="5400000">
            <a:off x="8497457" y="5338005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8" name="TextBox 437"/>
          <p:cNvSpPr txBox="1"/>
          <p:nvPr/>
        </p:nvSpPr>
        <p:spPr>
          <a:xfrm rot="16200000">
            <a:off x="8612975" y="5422937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439" name="Straight Connector 438"/>
          <p:cNvCxnSpPr>
            <a:endCxn id="440" idx="1"/>
          </p:cNvCxnSpPr>
          <p:nvPr/>
        </p:nvCxnSpPr>
        <p:spPr>
          <a:xfrm flipV="1">
            <a:off x="9372009" y="5662219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TextBox 439"/>
          <p:cNvSpPr txBox="1"/>
          <p:nvPr/>
        </p:nvSpPr>
        <p:spPr>
          <a:xfrm>
            <a:off x="9854701" y="5477553"/>
            <a:ext cx="13387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Din</a:t>
            </a:r>
          </a:p>
        </p:txBody>
      </p:sp>
      <p:cxnSp>
        <p:nvCxnSpPr>
          <p:cNvPr id="449" name="Elbow Connector 448"/>
          <p:cNvCxnSpPr/>
          <p:nvPr/>
        </p:nvCxnSpPr>
        <p:spPr>
          <a:xfrm rot="16200000" flipH="1">
            <a:off x="8259925" y="4841680"/>
            <a:ext cx="879891" cy="248574"/>
          </a:xfrm>
          <a:prstGeom prst="bentConnector3">
            <a:avLst>
              <a:gd name="adj1" fmla="val 9948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/>
          <p:cNvSpPr txBox="1"/>
          <p:nvPr/>
        </p:nvSpPr>
        <p:spPr>
          <a:xfrm>
            <a:off x="8765181" y="566717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cxnSp>
        <p:nvCxnSpPr>
          <p:cNvPr id="451" name="Straight Connector 450"/>
          <p:cNvCxnSpPr/>
          <p:nvPr/>
        </p:nvCxnSpPr>
        <p:spPr>
          <a:xfrm flipV="1">
            <a:off x="8334235" y="5843918"/>
            <a:ext cx="482692" cy="2967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TextBox 451"/>
          <p:cNvSpPr txBox="1"/>
          <p:nvPr/>
        </p:nvSpPr>
        <p:spPr>
          <a:xfrm>
            <a:off x="8761748" y="522085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454" name="TextBox 453"/>
          <p:cNvSpPr txBox="1"/>
          <p:nvPr/>
        </p:nvSpPr>
        <p:spPr>
          <a:xfrm>
            <a:off x="7806824" y="4186714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455" name="Straight Connector 454"/>
          <p:cNvCxnSpPr/>
          <p:nvPr/>
        </p:nvCxnSpPr>
        <p:spPr>
          <a:xfrm>
            <a:off x="9119471" y="4734942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TextBox 455"/>
          <p:cNvSpPr txBox="1"/>
          <p:nvPr/>
        </p:nvSpPr>
        <p:spPr>
          <a:xfrm>
            <a:off x="8676663" y="4358164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460" name="Elbow Connector 459"/>
          <p:cNvCxnSpPr/>
          <p:nvPr/>
        </p:nvCxnSpPr>
        <p:spPr>
          <a:xfrm flipV="1">
            <a:off x="5551849" y="6244114"/>
            <a:ext cx="911292" cy="527962"/>
          </a:xfrm>
          <a:prstGeom prst="bentConnector3">
            <a:avLst>
              <a:gd name="adj1" fmla="val -21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/>
          <p:cNvCxnSpPr/>
          <p:nvPr/>
        </p:nvCxnSpPr>
        <p:spPr>
          <a:xfrm>
            <a:off x="7187661" y="6239462"/>
            <a:ext cx="489985" cy="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8350507" y="6234810"/>
            <a:ext cx="225074" cy="2326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/>
          <p:cNvCxnSpPr/>
          <p:nvPr/>
        </p:nvCxnSpPr>
        <p:spPr>
          <a:xfrm>
            <a:off x="7691850" y="6239462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/>
          <p:cNvCxnSpPr/>
          <p:nvPr/>
        </p:nvCxnSpPr>
        <p:spPr>
          <a:xfrm>
            <a:off x="8547981" y="5843918"/>
            <a:ext cx="0" cy="392055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/>
          <p:cNvCxnSpPr/>
          <p:nvPr/>
        </p:nvCxnSpPr>
        <p:spPr>
          <a:xfrm flipV="1">
            <a:off x="6705600" y="26349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Elbow Connector 492"/>
          <p:cNvCxnSpPr>
            <a:endCxn id="495" idx="1"/>
          </p:cNvCxnSpPr>
          <p:nvPr/>
        </p:nvCxnSpPr>
        <p:spPr>
          <a:xfrm>
            <a:off x="7918347" y="4184638"/>
            <a:ext cx="1914339" cy="493782"/>
          </a:xfrm>
          <a:prstGeom prst="bentConnector3">
            <a:avLst>
              <a:gd name="adj1" fmla="val 8482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5" name="TextBox 494"/>
          <p:cNvSpPr txBox="1"/>
          <p:nvPr/>
        </p:nvSpPr>
        <p:spPr>
          <a:xfrm>
            <a:off x="9832686" y="4493754"/>
            <a:ext cx="129405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WRADDR</a:t>
            </a:r>
          </a:p>
        </p:txBody>
      </p:sp>
      <p:cxnSp>
        <p:nvCxnSpPr>
          <p:cNvPr id="498" name="Straight Connector 497"/>
          <p:cNvCxnSpPr>
            <a:cxnSpLocks/>
            <a:endCxn id="500" idx="1"/>
          </p:cNvCxnSpPr>
          <p:nvPr/>
        </p:nvCxnSpPr>
        <p:spPr>
          <a:xfrm>
            <a:off x="14222406" y="5164309"/>
            <a:ext cx="482692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0" name="TextBox 499"/>
          <p:cNvSpPr txBox="1"/>
          <p:nvPr/>
        </p:nvSpPr>
        <p:spPr>
          <a:xfrm>
            <a:off x="14705098" y="4979643"/>
            <a:ext cx="138610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ch2_enable</a:t>
            </a:r>
          </a:p>
        </p:txBody>
      </p:sp>
      <p:cxnSp>
        <p:nvCxnSpPr>
          <p:cNvPr id="501" name="Straight Connector 500"/>
          <p:cNvCxnSpPr>
            <a:cxnSpLocks/>
            <a:endCxn id="503" idx="1"/>
          </p:cNvCxnSpPr>
          <p:nvPr/>
        </p:nvCxnSpPr>
        <p:spPr>
          <a:xfrm>
            <a:off x="14231179" y="4832252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TextBox 502"/>
          <p:cNvSpPr txBox="1"/>
          <p:nvPr/>
        </p:nvSpPr>
        <p:spPr>
          <a:xfrm>
            <a:off x="14713872" y="4647586"/>
            <a:ext cx="13861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ch1_enable</a:t>
            </a:r>
          </a:p>
        </p:txBody>
      </p:sp>
      <p:cxnSp>
        <p:nvCxnSpPr>
          <p:cNvPr id="506" name="Straight Connector 505"/>
          <p:cNvCxnSpPr>
            <a:stCxn id="507" idx="3"/>
            <a:endCxn id="508" idx="1"/>
          </p:cNvCxnSpPr>
          <p:nvPr/>
        </p:nvCxnSpPr>
        <p:spPr>
          <a:xfrm>
            <a:off x="14205126" y="7889280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TextBox 506"/>
          <p:cNvSpPr txBox="1"/>
          <p:nvPr/>
        </p:nvSpPr>
        <p:spPr>
          <a:xfrm>
            <a:off x="13834230" y="7704614"/>
            <a:ext cx="370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E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14687819" y="7704614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512" name="TextBox 511"/>
          <p:cNvSpPr txBox="1"/>
          <p:nvPr/>
        </p:nvSpPr>
        <p:spPr>
          <a:xfrm>
            <a:off x="12381069" y="6967893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3" name="Straight Connector 512"/>
          <p:cNvCxnSpPr/>
          <p:nvPr/>
        </p:nvCxnSpPr>
        <p:spPr>
          <a:xfrm flipV="1">
            <a:off x="12708752" y="7041721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TextBox 513"/>
          <p:cNvSpPr txBox="1"/>
          <p:nvPr/>
        </p:nvSpPr>
        <p:spPr>
          <a:xfrm>
            <a:off x="13309600" y="6968014"/>
            <a:ext cx="46006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515" name="Straight Connector 514"/>
          <p:cNvCxnSpPr/>
          <p:nvPr/>
        </p:nvCxnSpPr>
        <p:spPr>
          <a:xfrm flipV="1">
            <a:off x="13637283" y="70418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/>
          <p:cNvSpPr txBox="1"/>
          <p:nvPr/>
        </p:nvSpPr>
        <p:spPr>
          <a:xfrm>
            <a:off x="4495800" y="5869339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7" name="Straight Connector 516"/>
          <p:cNvCxnSpPr/>
          <p:nvPr/>
        </p:nvCxnSpPr>
        <p:spPr>
          <a:xfrm flipV="1">
            <a:off x="4381259" y="5781470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" name="TextBox 517"/>
          <p:cNvSpPr txBox="1"/>
          <p:nvPr/>
        </p:nvSpPr>
        <p:spPr>
          <a:xfrm>
            <a:off x="4521496" y="55583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19" name="Straight Connector 518"/>
          <p:cNvCxnSpPr/>
          <p:nvPr/>
        </p:nvCxnSpPr>
        <p:spPr>
          <a:xfrm flipV="1">
            <a:off x="4406955" y="5470445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TextBox 519"/>
          <p:cNvSpPr txBox="1"/>
          <p:nvPr/>
        </p:nvSpPr>
        <p:spPr>
          <a:xfrm>
            <a:off x="4534141" y="524786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1" name="Straight Connector 520"/>
          <p:cNvCxnSpPr/>
          <p:nvPr/>
        </p:nvCxnSpPr>
        <p:spPr>
          <a:xfrm flipV="1">
            <a:off x="4419600" y="515999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TextBox 521"/>
          <p:cNvSpPr txBox="1"/>
          <p:nvPr/>
        </p:nvSpPr>
        <p:spPr>
          <a:xfrm>
            <a:off x="4559837" y="4936840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18</a:t>
            </a:r>
          </a:p>
        </p:txBody>
      </p:sp>
      <p:cxnSp>
        <p:nvCxnSpPr>
          <p:cNvPr id="523" name="Straight Connector 522"/>
          <p:cNvCxnSpPr/>
          <p:nvPr/>
        </p:nvCxnSpPr>
        <p:spPr>
          <a:xfrm flipV="1">
            <a:off x="4445296" y="4848971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1" name="TextBox 530"/>
          <p:cNvSpPr txBox="1"/>
          <p:nvPr/>
        </p:nvSpPr>
        <p:spPr>
          <a:xfrm>
            <a:off x="9170546" y="339828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33" name="Straight Connector 532"/>
          <p:cNvCxnSpPr>
            <a:stCxn id="531" idx="1"/>
            <a:endCxn id="300" idx="1"/>
          </p:cNvCxnSpPr>
          <p:nvPr/>
        </p:nvCxnSpPr>
        <p:spPr>
          <a:xfrm flipH="1">
            <a:off x="8682812" y="3582948"/>
            <a:ext cx="487734" cy="40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Straight Connector 550"/>
          <p:cNvCxnSpPr/>
          <p:nvPr/>
        </p:nvCxnSpPr>
        <p:spPr>
          <a:xfrm flipV="1">
            <a:off x="7924800" y="3940826"/>
            <a:ext cx="0" cy="250110"/>
          </a:xfrm>
          <a:prstGeom prst="line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/>
          <p:cNvCxnSpPr>
            <a:endCxn id="558" idx="1"/>
          </p:cNvCxnSpPr>
          <p:nvPr/>
        </p:nvCxnSpPr>
        <p:spPr>
          <a:xfrm>
            <a:off x="9374862" y="7482364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TextBox 557"/>
          <p:cNvSpPr txBox="1"/>
          <p:nvPr/>
        </p:nvSpPr>
        <p:spPr>
          <a:xfrm>
            <a:off x="9857555" y="7297698"/>
            <a:ext cx="9401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wrENB</a:t>
            </a:r>
            <a:endParaRPr lang="en-US" sz="1800" dirty="0"/>
          </a:p>
        </p:txBody>
      </p:sp>
      <p:sp>
        <p:nvSpPr>
          <p:cNvPr id="561" name="Trapezoid 560"/>
          <p:cNvSpPr/>
          <p:nvPr/>
        </p:nvSpPr>
        <p:spPr>
          <a:xfrm rot="5400000">
            <a:off x="8534477" y="7180873"/>
            <a:ext cx="1224663" cy="571266"/>
          </a:xfrm>
          <a:prstGeom prst="trapezoid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2" name="TextBox 561"/>
          <p:cNvSpPr txBox="1"/>
          <p:nvPr/>
        </p:nvSpPr>
        <p:spPr>
          <a:xfrm rot="16200000">
            <a:off x="8649995" y="7265805"/>
            <a:ext cx="107163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Mux</a:t>
            </a:r>
            <a:endParaRPr lang="en-US" sz="4400" b="1" dirty="0"/>
          </a:p>
        </p:txBody>
      </p:sp>
      <p:cxnSp>
        <p:nvCxnSpPr>
          <p:cNvPr id="565" name="Straight Connector 564"/>
          <p:cNvCxnSpPr/>
          <p:nvPr/>
        </p:nvCxnSpPr>
        <p:spPr>
          <a:xfrm>
            <a:off x="9156491" y="6577810"/>
            <a:ext cx="0" cy="32253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TextBox 565"/>
          <p:cNvSpPr txBox="1"/>
          <p:nvPr/>
        </p:nvSpPr>
        <p:spPr>
          <a:xfrm>
            <a:off x="8713683" y="6201032"/>
            <a:ext cx="88561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569" name="Straight Connector 568"/>
          <p:cNvCxnSpPr>
            <a:stCxn id="570" idx="3"/>
          </p:cNvCxnSpPr>
          <p:nvPr/>
        </p:nvCxnSpPr>
        <p:spPr>
          <a:xfrm flipV="1">
            <a:off x="8479697" y="7213332"/>
            <a:ext cx="381478" cy="134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0" name="TextBox 569"/>
          <p:cNvSpPr txBox="1"/>
          <p:nvPr/>
        </p:nvSpPr>
        <p:spPr>
          <a:xfrm>
            <a:off x="7391400" y="7030007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exWen</a:t>
            </a:r>
            <a:endParaRPr lang="en-US" sz="1800" dirty="0"/>
          </a:p>
        </p:txBody>
      </p:sp>
      <p:cxnSp>
        <p:nvCxnSpPr>
          <p:cNvPr id="572" name="Straight Connector 571"/>
          <p:cNvCxnSpPr>
            <a:stCxn id="573" idx="3"/>
          </p:cNvCxnSpPr>
          <p:nvPr/>
        </p:nvCxnSpPr>
        <p:spPr>
          <a:xfrm>
            <a:off x="8479697" y="7659648"/>
            <a:ext cx="381478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TextBox 572"/>
          <p:cNvSpPr txBox="1"/>
          <p:nvPr/>
        </p:nvSpPr>
        <p:spPr>
          <a:xfrm>
            <a:off x="7391400" y="7474982"/>
            <a:ext cx="1088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582" name="TextBox 581"/>
          <p:cNvSpPr txBox="1"/>
          <p:nvPr/>
        </p:nvSpPr>
        <p:spPr>
          <a:xfrm>
            <a:off x="8763000" y="7474982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0</a:t>
            </a:r>
          </a:p>
        </p:txBody>
      </p:sp>
      <p:sp>
        <p:nvSpPr>
          <p:cNvPr id="583" name="TextBox 582"/>
          <p:cNvSpPr txBox="1"/>
          <p:nvPr/>
        </p:nvSpPr>
        <p:spPr>
          <a:xfrm>
            <a:off x="8775333" y="7028666"/>
            <a:ext cx="41957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585" name="TextBox 584"/>
          <p:cNvSpPr txBox="1"/>
          <p:nvPr/>
        </p:nvSpPr>
        <p:spPr>
          <a:xfrm>
            <a:off x="14722346" y="24291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tr_volt</a:t>
            </a:r>
            <a:endParaRPr lang="en-US" sz="1800" dirty="0"/>
          </a:p>
        </p:txBody>
      </p:sp>
      <p:sp>
        <p:nvSpPr>
          <p:cNvPr id="586" name="TextBox 585"/>
          <p:cNvSpPr txBox="1"/>
          <p:nvPr/>
        </p:nvSpPr>
        <p:spPr>
          <a:xfrm>
            <a:off x="14716000" y="3267373"/>
            <a:ext cx="90948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02" name="TextBox 301"/>
          <p:cNvSpPr txBox="1"/>
          <p:nvPr/>
        </p:nvSpPr>
        <p:spPr>
          <a:xfrm>
            <a:off x="9030519" y="4122182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08" name="Straight Connector 307"/>
          <p:cNvCxnSpPr/>
          <p:nvPr/>
        </p:nvCxnSpPr>
        <p:spPr>
          <a:xfrm flipV="1">
            <a:off x="8976668" y="407251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/>
          <p:cNvCxnSpPr/>
          <p:nvPr/>
        </p:nvCxnSpPr>
        <p:spPr>
          <a:xfrm flipV="1">
            <a:off x="6548092" y="5018831"/>
            <a:ext cx="708257" cy="2968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/>
          <p:cNvCxnSpPr/>
          <p:nvPr/>
        </p:nvCxnSpPr>
        <p:spPr>
          <a:xfrm>
            <a:off x="5791200" y="5024914"/>
            <a:ext cx="671941" cy="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/>
          <p:nvPr/>
        </p:nvCxnSpPr>
        <p:spPr>
          <a:xfrm rot="16200000" flipV="1">
            <a:off x="6968002" y="5217253"/>
            <a:ext cx="586232" cy="201554"/>
          </a:xfrm>
          <a:prstGeom prst="bentConnector3">
            <a:avLst>
              <a:gd name="adj1" fmla="val 100374"/>
            </a:avLst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/>
          <p:cNvCxnSpPr>
            <a:stCxn id="349" idx="2"/>
          </p:cNvCxnSpPr>
          <p:nvPr/>
        </p:nvCxnSpPr>
        <p:spPr>
          <a:xfrm flipH="1">
            <a:off x="8288076" y="1436132"/>
            <a:ext cx="34947" cy="179796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/>
          <p:cNvSpPr txBox="1"/>
          <p:nvPr/>
        </p:nvSpPr>
        <p:spPr>
          <a:xfrm>
            <a:off x="8308481" y="1894155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29" name="Straight Connector 328"/>
          <p:cNvCxnSpPr/>
          <p:nvPr/>
        </p:nvCxnSpPr>
        <p:spPr>
          <a:xfrm flipV="1">
            <a:off x="8136735" y="1730086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>
            <a:cxnSpLocks/>
            <a:stCxn id="338" idx="2"/>
          </p:cNvCxnSpPr>
          <p:nvPr/>
        </p:nvCxnSpPr>
        <p:spPr>
          <a:xfrm flipH="1">
            <a:off x="10336581" y="1680061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/>
          <p:cNvSpPr txBox="1"/>
          <p:nvPr/>
        </p:nvSpPr>
        <p:spPr>
          <a:xfrm>
            <a:off x="9788252" y="1033730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r>
              <a:rPr lang="en-US" sz="1800" dirty="0"/>
              <a:t> switch(2)</a:t>
            </a:r>
          </a:p>
        </p:txBody>
      </p:sp>
      <p:cxnSp>
        <p:nvCxnSpPr>
          <p:cNvPr id="347" name="Straight Connector 346"/>
          <p:cNvCxnSpPr>
            <a:stCxn id="348" idx="2"/>
          </p:cNvCxnSpPr>
          <p:nvPr/>
        </p:nvCxnSpPr>
        <p:spPr>
          <a:xfrm>
            <a:off x="9261248" y="1443514"/>
            <a:ext cx="0" cy="70580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8686800" y="1074182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sp>
        <p:nvSpPr>
          <p:cNvPr id="349" name="TextBox 348"/>
          <p:cNvSpPr txBox="1"/>
          <p:nvPr/>
        </p:nvSpPr>
        <p:spPr>
          <a:xfrm>
            <a:off x="7748575" y="1066800"/>
            <a:ext cx="114889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exWrAddr</a:t>
            </a:r>
            <a:endParaRPr lang="en-US" sz="1800" dirty="0"/>
          </a:p>
        </p:txBody>
      </p:sp>
      <p:sp>
        <p:nvSpPr>
          <p:cNvPr id="350" name="Rounded Rectangle 349"/>
          <p:cNvSpPr/>
          <p:nvPr/>
        </p:nvSpPr>
        <p:spPr>
          <a:xfrm>
            <a:off x="4782568" y="3205956"/>
            <a:ext cx="1770632" cy="762000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352" name="TextBox 351"/>
          <p:cNvSpPr txBox="1"/>
          <p:nvPr/>
        </p:nvSpPr>
        <p:spPr>
          <a:xfrm>
            <a:off x="4905884" y="3402290"/>
            <a:ext cx="15240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b="1" dirty="0"/>
              <a:t>Compare</a:t>
            </a:r>
            <a:endParaRPr lang="en-US" sz="4400" b="1" dirty="0"/>
          </a:p>
        </p:txBody>
      </p:sp>
      <p:cxnSp>
        <p:nvCxnSpPr>
          <p:cNvPr id="353" name="Straight Connector 352"/>
          <p:cNvCxnSpPr/>
          <p:nvPr/>
        </p:nvCxnSpPr>
        <p:spPr>
          <a:xfrm>
            <a:off x="5192623" y="2652734"/>
            <a:ext cx="35" cy="55062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TextBox 355"/>
          <p:cNvSpPr txBox="1"/>
          <p:nvPr/>
        </p:nvSpPr>
        <p:spPr>
          <a:xfrm>
            <a:off x="5192623" y="2672377"/>
            <a:ext cx="91132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3FF</a:t>
            </a:r>
          </a:p>
        </p:txBody>
      </p:sp>
      <p:sp>
        <p:nvSpPr>
          <p:cNvPr id="360" name="TextBox 359"/>
          <p:cNvSpPr txBox="1"/>
          <p:nvPr/>
        </p:nvSpPr>
        <p:spPr>
          <a:xfrm>
            <a:off x="4648200" y="2713514"/>
            <a:ext cx="47984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cxnSp>
        <p:nvCxnSpPr>
          <p:cNvPr id="361" name="Straight Connector 360"/>
          <p:cNvCxnSpPr/>
          <p:nvPr/>
        </p:nvCxnSpPr>
        <p:spPr>
          <a:xfrm flipV="1">
            <a:off x="5014802" y="2787342"/>
            <a:ext cx="264757" cy="2309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/>
          <p:cNvCxnSpPr/>
          <p:nvPr/>
        </p:nvCxnSpPr>
        <p:spPr>
          <a:xfrm flipV="1">
            <a:off x="6542116" y="3574041"/>
            <a:ext cx="369505" cy="101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TextBox 364"/>
          <p:cNvSpPr txBox="1"/>
          <p:nvPr/>
        </p:nvSpPr>
        <p:spPr>
          <a:xfrm>
            <a:off x="6543228" y="3207782"/>
            <a:ext cx="4551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366" name="TextBox 365"/>
          <p:cNvSpPr txBox="1"/>
          <p:nvPr/>
        </p:nvSpPr>
        <p:spPr>
          <a:xfrm>
            <a:off x="4595771" y="10286716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/>
          <p:cNvSpPr txBox="1"/>
          <p:nvPr/>
        </p:nvSpPr>
        <p:spPr>
          <a:xfrm>
            <a:off x="3901369" y="10282507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70" name="TextBox 369"/>
          <p:cNvSpPr txBox="1"/>
          <p:nvPr/>
        </p:nvSpPr>
        <p:spPr>
          <a:xfrm>
            <a:off x="6287319" y="2561114"/>
            <a:ext cx="57068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10</a:t>
            </a:r>
          </a:p>
        </p:txBody>
      </p:sp>
      <p:sp>
        <p:nvSpPr>
          <p:cNvPr id="371" name="TextBox 370"/>
          <p:cNvSpPr txBox="1"/>
          <p:nvPr/>
        </p:nvSpPr>
        <p:spPr>
          <a:xfrm>
            <a:off x="6920686" y="2571762"/>
            <a:ext cx="153751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write_cntr</a:t>
            </a:r>
            <a:endParaRPr lang="en-US" sz="1800" dirty="0"/>
          </a:p>
        </p:txBody>
      </p:sp>
      <p:sp>
        <p:nvSpPr>
          <p:cNvPr id="372" name="TextBox 371"/>
          <p:cNvSpPr txBox="1"/>
          <p:nvPr/>
        </p:nvSpPr>
        <p:spPr>
          <a:xfrm>
            <a:off x="12077604" y="4796314"/>
            <a:ext cx="604256" cy="3663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>
                <a:latin typeface="Courier" pitchFamily="49" charset="0"/>
              </a:rPr>
              <a:t>‘1’</a:t>
            </a:r>
          </a:p>
        </p:txBody>
      </p:sp>
      <p:cxnSp>
        <p:nvCxnSpPr>
          <p:cNvPr id="312" name="Straight Connector 311"/>
          <p:cNvCxnSpPr/>
          <p:nvPr/>
        </p:nvCxnSpPr>
        <p:spPr>
          <a:xfrm>
            <a:off x="6463975" y="6247051"/>
            <a:ext cx="669715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/>
          <p:cNvCxnSpPr>
            <a:endCxn id="369" idx="1"/>
          </p:cNvCxnSpPr>
          <p:nvPr/>
        </p:nvCxnSpPr>
        <p:spPr>
          <a:xfrm>
            <a:off x="609600" y="11398354"/>
            <a:ext cx="33923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/>
          <p:cNvCxnSpPr>
            <a:endCxn id="377" idx="1"/>
          </p:cNvCxnSpPr>
          <p:nvPr/>
        </p:nvCxnSpPr>
        <p:spPr>
          <a:xfrm>
            <a:off x="607142" y="11631876"/>
            <a:ext cx="341690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/>
          <p:cNvSpPr txBox="1"/>
          <p:nvPr/>
        </p:nvSpPr>
        <p:spPr>
          <a:xfrm>
            <a:off x="948833" y="11213688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/>
          <p:cNvSpPr txBox="1"/>
          <p:nvPr/>
        </p:nvSpPr>
        <p:spPr>
          <a:xfrm>
            <a:off x="948832" y="11447210"/>
            <a:ext cx="99285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/>
          <p:cNvSpPr txBox="1"/>
          <p:nvPr/>
        </p:nvSpPr>
        <p:spPr>
          <a:xfrm>
            <a:off x="12242577" y="9498816"/>
            <a:ext cx="157217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15" name="TextBox 314"/>
          <p:cNvSpPr txBox="1"/>
          <p:nvPr/>
        </p:nvSpPr>
        <p:spPr>
          <a:xfrm>
            <a:off x="11226085" y="9514685"/>
            <a:ext cx="141666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316" name="Straight Connector 315"/>
          <p:cNvCxnSpPr/>
          <p:nvPr/>
        </p:nvCxnSpPr>
        <p:spPr>
          <a:xfrm>
            <a:off x="12573000" y="9877650"/>
            <a:ext cx="0" cy="121920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/>
          <p:cNvCxnSpPr/>
          <p:nvPr/>
        </p:nvCxnSpPr>
        <p:spPr>
          <a:xfrm>
            <a:off x="13028664" y="9884018"/>
            <a:ext cx="0" cy="121920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2308953" y="11156961"/>
            <a:ext cx="140704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80" name="TextBox 379"/>
          <p:cNvSpPr txBox="1"/>
          <p:nvPr/>
        </p:nvSpPr>
        <p:spPr>
          <a:xfrm>
            <a:off x="11344051" y="11156961"/>
            <a:ext cx="1202776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  <a:p>
            <a:pPr algn="ctr"/>
            <a:endParaRPr lang="en-US" sz="1800" dirty="0"/>
          </a:p>
        </p:txBody>
      </p:sp>
      <p:cxnSp>
        <p:nvCxnSpPr>
          <p:cNvPr id="381" name="Straight Connector 380"/>
          <p:cNvCxnSpPr/>
          <p:nvPr/>
        </p:nvCxnSpPr>
        <p:spPr>
          <a:xfrm flipV="1">
            <a:off x="11762669" y="10341217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/>
          <p:nvPr/>
        </p:nvCxnSpPr>
        <p:spPr>
          <a:xfrm flipV="1">
            <a:off x="12866852" y="10385152"/>
            <a:ext cx="323623" cy="3048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/>
          <p:cNvCxnSpPr/>
          <p:nvPr/>
        </p:nvCxnSpPr>
        <p:spPr>
          <a:xfrm>
            <a:off x="4318490" y="43127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TextBox 367"/>
          <p:cNvSpPr txBox="1"/>
          <p:nvPr/>
        </p:nvSpPr>
        <p:spPr>
          <a:xfrm>
            <a:off x="3246310" y="4114058"/>
            <a:ext cx="1044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4930360" y="6926224"/>
            <a:ext cx="651986" cy="7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4930360" y="6900345"/>
            <a:ext cx="0" cy="83550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4920633" y="7725843"/>
            <a:ext cx="658597" cy="13755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69DBD65E-4271-4DAB-AE75-F7D361B7BE22}"/>
              </a:ext>
            </a:extLst>
          </p:cNvPr>
          <p:cNvCxnSpPr>
            <a:stCxn id="388" idx="3"/>
            <a:endCxn id="389" idx="1"/>
          </p:cNvCxnSpPr>
          <p:nvPr/>
        </p:nvCxnSpPr>
        <p:spPr>
          <a:xfrm>
            <a:off x="14222406" y="4511983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TextBox 387">
            <a:extLst>
              <a:ext uri="{FF2B5EF4-FFF2-40B4-BE49-F238E27FC236}">
                <a16:creationId xmlns:a16="http://schemas.microsoft.com/office/drawing/2014/main" id="{87B21CA3-7B6C-4927-85B7-8D332A8FD844}"/>
              </a:ext>
            </a:extLst>
          </p:cNvPr>
          <p:cNvSpPr txBox="1"/>
          <p:nvPr/>
        </p:nvSpPr>
        <p:spPr>
          <a:xfrm>
            <a:off x="12819207" y="4327317"/>
            <a:ext cx="14031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ch2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3693BE83-EEFB-4FFA-A229-C77DC8C83555}"/>
              </a:ext>
            </a:extLst>
          </p:cNvPr>
          <p:cNvSpPr txBox="1"/>
          <p:nvPr/>
        </p:nvSpPr>
        <p:spPr>
          <a:xfrm>
            <a:off x="14705099" y="4327317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ch2</a:t>
            </a:r>
          </a:p>
        </p:txBody>
      </p: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FEE8A7A0-5E75-4545-B2B6-8A8A91EB0A62}"/>
              </a:ext>
            </a:extLst>
          </p:cNvPr>
          <p:cNvCxnSpPr>
            <a:stCxn id="396" idx="3"/>
            <a:endCxn id="397" idx="1"/>
          </p:cNvCxnSpPr>
          <p:nvPr/>
        </p:nvCxnSpPr>
        <p:spPr>
          <a:xfrm>
            <a:off x="14231179" y="4179926"/>
            <a:ext cx="482693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TextBox 395">
            <a:extLst>
              <a:ext uri="{FF2B5EF4-FFF2-40B4-BE49-F238E27FC236}">
                <a16:creationId xmlns:a16="http://schemas.microsoft.com/office/drawing/2014/main" id="{AB482EF1-0EB7-4FE5-9714-E649FC4F2222}"/>
              </a:ext>
            </a:extLst>
          </p:cNvPr>
          <p:cNvSpPr txBox="1"/>
          <p:nvPr/>
        </p:nvSpPr>
        <p:spPr>
          <a:xfrm>
            <a:off x="12819841" y="3995260"/>
            <a:ext cx="141133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ch1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BD66B207-D564-4DC6-BB3F-B4232B62FE36}"/>
              </a:ext>
            </a:extLst>
          </p:cNvPr>
          <p:cNvSpPr txBox="1"/>
          <p:nvPr/>
        </p:nvSpPr>
        <p:spPr>
          <a:xfrm>
            <a:off x="14713872" y="3995260"/>
            <a:ext cx="533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ch1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63573302-764C-46FC-A52F-DDBB174618F6}"/>
              </a:ext>
            </a:extLst>
          </p:cNvPr>
          <p:cNvSpPr txBox="1"/>
          <p:nvPr/>
        </p:nvSpPr>
        <p:spPr>
          <a:xfrm>
            <a:off x="11057000" y="104851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ch1_enable switch(0)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A30F2B21-DBD6-4910-AD11-3D7C1AF95271}"/>
              </a:ext>
            </a:extLst>
          </p:cNvPr>
          <p:cNvSpPr txBox="1"/>
          <p:nvPr/>
        </p:nvSpPr>
        <p:spPr>
          <a:xfrm>
            <a:off x="12412643" y="1040056"/>
            <a:ext cx="1411338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ch2_enable switch(1)</a:t>
            </a:r>
          </a:p>
        </p:txBody>
      </p: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78A6EC16-4110-4AA2-A62B-4C0C2879512F}"/>
              </a:ext>
            </a:extLst>
          </p:cNvPr>
          <p:cNvCxnSpPr/>
          <p:nvPr/>
        </p:nvCxnSpPr>
        <p:spPr>
          <a:xfrm>
            <a:off x="11682622" y="1671405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C632027F-CA36-4606-B17B-AFA96CF457B8}"/>
              </a:ext>
            </a:extLst>
          </p:cNvPr>
          <p:cNvCxnSpPr/>
          <p:nvPr/>
        </p:nvCxnSpPr>
        <p:spPr>
          <a:xfrm>
            <a:off x="13028663" y="1637521"/>
            <a:ext cx="3646" cy="34902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63D45164-78C3-4926-8FF0-083DE9505321}"/>
              </a:ext>
            </a:extLst>
          </p:cNvPr>
          <p:cNvCxnSpPr>
            <a:cxnSpLocks/>
            <a:stCxn id="407" idx="2"/>
          </p:cNvCxnSpPr>
          <p:nvPr/>
        </p:nvCxnSpPr>
        <p:spPr>
          <a:xfrm flipH="1">
            <a:off x="4530495" y="1671405"/>
            <a:ext cx="3646" cy="32534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F4CBA137-5F86-4502-A99A-D14661CDA876}"/>
              </a:ext>
            </a:extLst>
          </p:cNvPr>
          <p:cNvSpPr txBox="1"/>
          <p:nvPr/>
        </p:nvSpPr>
        <p:spPr>
          <a:xfrm>
            <a:off x="3982166" y="1025074"/>
            <a:ext cx="1103950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r>
              <a:rPr lang="en-US" sz="1800" dirty="0"/>
              <a:t> switch(3)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69AF5-0A02-55F6-49F5-0DE5D2544253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</p:spTree>
    <p:extLst>
      <p:ext uri="{BB962C8B-B14F-4D97-AF65-F5344CB8AC3E}">
        <p14:creationId xmlns:p14="http://schemas.microsoft.com/office/powerpoint/2010/main" val="2709113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FB81E-5DB7-704B-6426-ECA50398E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7885A31-E941-3414-1B1D-4C2686CC1DA4}"/>
              </a:ext>
            </a:extLst>
          </p:cNvPr>
          <p:cNvSpPr/>
          <p:nvPr/>
        </p:nvSpPr>
        <p:spPr>
          <a:xfrm>
            <a:off x="5333999" y="914399"/>
            <a:ext cx="12774675" cy="942957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75289E-9BE5-59B4-5314-AB7D495F8944}"/>
              </a:ext>
            </a:extLst>
          </p:cNvPr>
          <p:cNvSpPr txBox="1"/>
          <p:nvPr/>
        </p:nvSpPr>
        <p:spPr>
          <a:xfrm>
            <a:off x="5445026" y="946792"/>
            <a:ext cx="46057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my_oscope_ip_v2_0_S00_AXI.vhd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A0C32A8-DAB6-8302-8605-D6F1070F6A78}"/>
              </a:ext>
            </a:extLst>
          </p:cNvPr>
          <p:cNvSpPr/>
          <p:nvPr/>
        </p:nvSpPr>
        <p:spPr>
          <a:xfrm>
            <a:off x="9835573" y="1467323"/>
            <a:ext cx="6859501" cy="6450987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BB2E5-67EC-BF52-6C0A-E508BE1D17FD}"/>
              </a:ext>
            </a:extLst>
          </p:cNvPr>
          <p:cNvSpPr txBox="1"/>
          <p:nvPr/>
        </p:nvSpPr>
        <p:spPr>
          <a:xfrm>
            <a:off x="12479795" y="5221715"/>
            <a:ext cx="2223374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Lab2_dp.vhd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0B84491A-09D6-F690-8F7D-D2C78D4610A2}"/>
              </a:ext>
            </a:extLst>
          </p:cNvPr>
          <p:cNvSpPr/>
          <p:nvPr/>
        </p:nvSpPr>
        <p:spPr>
          <a:xfrm>
            <a:off x="8387973" y="8324639"/>
            <a:ext cx="3058900" cy="975503"/>
          </a:xfrm>
          <a:prstGeom prst="roundRect">
            <a:avLst>
              <a:gd name="adj" fmla="val 1349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434C323-8D43-6535-49FE-818020A13592}"/>
              </a:ext>
            </a:extLst>
          </p:cNvPr>
          <p:cNvSpPr txBox="1"/>
          <p:nvPr/>
        </p:nvSpPr>
        <p:spPr>
          <a:xfrm>
            <a:off x="8382562" y="8324639"/>
            <a:ext cx="1234711" cy="34680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Lab2_cu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86E2CC3-3CE8-D12B-8B7F-5D747B809B1B}"/>
              </a:ext>
            </a:extLst>
          </p:cNvPr>
          <p:cNvSpPr txBox="1"/>
          <p:nvPr/>
        </p:nvSpPr>
        <p:spPr>
          <a:xfrm>
            <a:off x="10429974" y="730831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509514F-0B65-E9C6-9E29-832849DD6023}"/>
              </a:ext>
            </a:extLst>
          </p:cNvPr>
          <p:cNvSpPr txBox="1"/>
          <p:nvPr/>
        </p:nvSpPr>
        <p:spPr>
          <a:xfrm>
            <a:off x="10073006" y="7308310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5D6A580-9590-CB13-D05C-07A91A621E37}"/>
              </a:ext>
            </a:extLst>
          </p:cNvPr>
          <p:cNvCxnSpPr>
            <a:cxnSpLocks/>
          </p:cNvCxnSpPr>
          <p:nvPr/>
        </p:nvCxnSpPr>
        <p:spPr>
          <a:xfrm>
            <a:off x="10263964" y="7585754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677B808-9490-3AB6-6CCE-6F71405EA15F}"/>
              </a:ext>
            </a:extLst>
          </p:cNvPr>
          <p:cNvCxnSpPr>
            <a:cxnSpLocks/>
          </p:cNvCxnSpPr>
          <p:nvPr/>
        </p:nvCxnSpPr>
        <p:spPr>
          <a:xfrm>
            <a:off x="10734918" y="7585755"/>
            <a:ext cx="0" cy="915870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46B9AB6-681C-5A2E-BCF3-A26FD4491348}"/>
              </a:ext>
            </a:extLst>
          </p:cNvPr>
          <p:cNvSpPr txBox="1"/>
          <p:nvPr/>
        </p:nvSpPr>
        <p:spPr>
          <a:xfrm>
            <a:off x="10738002" y="8052455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C4BC4F06-65A8-6F16-6467-BFF1AE306CAC}"/>
              </a:ext>
            </a:extLst>
          </p:cNvPr>
          <p:cNvSpPr txBox="1"/>
          <p:nvPr/>
        </p:nvSpPr>
        <p:spPr>
          <a:xfrm>
            <a:off x="9875399" y="8052455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60DB5D-2686-F2FB-453A-1102E331FB04}"/>
              </a:ext>
            </a:extLst>
          </p:cNvPr>
          <p:cNvSpPr txBox="1"/>
          <p:nvPr/>
        </p:nvSpPr>
        <p:spPr>
          <a:xfrm>
            <a:off x="10738002" y="8338665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cw</a:t>
            </a:r>
            <a:endParaRPr lang="en-US" sz="18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FE77DA8-1344-7402-FDB3-A6E9406E29E2}"/>
              </a:ext>
            </a:extLst>
          </p:cNvPr>
          <p:cNvSpPr txBox="1"/>
          <p:nvPr/>
        </p:nvSpPr>
        <p:spPr>
          <a:xfrm>
            <a:off x="9875399" y="8338665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sw</a:t>
            </a:r>
            <a:endParaRPr lang="en-US" sz="1800" dirty="0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FC37706-ACB5-A98E-21B8-51BC0377C77C}"/>
              </a:ext>
            </a:extLst>
          </p:cNvPr>
          <p:cNvCxnSpPr>
            <a:cxnSpLocks/>
          </p:cNvCxnSpPr>
          <p:nvPr/>
        </p:nvCxnSpPr>
        <p:spPr>
          <a:xfrm flipV="1">
            <a:off x="10149026" y="7929205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142F875-ABFB-2729-D491-074C732691B9}"/>
              </a:ext>
            </a:extLst>
          </p:cNvPr>
          <p:cNvCxnSpPr>
            <a:cxnSpLocks/>
          </p:cNvCxnSpPr>
          <p:nvPr/>
        </p:nvCxnSpPr>
        <p:spPr>
          <a:xfrm flipV="1">
            <a:off x="10626628" y="7962210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DA94945B-55C0-805F-DE40-F23683F9A8D2}"/>
              </a:ext>
            </a:extLst>
          </p:cNvPr>
          <p:cNvSpPr txBox="1"/>
          <p:nvPr/>
        </p:nvSpPr>
        <p:spPr>
          <a:xfrm>
            <a:off x="12405514" y="7434152"/>
            <a:ext cx="132258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R_Bus_Out</a:t>
            </a:r>
            <a:endParaRPr lang="en-US" sz="18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07EB687B-D0CB-0403-7CF5-0298A6522587}"/>
              </a:ext>
            </a:extLst>
          </p:cNvPr>
          <p:cNvSpPr txBox="1"/>
          <p:nvPr/>
        </p:nvSpPr>
        <p:spPr>
          <a:xfrm>
            <a:off x="11269313" y="7446072"/>
            <a:ext cx="140400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L_Bus</a:t>
            </a:r>
            <a:r>
              <a:rPr lang="en-US" sz="1800" dirty="0"/>
              <a:t> Out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D6FCC085-A90E-DF41-7461-8AC6F4801601}"/>
              </a:ext>
            </a:extLst>
          </p:cNvPr>
          <p:cNvCxnSpPr/>
          <p:nvPr/>
        </p:nvCxnSpPr>
        <p:spPr>
          <a:xfrm>
            <a:off x="12199283" y="7723517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53D114C-607E-2CBD-8264-CB1B19EAD97E}"/>
              </a:ext>
            </a:extLst>
          </p:cNvPr>
          <p:cNvCxnSpPr>
            <a:cxnSpLocks/>
            <a:endCxn id="82" idx="3"/>
          </p:cNvCxnSpPr>
          <p:nvPr/>
        </p:nvCxnSpPr>
        <p:spPr>
          <a:xfrm>
            <a:off x="12931588" y="7723518"/>
            <a:ext cx="0" cy="1140908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63E3E45-3977-A7EE-2010-CC9811D50732}"/>
              </a:ext>
            </a:extLst>
          </p:cNvPr>
          <p:cNvSpPr txBox="1"/>
          <p:nvPr/>
        </p:nvSpPr>
        <p:spPr>
          <a:xfrm>
            <a:off x="12934671" y="8190218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E0413147-1244-0290-879E-03D098FD8D4E}"/>
              </a:ext>
            </a:extLst>
          </p:cNvPr>
          <p:cNvSpPr txBox="1"/>
          <p:nvPr/>
        </p:nvSpPr>
        <p:spPr>
          <a:xfrm>
            <a:off x="12199283" y="8190218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4D0F7B6-9977-17D5-E2A9-4A3799B667C7}"/>
              </a:ext>
            </a:extLst>
          </p:cNvPr>
          <p:cNvSpPr txBox="1"/>
          <p:nvPr/>
        </p:nvSpPr>
        <p:spPr>
          <a:xfrm>
            <a:off x="12402539" y="9022392"/>
            <a:ext cx="156189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slv_reg6[15:0]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40D756D-62EF-0464-D9F5-25C88D18778C}"/>
              </a:ext>
            </a:extLst>
          </p:cNvPr>
          <p:cNvSpPr txBox="1"/>
          <p:nvPr/>
        </p:nvSpPr>
        <p:spPr>
          <a:xfrm>
            <a:off x="11350272" y="8679760"/>
            <a:ext cx="158131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slv_reg5[15:0]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F9596B0-B79D-97B4-7D4E-76ECDC5002C8}"/>
              </a:ext>
            </a:extLst>
          </p:cNvPr>
          <p:cNvCxnSpPr/>
          <p:nvPr/>
        </p:nvCxnSpPr>
        <p:spPr>
          <a:xfrm flipV="1">
            <a:off x="12084345" y="8066968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224448A8-1732-758A-74C7-203D6178ED8A}"/>
              </a:ext>
            </a:extLst>
          </p:cNvPr>
          <p:cNvCxnSpPr/>
          <p:nvPr/>
        </p:nvCxnSpPr>
        <p:spPr>
          <a:xfrm flipV="1">
            <a:off x="12823298" y="8099972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D8AA339-5F99-5515-CF92-28B6212097D9}"/>
              </a:ext>
            </a:extLst>
          </p:cNvPr>
          <p:cNvSpPr txBox="1"/>
          <p:nvPr/>
        </p:nvSpPr>
        <p:spPr>
          <a:xfrm>
            <a:off x="14144301" y="7429850"/>
            <a:ext cx="1052147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exRBus</a:t>
            </a:r>
            <a:endParaRPr lang="en-US" sz="18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CAA25BF-AF43-B65A-423C-FD00218580D9}"/>
              </a:ext>
            </a:extLst>
          </p:cNvPr>
          <p:cNvSpPr txBox="1"/>
          <p:nvPr/>
        </p:nvSpPr>
        <p:spPr>
          <a:xfrm>
            <a:off x="13407281" y="7436188"/>
            <a:ext cx="11542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exLBus</a:t>
            </a:r>
            <a:endParaRPr lang="en-US" sz="18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275665-B6E4-A3EA-674F-17B729C3EE25}"/>
              </a:ext>
            </a:extLst>
          </p:cNvPr>
          <p:cNvCxnSpPr/>
          <p:nvPr/>
        </p:nvCxnSpPr>
        <p:spPr>
          <a:xfrm>
            <a:off x="13780140" y="7709986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817F9A90-BDC7-EB2E-07B6-3F8189E21812}"/>
              </a:ext>
            </a:extLst>
          </p:cNvPr>
          <p:cNvCxnSpPr>
            <a:cxnSpLocks/>
          </p:cNvCxnSpPr>
          <p:nvPr/>
        </p:nvCxnSpPr>
        <p:spPr>
          <a:xfrm flipH="1">
            <a:off x="14653819" y="7719216"/>
            <a:ext cx="16556" cy="1303176"/>
          </a:xfrm>
          <a:prstGeom prst="line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87DA1375-85F9-0068-DEC8-F8B66ADBC7D7}"/>
              </a:ext>
            </a:extLst>
          </p:cNvPr>
          <p:cNvSpPr txBox="1"/>
          <p:nvPr/>
        </p:nvSpPr>
        <p:spPr>
          <a:xfrm>
            <a:off x="14653819" y="8199943"/>
            <a:ext cx="60988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E777FB5-072F-1BFB-32DB-E480934C7E2E}"/>
              </a:ext>
            </a:extLst>
          </p:cNvPr>
          <p:cNvSpPr txBox="1"/>
          <p:nvPr/>
        </p:nvSpPr>
        <p:spPr>
          <a:xfrm>
            <a:off x="13780139" y="8176687"/>
            <a:ext cx="44472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16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D513052-E8A2-C232-34AF-AE035D2177A7}"/>
              </a:ext>
            </a:extLst>
          </p:cNvPr>
          <p:cNvSpPr txBox="1"/>
          <p:nvPr/>
        </p:nvSpPr>
        <p:spPr>
          <a:xfrm>
            <a:off x="14144301" y="9022392"/>
            <a:ext cx="1561897" cy="646331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slv_reg9[9:0]</a:t>
            </a:r>
          </a:p>
          <a:p>
            <a:pPr algn="ctr"/>
            <a:endParaRPr lang="en-US" sz="18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2735EB-9378-9156-9DB4-365F67DC5007}"/>
              </a:ext>
            </a:extLst>
          </p:cNvPr>
          <p:cNvSpPr txBox="1"/>
          <p:nvPr/>
        </p:nvSpPr>
        <p:spPr>
          <a:xfrm>
            <a:off x="13039876" y="8676303"/>
            <a:ext cx="14041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slv_reg8[9:0]</a:t>
            </a:r>
          </a:p>
        </p:txBody>
      </p: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31B0920-6BE7-F4E4-F7C0-F41476807D30}"/>
              </a:ext>
            </a:extLst>
          </p:cNvPr>
          <p:cNvCxnSpPr/>
          <p:nvPr/>
        </p:nvCxnSpPr>
        <p:spPr>
          <a:xfrm flipV="1">
            <a:off x="13665202" y="8053438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869578DB-258C-9352-A203-8165987E605E}"/>
              </a:ext>
            </a:extLst>
          </p:cNvPr>
          <p:cNvCxnSpPr/>
          <p:nvPr/>
        </p:nvCxnSpPr>
        <p:spPr>
          <a:xfrm flipV="1">
            <a:off x="14562085" y="8095671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11D51D3E-A885-9241-5FC6-F8F4F358EF79}"/>
              </a:ext>
            </a:extLst>
          </p:cNvPr>
          <p:cNvSpPr txBox="1"/>
          <p:nvPr/>
        </p:nvSpPr>
        <p:spPr>
          <a:xfrm>
            <a:off x="15341791" y="6458454"/>
            <a:ext cx="1052147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clear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89761C3E-4624-D03A-B76F-8874442BA220}"/>
              </a:ext>
            </a:extLst>
          </p:cNvPr>
          <p:cNvSpPr txBox="1"/>
          <p:nvPr/>
        </p:nvSpPr>
        <p:spPr>
          <a:xfrm>
            <a:off x="15405749" y="7190757"/>
            <a:ext cx="948074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Q</a:t>
            </a: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6045C40-491F-3F49-E14D-2BB3435A3809}"/>
              </a:ext>
            </a:extLst>
          </p:cNvPr>
          <p:cNvCxnSpPr>
            <a:cxnSpLocks/>
          </p:cNvCxnSpPr>
          <p:nvPr/>
        </p:nvCxnSpPr>
        <p:spPr>
          <a:xfrm rot="16200000">
            <a:off x="16625747" y="6933399"/>
            <a:ext cx="0" cy="91587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6D213E94-D069-D816-2317-1300422EB40A}"/>
              </a:ext>
            </a:extLst>
          </p:cNvPr>
          <p:cNvCxnSpPr>
            <a:cxnSpLocks/>
          </p:cNvCxnSpPr>
          <p:nvPr/>
        </p:nvCxnSpPr>
        <p:spPr>
          <a:xfrm rot="16200000">
            <a:off x="16625748" y="6201094"/>
            <a:ext cx="0" cy="91587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91DB6A73-90CE-337C-5CE2-DABEA124738B}"/>
              </a:ext>
            </a:extLst>
          </p:cNvPr>
          <p:cNvSpPr txBox="1"/>
          <p:nvPr/>
        </p:nvSpPr>
        <p:spPr>
          <a:xfrm>
            <a:off x="16725588" y="6243437"/>
            <a:ext cx="13830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slv_reg11[0]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F8880C6-B912-79E9-1A92-02953D86C480}"/>
              </a:ext>
            </a:extLst>
          </p:cNvPr>
          <p:cNvSpPr txBox="1"/>
          <p:nvPr/>
        </p:nvSpPr>
        <p:spPr>
          <a:xfrm>
            <a:off x="16665974" y="6966526"/>
            <a:ext cx="144270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slv_reg10[0]</a:t>
            </a:r>
          </a:p>
        </p:txBody>
      </p: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EA25328-60B0-E470-394A-BD40F4C37448}"/>
              </a:ext>
            </a:extLst>
          </p:cNvPr>
          <p:cNvCxnSpPr>
            <a:stCxn id="127" idx="3"/>
          </p:cNvCxnSpPr>
          <p:nvPr/>
        </p:nvCxnSpPr>
        <p:spPr>
          <a:xfrm flipV="1">
            <a:off x="16397199" y="3372027"/>
            <a:ext cx="976401" cy="4238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D476829-6841-86E7-16CD-1A76D0A2DD22}"/>
              </a:ext>
            </a:extLst>
          </p:cNvPr>
          <p:cNvCxnSpPr/>
          <p:nvPr/>
        </p:nvCxnSpPr>
        <p:spPr>
          <a:xfrm flipV="1">
            <a:off x="16404688" y="3648977"/>
            <a:ext cx="968912" cy="4422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D794C709-6B1E-7160-C548-A5EBAA678C88}"/>
              </a:ext>
            </a:extLst>
          </p:cNvPr>
          <p:cNvSpPr txBox="1"/>
          <p:nvPr/>
        </p:nvSpPr>
        <p:spPr>
          <a:xfrm>
            <a:off x="15735904" y="3237543"/>
            <a:ext cx="661295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18CA1EA-1054-C41D-1BC8-875A51AD8BC1}"/>
              </a:ext>
            </a:extLst>
          </p:cNvPr>
          <p:cNvSpPr txBox="1"/>
          <p:nvPr/>
        </p:nvSpPr>
        <p:spPr>
          <a:xfrm>
            <a:off x="15405749" y="3514676"/>
            <a:ext cx="9989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36D8D405-458B-4248-12AF-54ACCE28C57E}"/>
              </a:ext>
            </a:extLst>
          </p:cNvPr>
          <p:cNvCxnSpPr>
            <a:cxnSpLocks/>
            <a:stCxn id="163" idx="3"/>
            <a:endCxn id="166" idx="1"/>
          </p:cNvCxnSpPr>
          <p:nvPr/>
        </p:nvCxnSpPr>
        <p:spPr>
          <a:xfrm>
            <a:off x="9554929" y="2922002"/>
            <a:ext cx="765805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162">
            <a:extLst>
              <a:ext uri="{FF2B5EF4-FFF2-40B4-BE49-F238E27FC236}">
                <a16:creationId xmlns:a16="http://schemas.microsoft.com/office/drawing/2014/main" id="{126915B0-194F-5E89-80DF-6F14908307EE}"/>
              </a:ext>
            </a:extLst>
          </p:cNvPr>
          <p:cNvSpPr txBox="1"/>
          <p:nvPr/>
        </p:nvSpPr>
        <p:spPr>
          <a:xfrm>
            <a:off x="7087257" y="2737336"/>
            <a:ext cx="24676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S_AXI_ACLK</a:t>
            </a:r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6577EFC5-1DDA-4247-E3E0-A9D64ADFB7EE}"/>
              </a:ext>
            </a:extLst>
          </p:cNvPr>
          <p:cNvCxnSpPr>
            <a:cxnSpLocks/>
            <a:stCxn id="165" idx="3"/>
            <a:endCxn id="167" idx="1"/>
          </p:cNvCxnSpPr>
          <p:nvPr/>
        </p:nvCxnSpPr>
        <p:spPr>
          <a:xfrm>
            <a:off x="9553283" y="3132173"/>
            <a:ext cx="767451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DD5F4F1A-A4B4-8FC8-3034-0F12E3271C39}"/>
              </a:ext>
            </a:extLst>
          </p:cNvPr>
          <p:cNvSpPr txBox="1"/>
          <p:nvPr/>
        </p:nvSpPr>
        <p:spPr>
          <a:xfrm>
            <a:off x="7924800" y="2947507"/>
            <a:ext cx="16284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S_AXI_RESETN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A86B2493-7900-334A-65DF-09FA2DCC34AF}"/>
              </a:ext>
            </a:extLst>
          </p:cNvPr>
          <p:cNvSpPr txBox="1"/>
          <p:nvPr/>
        </p:nvSpPr>
        <p:spPr>
          <a:xfrm>
            <a:off x="10320734" y="2737336"/>
            <a:ext cx="60290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F1216A1-C08D-3622-B0F3-8F277865E930}"/>
              </a:ext>
            </a:extLst>
          </p:cNvPr>
          <p:cNvSpPr txBox="1"/>
          <p:nvPr/>
        </p:nvSpPr>
        <p:spPr>
          <a:xfrm>
            <a:off x="10320734" y="2947507"/>
            <a:ext cx="105526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E24FFFB6-C53D-3FE5-E353-C7BCDB245047}"/>
              </a:ext>
            </a:extLst>
          </p:cNvPr>
          <p:cNvCxnSpPr>
            <a:cxnSpLocks/>
            <a:stCxn id="169" idx="3"/>
            <a:endCxn id="170" idx="1"/>
          </p:cNvCxnSpPr>
          <p:nvPr/>
        </p:nvCxnSpPr>
        <p:spPr>
          <a:xfrm flipV="1">
            <a:off x="9552437" y="3325651"/>
            <a:ext cx="765008" cy="108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33D1AE02-2993-276C-1CDF-DE28AA18017A}"/>
              </a:ext>
            </a:extLst>
          </p:cNvPr>
          <p:cNvSpPr txBox="1"/>
          <p:nvPr/>
        </p:nvSpPr>
        <p:spPr>
          <a:xfrm>
            <a:off x="8675240" y="3151788"/>
            <a:ext cx="87719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/>
              <a:t>ctrl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3FAB7545-A48A-9350-17E5-4B75F92C4A8F}"/>
              </a:ext>
            </a:extLst>
          </p:cNvPr>
          <p:cNvSpPr txBox="1"/>
          <p:nvPr/>
        </p:nvSpPr>
        <p:spPr>
          <a:xfrm>
            <a:off x="10317445" y="3140985"/>
            <a:ext cx="85851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ctrl</a:t>
            </a:r>
          </a:p>
        </p:txBody>
      </p: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999599-6120-7434-E05A-31275DC8AA46}"/>
              </a:ext>
            </a:extLst>
          </p:cNvPr>
          <p:cNvCxnSpPr>
            <a:cxnSpLocks/>
            <a:stCxn id="176" idx="3"/>
            <a:endCxn id="179" idx="1"/>
          </p:cNvCxnSpPr>
          <p:nvPr/>
        </p:nvCxnSpPr>
        <p:spPr>
          <a:xfrm flipV="1">
            <a:off x="9551615" y="3541315"/>
            <a:ext cx="765806" cy="4193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F8DD8C5C-116B-BF98-4E72-7914450DBFBF}"/>
              </a:ext>
            </a:extLst>
          </p:cNvPr>
          <p:cNvSpPr txBox="1"/>
          <p:nvPr/>
        </p:nvSpPr>
        <p:spPr>
          <a:xfrm>
            <a:off x="7538842" y="3360842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4EF431C9-0B6D-93F4-266E-B7D19F8C407F}"/>
              </a:ext>
            </a:extLst>
          </p:cNvPr>
          <p:cNvCxnSpPr>
            <a:cxnSpLocks/>
            <a:stCxn id="178" idx="3"/>
            <a:endCxn id="180" idx="1"/>
          </p:cNvCxnSpPr>
          <p:nvPr/>
        </p:nvCxnSpPr>
        <p:spPr>
          <a:xfrm>
            <a:off x="9549970" y="3751485"/>
            <a:ext cx="767451" cy="508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CE820703-D899-979C-B9B9-955034674A4F}"/>
              </a:ext>
            </a:extLst>
          </p:cNvPr>
          <p:cNvSpPr txBox="1"/>
          <p:nvPr/>
        </p:nvSpPr>
        <p:spPr>
          <a:xfrm>
            <a:off x="7540036" y="3566819"/>
            <a:ext cx="2009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ac_adc_sdata</a:t>
            </a:r>
            <a:endParaRPr lang="en-US" sz="1800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B95B2ACB-D209-9A1C-3611-D1774C77FB84}"/>
              </a:ext>
            </a:extLst>
          </p:cNvPr>
          <p:cNvSpPr txBox="1"/>
          <p:nvPr/>
        </p:nvSpPr>
        <p:spPr>
          <a:xfrm>
            <a:off x="10317421" y="3356649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E90EA634-8FEA-5734-DA31-683A9779D722}"/>
              </a:ext>
            </a:extLst>
          </p:cNvPr>
          <p:cNvSpPr txBox="1"/>
          <p:nvPr/>
        </p:nvSpPr>
        <p:spPr>
          <a:xfrm>
            <a:off x="10317421" y="3571899"/>
            <a:ext cx="234001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ac_adc_sdata</a:t>
            </a:r>
            <a:r>
              <a:rPr lang="en-US" sz="1800" dirty="0"/>
              <a:t>(In)</a:t>
            </a:r>
          </a:p>
        </p:txBody>
      </p: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BD45C24D-1C57-D7E8-8B37-75407F124B43}"/>
              </a:ext>
            </a:extLst>
          </p:cNvPr>
          <p:cNvCxnSpPr>
            <a:cxnSpLocks/>
            <a:stCxn id="182" idx="3"/>
            <a:endCxn id="183" idx="1"/>
          </p:cNvCxnSpPr>
          <p:nvPr/>
        </p:nvCxnSpPr>
        <p:spPr>
          <a:xfrm>
            <a:off x="9554629" y="3944963"/>
            <a:ext cx="762792" cy="11501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TextBox 181">
            <a:extLst>
              <a:ext uri="{FF2B5EF4-FFF2-40B4-BE49-F238E27FC236}">
                <a16:creationId xmlns:a16="http://schemas.microsoft.com/office/drawing/2014/main" id="{41F2403F-628E-BDBA-A90A-7A7FBDBA45BD}"/>
              </a:ext>
            </a:extLst>
          </p:cNvPr>
          <p:cNvSpPr txBox="1"/>
          <p:nvPr/>
        </p:nvSpPr>
        <p:spPr>
          <a:xfrm>
            <a:off x="7550371" y="3760297"/>
            <a:ext cx="20042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ac_dac_sdata</a:t>
            </a:r>
            <a:endParaRPr lang="en-US" sz="1800" dirty="0"/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6012DFE-953C-2B8C-D39F-3A25A8000698}"/>
              </a:ext>
            </a:extLst>
          </p:cNvPr>
          <p:cNvSpPr txBox="1"/>
          <p:nvPr/>
        </p:nvSpPr>
        <p:spPr>
          <a:xfrm>
            <a:off x="10317421" y="3771798"/>
            <a:ext cx="24195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ac_dac_sdata</a:t>
            </a:r>
            <a:r>
              <a:rPr lang="en-US" sz="1800" dirty="0"/>
              <a:t>(Out)</a:t>
            </a:r>
          </a:p>
        </p:txBody>
      </p: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742DBFEA-8D84-F433-13A7-FDDC43B20885}"/>
              </a:ext>
            </a:extLst>
          </p:cNvPr>
          <p:cNvCxnSpPr>
            <a:cxnSpLocks/>
            <a:stCxn id="204" idx="3"/>
            <a:endCxn id="205" idx="1"/>
          </p:cNvCxnSpPr>
          <p:nvPr/>
        </p:nvCxnSpPr>
        <p:spPr>
          <a:xfrm>
            <a:off x="9554754" y="4157815"/>
            <a:ext cx="762667" cy="859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TextBox 203">
            <a:extLst>
              <a:ext uri="{FF2B5EF4-FFF2-40B4-BE49-F238E27FC236}">
                <a16:creationId xmlns:a16="http://schemas.microsoft.com/office/drawing/2014/main" id="{66733BDA-ED13-942A-AE22-3A17ABAED673}"/>
              </a:ext>
            </a:extLst>
          </p:cNvPr>
          <p:cNvSpPr txBox="1"/>
          <p:nvPr/>
        </p:nvSpPr>
        <p:spPr>
          <a:xfrm>
            <a:off x="7541981" y="3973149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ac_bclk</a:t>
            </a:r>
            <a:endParaRPr lang="en-US" sz="18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4D4198B-4D04-E328-630E-25D63D0E82ED}"/>
              </a:ext>
            </a:extLst>
          </p:cNvPr>
          <p:cNvSpPr txBox="1"/>
          <p:nvPr/>
        </p:nvSpPr>
        <p:spPr>
          <a:xfrm>
            <a:off x="10317421" y="3981739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2684866D-4C35-3502-CD76-EC0FDB58F608}"/>
              </a:ext>
            </a:extLst>
          </p:cNvPr>
          <p:cNvCxnSpPr>
            <a:cxnSpLocks/>
            <a:stCxn id="207" idx="3"/>
            <a:endCxn id="208" idx="1"/>
          </p:cNvCxnSpPr>
          <p:nvPr/>
        </p:nvCxnSpPr>
        <p:spPr>
          <a:xfrm>
            <a:off x="9558727" y="4382315"/>
            <a:ext cx="766641" cy="1658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TextBox 206">
            <a:extLst>
              <a:ext uri="{FF2B5EF4-FFF2-40B4-BE49-F238E27FC236}">
                <a16:creationId xmlns:a16="http://schemas.microsoft.com/office/drawing/2014/main" id="{CBFB9D91-AE72-C482-89F1-FD5711A38342}"/>
              </a:ext>
            </a:extLst>
          </p:cNvPr>
          <p:cNvSpPr txBox="1"/>
          <p:nvPr/>
        </p:nvSpPr>
        <p:spPr>
          <a:xfrm>
            <a:off x="7545954" y="4197649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ac_lrclk</a:t>
            </a:r>
            <a:endParaRPr lang="en-US" sz="1800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0EA3E96A-AD5A-5EC0-EB02-94283023009D}"/>
              </a:ext>
            </a:extLst>
          </p:cNvPr>
          <p:cNvSpPr txBox="1"/>
          <p:nvPr/>
        </p:nvSpPr>
        <p:spPr>
          <a:xfrm>
            <a:off x="10325368" y="4199307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9ACB64AD-2FBD-BB2B-36C9-451C519DFD56}"/>
              </a:ext>
            </a:extLst>
          </p:cNvPr>
          <p:cNvCxnSpPr>
            <a:cxnSpLocks/>
            <a:stCxn id="210" idx="3"/>
            <a:endCxn id="211" idx="1"/>
          </p:cNvCxnSpPr>
          <p:nvPr/>
        </p:nvCxnSpPr>
        <p:spPr>
          <a:xfrm flipV="1">
            <a:off x="9559562" y="4612941"/>
            <a:ext cx="765806" cy="1290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5820D2CF-2797-6963-263E-5C85C0DEA6FC}"/>
              </a:ext>
            </a:extLst>
          </p:cNvPr>
          <p:cNvSpPr txBox="1"/>
          <p:nvPr/>
        </p:nvSpPr>
        <p:spPr>
          <a:xfrm>
            <a:off x="7546789" y="4441181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scl</a:t>
            </a:r>
            <a:endParaRPr lang="en-US" sz="1800" dirty="0"/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CEBFB762-9D3C-BB22-DFC4-FC969C8E32D4}"/>
              </a:ext>
            </a:extLst>
          </p:cNvPr>
          <p:cNvSpPr txBox="1"/>
          <p:nvPr/>
        </p:nvSpPr>
        <p:spPr>
          <a:xfrm>
            <a:off x="10325368" y="4428275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3DD012A4-03A1-077F-C22E-24554049B3EE}"/>
              </a:ext>
            </a:extLst>
          </p:cNvPr>
          <p:cNvCxnSpPr>
            <a:cxnSpLocks/>
            <a:stCxn id="213" idx="3"/>
            <a:endCxn id="214" idx="1"/>
          </p:cNvCxnSpPr>
          <p:nvPr/>
        </p:nvCxnSpPr>
        <p:spPr>
          <a:xfrm flipV="1">
            <a:off x="9559562" y="4829741"/>
            <a:ext cx="778027" cy="3514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TextBox 212">
            <a:extLst>
              <a:ext uri="{FF2B5EF4-FFF2-40B4-BE49-F238E27FC236}">
                <a16:creationId xmlns:a16="http://schemas.microsoft.com/office/drawing/2014/main" id="{CA6F3090-B883-9E70-459A-1F6B8C56BAD6}"/>
              </a:ext>
            </a:extLst>
          </p:cNvPr>
          <p:cNvSpPr txBox="1"/>
          <p:nvPr/>
        </p:nvSpPr>
        <p:spPr>
          <a:xfrm>
            <a:off x="7546789" y="4648589"/>
            <a:ext cx="20127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67713709-C494-F6B4-4B99-D66D29793217}"/>
              </a:ext>
            </a:extLst>
          </p:cNvPr>
          <p:cNvSpPr txBox="1"/>
          <p:nvPr/>
        </p:nvSpPr>
        <p:spPr>
          <a:xfrm>
            <a:off x="10337589" y="4645075"/>
            <a:ext cx="207681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sda</a:t>
            </a:r>
            <a:endParaRPr lang="en-US" sz="1800" dirty="0"/>
          </a:p>
        </p:txBody>
      </p: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B3CF5320-7BE0-BB2A-141D-1F2D250608F4}"/>
              </a:ext>
            </a:extLst>
          </p:cNvPr>
          <p:cNvCxnSpPr>
            <a:cxnSpLocks/>
          </p:cNvCxnSpPr>
          <p:nvPr/>
        </p:nvCxnSpPr>
        <p:spPr>
          <a:xfrm>
            <a:off x="9554928" y="2340548"/>
            <a:ext cx="495799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9A93873-FCD2-8174-B5F3-BC067D90507C}"/>
              </a:ext>
            </a:extLst>
          </p:cNvPr>
          <p:cNvSpPr txBox="1"/>
          <p:nvPr/>
        </p:nvSpPr>
        <p:spPr>
          <a:xfrm>
            <a:off x="10071213" y="2173682"/>
            <a:ext cx="508309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btn</a:t>
            </a:r>
            <a:endParaRPr lang="en-US" sz="1800" dirty="0"/>
          </a:p>
        </p:txBody>
      </p: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E9306B79-0086-736B-B02E-F7E2BED03C24}"/>
              </a:ext>
            </a:extLst>
          </p:cNvPr>
          <p:cNvCxnSpPr>
            <a:cxnSpLocks/>
          </p:cNvCxnSpPr>
          <p:nvPr/>
        </p:nvCxnSpPr>
        <p:spPr>
          <a:xfrm>
            <a:off x="12150003" y="1226187"/>
            <a:ext cx="0" cy="93256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TextBox 323">
            <a:extLst>
              <a:ext uri="{FF2B5EF4-FFF2-40B4-BE49-F238E27FC236}">
                <a16:creationId xmlns:a16="http://schemas.microsoft.com/office/drawing/2014/main" id="{6826C8D8-0388-6DD3-EE65-618905B999DD}"/>
              </a:ext>
            </a:extLst>
          </p:cNvPr>
          <p:cNvSpPr txBox="1"/>
          <p:nvPr/>
        </p:nvSpPr>
        <p:spPr>
          <a:xfrm>
            <a:off x="11630149" y="1445198"/>
            <a:ext cx="56064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10</a:t>
            </a:r>
          </a:p>
        </p:txBody>
      </p: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1E3841F-D8A8-222C-879C-71F2E59903FB}"/>
              </a:ext>
            </a:extLst>
          </p:cNvPr>
          <p:cNvCxnSpPr/>
          <p:nvPr/>
        </p:nvCxnSpPr>
        <p:spPr>
          <a:xfrm flipV="1">
            <a:off x="12024563" y="1533510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C040B93B-AEB1-D434-A334-F73ADE49EF14}"/>
              </a:ext>
            </a:extLst>
          </p:cNvPr>
          <p:cNvCxnSpPr>
            <a:cxnSpLocks/>
          </p:cNvCxnSpPr>
          <p:nvPr/>
        </p:nvCxnSpPr>
        <p:spPr>
          <a:xfrm>
            <a:off x="13595446" y="1306920"/>
            <a:ext cx="10196" cy="3468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TextBox 337">
            <a:extLst>
              <a:ext uri="{FF2B5EF4-FFF2-40B4-BE49-F238E27FC236}">
                <a16:creationId xmlns:a16="http://schemas.microsoft.com/office/drawing/2014/main" id="{E9C34EB9-EA4C-0D8C-68E8-5BCFE8FE8839}"/>
              </a:ext>
            </a:extLst>
          </p:cNvPr>
          <p:cNvSpPr txBox="1"/>
          <p:nvPr/>
        </p:nvSpPr>
        <p:spPr>
          <a:xfrm>
            <a:off x="12862157" y="1664278"/>
            <a:ext cx="139425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DDDE6153-BC2C-E5C0-4A58-46FECD851982}"/>
              </a:ext>
            </a:extLst>
          </p:cNvPr>
          <p:cNvCxnSpPr>
            <a:cxnSpLocks/>
          </p:cNvCxnSpPr>
          <p:nvPr/>
        </p:nvCxnSpPr>
        <p:spPr>
          <a:xfrm>
            <a:off x="12856352" y="1341711"/>
            <a:ext cx="0" cy="37887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xtBox 347">
            <a:extLst>
              <a:ext uri="{FF2B5EF4-FFF2-40B4-BE49-F238E27FC236}">
                <a16:creationId xmlns:a16="http://schemas.microsoft.com/office/drawing/2014/main" id="{81A9E447-7B35-E417-284B-5D56B94C66F9}"/>
              </a:ext>
            </a:extLst>
          </p:cNvPr>
          <p:cNvSpPr txBox="1"/>
          <p:nvPr/>
        </p:nvSpPr>
        <p:spPr>
          <a:xfrm>
            <a:off x="12117143" y="1647362"/>
            <a:ext cx="145102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exWen</a:t>
            </a:r>
            <a:endParaRPr lang="en-US" sz="1800" dirty="0"/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59D34124-32D1-2BCF-9377-44F43048C33F}"/>
              </a:ext>
            </a:extLst>
          </p:cNvPr>
          <p:cNvSpPr txBox="1"/>
          <p:nvPr/>
        </p:nvSpPr>
        <p:spPr>
          <a:xfrm>
            <a:off x="11388234" y="2244313"/>
            <a:ext cx="145102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exWrAddr</a:t>
            </a:r>
            <a:endParaRPr lang="en-US" sz="18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74821B74-9581-2935-F2B5-9C081A1F730A}"/>
              </a:ext>
            </a:extLst>
          </p:cNvPr>
          <p:cNvSpPr txBox="1"/>
          <p:nvPr/>
        </p:nvSpPr>
        <p:spPr>
          <a:xfrm>
            <a:off x="10815945" y="7904968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EABA635C-FFF9-261D-F084-668157CF016A}"/>
              </a:ext>
            </a:extLst>
          </p:cNvPr>
          <p:cNvSpPr txBox="1"/>
          <p:nvPr/>
        </p:nvSpPr>
        <p:spPr>
          <a:xfrm>
            <a:off x="10351230" y="7901806"/>
            <a:ext cx="44202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</a:t>
            </a:r>
          </a:p>
        </p:txBody>
      </p: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C5BE22AA-CDE2-F48D-65C0-245EBEE1CEE4}"/>
              </a:ext>
            </a:extLst>
          </p:cNvPr>
          <p:cNvCxnSpPr>
            <a:cxnSpLocks/>
            <a:endCxn id="369" idx="1"/>
          </p:cNvCxnSpPr>
          <p:nvPr/>
        </p:nvCxnSpPr>
        <p:spPr>
          <a:xfrm>
            <a:off x="8149135" y="8761067"/>
            <a:ext cx="219519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D29F5206-547C-D4CA-3C56-E26CE3BE2C08}"/>
              </a:ext>
            </a:extLst>
          </p:cNvPr>
          <p:cNvCxnSpPr>
            <a:cxnSpLocks/>
            <a:endCxn id="377" idx="1"/>
          </p:cNvCxnSpPr>
          <p:nvPr/>
        </p:nvCxnSpPr>
        <p:spPr>
          <a:xfrm>
            <a:off x="8168206" y="8936490"/>
            <a:ext cx="200447" cy="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9" name="TextBox 368">
            <a:extLst>
              <a:ext uri="{FF2B5EF4-FFF2-40B4-BE49-F238E27FC236}">
                <a16:creationId xmlns:a16="http://schemas.microsoft.com/office/drawing/2014/main" id="{E03C25C5-DC9A-5E15-9753-D3D75953104F}"/>
              </a:ext>
            </a:extLst>
          </p:cNvPr>
          <p:cNvSpPr txBox="1"/>
          <p:nvPr/>
        </p:nvSpPr>
        <p:spPr>
          <a:xfrm>
            <a:off x="8368654" y="8576401"/>
            <a:ext cx="80591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8706373D-D0E1-C3E2-A2AA-70649E11BDA9}"/>
              </a:ext>
            </a:extLst>
          </p:cNvPr>
          <p:cNvSpPr txBox="1"/>
          <p:nvPr/>
        </p:nvSpPr>
        <p:spPr>
          <a:xfrm>
            <a:off x="8368653" y="8751824"/>
            <a:ext cx="150009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5FB8FD9-A7DD-BAC9-F985-6E9F54BFD2DD}"/>
              </a:ext>
            </a:extLst>
          </p:cNvPr>
          <p:cNvSpPr txBox="1"/>
          <p:nvPr/>
        </p:nvSpPr>
        <p:spPr>
          <a:xfrm>
            <a:off x="15725158" y="7448163"/>
            <a:ext cx="1052147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tr_time</a:t>
            </a:r>
            <a:endParaRPr lang="en-US" sz="1800" dirty="0"/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403334D9-078A-539D-1AF5-A8A3768FA167}"/>
              </a:ext>
            </a:extLst>
          </p:cNvPr>
          <p:cNvSpPr txBox="1"/>
          <p:nvPr/>
        </p:nvSpPr>
        <p:spPr>
          <a:xfrm>
            <a:off x="15044890" y="7460084"/>
            <a:ext cx="948074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tr_volt</a:t>
            </a:r>
            <a:endParaRPr lang="en-US" sz="1800" dirty="0"/>
          </a:p>
        </p:txBody>
      </p: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7BF28786-F8B3-CFE0-6EE3-638B4770C197}"/>
              </a:ext>
            </a:extLst>
          </p:cNvPr>
          <p:cNvCxnSpPr/>
          <p:nvPr/>
        </p:nvCxnSpPr>
        <p:spPr>
          <a:xfrm>
            <a:off x="15487329" y="7712037"/>
            <a:ext cx="0" cy="915871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631587DE-00AD-274D-1B86-9F5042348786}"/>
              </a:ext>
            </a:extLst>
          </p:cNvPr>
          <p:cNvCxnSpPr>
            <a:cxnSpLocks/>
          </p:cNvCxnSpPr>
          <p:nvPr/>
        </p:nvCxnSpPr>
        <p:spPr>
          <a:xfrm>
            <a:off x="16251232" y="7737530"/>
            <a:ext cx="0" cy="1406470"/>
          </a:xfrm>
          <a:prstGeom prst="line">
            <a:avLst/>
          </a:prstGeom>
          <a:ln w="381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>
            <a:extLst>
              <a:ext uri="{FF2B5EF4-FFF2-40B4-BE49-F238E27FC236}">
                <a16:creationId xmlns:a16="http://schemas.microsoft.com/office/drawing/2014/main" id="{1333FCE0-88E4-673D-AC4A-EFDBC22BE78C}"/>
              </a:ext>
            </a:extLst>
          </p:cNvPr>
          <p:cNvSpPr txBox="1"/>
          <p:nvPr/>
        </p:nvSpPr>
        <p:spPr>
          <a:xfrm>
            <a:off x="15416196" y="9044774"/>
            <a:ext cx="1892359" cy="64375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slv_reg13[9:0]</a:t>
            </a:r>
          </a:p>
          <a:p>
            <a:pPr algn="ctr"/>
            <a:endParaRPr lang="en-US" sz="1800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38982CC9-5684-5AC1-F369-C2105E0A6FB0}"/>
              </a:ext>
            </a:extLst>
          </p:cNvPr>
          <p:cNvSpPr txBox="1"/>
          <p:nvPr/>
        </p:nvSpPr>
        <p:spPr>
          <a:xfrm>
            <a:off x="14703169" y="8693772"/>
            <a:ext cx="165065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slv_reg12[9:0]</a:t>
            </a:r>
          </a:p>
        </p:txBody>
      </p: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A05C1AF-089C-7676-98D0-381F5F25AD14}"/>
              </a:ext>
            </a:extLst>
          </p:cNvPr>
          <p:cNvCxnSpPr/>
          <p:nvPr/>
        </p:nvCxnSpPr>
        <p:spPr>
          <a:xfrm flipV="1">
            <a:off x="15403989" y="8080980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412F5346-4572-E117-1318-A7A204E0C58E}"/>
              </a:ext>
            </a:extLst>
          </p:cNvPr>
          <p:cNvCxnSpPr/>
          <p:nvPr/>
        </p:nvCxnSpPr>
        <p:spPr>
          <a:xfrm flipV="1">
            <a:off x="16142942" y="8113984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TextBox 398">
            <a:extLst>
              <a:ext uri="{FF2B5EF4-FFF2-40B4-BE49-F238E27FC236}">
                <a16:creationId xmlns:a16="http://schemas.microsoft.com/office/drawing/2014/main" id="{66160951-0D07-4987-8B53-793E6C16EF0F}"/>
              </a:ext>
            </a:extLst>
          </p:cNvPr>
          <p:cNvSpPr txBox="1"/>
          <p:nvPr/>
        </p:nvSpPr>
        <p:spPr>
          <a:xfrm>
            <a:off x="13698000" y="1622942"/>
            <a:ext cx="17824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ch1_enable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02DB5130-38AE-3FD0-9764-AE407668CA0C}"/>
              </a:ext>
            </a:extLst>
          </p:cNvPr>
          <p:cNvSpPr txBox="1"/>
          <p:nvPr/>
        </p:nvSpPr>
        <p:spPr>
          <a:xfrm>
            <a:off x="15105304" y="1606008"/>
            <a:ext cx="178248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ch2_enable</a:t>
            </a:r>
          </a:p>
        </p:txBody>
      </p: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FBFD1451-D625-0C8A-38C3-44C59E227668}"/>
              </a:ext>
            </a:extLst>
          </p:cNvPr>
          <p:cNvCxnSpPr>
            <a:cxnSpLocks/>
          </p:cNvCxnSpPr>
          <p:nvPr/>
        </p:nvCxnSpPr>
        <p:spPr>
          <a:xfrm>
            <a:off x="10567480" y="1271163"/>
            <a:ext cx="12320" cy="3606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AEDD136C-C729-4EE1-D574-952F9E31E04C}"/>
              </a:ext>
            </a:extLst>
          </p:cNvPr>
          <p:cNvSpPr txBox="1"/>
          <p:nvPr/>
        </p:nvSpPr>
        <p:spPr>
          <a:xfrm>
            <a:off x="9844657" y="1613132"/>
            <a:ext cx="1373867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EE656527-986D-3B87-5A0C-DE242033A583}"/>
              </a:ext>
            </a:extLst>
          </p:cNvPr>
          <p:cNvCxnSpPr>
            <a:cxnSpLocks/>
          </p:cNvCxnSpPr>
          <p:nvPr/>
        </p:nvCxnSpPr>
        <p:spPr>
          <a:xfrm>
            <a:off x="14620204" y="1331488"/>
            <a:ext cx="10196" cy="3468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Straight Connector 586">
            <a:extLst>
              <a:ext uri="{FF2B5EF4-FFF2-40B4-BE49-F238E27FC236}">
                <a16:creationId xmlns:a16="http://schemas.microsoft.com/office/drawing/2014/main" id="{969C03FA-9182-2AB9-D8CB-F50EAF9519D7}"/>
              </a:ext>
            </a:extLst>
          </p:cNvPr>
          <p:cNvCxnSpPr>
            <a:cxnSpLocks/>
          </p:cNvCxnSpPr>
          <p:nvPr/>
        </p:nvCxnSpPr>
        <p:spPr>
          <a:xfrm>
            <a:off x="15913800" y="1331488"/>
            <a:ext cx="10196" cy="34680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traight Connector 667">
            <a:extLst>
              <a:ext uri="{FF2B5EF4-FFF2-40B4-BE49-F238E27FC236}">
                <a16:creationId xmlns:a16="http://schemas.microsoft.com/office/drawing/2014/main" id="{6081B0C3-03B4-C86B-C5A9-A527B5F4871A}"/>
              </a:ext>
            </a:extLst>
          </p:cNvPr>
          <p:cNvCxnSpPr>
            <a:cxnSpLocks/>
          </p:cNvCxnSpPr>
          <p:nvPr/>
        </p:nvCxnSpPr>
        <p:spPr>
          <a:xfrm>
            <a:off x="4724400" y="2590800"/>
            <a:ext cx="1295400" cy="0"/>
          </a:xfrm>
          <a:prstGeom prst="line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Straight Connector 669">
            <a:extLst>
              <a:ext uri="{FF2B5EF4-FFF2-40B4-BE49-F238E27FC236}">
                <a16:creationId xmlns:a16="http://schemas.microsoft.com/office/drawing/2014/main" id="{A5C8D46A-BFFD-D3EC-3C3D-4F15D6798FC5}"/>
              </a:ext>
            </a:extLst>
          </p:cNvPr>
          <p:cNvCxnSpPr/>
          <p:nvPr/>
        </p:nvCxnSpPr>
        <p:spPr>
          <a:xfrm flipV="1">
            <a:off x="5442531" y="2449737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TextBox 670">
            <a:extLst>
              <a:ext uri="{FF2B5EF4-FFF2-40B4-BE49-F238E27FC236}">
                <a16:creationId xmlns:a16="http://schemas.microsoft.com/office/drawing/2014/main" id="{3882ED7A-372C-6951-18CA-362FD327D447}"/>
              </a:ext>
            </a:extLst>
          </p:cNvPr>
          <p:cNvSpPr txBox="1"/>
          <p:nvPr/>
        </p:nvSpPr>
        <p:spPr>
          <a:xfrm>
            <a:off x="5330470" y="2155882"/>
            <a:ext cx="84173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32x32</a:t>
            </a:r>
          </a:p>
        </p:txBody>
      </p:sp>
      <p:sp>
        <p:nvSpPr>
          <p:cNvPr id="672" name="TextBox 671">
            <a:extLst>
              <a:ext uri="{FF2B5EF4-FFF2-40B4-BE49-F238E27FC236}">
                <a16:creationId xmlns:a16="http://schemas.microsoft.com/office/drawing/2014/main" id="{B9AA6F21-437D-049D-ADE3-7590850E535E}"/>
              </a:ext>
            </a:extLst>
          </p:cNvPr>
          <p:cNvSpPr txBox="1"/>
          <p:nvPr/>
        </p:nvSpPr>
        <p:spPr>
          <a:xfrm>
            <a:off x="6019799" y="2378617"/>
            <a:ext cx="20470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slv_reg0</a:t>
            </a:r>
            <a:r>
              <a:rPr lang="en-US" sz="1800" dirty="0">
                <a:sym typeface="Wingdings" panose="05000000000000000000" pitchFamily="2" charset="2"/>
              </a:rPr>
              <a:t>31[31..0]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1B4103-B1F8-A8AD-3AF3-74540CF1D615}"/>
              </a:ext>
            </a:extLst>
          </p:cNvPr>
          <p:cNvSpPr txBox="1"/>
          <p:nvPr/>
        </p:nvSpPr>
        <p:spPr>
          <a:xfrm>
            <a:off x="11154601" y="853639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slv_reg4[9:0]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7CC29-23FB-0DE7-49A5-42E147750EDF}"/>
              </a:ext>
            </a:extLst>
          </p:cNvPr>
          <p:cNvSpPr txBox="1"/>
          <p:nvPr/>
        </p:nvSpPr>
        <p:spPr>
          <a:xfrm>
            <a:off x="9777385" y="864266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slv_reg17[0]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50D4F5-1F79-79AC-7B0C-7DDE026A2576}"/>
              </a:ext>
            </a:extLst>
          </p:cNvPr>
          <p:cNvSpPr txBox="1"/>
          <p:nvPr/>
        </p:nvSpPr>
        <p:spPr>
          <a:xfrm>
            <a:off x="12026294" y="1039125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slv_reg7[0]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B449A4-2BCB-FDFF-48AD-A984A208D458}"/>
              </a:ext>
            </a:extLst>
          </p:cNvPr>
          <p:cNvSpPr txBox="1"/>
          <p:nvPr/>
        </p:nvSpPr>
        <p:spPr>
          <a:xfrm>
            <a:off x="12822808" y="851701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slv_reg16[0]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154C55-323D-0EF5-39F2-F3A3BD24102C}"/>
              </a:ext>
            </a:extLst>
          </p:cNvPr>
          <p:cNvSpPr txBox="1"/>
          <p:nvPr/>
        </p:nvSpPr>
        <p:spPr>
          <a:xfrm>
            <a:off x="13760292" y="1024280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slv_reg14[0]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91FBCC-DF57-0C08-3F37-0AC292469423}"/>
              </a:ext>
            </a:extLst>
          </p:cNvPr>
          <p:cNvSpPr txBox="1"/>
          <p:nvPr/>
        </p:nvSpPr>
        <p:spPr>
          <a:xfrm>
            <a:off x="14884488" y="839614"/>
            <a:ext cx="1810586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slv_reg15[0]</a:t>
            </a:r>
          </a:p>
        </p:txBody>
      </p:sp>
      <p:sp>
        <p:nvSpPr>
          <p:cNvPr id="17" name="Rounded Rectangle 5">
            <a:extLst>
              <a:ext uri="{FF2B5EF4-FFF2-40B4-BE49-F238E27FC236}">
                <a16:creationId xmlns:a16="http://schemas.microsoft.com/office/drawing/2014/main" id="{05618624-A767-70BA-AA5C-D3A52D301573}"/>
              </a:ext>
            </a:extLst>
          </p:cNvPr>
          <p:cNvSpPr/>
          <p:nvPr/>
        </p:nvSpPr>
        <p:spPr>
          <a:xfrm>
            <a:off x="3745591" y="2057399"/>
            <a:ext cx="1220150" cy="2490919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798F3D9-6088-139F-BBA8-58A26BF7CB89}"/>
              </a:ext>
            </a:extLst>
          </p:cNvPr>
          <p:cNvSpPr txBox="1"/>
          <p:nvPr/>
        </p:nvSpPr>
        <p:spPr>
          <a:xfrm>
            <a:off x="3657600" y="2109715"/>
            <a:ext cx="14478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axi_lite</a:t>
            </a:r>
            <a:endParaRPr lang="en-US" sz="2400" b="1" dirty="0"/>
          </a:p>
        </p:txBody>
      </p:sp>
      <p:sp>
        <p:nvSpPr>
          <p:cNvPr id="23" name="Rounded Rectangle 5">
            <a:extLst>
              <a:ext uri="{FF2B5EF4-FFF2-40B4-BE49-F238E27FC236}">
                <a16:creationId xmlns:a16="http://schemas.microsoft.com/office/drawing/2014/main" id="{6A3EAEB0-D880-E49F-7525-985802E694B7}"/>
              </a:ext>
            </a:extLst>
          </p:cNvPr>
          <p:cNvSpPr/>
          <p:nvPr/>
        </p:nvSpPr>
        <p:spPr>
          <a:xfrm>
            <a:off x="3352800" y="304800"/>
            <a:ext cx="14859000" cy="1025941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7748931-67E8-6EFA-0577-E81214C8F8D8}"/>
              </a:ext>
            </a:extLst>
          </p:cNvPr>
          <p:cNvCxnSpPr>
            <a:cxnSpLocks/>
          </p:cNvCxnSpPr>
          <p:nvPr/>
        </p:nvCxnSpPr>
        <p:spPr>
          <a:xfrm flipV="1">
            <a:off x="4757727" y="2947507"/>
            <a:ext cx="1203101" cy="408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C5BDA73-18CE-6984-62AA-132AF51843AF}"/>
              </a:ext>
            </a:extLst>
          </p:cNvPr>
          <p:cNvCxnSpPr>
            <a:cxnSpLocks/>
          </p:cNvCxnSpPr>
          <p:nvPr/>
        </p:nvCxnSpPr>
        <p:spPr>
          <a:xfrm flipV="1">
            <a:off x="4732447" y="3354606"/>
            <a:ext cx="1203101" cy="408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AEC551E-FE9F-8502-B6B5-B23C08BB083B}"/>
              </a:ext>
            </a:extLst>
          </p:cNvPr>
          <p:cNvSpPr txBox="1"/>
          <p:nvPr/>
        </p:nvSpPr>
        <p:spPr>
          <a:xfrm>
            <a:off x="5960828" y="2747978"/>
            <a:ext cx="20470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S_AXI_ACLK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5234D8F-CB48-0DA0-C1E0-CC30B48A9FEF}"/>
              </a:ext>
            </a:extLst>
          </p:cNvPr>
          <p:cNvSpPr txBox="1"/>
          <p:nvPr/>
        </p:nvSpPr>
        <p:spPr>
          <a:xfrm>
            <a:off x="5924390" y="3153434"/>
            <a:ext cx="2047005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S_AXI_RESETN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1DC55C8-AD49-1F87-821D-BF46580AC88A}"/>
              </a:ext>
            </a:extLst>
          </p:cNvPr>
          <p:cNvSpPr txBox="1"/>
          <p:nvPr/>
        </p:nvSpPr>
        <p:spPr>
          <a:xfrm>
            <a:off x="2819400" y="393870"/>
            <a:ext cx="46057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my_oscope_ip_v2_0.vhd</a:t>
            </a:r>
          </a:p>
        </p:txBody>
      </p:sp>
      <p:sp>
        <p:nvSpPr>
          <p:cNvPr id="38" name="Rounded Rectangle 5">
            <a:extLst>
              <a:ext uri="{FF2B5EF4-FFF2-40B4-BE49-F238E27FC236}">
                <a16:creationId xmlns:a16="http://schemas.microsoft.com/office/drawing/2014/main" id="{B52AA4C0-9DC8-8758-BF22-737EB5A63901}"/>
              </a:ext>
            </a:extLst>
          </p:cNvPr>
          <p:cNvSpPr/>
          <p:nvPr/>
        </p:nvSpPr>
        <p:spPr>
          <a:xfrm>
            <a:off x="381000" y="2071380"/>
            <a:ext cx="2284171" cy="8139420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9B0025-6486-D453-1CBB-3787A243D69F}"/>
              </a:ext>
            </a:extLst>
          </p:cNvPr>
          <p:cNvSpPr txBox="1"/>
          <p:nvPr/>
        </p:nvSpPr>
        <p:spPr>
          <a:xfrm>
            <a:off x="381000" y="2109715"/>
            <a:ext cx="1752600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 err="1"/>
              <a:t>MicroBlaze</a:t>
            </a:r>
            <a:endParaRPr lang="en-US" sz="2400" b="1" dirty="0"/>
          </a:p>
        </p:txBody>
      </p:sp>
      <p:sp>
        <p:nvSpPr>
          <p:cNvPr id="40" name="Rounded Rectangle 5">
            <a:extLst>
              <a:ext uri="{FF2B5EF4-FFF2-40B4-BE49-F238E27FC236}">
                <a16:creationId xmlns:a16="http://schemas.microsoft.com/office/drawing/2014/main" id="{F8B66D5F-022D-2B7B-C8BF-B04C69C2E006}"/>
              </a:ext>
            </a:extLst>
          </p:cNvPr>
          <p:cNvSpPr/>
          <p:nvPr/>
        </p:nvSpPr>
        <p:spPr>
          <a:xfrm>
            <a:off x="660480" y="6096000"/>
            <a:ext cx="1665064" cy="1746635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B343CB6-2001-0ECB-6DC9-32A2029E555C}"/>
              </a:ext>
            </a:extLst>
          </p:cNvPr>
          <p:cNvSpPr txBox="1"/>
          <p:nvPr/>
        </p:nvSpPr>
        <p:spPr>
          <a:xfrm>
            <a:off x="609600" y="6135511"/>
            <a:ext cx="1284462" cy="477258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lab3.c</a:t>
            </a:r>
          </a:p>
        </p:txBody>
      </p:sp>
      <p:sp>
        <p:nvSpPr>
          <p:cNvPr id="42" name="Rounded Rectangle 5">
            <a:extLst>
              <a:ext uri="{FF2B5EF4-FFF2-40B4-BE49-F238E27FC236}">
                <a16:creationId xmlns:a16="http://schemas.microsoft.com/office/drawing/2014/main" id="{A9429147-C95F-077C-0952-1FD850B0F531}"/>
              </a:ext>
            </a:extLst>
          </p:cNvPr>
          <p:cNvSpPr/>
          <p:nvPr/>
        </p:nvSpPr>
        <p:spPr>
          <a:xfrm>
            <a:off x="381000" y="10668000"/>
            <a:ext cx="5638800" cy="753673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DD7B39-ADA6-634E-B037-A0204BCC4603}"/>
              </a:ext>
            </a:extLst>
          </p:cNvPr>
          <p:cNvSpPr txBox="1"/>
          <p:nvPr/>
        </p:nvSpPr>
        <p:spPr>
          <a:xfrm>
            <a:off x="839325" y="10820400"/>
            <a:ext cx="4605701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axi_uartlite_0@40600000</a:t>
            </a:r>
          </a:p>
        </p:txBody>
      </p:sp>
      <p:sp>
        <p:nvSpPr>
          <p:cNvPr id="46" name="Rounded Rectangle 5">
            <a:extLst>
              <a:ext uri="{FF2B5EF4-FFF2-40B4-BE49-F238E27FC236}">
                <a16:creationId xmlns:a16="http://schemas.microsoft.com/office/drawing/2014/main" id="{99001005-961D-6544-453F-7E51341C4CAD}"/>
              </a:ext>
            </a:extLst>
          </p:cNvPr>
          <p:cNvSpPr/>
          <p:nvPr/>
        </p:nvSpPr>
        <p:spPr>
          <a:xfrm>
            <a:off x="179325" y="152401"/>
            <a:ext cx="18066075" cy="12648322"/>
          </a:xfrm>
          <a:prstGeom prst="roundRect">
            <a:avLst>
              <a:gd name="adj" fmla="val 381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CC025E5-E08D-C0FD-76F5-2D93FAA3198F}"/>
              </a:ext>
            </a:extLst>
          </p:cNvPr>
          <p:cNvSpPr txBox="1"/>
          <p:nvPr/>
        </p:nvSpPr>
        <p:spPr>
          <a:xfrm>
            <a:off x="381001" y="346627"/>
            <a:ext cx="2590800" cy="830997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 err="1"/>
              <a:t>Artix</a:t>
            </a:r>
            <a:r>
              <a:rPr lang="en-US" sz="2400" b="1" dirty="0"/>
              <a:t> 7</a:t>
            </a:r>
          </a:p>
          <a:p>
            <a:r>
              <a:rPr lang="en-US" sz="2400" b="1" dirty="0"/>
              <a:t>Design 1 Lab 3</a:t>
            </a:r>
          </a:p>
        </p:txBody>
      </p:sp>
      <p:sp>
        <p:nvSpPr>
          <p:cNvPr id="44" name="Rounded Rectangle 5">
            <a:extLst>
              <a:ext uri="{FF2B5EF4-FFF2-40B4-BE49-F238E27FC236}">
                <a16:creationId xmlns:a16="http://schemas.microsoft.com/office/drawing/2014/main" id="{8C89562C-ABE6-8A8B-A770-A59402113323}"/>
              </a:ext>
            </a:extLst>
          </p:cNvPr>
          <p:cNvSpPr/>
          <p:nvPr/>
        </p:nvSpPr>
        <p:spPr>
          <a:xfrm>
            <a:off x="381000" y="12039600"/>
            <a:ext cx="5638800" cy="1138835"/>
          </a:xfrm>
          <a:prstGeom prst="roundRect">
            <a:avLst>
              <a:gd name="adj" fmla="val 38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5" name="Rounded Rectangle 5">
            <a:extLst>
              <a:ext uri="{FF2B5EF4-FFF2-40B4-BE49-F238E27FC236}">
                <a16:creationId xmlns:a16="http://schemas.microsoft.com/office/drawing/2014/main" id="{76A35253-0866-D783-C088-3662106ED79D}"/>
              </a:ext>
            </a:extLst>
          </p:cNvPr>
          <p:cNvSpPr/>
          <p:nvPr/>
        </p:nvSpPr>
        <p:spPr>
          <a:xfrm>
            <a:off x="6248400" y="12037442"/>
            <a:ext cx="11506200" cy="1138835"/>
          </a:xfrm>
          <a:prstGeom prst="roundRect">
            <a:avLst>
              <a:gd name="adj" fmla="val 3818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E4F7645-20A8-992E-B03F-111ABE465895}"/>
              </a:ext>
            </a:extLst>
          </p:cNvPr>
          <p:cNvSpPr txBox="1"/>
          <p:nvPr/>
        </p:nvSpPr>
        <p:spPr>
          <a:xfrm>
            <a:off x="16379223" y="12762180"/>
            <a:ext cx="1486053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lab2.xdc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824D339-EEAB-E902-1247-E2316E90D47A}"/>
              </a:ext>
            </a:extLst>
          </p:cNvPr>
          <p:cNvSpPr txBox="1"/>
          <p:nvPr/>
        </p:nvSpPr>
        <p:spPr>
          <a:xfrm>
            <a:off x="3810000" y="12769208"/>
            <a:ext cx="2267025" cy="46166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2400" b="1" dirty="0"/>
              <a:t>Design_1.xdc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7FC5347-5E24-41B5-623C-AAE7490DFBB6}"/>
              </a:ext>
            </a:extLst>
          </p:cNvPr>
          <p:cNvCxnSpPr>
            <a:cxnSpLocks/>
          </p:cNvCxnSpPr>
          <p:nvPr/>
        </p:nvCxnSpPr>
        <p:spPr>
          <a:xfrm flipV="1">
            <a:off x="762000" y="11201400"/>
            <a:ext cx="0" cy="106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A3F1B422-B2A8-4B10-C5BB-208B00803C2B}"/>
              </a:ext>
            </a:extLst>
          </p:cNvPr>
          <p:cNvCxnSpPr>
            <a:cxnSpLocks/>
          </p:cNvCxnSpPr>
          <p:nvPr/>
        </p:nvCxnSpPr>
        <p:spPr>
          <a:xfrm>
            <a:off x="1143000" y="11201400"/>
            <a:ext cx="0" cy="10668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096DCA2-41B6-F3AC-DA2D-F95804D643FE}"/>
              </a:ext>
            </a:extLst>
          </p:cNvPr>
          <p:cNvSpPr txBox="1"/>
          <p:nvPr/>
        </p:nvSpPr>
        <p:spPr>
          <a:xfrm>
            <a:off x="381000" y="108204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RX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FDB036B-EB32-540E-0BEE-FC971743F20E}"/>
              </a:ext>
            </a:extLst>
          </p:cNvPr>
          <p:cNvSpPr txBox="1"/>
          <p:nvPr/>
        </p:nvSpPr>
        <p:spPr>
          <a:xfrm>
            <a:off x="381000" y="122682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RX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5B951E3-C78D-D11D-FA81-30885C17446D}"/>
              </a:ext>
            </a:extLst>
          </p:cNvPr>
          <p:cNvSpPr txBox="1"/>
          <p:nvPr/>
        </p:nvSpPr>
        <p:spPr>
          <a:xfrm>
            <a:off x="762000" y="122682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TX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2A528E3-8B33-616C-9649-1769B50B38C3}"/>
              </a:ext>
            </a:extLst>
          </p:cNvPr>
          <p:cNvSpPr txBox="1"/>
          <p:nvPr/>
        </p:nvSpPr>
        <p:spPr>
          <a:xfrm>
            <a:off x="762000" y="108204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TX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763A946-41CB-9074-740B-2F3F3F8494AC}"/>
              </a:ext>
            </a:extLst>
          </p:cNvPr>
          <p:cNvCxnSpPr>
            <a:cxnSpLocks/>
          </p:cNvCxnSpPr>
          <p:nvPr/>
        </p:nvCxnSpPr>
        <p:spPr>
          <a:xfrm flipV="1">
            <a:off x="3048000" y="3151788"/>
            <a:ext cx="0" cy="751621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BBC727EF-B3C0-3F89-463B-1660689F4F8A}"/>
              </a:ext>
            </a:extLst>
          </p:cNvPr>
          <p:cNvCxnSpPr>
            <a:cxnSpLocks/>
          </p:cNvCxnSpPr>
          <p:nvPr/>
        </p:nvCxnSpPr>
        <p:spPr>
          <a:xfrm flipH="1">
            <a:off x="2667000" y="3151788"/>
            <a:ext cx="106680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B65F4ED-0529-910C-9132-66D96C999331}"/>
              </a:ext>
            </a:extLst>
          </p:cNvPr>
          <p:cNvCxnSpPr>
            <a:cxnSpLocks/>
          </p:cNvCxnSpPr>
          <p:nvPr/>
        </p:nvCxnSpPr>
        <p:spPr>
          <a:xfrm>
            <a:off x="1143000" y="12573000"/>
            <a:ext cx="0" cy="762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17FD37EC-D6F2-A884-59D4-C29E728B636E}"/>
              </a:ext>
            </a:extLst>
          </p:cNvPr>
          <p:cNvCxnSpPr>
            <a:cxnSpLocks/>
          </p:cNvCxnSpPr>
          <p:nvPr/>
        </p:nvCxnSpPr>
        <p:spPr>
          <a:xfrm flipV="1">
            <a:off x="762000" y="12573000"/>
            <a:ext cx="0" cy="8382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FA88162C-CD74-6EBB-3E54-CD26F7CBE5EB}"/>
              </a:ext>
            </a:extLst>
          </p:cNvPr>
          <p:cNvSpPr txBox="1"/>
          <p:nvPr/>
        </p:nvSpPr>
        <p:spPr>
          <a:xfrm>
            <a:off x="838200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V18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FE8A5BF2-DDC6-617A-626C-44014480FA28}"/>
              </a:ext>
            </a:extLst>
          </p:cNvPr>
          <p:cNvSpPr txBox="1"/>
          <p:nvPr/>
        </p:nvSpPr>
        <p:spPr>
          <a:xfrm>
            <a:off x="381000" y="1336190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AA19</a:t>
            </a:r>
          </a:p>
        </p:txBody>
      </p: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BF485177-C970-FE32-5FBF-C17CDC34000F}"/>
              </a:ext>
            </a:extLst>
          </p:cNvPr>
          <p:cNvCxnSpPr>
            <a:cxnSpLocks/>
          </p:cNvCxnSpPr>
          <p:nvPr/>
        </p:nvCxnSpPr>
        <p:spPr>
          <a:xfrm flipV="1">
            <a:off x="2667000" y="1295400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DABF37C-0E16-A1B3-0BC6-E1DE3D83E292}"/>
              </a:ext>
            </a:extLst>
          </p:cNvPr>
          <p:cNvCxnSpPr>
            <a:cxnSpLocks/>
            <a:stCxn id="137" idx="0"/>
            <a:endCxn id="141" idx="2"/>
          </p:cNvCxnSpPr>
          <p:nvPr/>
        </p:nvCxnSpPr>
        <p:spPr>
          <a:xfrm flipV="1">
            <a:off x="6477000" y="12953874"/>
            <a:ext cx="0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DC3E3963-3C89-B8A7-BB4C-E450C72E8167}"/>
              </a:ext>
            </a:extLst>
          </p:cNvPr>
          <p:cNvSpPr txBox="1"/>
          <p:nvPr/>
        </p:nvSpPr>
        <p:spPr>
          <a:xfrm>
            <a:off x="2362200" y="1333396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FBF47A4-678F-4A12-9477-4638DFD1928A}"/>
              </a:ext>
            </a:extLst>
          </p:cNvPr>
          <p:cNvSpPr txBox="1"/>
          <p:nvPr/>
        </p:nvSpPr>
        <p:spPr>
          <a:xfrm>
            <a:off x="2971800" y="1332126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G4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6A262531-AFE7-7544-6514-CA4661B6B088}"/>
              </a:ext>
            </a:extLst>
          </p:cNvPr>
          <p:cNvSpPr txBox="1"/>
          <p:nvPr/>
        </p:nvSpPr>
        <p:spPr>
          <a:xfrm>
            <a:off x="2362200" y="125730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F764BE1-0CE3-28A2-F58A-D9DAF35CC69C}"/>
              </a:ext>
            </a:extLst>
          </p:cNvPr>
          <p:cNvSpPr txBox="1"/>
          <p:nvPr/>
        </p:nvSpPr>
        <p:spPr>
          <a:xfrm>
            <a:off x="2895600" y="12573000"/>
            <a:ext cx="9144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reset_n</a:t>
            </a:r>
            <a:endParaRPr lang="en-US" sz="1800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3CE7009-085E-C576-2BE3-AEDD72015D06}"/>
              </a:ext>
            </a:extLst>
          </p:cNvPr>
          <p:cNvSpPr txBox="1"/>
          <p:nvPr/>
        </p:nvSpPr>
        <p:spPr>
          <a:xfrm>
            <a:off x="61240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R4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EBB0AC6C-44A8-D4AF-51AA-EC13D30600D4}"/>
              </a:ext>
            </a:extLst>
          </p:cNvPr>
          <p:cNvCxnSpPr>
            <a:cxnSpLocks/>
          </p:cNvCxnSpPr>
          <p:nvPr/>
        </p:nvCxnSpPr>
        <p:spPr>
          <a:xfrm flipV="1">
            <a:off x="3352800" y="12954000"/>
            <a:ext cx="0" cy="38100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547AD56-1B1B-8388-332D-97E4CEF11E0F}"/>
              </a:ext>
            </a:extLst>
          </p:cNvPr>
          <p:cNvSpPr txBox="1"/>
          <p:nvPr/>
        </p:nvSpPr>
        <p:spPr>
          <a:xfrm>
            <a:off x="6057900" y="12584542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5E8952C2-74AE-E013-7E6F-C7263A60AC48}"/>
              </a:ext>
            </a:extLst>
          </p:cNvPr>
          <p:cNvCxnSpPr>
            <a:cxnSpLocks/>
            <a:stCxn id="141" idx="0"/>
          </p:cNvCxnSpPr>
          <p:nvPr/>
        </p:nvCxnSpPr>
        <p:spPr>
          <a:xfrm flipV="1">
            <a:off x="6477000" y="10210800"/>
            <a:ext cx="0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0C4DBCB9-602D-9ABF-1383-63FF04B61D9F}"/>
              </a:ext>
            </a:extLst>
          </p:cNvPr>
          <p:cNvSpPr txBox="1"/>
          <p:nvPr/>
        </p:nvSpPr>
        <p:spPr>
          <a:xfrm>
            <a:off x="6057900" y="9856865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clk</a:t>
            </a:r>
            <a:endParaRPr lang="en-US" sz="1800" dirty="0"/>
          </a:p>
        </p:txBody>
      </p: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5ED2642E-30ED-5EB6-9A63-1956B094F2D1}"/>
              </a:ext>
            </a:extLst>
          </p:cNvPr>
          <p:cNvCxnSpPr>
            <a:cxnSpLocks/>
            <a:stCxn id="150" idx="0"/>
            <a:endCxn id="151" idx="2"/>
          </p:cNvCxnSpPr>
          <p:nvPr/>
        </p:nvCxnSpPr>
        <p:spPr>
          <a:xfrm flipV="1">
            <a:off x="6934200" y="12953874"/>
            <a:ext cx="0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9D026737-560D-3CEE-8315-7B6D223B0D0F}"/>
              </a:ext>
            </a:extLst>
          </p:cNvPr>
          <p:cNvSpPr txBox="1"/>
          <p:nvPr/>
        </p:nvSpPr>
        <p:spPr>
          <a:xfrm>
            <a:off x="65812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223400E3-3044-1AF4-2ECC-B5028144E33A}"/>
              </a:ext>
            </a:extLst>
          </p:cNvPr>
          <p:cNvSpPr txBox="1"/>
          <p:nvPr/>
        </p:nvSpPr>
        <p:spPr>
          <a:xfrm>
            <a:off x="6515100" y="12584542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reset</a:t>
            </a:r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700D55CF-165B-6270-96D4-E47B6531204A}"/>
              </a:ext>
            </a:extLst>
          </p:cNvPr>
          <p:cNvCxnSpPr>
            <a:cxnSpLocks/>
            <a:stCxn id="151" idx="0"/>
          </p:cNvCxnSpPr>
          <p:nvPr/>
        </p:nvCxnSpPr>
        <p:spPr>
          <a:xfrm flipV="1">
            <a:off x="6934200" y="10210800"/>
            <a:ext cx="0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DFF9387D-8D85-9EAD-6DF7-73D6D4274EA4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V="1">
            <a:off x="7391400" y="12561332"/>
            <a:ext cx="0" cy="697468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TextBox 154">
            <a:extLst>
              <a:ext uri="{FF2B5EF4-FFF2-40B4-BE49-F238E27FC236}">
                <a16:creationId xmlns:a16="http://schemas.microsoft.com/office/drawing/2014/main" id="{627C4403-80C6-BB3D-C0C3-D1E05CBB19D3}"/>
              </a:ext>
            </a:extLst>
          </p:cNvPr>
          <p:cNvSpPr txBox="1"/>
          <p:nvPr/>
        </p:nvSpPr>
        <p:spPr>
          <a:xfrm>
            <a:off x="70384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U6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E6311339-F61E-7EC0-D328-1E8D56543FCD}"/>
              </a:ext>
            </a:extLst>
          </p:cNvPr>
          <p:cNvSpPr txBox="1"/>
          <p:nvPr/>
        </p:nvSpPr>
        <p:spPr>
          <a:xfrm>
            <a:off x="6858000" y="12192000"/>
            <a:ext cx="10668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ac_mclk</a:t>
            </a:r>
            <a:endParaRPr lang="en-US" sz="1800" dirty="0"/>
          </a:p>
        </p:txBody>
      </p: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BFC7F838-B984-7162-B135-D18E893C5160}"/>
              </a:ext>
            </a:extLst>
          </p:cNvPr>
          <p:cNvCxnSpPr>
            <a:cxnSpLocks/>
            <a:stCxn id="156" idx="0"/>
            <a:endCxn id="735" idx="2"/>
          </p:cNvCxnSpPr>
          <p:nvPr/>
        </p:nvCxnSpPr>
        <p:spPr>
          <a:xfrm flipV="1">
            <a:off x="7391400" y="98016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484312B2-F6DA-2194-073D-95435ED3D001}"/>
              </a:ext>
            </a:extLst>
          </p:cNvPr>
          <p:cNvCxnSpPr>
            <a:cxnSpLocks/>
            <a:stCxn id="160" idx="0"/>
            <a:endCxn id="161" idx="2"/>
          </p:cNvCxnSpPr>
          <p:nvPr/>
        </p:nvCxnSpPr>
        <p:spPr>
          <a:xfrm flipV="1">
            <a:off x="7848600" y="12861541"/>
            <a:ext cx="0" cy="39725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77CFF67F-BFC9-82C0-D210-91B68A56908B}"/>
              </a:ext>
            </a:extLst>
          </p:cNvPr>
          <p:cNvSpPr txBox="1"/>
          <p:nvPr/>
        </p:nvSpPr>
        <p:spPr>
          <a:xfrm>
            <a:off x="7495664" y="1325880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T4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CBE5DED2-4243-E004-550E-DBE75AC35358}"/>
              </a:ext>
            </a:extLst>
          </p:cNvPr>
          <p:cNvSpPr txBox="1"/>
          <p:nvPr/>
        </p:nvSpPr>
        <p:spPr>
          <a:xfrm>
            <a:off x="7315200" y="12584542"/>
            <a:ext cx="10668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ac_adc_sdata</a:t>
            </a:r>
            <a:endParaRPr lang="en-US" sz="1200" dirty="0"/>
          </a:p>
        </p:txBody>
      </p: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45DD4A2C-2295-2508-22D8-DA7EE6C52522}"/>
              </a:ext>
            </a:extLst>
          </p:cNvPr>
          <p:cNvCxnSpPr>
            <a:cxnSpLocks/>
            <a:stCxn id="161" idx="0"/>
          </p:cNvCxnSpPr>
          <p:nvPr/>
        </p:nvCxnSpPr>
        <p:spPr>
          <a:xfrm flipV="1">
            <a:off x="7848600" y="10210800"/>
            <a:ext cx="0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1F1D213-3215-6B58-42F0-3C04F5291B16}"/>
              </a:ext>
            </a:extLst>
          </p:cNvPr>
          <p:cNvCxnSpPr>
            <a:cxnSpLocks/>
            <a:stCxn id="174" idx="0"/>
            <a:endCxn id="184" idx="2"/>
          </p:cNvCxnSpPr>
          <p:nvPr/>
        </p:nvCxnSpPr>
        <p:spPr>
          <a:xfrm flipH="1" flipV="1">
            <a:off x="8277860" y="12480667"/>
            <a:ext cx="2540" cy="77529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A51F5205-4165-B6BF-17E4-567A7D3EB8B4}"/>
              </a:ext>
            </a:extLst>
          </p:cNvPr>
          <p:cNvSpPr txBox="1"/>
          <p:nvPr/>
        </p:nvSpPr>
        <p:spPr>
          <a:xfrm>
            <a:off x="7927464" y="1325595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W6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825CBE2C-3BA9-0CCA-42AD-0C2B85F06AC8}"/>
              </a:ext>
            </a:extLst>
          </p:cNvPr>
          <p:cNvSpPr txBox="1"/>
          <p:nvPr/>
        </p:nvSpPr>
        <p:spPr>
          <a:xfrm>
            <a:off x="7706360" y="12203668"/>
            <a:ext cx="11430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ac_dac_sdata</a:t>
            </a:r>
            <a:endParaRPr lang="en-US" sz="1200" dirty="0"/>
          </a:p>
        </p:txBody>
      </p: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8F4DAA0-838B-4168-74BB-ABC4C2427483}"/>
              </a:ext>
            </a:extLst>
          </p:cNvPr>
          <p:cNvCxnSpPr>
            <a:cxnSpLocks/>
            <a:stCxn id="184" idx="0"/>
          </p:cNvCxnSpPr>
          <p:nvPr/>
        </p:nvCxnSpPr>
        <p:spPr>
          <a:xfrm flipV="1">
            <a:off x="8277860" y="9813023"/>
            <a:ext cx="0" cy="2390645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7E51B48C-7ACC-E783-E5B2-B8646418C0B3}"/>
              </a:ext>
            </a:extLst>
          </p:cNvPr>
          <p:cNvCxnSpPr>
            <a:cxnSpLocks/>
            <a:stCxn id="188" idx="0"/>
            <a:endCxn id="189" idx="2"/>
          </p:cNvCxnSpPr>
          <p:nvPr/>
        </p:nvCxnSpPr>
        <p:spPr>
          <a:xfrm flipH="1" flipV="1">
            <a:off x="8720588" y="12951032"/>
            <a:ext cx="1772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66F621D2-601D-6A65-3420-4C2E5787ABE2}"/>
              </a:ext>
            </a:extLst>
          </p:cNvPr>
          <p:cNvSpPr txBox="1"/>
          <p:nvPr/>
        </p:nvSpPr>
        <p:spPr>
          <a:xfrm>
            <a:off x="8369424" y="13255958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T5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1B85CD0E-5DF2-35AB-036C-E328471DD857}"/>
              </a:ext>
            </a:extLst>
          </p:cNvPr>
          <p:cNvSpPr txBox="1"/>
          <p:nvPr/>
        </p:nvSpPr>
        <p:spPr>
          <a:xfrm>
            <a:off x="8177621" y="125817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ac_bclk</a:t>
            </a:r>
            <a:endParaRPr lang="en-US" sz="1800" dirty="0"/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15B5027E-410B-C14E-21E6-2AE937AC307B}"/>
              </a:ext>
            </a:extLst>
          </p:cNvPr>
          <p:cNvCxnSpPr>
            <a:cxnSpLocks/>
            <a:stCxn id="189" idx="0"/>
          </p:cNvCxnSpPr>
          <p:nvPr/>
        </p:nvCxnSpPr>
        <p:spPr>
          <a:xfrm flipV="1">
            <a:off x="8720588" y="10207958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C40805C6-4870-29E9-37A0-0BBBA0C4168D}"/>
              </a:ext>
            </a:extLst>
          </p:cNvPr>
          <p:cNvCxnSpPr>
            <a:cxnSpLocks/>
            <a:stCxn id="193" idx="0"/>
            <a:endCxn id="194" idx="2"/>
          </p:cNvCxnSpPr>
          <p:nvPr/>
        </p:nvCxnSpPr>
        <p:spPr>
          <a:xfrm flipH="1" flipV="1">
            <a:off x="9169261" y="12573000"/>
            <a:ext cx="1772" cy="68045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92">
            <a:extLst>
              <a:ext uri="{FF2B5EF4-FFF2-40B4-BE49-F238E27FC236}">
                <a16:creationId xmlns:a16="http://schemas.microsoft.com/office/drawing/2014/main" id="{BA758719-4F08-CCF1-A9C0-442B8F83E25D}"/>
              </a:ext>
            </a:extLst>
          </p:cNvPr>
          <p:cNvSpPr txBox="1"/>
          <p:nvPr/>
        </p:nvSpPr>
        <p:spPr>
          <a:xfrm>
            <a:off x="8818097" y="13253452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U5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D5E306FD-D399-DFE4-73A1-6702BD06E5C1}"/>
              </a:ext>
            </a:extLst>
          </p:cNvPr>
          <p:cNvSpPr txBox="1"/>
          <p:nvPr/>
        </p:nvSpPr>
        <p:spPr>
          <a:xfrm>
            <a:off x="8626294" y="12203668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ac_lrclk</a:t>
            </a:r>
            <a:endParaRPr lang="en-US" sz="1800" dirty="0"/>
          </a:p>
        </p:txBody>
      </p: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0BD2F9E2-142C-513C-7C00-1024704F4C39}"/>
              </a:ext>
            </a:extLst>
          </p:cNvPr>
          <p:cNvCxnSpPr>
            <a:cxnSpLocks/>
            <a:stCxn id="194" idx="0"/>
          </p:cNvCxnSpPr>
          <p:nvPr/>
        </p:nvCxnSpPr>
        <p:spPr>
          <a:xfrm flipV="1">
            <a:off x="9169261" y="9818608"/>
            <a:ext cx="0" cy="238506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184141A3-623C-F5CD-7819-42CE79BCB8A1}"/>
              </a:ext>
            </a:extLst>
          </p:cNvPr>
          <p:cNvCxnSpPr>
            <a:cxnSpLocks/>
            <a:stCxn id="198" idx="0"/>
            <a:endCxn id="199" idx="2"/>
          </p:cNvCxnSpPr>
          <p:nvPr/>
        </p:nvCxnSpPr>
        <p:spPr>
          <a:xfrm flipH="1" flipV="1">
            <a:off x="9626461" y="12948526"/>
            <a:ext cx="1772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TextBox 197">
            <a:extLst>
              <a:ext uri="{FF2B5EF4-FFF2-40B4-BE49-F238E27FC236}">
                <a16:creationId xmlns:a16="http://schemas.microsoft.com/office/drawing/2014/main" id="{93EBB7F4-9068-7C55-9369-EEC143208F4A}"/>
              </a:ext>
            </a:extLst>
          </p:cNvPr>
          <p:cNvSpPr txBox="1"/>
          <p:nvPr/>
        </p:nvSpPr>
        <p:spPr>
          <a:xfrm>
            <a:off x="9275297" y="13253452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V5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033E7F6D-053A-0B79-47BE-0321B00D9327}"/>
              </a:ext>
            </a:extLst>
          </p:cNvPr>
          <p:cNvSpPr txBox="1"/>
          <p:nvPr/>
        </p:nvSpPr>
        <p:spPr>
          <a:xfrm>
            <a:off x="9083494" y="12579194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sda</a:t>
            </a:r>
            <a:endParaRPr lang="en-US" sz="1800" dirty="0"/>
          </a:p>
        </p:txBody>
      </p: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7F3B0E96-0858-2908-35DD-145F813069DA}"/>
              </a:ext>
            </a:extLst>
          </p:cNvPr>
          <p:cNvCxnSpPr>
            <a:cxnSpLocks/>
            <a:stCxn id="199" idx="0"/>
          </p:cNvCxnSpPr>
          <p:nvPr/>
        </p:nvCxnSpPr>
        <p:spPr>
          <a:xfrm flipV="1">
            <a:off x="9626461" y="10205452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37E7C-C14C-0F95-FE6E-E2F335C3557B}"/>
              </a:ext>
            </a:extLst>
          </p:cNvPr>
          <p:cNvCxnSpPr>
            <a:cxnSpLocks/>
            <a:stCxn id="215" idx="0"/>
            <a:endCxn id="216" idx="2"/>
          </p:cNvCxnSpPr>
          <p:nvPr/>
        </p:nvCxnSpPr>
        <p:spPr>
          <a:xfrm flipH="1" flipV="1">
            <a:off x="10083661" y="12561332"/>
            <a:ext cx="1772" cy="692120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TextBox 214">
            <a:extLst>
              <a:ext uri="{FF2B5EF4-FFF2-40B4-BE49-F238E27FC236}">
                <a16:creationId xmlns:a16="http://schemas.microsoft.com/office/drawing/2014/main" id="{47CA6482-406C-0D67-BF03-BE3C58F7F61E}"/>
              </a:ext>
            </a:extLst>
          </p:cNvPr>
          <p:cNvSpPr txBox="1"/>
          <p:nvPr/>
        </p:nvSpPr>
        <p:spPr>
          <a:xfrm>
            <a:off x="9732497" y="13253452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W5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4656900E-1990-C552-2808-4A56FB4DAD3D}"/>
              </a:ext>
            </a:extLst>
          </p:cNvPr>
          <p:cNvSpPr txBox="1"/>
          <p:nvPr/>
        </p:nvSpPr>
        <p:spPr>
          <a:xfrm>
            <a:off x="9540694" y="121920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scl</a:t>
            </a:r>
            <a:endParaRPr lang="en-US" sz="1800" dirty="0"/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AE50AD74-C22E-40ED-DEE8-F025E74B9590}"/>
              </a:ext>
            </a:extLst>
          </p:cNvPr>
          <p:cNvCxnSpPr>
            <a:cxnSpLocks/>
            <a:stCxn id="216" idx="0"/>
            <a:endCxn id="741" idx="2"/>
          </p:cNvCxnSpPr>
          <p:nvPr/>
        </p:nvCxnSpPr>
        <p:spPr>
          <a:xfrm flipV="1">
            <a:off x="10083661" y="98016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D68B9F4A-3DAF-6403-9688-46C86EF99AF4}"/>
              </a:ext>
            </a:extLst>
          </p:cNvPr>
          <p:cNvCxnSpPr>
            <a:cxnSpLocks/>
          </p:cNvCxnSpPr>
          <p:nvPr/>
        </p:nvCxnSpPr>
        <p:spPr>
          <a:xfrm flipV="1">
            <a:off x="11087100" y="12649200"/>
            <a:ext cx="0" cy="603025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C4C2528D-398D-E1DA-5EBA-DC378F81DFAF}"/>
              </a:ext>
            </a:extLst>
          </p:cNvPr>
          <p:cNvSpPr txBox="1"/>
          <p:nvPr/>
        </p:nvSpPr>
        <p:spPr>
          <a:xfrm>
            <a:off x="10515600" y="13182450"/>
            <a:ext cx="1143000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T1 AB3</a:t>
            </a:r>
          </a:p>
          <a:p>
            <a:pPr algn="ctr"/>
            <a:r>
              <a:rPr lang="en-US" sz="1600" dirty="0"/>
              <a:t>AA1 W1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EAEEC675-174D-E545-06C4-DBE19B594402}"/>
              </a:ext>
            </a:extLst>
          </p:cNvPr>
          <p:cNvSpPr txBox="1"/>
          <p:nvPr/>
        </p:nvSpPr>
        <p:spPr>
          <a:xfrm>
            <a:off x="10481346" y="12274035"/>
            <a:ext cx="11843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</a:t>
            </a:r>
            <a:r>
              <a:rPr lang="en-US" sz="1800" dirty="0"/>
              <a:t>[3:0]</a:t>
            </a:r>
          </a:p>
        </p:txBody>
      </p: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71936B3F-76EF-B675-B874-F4DF19C50326}"/>
              </a:ext>
            </a:extLst>
          </p:cNvPr>
          <p:cNvCxnSpPr>
            <a:cxnSpLocks/>
            <a:stCxn id="221" idx="0"/>
            <a:endCxn id="742" idx="2"/>
          </p:cNvCxnSpPr>
          <p:nvPr/>
        </p:nvCxnSpPr>
        <p:spPr>
          <a:xfrm flipV="1">
            <a:off x="11073532" y="9883679"/>
            <a:ext cx="18033" cy="2390356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TextBox 257">
            <a:extLst>
              <a:ext uri="{FF2B5EF4-FFF2-40B4-BE49-F238E27FC236}">
                <a16:creationId xmlns:a16="http://schemas.microsoft.com/office/drawing/2014/main" id="{EFD8BB2D-6569-0E13-5AC6-F2B0F16ABA5F}"/>
              </a:ext>
            </a:extLst>
          </p:cNvPr>
          <p:cNvSpPr txBox="1"/>
          <p:nvPr/>
        </p:nvSpPr>
        <p:spPr>
          <a:xfrm>
            <a:off x="11582400" y="12274035"/>
            <a:ext cx="13491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tmdsb</a:t>
            </a:r>
            <a:r>
              <a:rPr lang="en-US" sz="1800" dirty="0"/>
              <a:t>[3:0]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6BE919EE-A231-4B44-3A7F-3759770FFF17}"/>
              </a:ext>
            </a:extLst>
          </p:cNvPr>
          <p:cNvCxnSpPr>
            <a:cxnSpLocks/>
            <a:endCxn id="743" idx="2"/>
          </p:cNvCxnSpPr>
          <p:nvPr/>
        </p:nvCxnSpPr>
        <p:spPr>
          <a:xfrm flipH="1" flipV="1">
            <a:off x="12275027" y="9883679"/>
            <a:ext cx="793" cy="2384521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0CEEE281-FEB3-CE31-EDF9-29B6C11200D7}"/>
              </a:ext>
            </a:extLst>
          </p:cNvPr>
          <p:cNvCxnSpPr>
            <a:cxnSpLocks/>
            <a:stCxn id="262" idx="0"/>
            <a:endCxn id="263" idx="2"/>
          </p:cNvCxnSpPr>
          <p:nvPr/>
        </p:nvCxnSpPr>
        <p:spPr>
          <a:xfrm flipH="1" flipV="1">
            <a:off x="13279888" y="12945684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E2CED3A7-BEE2-175A-8F8E-14121BC619E1}"/>
              </a:ext>
            </a:extLst>
          </p:cNvPr>
          <p:cNvSpPr txBox="1"/>
          <p:nvPr/>
        </p:nvSpPr>
        <p:spPr>
          <a:xfrm>
            <a:off x="12928600" y="13250610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F15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DC4C7B14-A633-8F38-3C9D-88E343C75D8D}"/>
              </a:ext>
            </a:extLst>
          </p:cNvPr>
          <p:cNvSpPr txBox="1"/>
          <p:nvPr/>
        </p:nvSpPr>
        <p:spPr>
          <a:xfrm>
            <a:off x="12736921" y="1257635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up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752844FF-BE99-7A23-66E4-6D622EACCE28}"/>
              </a:ext>
            </a:extLst>
          </p:cNvPr>
          <p:cNvCxnSpPr>
            <a:cxnSpLocks/>
            <a:stCxn id="263" idx="0"/>
          </p:cNvCxnSpPr>
          <p:nvPr/>
        </p:nvCxnSpPr>
        <p:spPr>
          <a:xfrm flipV="1">
            <a:off x="13279888" y="10202610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C22D3073-4D6F-9ACE-C863-EBECDA5AD02B}"/>
              </a:ext>
            </a:extLst>
          </p:cNvPr>
          <p:cNvCxnSpPr>
            <a:cxnSpLocks/>
            <a:stCxn id="267" idx="0"/>
            <a:endCxn id="268" idx="2"/>
          </p:cNvCxnSpPr>
          <p:nvPr/>
        </p:nvCxnSpPr>
        <p:spPr>
          <a:xfrm flipH="1" flipV="1">
            <a:off x="13693236" y="12496800"/>
            <a:ext cx="1648" cy="74229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TextBox 266">
            <a:extLst>
              <a:ext uri="{FF2B5EF4-FFF2-40B4-BE49-F238E27FC236}">
                <a16:creationId xmlns:a16="http://schemas.microsoft.com/office/drawing/2014/main" id="{91A468AE-DD07-ACCD-BB39-29D6AA21A2B1}"/>
              </a:ext>
            </a:extLst>
          </p:cNvPr>
          <p:cNvSpPr txBox="1"/>
          <p:nvPr/>
        </p:nvSpPr>
        <p:spPr>
          <a:xfrm>
            <a:off x="133419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C22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3F7EA657-36F8-2FAB-81AA-3244FACCE2FB}"/>
              </a:ext>
            </a:extLst>
          </p:cNvPr>
          <p:cNvSpPr txBox="1"/>
          <p:nvPr/>
        </p:nvSpPr>
        <p:spPr>
          <a:xfrm>
            <a:off x="13150269" y="12127468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left</a:t>
            </a:r>
          </a:p>
        </p:txBody>
      </p: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9E139554-069D-D5D3-797C-B6A8B4B86C96}"/>
              </a:ext>
            </a:extLst>
          </p:cNvPr>
          <p:cNvCxnSpPr>
            <a:cxnSpLocks/>
            <a:stCxn id="268" idx="0"/>
            <a:endCxn id="745" idx="2"/>
          </p:cNvCxnSpPr>
          <p:nvPr/>
        </p:nvCxnSpPr>
        <p:spPr>
          <a:xfrm flipV="1">
            <a:off x="13693236" y="9737112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E79D808D-CA04-FF11-2687-0F29DEA4CB11}"/>
              </a:ext>
            </a:extLst>
          </p:cNvPr>
          <p:cNvCxnSpPr>
            <a:cxnSpLocks/>
            <a:stCxn id="274" idx="0"/>
            <a:endCxn id="275" idx="2"/>
          </p:cNvCxnSpPr>
          <p:nvPr/>
        </p:nvCxnSpPr>
        <p:spPr>
          <a:xfrm flipH="1" flipV="1">
            <a:off x="14150436" y="12934167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TextBox 273">
            <a:extLst>
              <a:ext uri="{FF2B5EF4-FFF2-40B4-BE49-F238E27FC236}">
                <a16:creationId xmlns:a16="http://schemas.microsoft.com/office/drawing/2014/main" id="{10B9BEB2-AEE6-7B9F-DB7E-8FA68613719D}"/>
              </a:ext>
            </a:extLst>
          </p:cNvPr>
          <p:cNvSpPr txBox="1"/>
          <p:nvPr/>
        </p:nvSpPr>
        <p:spPr>
          <a:xfrm>
            <a:off x="137991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D22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D5BE6455-91F7-E5F1-4ADC-2D9798996687}"/>
              </a:ext>
            </a:extLst>
          </p:cNvPr>
          <p:cNvSpPr txBox="1"/>
          <p:nvPr/>
        </p:nvSpPr>
        <p:spPr>
          <a:xfrm>
            <a:off x="13607469" y="12564835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down</a:t>
            </a:r>
          </a:p>
        </p:txBody>
      </p: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E58268F5-1527-38C7-D340-D150BF3E1FA8}"/>
              </a:ext>
            </a:extLst>
          </p:cNvPr>
          <p:cNvCxnSpPr>
            <a:cxnSpLocks/>
            <a:stCxn id="275" idx="0"/>
          </p:cNvCxnSpPr>
          <p:nvPr/>
        </p:nvCxnSpPr>
        <p:spPr>
          <a:xfrm flipV="1">
            <a:off x="14150436" y="10191093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BA9B5C9-C07E-4E0F-3521-B45CCA9A1874}"/>
              </a:ext>
            </a:extLst>
          </p:cNvPr>
          <p:cNvCxnSpPr>
            <a:cxnSpLocks/>
            <a:stCxn id="279" idx="0"/>
            <a:endCxn id="280" idx="2"/>
          </p:cNvCxnSpPr>
          <p:nvPr/>
        </p:nvCxnSpPr>
        <p:spPr>
          <a:xfrm flipH="1" flipV="1">
            <a:off x="14607636" y="12485132"/>
            <a:ext cx="1648" cy="753961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Box 278">
            <a:extLst>
              <a:ext uri="{FF2B5EF4-FFF2-40B4-BE49-F238E27FC236}">
                <a16:creationId xmlns:a16="http://schemas.microsoft.com/office/drawing/2014/main" id="{7AAC75CA-700E-72EF-D2CE-218AA6C16BBB}"/>
              </a:ext>
            </a:extLst>
          </p:cNvPr>
          <p:cNvSpPr txBox="1"/>
          <p:nvPr/>
        </p:nvSpPr>
        <p:spPr>
          <a:xfrm>
            <a:off x="142563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D14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D573374C-CCBA-430D-FD4B-6A23E330A19C}"/>
              </a:ext>
            </a:extLst>
          </p:cNvPr>
          <p:cNvSpPr txBox="1"/>
          <p:nvPr/>
        </p:nvSpPr>
        <p:spPr>
          <a:xfrm>
            <a:off x="14064669" y="121158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right</a:t>
            </a:r>
          </a:p>
        </p:txBody>
      </p: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2E9F4D22-22E5-9E0E-C6AD-B2C1921ADD0C}"/>
              </a:ext>
            </a:extLst>
          </p:cNvPr>
          <p:cNvCxnSpPr>
            <a:cxnSpLocks/>
            <a:stCxn id="280" idx="0"/>
            <a:endCxn id="747" idx="2"/>
          </p:cNvCxnSpPr>
          <p:nvPr/>
        </p:nvCxnSpPr>
        <p:spPr>
          <a:xfrm flipV="1">
            <a:off x="14607636" y="97254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770197FA-C46A-0E39-5269-07A3FF4E343C}"/>
              </a:ext>
            </a:extLst>
          </p:cNvPr>
          <p:cNvCxnSpPr>
            <a:cxnSpLocks/>
            <a:stCxn id="284" idx="0"/>
            <a:endCxn id="285" idx="2"/>
          </p:cNvCxnSpPr>
          <p:nvPr/>
        </p:nvCxnSpPr>
        <p:spPr>
          <a:xfrm flipH="1" flipV="1">
            <a:off x="15064836" y="12934167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0AFC2FAA-E223-C6EC-628F-EDD1C5FDBE04}"/>
              </a:ext>
            </a:extLst>
          </p:cNvPr>
          <p:cNvSpPr txBox="1"/>
          <p:nvPr/>
        </p:nvSpPr>
        <p:spPr>
          <a:xfrm>
            <a:off x="14713548" y="13239093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E22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26A4F8BD-BD30-44BB-25E2-D6D3F954D6EB}"/>
              </a:ext>
            </a:extLst>
          </p:cNvPr>
          <p:cNvSpPr txBox="1"/>
          <p:nvPr/>
        </p:nvSpPr>
        <p:spPr>
          <a:xfrm>
            <a:off x="14521869" y="12564835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ch1_enb</a:t>
            </a:r>
          </a:p>
        </p:txBody>
      </p: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6AF77B5B-3FB5-00AD-A3A8-96F18F559CF7}"/>
              </a:ext>
            </a:extLst>
          </p:cNvPr>
          <p:cNvCxnSpPr>
            <a:cxnSpLocks/>
            <a:stCxn id="285" idx="0"/>
          </p:cNvCxnSpPr>
          <p:nvPr/>
        </p:nvCxnSpPr>
        <p:spPr>
          <a:xfrm flipV="1">
            <a:off x="15064836" y="10191093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CA22F471-C57D-9A4E-D429-D029F3218CD6}"/>
              </a:ext>
            </a:extLst>
          </p:cNvPr>
          <p:cNvCxnSpPr>
            <a:cxnSpLocks/>
            <a:stCxn id="289" idx="0"/>
            <a:endCxn id="290" idx="2"/>
          </p:cNvCxnSpPr>
          <p:nvPr/>
        </p:nvCxnSpPr>
        <p:spPr>
          <a:xfrm flipH="1" flipV="1">
            <a:off x="15496636" y="12485132"/>
            <a:ext cx="1648" cy="751119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TextBox 288">
            <a:extLst>
              <a:ext uri="{FF2B5EF4-FFF2-40B4-BE49-F238E27FC236}">
                <a16:creationId xmlns:a16="http://schemas.microsoft.com/office/drawing/2014/main" id="{F947DF53-513D-F419-9194-B9BDC865EBAA}"/>
              </a:ext>
            </a:extLst>
          </p:cNvPr>
          <p:cNvSpPr txBox="1"/>
          <p:nvPr/>
        </p:nvSpPr>
        <p:spPr>
          <a:xfrm>
            <a:off x="15145348" y="13236251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F21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2C3C415E-C064-1411-A10A-E714A5AFB91A}"/>
              </a:ext>
            </a:extLst>
          </p:cNvPr>
          <p:cNvSpPr txBox="1"/>
          <p:nvPr/>
        </p:nvSpPr>
        <p:spPr>
          <a:xfrm>
            <a:off x="14953669" y="121158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ch2_enb</a:t>
            </a:r>
          </a:p>
        </p:txBody>
      </p: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BDC0C38-CCA1-A33C-5000-10985C1CDCDB}"/>
              </a:ext>
            </a:extLst>
          </p:cNvPr>
          <p:cNvCxnSpPr>
            <a:cxnSpLocks/>
            <a:stCxn id="290" idx="0"/>
            <a:endCxn id="749" idx="2"/>
          </p:cNvCxnSpPr>
          <p:nvPr/>
        </p:nvCxnSpPr>
        <p:spPr>
          <a:xfrm flipV="1">
            <a:off x="15496636" y="97254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DE38BBF4-B2A7-EDA1-CD95-6FFDA9F68114}"/>
              </a:ext>
            </a:extLst>
          </p:cNvPr>
          <p:cNvCxnSpPr>
            <a:cxnSpLocks/>
            <a:stCxn id="294" idx="0"/>
            <a:endCxn id="295" idx="2"/>
          </p:cNvCxnSpPr>
          <p:nvPr/>
        </p:nvCxnSpPr>
        <p:spPr>
          <a:xfrm flipH="1" flipV="1">
            <a:off x="15953836" y="12931325"/>
            <a:ext cx="1648" cy="30492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B160D7BB-12EB-8AD8-FF0E-B3B64AE31222}"/>
              </a:ext>
            </a:extLst>
          </p:cNvPr>
          <p:cNvSpPr txBox="1"/>
          <p:nvPr/>
        </p:nvSpPr>
        <p:spPr>
          <a:xfrm>
            <a:off x="15602548" y="13236251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G21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10B7ECDA-4D3B-6976-733D-CA91D68C24A6}"/>
              </a:ext>
            </a:extLst>
          </p:cNvPr>
          <p:cNvSpPr txBox="1"/>
          <p:nvPr/>
        </p:nvSpPr>
        <p:spPr>
          <a:xfrm>
            <a:off x="15410869" y="12561993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7B1A9B76-5B50-7C85-94D4-A2C83CCE110C}"/>
              </a:ext>
            </a:extLst>
          </p:cNvPr>
          <p:cNvCxnSpPr>
            <a:cxnSpLocks/>
            <a:stCxn id="295" idx="0"/>
          </p:cNvCxnSpPr>
          <p:nvPr/>
        </p:nvCxnSpPr>
        <p:spPr>
          <a:xfrm flipV="1">
            <a:off x="15953836" y="10188251"/>
            <a:ext cx="17012" cy="2373742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19976435-7FA9-4108-593E-49BE5FEBD93F}"/>
              </a:ext>
            </a:extLst>
          </p:cNvPr>
          <p:cNvCxnSpPr>
            <a:cxnSpLocks/>
            <a:stCxn id="304" idx="0"/>
            <a:endCxn id="305" idx="2"/>
          </p:cNvCxnSpPr>
          <p:nvPr/>
        </p:nvCxnSpPr>
        <p:spPr>
          <a:xfrm flipH="1" flipV="1">
            <a:off x="16394593" y="12485132"/>
            <a:ext cx="1648" cy="746603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TextBox 303">
            <a:extLst>
              <a:ext uri="{FF2B5EF4-FFF2-40B4-BE49-F238E27FC236}">
                <a16:creationId xmlns:a16="http://schemas.microsoft.com/office/drawing/2014/main" id="{E0445FD2-4695-FD83-A12C-E46D91C308C4}"/>
              </a:ext>
            </a:extLst>
          </p:cNvPr>
          <p:cNvSpPr txBox="1"/>
          <p:nvPr/>
        </p:nvSpPr>
        <p:spPr>
          <a:xfrm>
            <a:off x="16043305" y="13231735"/>
            <a:ext cx="705872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G22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055B191-6927-120C-C875-E82342212C0F}"/>
              </a:ext>
            </a:extLst>
          </p:cNvPr>
          <p:cNvSpPr txBox="1"/>
          <p:nvPr/>
        </p:nvSpPr>
        <p:spPr>
          <a:xfrm>
            <a:off x="15851626" y="1211580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AC52203B-9F9D-EFA0-CBA5-AE896AD445A5}"/>
              </a:ext>
            </a:extLst>
          </p:cNvPr>
          <p:cNvCxnSpPr>
            <a:cxnSpLocks/>
            <a:stCxn id="305" idx="0"/>
            <a:endCxn id="751" idx="2"/>
          </p:cNvCxnSpPr>
          <p:nvPr/>
        </p:nvCxnSpPr>
        <p:spPr>
          <a:xfrm flipV="1">
            <a:off x="16394593" y="9725444"/>
            <a:ext cx="18033" cy="2390356"/>
          </a:xfrm>
          <a:prstGeom prst="line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29FE8FF5-C609-4BEB-0843-1BDC269D64A4}"/>
              </a:ext>
            </a:extLst>
          </p:cNvPr>
          <p:cNvCxnSpPr>
            <a:cxnSpLocks/>
          </p:cNvCxnSpPr>
          <p:nvPr/>
        </p:nvCxnSpPr>
        <p:spPr>
          <a:xfrm flipV="1">
            <a:off x="12268200" y="12649200"/>
            <a:ext cx="0" cy="609600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TextBox 321">
            <a:extLst>
              <a:ext uri="{FF2B5EF4-FFF2-40B4-BE49-F238E27FC236}">
                <a16:creationId xmlns:a16="http://schemas.microsoft.com/office/drawing/2014/main" id="{F13C0C9D-725F-9969-6DB9-1A96BA3B488D}"/>
              </a:ext>
            </a:extLst>
          </p:cNvPr>
          <p:cNvSpPr txBox="1"/>
          <p:nvPr/>
        </p:nvSpPr>
        <p:spPr>
          <a:xfrm>
            <a:off x="11703581" y="13182600"/>
            <a:ext cx="1143000" cy="584775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600" dirty="0"/>
              <a:t>U1 AB2</a:t>
            </a:r>
          </a:p>
          <a:p>
            <a:pPr algn="ctr"/>
            <a:r>
              <a:rPr lang="en-US" sz="1600" dirty="0"/>
              <a:t>AB1 Y1</a:t>
            </a:r>
          </a:p>
        </p:txBody>
      </p:sp>
      <p:cxnSp>
        <p:nvCxnSpPr>
          <p:cNvPr id="702" name="Straight Connector 701">
            <a:extLst>
              <a:ext uri="{FF2B5EF4-FFF2-40B4-BE49-F238E27FC236}">
                <a16:creationId xmlns:a16="http://schemas.microsoft.com/office/drawing/2014/main" id="{251710BE-F324-FBFB-3689-E234F24781B4}"/>
              </a:ext>
            </a:extLst>
          </p:cNvPr>
          <p:cNvCxnSpPr/>
          <p:nvPr/>
        </p:nvCxnSpPr>
        <p:spPr>
          <a:xfrm flipV="1">
            <a:off x="10972798" y="11151056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traight Connector 702">
            <a:extLst>
              <a:ext uri="{FF2B5EF4-FFF2-40B4-BE49-F238E27FC236}">
                <a16:creationId xmlns:a16="http://schemas.microsoft.com/office/drawing/2014/main" id="{4780761A-C122-2CBD-4EFE-3883D073724D}"/>
              </a:ext>
            </a:extLst>
          </p:cNvPr>
          <p:cNvCxnSpPr/>
          <p:nvPr/>
        </p:nvCxnSpPr>
        <p:spPr>
          <a:xfrm flipV="1">
            <a:off x="12140930" y="11230726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4" name="TextBox 703">
            <a:extLst>
              <a:ext uri="{FF2B5EF4-FFF2-40B4-BE49-F238E27FC236}">
                <a16:creationId xmlns:a16="http://schemas.microsoft.com/office/drawing/2014/main" id="{653D2A32-B494-32D9-6FAE-6E5BA0691BE3}"/>
              </a:ext>
            </a:extLst>
          </p:cNvPr>
          <p:cNvSpPr txBox="1"/>
          <p:nvPr/>
        </p:nvSpPr>
        <p:spPr>
          <a:xfrm>
            <a:off x="12319925" y="11131751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705" name="TextBox 704">
            <a:extLst>
              <a:ext uri="{FF2B5EF4-FFF2-40B4-BE49-F238E27FC236}">
                <a16:creationId xmlns:a16="http://schemas.microsoft.com/office/drawing/2014/main" id="{0163AAE0-53BD-61A2-5FA5-501CAB14D983}"/>
              </a:ext>
            </a:extLst>
          </p:cNvPr>
          <p:cNvSpPr txBox="1"/>
          <p:nvPr/>
        </p:nvSpPr>
        <p:spPr>
          <a:xfrm>
            <a:off x="11123084" y="11098847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cxnSp>
        <p:nvCxnSpPr>
          <p:cNvPr id="706" name="Straight Connector 705">
            <a:extLst>
              <a:ext uri="{FF2B5EF4-FFF2-40B4-BE49-F238E27FC236}">
                <a16:creationId xmlns:a16="http://schemas.microsoft.com/office/drawing/2014/main" id="{3A403B5A-592A-EF0B-45F2-FCEB2258AA34}"/>
              </a:ext>
            </a:extLst>
          </p:cNvPr>
          <p:cNvCxnSpPr/>
          <p:nvPr/>
        </p:nvCxnSpPr>
        <p:spPr>
          <a:xfrm flipV="1">
            <a:off x="10966627" y="12857394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TextBox 706">
            <a:extLst>
              <a:ext uri="{FF2B5EF4-FFF2-40B4-BE49-F238E27FC236}">
                <a16:creationId xmlns:a16="http://schemas.microsoft.com/office/drawing/2014/main" id="{D608710E-B8D4-8421-4214-AEBCFEDE5C73}"/>
              </a:ext>
            </a:extLst>
          </p:cNvPr>
          <p:cNvSpPr txBox="1"/>
          <p:nvPr/>
        </p:nvSpPr>
        <p:spPr>
          <a:xfrm>
            <a:off x="11123084" y="12728985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cxnSp>
        <p:nvCxnSpPr>
          <p:cNvPr id="708" name="Straight Connector 707">
            <a:extLst>
              <a:ext uri="{FF2B5EF4-FFF2-40B4-BE49-F238E27FC236}">
                <a16:creationId xmlns:a16="http://schemas.microsoft.com/office/drawing/2014/main" id="{B95D52A3-D709-EC63-FDEC-6831AA1BBF03}"/>
              </a:ext>
            </a:extLst>
          </p:cNvPr>
          <p:cNvCxnSpPr/>
          <p:nvPr/>
        </p:nvCxnSpPr>
        <p:spPr>
          <a:xfrm flipV="1">
            <a:off x="12181160" y="12863969"/>
            <a:ext cx="216578" cy="22896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9" name="TextBox 708">
            <a:extLst>
              <a:ext uri="{FF2B5EF4-FFF2-40B4-BE49-F238E27FC236}">
                <a16:creationId xmlns:a16="http://schemas.microsoft.com/office/drawing/2014/main" id="{72A8875D-EC78-D09E-4738-E15EACB719F6}"/>
              </a:ext>
            </a:extLst>
          </p:cNvPr>
          <p:cNvSpPr txBox="1"/>
          <p:nvPr/>
        </p:nvSpPr>
        <p:spPr>
          <a:xfrm>
            <a:off x="12307381" y="12735560"/>
            <a:ext cx="503373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1800" dirty="0"/>
              <a:t>4</a:t>
            </a:r>
          </a:p>
        </p:txBody>
      </p:sp>
      <p:sp>
        <p:nvSpPr>
          <p:cNvPr id="734" name="TextBox 733">
            <a:extLst>
              <a:ext uri="{FF2B5EF4-FFF2-40B4-BE49-F238E27FC236}">
                <a16:creationId xmlns:a16="http://schemas.microsoft.com/office/drawing/2014/main" id="{0BC0340C-8674-01E9-F876-85DB5D0C9D73}"/>
              </a:ext>
            </a:extLst>
          </p:cNvPr>
          <p:cNvSpPr txBox="1"/>
          <p:nvPr/>
        </p:nvSpPr>
        <p:spPr>
          <a:xfrm>
            <a:off x="6533133" y="9824854"/>
            <a:ext cx="8382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reset</a:t>
            </a:r>
          </a:p>
        </p:txBody>
      </p:sp>
      <p:sp>
        <p:nvSpPr>
          <p:cNvPr id="735" name="TextBox 734">
            <a:extLst>
              <a:ext uri="{FF2B5EF4-FFF2-40B4-BE49-F238E27FC236}">
                <a16:creationId xmlns:a16="http://schemas.microsoft.com/office/drawing/2014/main" id="{4E6ABF68-088B-BBA9-B9D6-6198A850554E}"/>
              </a:ext>
            </a:extLst>
          </p:cNvPr>
          <p:cNvSpPr txBox="1"/>
          <p:nvPr/>
        </p:nvSpPr>
        <p:spPr>
          <a:xfrm>
            <a:off x="6876033" y="9432312"/>
            <a:ext cx="1066800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ac_mclk</a:t>
            </a:r>
            <a:endParaRPr lang="en-US" sz="1800" dirty="0"/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1310FC52-5C7E-618B-3FC0-C11AAF1A5FC3}"/>
              </a:ext>
            </a:extLst>
          </p:cNvPr>
          <p:cNvSpPr txBox="1"/>
          <p:nvPr/>
        </p:nvSpPr>
        <p:spPr>
          <a:xfrm>
            <a:off x="7333233" y="9824854"/>
            <a:ext cx="10668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ac_adc_sdata</a:t>
            </a:r>
            <a:endParaRPr lang="en-US" sz="1200" dirty="0"/>
          </a:p>
        </p:txBody>
      </p:sp>
      <p:sp>
        <p:nvSpPr>
          <p:cNvPr id="737" name="TextBox 736">
            <a:extLst>
              <a:ext uri="{FF2B5EF4-FFF2-40B4-BE49-F238E27FC236}">
                <a16:creationId xmlns:a16="http://schemas.microsoft.com/office/drawing/2014/main" id="{34DA117A-00A4-D5C3-3A62-D6A3ADBE0642}"/>
              </a:ext>
            </a:extLst>
          </p:cNvPr>
          <p:cNvSpPr txBox="1"/>
          <p:nvPr/>
        </p:nvSpPr>
        <p:spPr>
          <a:xfrm>
            <a:off x="7724393" y="9443980"/>
            <a:ext cx="1143000" cy="276999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200" dirty="0" err="1"/>
              <a:t>ac_dac_sdata</a:t>
            </a:r>
            <a:endParaRPr lang="en-US" sz="1200" dirty="0"/>
          </a:p>
        </p:txBody>
      </p:sp>
      <p:sp>
        <p:nvSpPr>
          <p:cNvPr id="738" name="TextBox 737">
            <a:extLst>
              <a:ext uri="{FF2B5EF4-FFF2-40B4-BE49-F238E27FC236}">
                <a16:creationId xmlns:a16="http://schemas.microsoft.com/office/drawing/2014/main" id="{C040FDF4-4DB4-8178-0FAF-F17A2CF71B97}"/>
              </a:ext>
            </a:extLst>
          </p:cNvPr>
          <p:cNvSpPr txBox="1"/>
          <p:nvPr/>
        </p:nvSpPr>
        <p:spPr>
          <a:xfrm>
            <a:off x="8195654" y="98220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ac_bclk</a:t>
            </a:r>
            <a:endParaRPr lang="en-US" sz="1800" dirty="0"/>
          </a:p>
        </p:txBody>
      </p:sp>
      <p:sp>
        <p:nvSpPr>
          <p:cNvPr id="739" name="TextBox 738">
            <a:extLst>
              <a:ext uri="{FF2B5EF4-FFF2-40B4-BE49-F238E27FC236}">
                <a16:creationId xmlns:a16="http://schemas.microsoft.com/office/drawing/2014/main" id="{2AF79E76-E52B-0374-A82F-C587CA5D12CF}"/>
              </a:ext>
            </a:extLst>
          </p:cNvPr>
          <p:cNvSpPr txBox="1"/>
          <p:nvPr/>
        </p:nvSpPr>
        <p:spPr>
          <a:xfrm>
            <a:off x="8644327" y="944398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ac_lrclk</a:t>
            </a:r>
            <a:endParaRPr lang="en-US" sz="1800" dirty="0"/>
          </a:p>
        </p:txBody>
      </p:sp>
      <p:sp>
        <p:nvSpPr>
          <p:cNvPr id="740" name="TextBox 739">
            <a:extLst>
              <a:ext uri="{FF2B5EF4-FFF2-40B4-BE49-F238E27FC236}">
                <a16:creationId xmlns:a16="http://schemas.microsoft.com/office/drawing/2014/main" id="{78BF4EA4-A030-AA25-A275-A0F0CADA0B6F}"/>
              </a:ext>
            </a:extLst>
          </p:cNvPr>
          <p:cNvSpPr txBox="1"/>
          <p:nvPr/>
        </p:nvSpPr>
        <p:spPr>
          <a:xfrm>
            <a:off x="9101527" y="9819506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sda</a:t>
            </a:r>
            <a:endParaRPr lang="en-US" sz="1800" dirty="0"/>
          </a:p>
        </p:txBody>
      </p:sp>
      <p:sp>
        <p:nvSpPr>
          <p:cNvPr id="741" name="TextBox 740">
            <a:extLst>
              <a:ext uri="{FF2B5EF4-FFF2-40B4-BE49-F238E27FC236}">
                <a16:creationId xmlns:a16="http://schemas.microsoft.com/office/drawing/2014/main" id="{FB8494EF-5E95-22D7-F841-C5FE373EDB07}"/>
              </a:ext>
            </a:extLst>
          </p:cNvPr>
          <p:cNvSpPr txBox="1"/>
          <p:nvPr/>
        </p:nvSpPr>
        <p:spPr>
          <a:xfrm>
            <a:off x="9558727" y="94323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scl</a:t>
            </a:r>
            <a:endParaRPr lang="en-US" sz="1800" dirty="0"/>
          </a:p>
        </p:txBody>
      </p:sp>
      <p:sp>
        <p:nvSpPr>
          <p:cNvPr id="742" name="TextBox 741">
            <a:extLst>
              <a:ext uri="{FF2B5EF4-FFF2-40B4-BE49-F238E27FC236}">
                <a16:creationId xmlns:a16="http://schemas.microsoft.com/office/drawing/2014/main" id="{9671450D-41F8-9DE5-9475-FFEE0124DAC1}"/>
              </a:ext>
            </a:extLst>
          </p:cNvPr>
          <p:cNvSpPr txBox="1"/>
          <p:nvPr/>
        </p:nvSpPr>
        <p:spPr>
          <a:xfrm>
            <a:off x="10499379" y="9514347"/>
            <a:ext cx="1184371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</a:t>
            </a:r>
            <a:r>
              <a:rPr lang="en-US" sz="1800" dirty="0"/>
              <a:t>[3:0]</a:t>
            </a:r>
          </a:p>
        </p:txBody>
      </p:sp>
      <p:sp>
        <p:nvSpPr>
          <p:cNvPr id="743" name="TextBox 742">
            <a:extLst>
              <a:ext uri="{FF2B5EF4-FFF2-40B4-BE49-F238E27FC236}">
                <a16:creationId xmlns:a16="http://schemas.microsoft.com/office/drawing/2014/main" id="{DEA5F02D-4F3F-F20C-6F2A-B4F9B85AFCD8}"/>
              </a:ext>
            </a:extLst>
          </p:cNvPr>
          <p:cNvSpPr txBox="1"/>
          <p:nvPr/>
        </p:nvSpPr>
        <p:spPr>
          <a:xfrm>
            <a:off x="11600433" y="9514347"/>
            <a:ext cx="1349188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tmdsb</a:t>
            </a:r>
            <a:r>
              <a:rPr lang="en-US" sz="1800" dirty="0"/>
              <a:t>[3:0]</a:t>
            </a:r>
          </a:p>
        </p:txBody>
      </p:sp>
      <p:sp>
        <p:nvSpPr>
          <p:cNvPr id="744" name="TextBox 743">
            <a:extLst>
              <a:ext uri="{FF2B5EF4-FFF2-40B4-BE49-F238E27FC236}">
                <a16:creationId xmlns:a16="http://schemas.microsoft.com/office/drawing/2014/main" id="{DA3A4858-7671-335A-4911-5D97B0C3813A}"/>
              </a:ext>
            </a:extLst>
          </p:cNvPr>
          <p:cNvSpPr txBox="1"/>
          <p:nvPr/>
        </p:nvSpPr>
        <p:spPr>
          <a:xfrm>
            <a:off x="12754954" y="9816664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up</a:t>
            </a:r>
          </a:p>
        </p:txBody>
      </p:sp>
      <p:sp>
        <p:nvSpPr>
          <p:cNvPr id="745" name="TextBox 744">
            <a:extLst>
              <a:ext uri="{FF2B5EF4-FFF2-40B4-BE49-F238E27FC236}">
                <a16:creationId xmlns:a16="http://schemas.microsoft.com/office/drawing/2014/main" id="{518D52A8-E638-27DE-EB26-5C6A8B77A64F}"/>
              </a:ext>
            </a:extLst>
          </p:cNvPr>
          <p:cNvSpPr txBox="1"/>
          <p:nvPr/>
        </p:nvSpPr>
        <p:spPr>
          <a:xfrm>
            <a:off x="13168302" y="9367780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left</a:t>
            </a:r>
          </a:p>
        </p:txBody>
      </p:sp>
      <p:sp>
        <p:nvSpPr>
          <p:cNvPr id="746" name="TextBox 745">
            <a:extLst>
              <a:ext uri="{FF2B5EF4-FFF2-40B4-BE49-F238E27FC236}">
                <a16:creationId xmlns:a16="http://schemas.microsoft.com/office/drawing/2014/main" id="{FFE09C88-9171-FF88-CE05-BE16BA42A2DE}"/>
              </a:ext>
            </a:extLst>
          </p:cNvPr>
          <p:cNvSpPr txBox="1"/>
          <p:nvPr/>
        </p:nvSpPr>
        <p:spPr>
          <a:xfrm>
            <a:off x="13625502" y="9805147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down</a:t>
            </a:r>
          </a:p>
        </p:txBody>
      </p:sp>
      <p:sp>
        <p:nvSpPr>
          <p:cNvPr id="747" name="TextBox 746">
            <a:extLst>
              <a:ext uri="{FF2B5EF4-FFF2-40B4-BE49-F238E27FC236}">
                <a16:creationId xmlns:a16="http://schemas.microsoft.com/office/drawing/2014/main" id="{159A9956-626C-A7C5-9537-9A62CC1ABC31}"/>
              </a:ext>
            </a:extLst>
          </p:cNvPr>
          <p:cNvSpPr txBox="1"/>
          <p:nvPr/>
        </p:nvSpPr>
        <p:spPr>
          <a:xfrm>
            <a:off x="14082702" y="93561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right</a:t>
            </a:r>
          </a:p>
        </p:txBody>
      </p:sp>
      <p:sp>
        <p:nvSpPr>
          <p:cNvPr id="748" name="TextBox 747">
            <a:extLst>
              <a:ext uri="{FF2B5EF4-FFF2-40B4-BE49-F238E27FC236}">
                <a16:creationId xmlns:a16="http://schemas.microsoft.com/office/drawing/2014/main" id="{30BF2DDA-6B0B-6EC7-1E08-A087A1B4A73D}"/>
              </a:ext>
            </a:extLst>
          </p:cNvPr>
          <p:cNvSpPr txBox="1"/>
          <p:nvPr/>
        </p:nvSpPr>
        <p:spPr>
          <a:xfrm>
            <a:off x="14539902" y="9805147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ch1_enb</a:t>
            </a:r>
          </a:p>
        </p:txBody>
      </p:sp>
      <p:sp>
        <p:nvSpPr>
          <p:cNvPr id="749" name="TextBox 748">
            <a:extLst>
              <a:ext uri="{FF2B5EF4-FFF2-40B4-BE49-F238E27FC236}">
                <a16:creationId xmlns:a16="http://schemas.microsoft.com/office/drawing/2014/main" id="{F504D9DC-3507-A3FA-84E2-A6CD716EC36D}"/>
              </a:ext>
            </a:extLst>
          </p:cNvPr>
          <p:cNvSpPr txBox="1"/>
          <p:nvPr/>
        </p:nvSpPr>
        <p:spPr>
          <a:xfrm>
            <a:off x="14971702" y="93561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/>
              <a:t>ch2_enb</a:t>
            </a:r>
          </a:p>
        </p:txBody>
      </p:sp>
      <p:sp>
        <p:nvSpPr>
          <p:cNvPr id="750" name="TextBox 749">
            <a:extLst>
              <a:ext uri="{FF2B5EF4-FFF2-40B4-BE49-F238E27FC236}">
                <a16:creationId xmlns:a16="http://schemas.microsoft.com/office/drawing/2014/main" id="{40CF7405-9CCD-74BA-9AC7-DDB4A1826211}"/>
              </a:ext>
            </a:extLst>
          </p:cNvPr>
          <p:cNvSpPr txBox="1"/>
          <p:nvPr/>
        </p:nvSpPr>
        <p:spPr>
          <a:xfrm>
            <a:off x="15428902" y="9802305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exSel</a:t>
            </a:r>
            <a:endParaRPr lang="en-US" sz="1800" dirty="0"/>
          </a:p>
        </p:txBody>
      </p:sp>
      <p:sp>
        <p:nvSpPr>
          <p:cNvPr id="751" name="TextBox 750">
            <a:extLst>
              <a:ext uri="{FF2B5EF4-FFF2-40B4-BE49-F238E27FC236}">
                <a16:creationId xmlns:a16="http://schemas.microsoft.com/office/drawing/2014/main" id="{ACCAD5D0-47B9-2197-4E09-45E2260B5F8A}"/>
              </a:ext>
            </a:extLst>
          </p:cNvPr>
          <p:cNvSpPr txBox="1"/>
          <p:nvPr/>
        </p:nvSpPr>
        <p:spPr>
          <a:xfrm>
            <a:off x="15869659" y="9356112"/>
            <a:ext cx="1085934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1800" dirty="0" err="1"/>
              <a:t>sim_live</a:t>
            </a:r>
            <a:endParaRPr lang="en-US" sz="1800" dirty="0"/>
          </a:p>
        </p:txBody>
      </p:sp>
      <p:cxnSp>
        <p:nvCxnSpPr>
          <p:cNvPr id="766" name="Straight Connector 765">
            <a:extLst>
              <a:ext uri="{FF2B5EF4-FFF2-40B4-BE49-F238E27FC236}">
                <a16:creationId xmlns:a16="http://schemas.microsoft.com/office/drawing/2014/main" id="{79560881-9C75-6156-87AA-9568347073C0}"/>
              </a:ext>
            </a:extLst>
          </p:cNvPr>
          <p:cNvCxnSpPr>
            <a:cxnSpLocks/>
          </p:cNvCxnSpPr>
          <p:nvPr/>
        </p:nvCxnSpPr>
        <p:spPr>
          <a:xfrm>
            <a:off x="5333999" y="9418320"/>
            <a:ext cx="12774675" cy="0"/>
          </a:xfrm>
          <a:prstGeom prst="line">
            <a:avLst/>
          </a:prstGeom>
          <a:ln w="28575"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8" name="Rounded Rectangle 35">
            <a:extLst>
              <a:ext uri="{FF2B5EF4-FFF2-40B4-BE49-F238E27FC236}">
                <a16:creationId xmlns:a16="http://schemas.microsoft.com/office/drawing/2014/main" id="{0DA825B3-D956-1994-0860-F3BD6389CEC2}"/>
              </a:ext>
            </a:extLst>
          </p:cNvPr>
          <p:cNvSpPr/>
          <p:nvPr/>
        </p:nvSpPr>
        <p:spPr>
          <a:xfrm>
            <a:off x="10482977" y="9512240"/>
            <a:ext cx="2448611" cy="4203760"/>
          </a:xfrm>
          <a:prstGeom prst="roundRect">
            <a:avLst>
              <a:gd name="adj" fmla="val 13495"/>
            </a:avLst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spcCol="0" rtlCol="0" anchor="ctr"/>
          <a:lstStyle/>
          <a:p>
            <a:pPr algn="ctr"/>
            <a:endParaRPr lang="en-US" sz="1800"/>
          </a:p>
        </p:txBody>
      </p:sp>
      <p:sp>
        <p:nvSpPr>
          <p:cNvPr id="769" name="TextBox 768">
            <a:extLst>
              <a:ext uri="{FF2B5EF4-FFF2-40B4-BE49-F238E27FC236}">
                <a16:creationId xmlns:a16="http://schemas.microsoft.com/office/drawing/2014/main" id="{13A758E7-2598-7CB6-32B2-2D1913B34744}"/>
              </a:ext>
            </a:extLst>
          </p:cNvPr>
          <p:cNvSpPr txBox="1"/>
          <p:nvPr/>
        </p:nvSpPr>
        <p:spPr>
          <a:xfrm rot="16200000">
            <a:off x="10675953" y="10919882"/>
            <a:ext cx="2107975" cy="707886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ctr"/>
            <a:r>
              <a:rPr lang="en-US" sz="4000" dirty="0"/>
              <a:t>HDMI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4818E625-A73C-0BA5-3AFC-E5E5796E97B7}"/>
              </a:ext>
            </a:extLst>
          </p:cNvPr>
          <p:cNvSpPr txBox="1"/>
          <p:nvPr/>
        </p:nvSpPr>
        <p:spPr>
          <a:xfrm>
            <a:off x="-3048000" y="-30181919"/>
            <a:ext cx="2895600" cy="7285071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r>
              <a:rPr lang="en-US" sz="2400" b="1" dirty="0"/>
              <a:t>Anti-Scroll Text Box</a:t>
            </a:r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Anti-Scroll Text Box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9FEB6828-D002-D468-54D7-4DA4DF4021CA}"/>
              </a:ext>
            </a:extLst>
          </p:cNvPr>
          <p:cNvSpPr txBox="1"/>
          <p:nvPr/>
        </p:nvSpPr>
        <p:spPr>
          <a:xfrm>
            <a:off x="17390003" y="3178117"/>
            <a:ext cx="661295" cy="277444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</a:t>
            </a:r>
            <a:endParaRPr lang="en-US" sz="1800" dirty="0"/>
          </a:p>
        </p:txBody>
      </p:sp>
      <p:sp>
        <p:nvSpPr>
          <p:cNvPr id="772" name="TextBox 771">
            <a:extLst>
              <a:ext uri="{FF2B5EF4-FFF2-40B4-BE49-F238E27FC236}">
                <a16:creationId xmlns:a16="http://schemas.microsoft.com/office/drawing/2014/main" id="{9995C580-D26C-E9D6-8F2B-40E9209BFC6F}"/>
              </a:ext>
            </a:extLst>
          </p:cNvPr>
          <p:cNvSpPr txBox="1"/>
          <p:nvPr/>
        </p:nvSpPr>
        <p:spPr>
          <a:xfrm>
            <a:off x="17172492" y="3432576"/>
            <a:ext cx="998939" cy="369332"/>
          </a:xfrm>
          <a:prstGeom prst="rect">
            <a:avLst/>
          </a:prstGeom>
          <a:noFill/>
        </p:spPr>
        <p:txBody>
          <a:bodyPr wrap="square" lIns="91440" tIns="45720" rIns="91440" bIns="45720" rtlCol="0">
            <a:spAutoFit/>
          </a:bodyPr>
          <a:lstStyle/>
          <a:p>
            <a:pPr algn="r"/>
            <a:r>
              <a:rPr lang="en-US" sz="1800" dirty="0" err="1"/>
              <a:t>tmdsb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6783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27C3CC056F0A44BF8874BE3FAE2782" ma:contentTypeVersion="8" ma:contentTypeDescription="Create a new document." ma:contentTypeScope="" ma:versionID="d73b712d53cc84e35dfdd2aa21c2722d">
  <xsd:schema xmlns:xsd="http://www.w3.org/2001/XMLSchema" xmlns:xs="http://www.w3.org/2001/XMLSchema" xmlns:p="http://schemas.microsoft.com/office/2006/metadata/properties" xmlns:ns2="72217bdb-4df2-4e5b-b7c2-fc2fa124e0bd" targetNamespace="http://schemas.microsoft.com/office/2006/metadata/properties" ma:root="true" ma:fieldsID="a7c76e25f8b33dd8b1af0a08521feb67" ns2:_="">
    <xsd:import namespace="72217bdb-4df2-4e5b-b7c2-fc2fa124e0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217bdb-4df2-4e5b-b7c2-fc2fa124e0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D66BD50-93A0-4A3C-BC08-FE7599A2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217bdb-4df2-4e5b-b7c2-fc2fa124e0b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97B29F2-8714-4AF3-A515-6BCEAC993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077385-B146-46CB-836A-FAF1819927B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4430</TotalTime>
  <Words>1225</Words>
  <Application>Microsoft Office PowerPoint</Application>
  <PresentationFormat>Custom</PresentationFormat>
  <Paragraphs>1093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Courier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Falkinburg, Jeffrey L MAJ USAF USAFA USAFA/DFEC</dc:creator>
  <cp:lastModifiedBy>Mock, Dustin I C2C USAF USAFA CW/CS08</cp:lastModifiedBy>
  <cp:revision>120</cp:revision>
  <dcterms:created xsi:type="dcterms:W3CDTF">2006-08-16T00:00:00Z</dcterms:created>
  <dcterms:modified xsi:type="dcterms:W3CDTF">2025-03-20T15:32:43Z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0x0101000C27C3CC056F0A44BF8874BE3FAE2782</vt:lpwstr>
  </property>
  <property fmtid="{D5CDD505-2E9C-101B-9397-08002B2CF9AE}" pid="3" name="Order">
    <vt:r8>14500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