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7" r:id="rId9"/>
    <p:sldId id="261" r:id="rId10"/>
    <p:sldId id="262" r:id="rId11"/>
    <p:sldId id="263" r:id="rId12"/>
    <p:sldId id="268" r:id="rId13"/>
    <p:sldId id="264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17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C5E7B07-12AB-4F90-BF91-D594BCC61478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E8AF55F-9C13-45C4-9BCA-C2E2570AD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5_draganddr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geolocation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form_input_types.asp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form_element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form_attributes.asp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webstorag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canva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4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可以在文本编辑器中创建、修改</a:t>
            </a:r>
            <a:endParaRPr lang="en-US" altLang="zh-CN" dirty="0" smtClean="0"/>
          </a:p>
          <a:p>
            <a:r>
              <a:rPr lang="zh-CN" altLang="en-US" dirty="0" smtClean="0"/>
              <a:t>可以被搜索、索引、压缩和编写脚本</a:t>
            </a:r>
            <a:endParaRPr lang="en-US" altLang="zh-CN" dirty="0" smtClean="0"/>
          </a:p>
          <a:p>
            <a:r>
              <a:rPr lang="zh-CN" altLang="en-US" dirty="0" smtClean="0"/>
              <a:t>可以被无损拉伸</a:t>
            </a:r>
            <a:endParaRPr lang="en-US" altLang="zh-CN" dirty="0" smtClean="0"/>
          </a:p>
          <a:p>
            <a:r>
              <a:rPr lang="zh-CN" altLang="en-US" dirty="0" smtClean="0"/>
              <a:t>可以被无损缩放</a:t>
            </a:r>
            <a:endParaRPr lang="en-US" altLang="zh-CN" dirty="0" smtClean="0"/>
          </a:p>
          <a:p>
            <a:r>
              <a:rPr lang="zh-CN" altLang="en-US" dirty="0" smtClean="0"/>
              <a:t>可以在任何情况下以高质量打印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0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 Sample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060848"/>
            <a:ext cx="7330008" cy="3657599"/>
          </a:xfrm>
        </p:spPr>
        <p:txBody>
          <a:bodyPr/>
          <a:lstStyle/>
          <a:p>
            <a:pPr marL="18288" indent="0">
              <a:buNone/>
            </a:pPr>
            <a:r>
              <a:rPr lang="en-US" altLang="zh-CN" dirty="0">
                <a:latin typeface="Source Code Pro" panose="020B0509030403020204" pitchFamily="49" charset="0"/>
              </a:rPr>
              <a:t>&lt;</a:t>
            </a:r>
            <a:r>
              <a:rPr lang="en-US" altLang="zh-CN" dirty="0" err="1">
                <a:latin typeface="Source Code Pro" panose="020B0509030403020204" pitchFamily="49" charset="0"/>
              </a:rPr>
              <a:t>svg</a:t>
            </a:r>
            <a:r>
              <a:rPr lang="en-US" altLang="zh-CN" dirty="0"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latin typeface="Source Code Pro" panose="020B0509030403020204" pitchFamily="49" charset="0"/>
              </a:rPr>
              <a:t>xmlns</a:t>
            </a:r>
            <a:r>
              <a:rPr lang="en-US" altLang="zh-CN" dirty="0">
                <a:latin typeface="Source Code Pro" panose="020B0509030403020204" pitchFamily="49" charset="0"/>
              </a:rPr>
              <a:t>="http://www.w3.org/2000/svg" version="1.1" height="190"&gt;</a:t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>
                <a:latin typeface="Source Code Pro" panose="020B0509030403020204" pitchFamily="49" charset="0"/>
              </a:rPr>
              <a:t>  &lt;</a:t>
            </a:r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  <a:t>polygon</a:t>
            </a:r>
            <a:r>
              <a:rPr lang="en-US" altLang="zh-CN" dirty="0"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  <a:t>points</a:t>
            </a:r>
            <a:r>
              <a:rPr lang="en-US" altLang="zh-CN" dirty="0">
                <a:latin typeface="Source Code Pro" panose="020B0509030403020204" pitchFamily="49" charset="0"/>
              </a:rPr>
              <a:t>="100,10 40,180 190,60 10,60 160,180"</a:t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>
                <a:latin typeface="Source Code Pro" panose="020B0509030403020204" pitchFamily="49" charset="0"/>
              </a:rPr>
              <a:t>  </a:t>
            </a:r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</a:rPr>
              <a:t>style</a:t>
            </a:r>
            <a:r>
              <a:rPr lang="en-US" altLang="zh-CN" dirty="0">
                <a:latin typeface="Source Code Pro" panose="020B0509030403020204" pitchFamily="49" charset="0"/>
              </a:rPr>
              <a:t>="fill:lime;stroke:purple;stroke-width:5;fill-rule:evenodd;"&gt;</a:t>
            </a:r>
            <a:br>
              <a:rPr lang="en-US" altLang="zh-CN" dirty="0">
                <a:latin typeface="Source Code Pro" panose="020B0509030403020204" pitchFamily="49" charset="0"/>
              </a:rPr>
            </a:br>
            <a:r>
              <a:rPr lang="en-US" altLang="zh-CN" dirty="0">
                <a:latin typeface="Source Code Pro" panose="020B0509030403020204" pitchFamily="49" charset="0"/>
              </a:rPr>
              <a:t>&lt;/</a:t>
            </a:r>
            <a:r>
              <a:rPr lang="en-US" altLang="zh-CN" dirty="0" err="1">
                <a:latin typeface="Source Code Pro" panose="020B0509030403020204" pitchFamily="49" charset="0"/>
              </a:rPr>
              <a:t>svg</a:t>
            </a:r>
            <a:r>
              <a:rPr lang="en-US" altLang="zh-CN" dirty="0">
                <a:latin typeface="Source Code Pro" panose="020B0509030403020204" pitchFamily="49" charset="0"/>
              </a:rPr>
              <a:t>&gt;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拖</a:t>
            </a:r>
            <a:r>
              <a:rPr lang="zh-CN" altLang="en-US" dirty="0" smtClean="0">
                <a:solidFill>
                  <a:schemeClr val="accent1"/>
                </a:solidFill>
              </a:rPr>
              <a:t>拽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1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元素拖拽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拖拽是个应用非常广泛的动作</a:t>
            </a:r>
            <a:endParaRPr lang="en-US" altLang="zh-CN" dirty="0" smtClean="0"/>
          </a:p>
          <a:p>
            <a:r>
              <a:rPr lang="zh-CN" altLang="en-US" dirty="0" smtClean="0"/>
              <a:t>拖拽是 </a:t>
            </a:r>
            <a:r>
              <a:rPr lang="en-US" altLang="zh-CN" dirty="0" smtClean="0"/>
              <a:t>HTML 5 </a:t>
            </a:r>
            <a:r>
              <a:rPr lang="zh-CN" altLang="en-US" dirty="0" smtClean="0"/>
              <a:t>标准中明确定义的</a:t>
            </a:r>
            <a:endParaRPr lang="en-US" altLang="zh-CN" dirty="0" smtClean="0"/>
          </a:p>
          <a:p>
            <a:r>
              <a:rPr lang="zh-CN" altLang="en-US" dirty="0" smtClean="0"/>
              <a:t>任何元素都可以被拖拽</a:t>
            </a:r>
            <a:endParaRPr lang="en-US" altLang="zh-CN" dirty="0" smtClean="0"/>
          </a:p>
          <a:p>
            <a:r>
              <a:rPr lang="zh-CN" altLang="en-US" dirty="0" smtClean="0"/>
              <a:t>浏览器外部的文件也可以被拖拽进来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982" y="620688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元素拖拽</a:t>
            </a:r>
            <a:r>
              <a:rPr lang="en-US" altLang="zh-CN" dirty="0" smtClean="0"/>
              <a:t>Sample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Link……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2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/>
                </a:solidFill>
              </a:rPr>
              <a:t>地理位置接口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5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地理位置接口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用于获取用户的地理位置信息</a:t>
            </a:r>
            <a:endParaRPr lang="en-US" altLang="zh-CN" dirty="0" smtClean="0"/>
          </a:p>
          <a:p>
            <a:r>
              <a:rPr lang="zh-CN" altLang="en-US" dirty="0" smtClean="0"/>
              <a:t>在得到用户许可前，无法获取地理位置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桌面</a:t>
            </a:r>
            <a:r>
              <a:rPr lang="zh-CN" altLang="en-US" dirty="0" smtClean="0"/>
              <a:t>浏览器上基于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地址定位</a:t>
            </a:r>
            <a:endParaRPr lang="en-US" altLang="zh-CN" dirty="0" smtClean="0"/>
          </a:p>
          <a:p>
            <a:r>
              <a:rPr lang="zh-CN" altLang="en-US" dirty="0" smtClean="0"/>
              <a:t>移动浏览器上基于</a:t>
            </a:r>
            <a:r>
              <a:rPr lang="en-US" altLang="zh-CN" dirty="0" smtClean="0"/>
              <a:t>GPS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Samples……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982" y="620688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0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/>
                </a:solidFill>
              </a:rPr>
              <a:t>音频和视频接口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音频和视频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&lt;audio&gt;</a:t>
            </a:r>
          </a:p>
          <a:p>
            <a:r>
              <a:rPr lang="en-US" altLang="zh-CN" dirty="0" smtClean="0"/>
              <a:t>&lt;video&gt;</a:t>
            </a:r>
          </a:p>
          <a:p>
            <a:r>
              <a:rPr lang="en-US" altLang="zh-CN" dirty="0" smtClean="0"/>
              <a:t>&lt;source&gt;</a:t>
            </a:r>
          </a:p>
          <a:p>
            <a:r>
              <a:rPr lang="zh-CN" altLang="en-US" dirty="0" smtClean="0"/>
              <a:t>支持的格式：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音频：</a:t>
            </a:r>
            <a:r>
              <a:rPr lang="en-US" altLang="zh-CN" dirty="0" smtClean="0"/>
              <a:t>wav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ogg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视频：</a:t>
            </a:r>
            <a:r>
              <a:rPr lang="en-US" altLang="zh-CN" dirty="0" smtClean="0"/>
              <a:t>mp4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ogg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H264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4982" y="620688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1"/>
                </a:solidFill>
              </a:rPr>
              <a:t>新</a:t>
            </a:r>
            <a:r>
              <a:rPr lang="zh-CN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input</a:t>
            </a:r>
            <a:r>
              <a:rPr lang="zh-CN" altLang="en-US" dirty="0" smtClean="0">
                <a:solidFill>
                  <a:schemeClr val="accent1"/>
                </a:solidFill>
              </a:rPr>
              <a:t>元素类型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6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新变化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&lt;!DOCTYPE html&gt;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8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mounth</a:t>
            </a:r>
            <a:endParaRPr lang="en-US" altLang="zh-CN" dirty="0" smtClean="0"/>
          </a:p>
          <a:p>
            <a:r>
              <a:rPr lang="en-US" altLang="zh-CN" dirty="0" smtClean="0"/>
              <a:t>week</a:t>
            </a:r>
          </a:p>
          <a:p>
            <a:r>
              <a:rPr lang="en-US" altLang="zh-CN" dirty="0" smtClean="0"/>
              <a:t>date</a:t>
            </a:r>
          </a:p>
          <a:p>
            <a:r>
              <a:rPr lang="en-US" altLang="zh-CN" dirty="0" err="1" smtClean="0"/>
              <a:t>datetime</a:t>
            </a:r>
            <a:endParaRPr lang="en-US" altLang="zh-CN" dirty="0" smtClean="0"/>
          </a:p>
          <a:p>
            <a:r>
              <a:rPr lang="en-US" altLang="zh-CN" dirty="0" err="1" smtClean="0"/>
              <a:t>datetime</a:t>
            </a:r>
            <a:r>
              <a:rPr lang="en-US" altLang="zh-CN" dirty="0" smtClean="0"/>
              <a:t>-local</a:t>
            </a:r>
          </a:p>
          <a:p>
            <a:r>
              <a:rPr lang="en-US" altLang="zh-CN" dirty="0" smtClean="0"/>
              <a:t>time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number</a:t>
            </a:r>
          </a:p>
          <a:p>
            <a:r>
              <a:rPr lang="en-US" altLang="zh-CN" dirty="0" smtClean="0"/>
              <a:t>range</a:t>
            </a:r>
          </a:p>
          <a:p>
            <a:r>
              <a:rPr lang="en-US" altLang="zh-CN" dirty="0" smtClean="0"/>
              <a:t>search</a:t>
            </a:r>
          </a:p>
          <a:p>
            <a:r>
              <a:rPr lang="en-US" altLang="zh-CN" dirty="0" smtClean="0"/>
              <a:t>email</a:t>
            </a:r>
          </a:p>
          <a:p>
            <a:r>
              <a:rPr lang="en-US" altLang="zh-CN" dirty="0" err="1" smtClean="0"/>
              <a:t>tel</a:t>
            </a:r>
            <a:endParaRPr lang="en-US" altLang="zh-CN" dirty="0" smtClean="0"/>
          </a:p>
          <a:p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en-US" altLang="zh-CN" dirty="0" smtClean="0"/>
              <a:t>color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54452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2"/>
              </a:rPr>
              <a:t>各个浏览器对新类型的支持情况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8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1"/>
                </a:solidFill>
              </a:rPr>
              <a:t>新</a:t>
            </a:r>
            <a:r>
              <a:rPr lang="zh-CN" altLang="en-US" dirty="0" smtClean="0">
                <a:solidFill>
                  <a:schemeClr val="accent1"/>
                </a:solidFill>
              </a:rPr>
              <a:t>的表单元素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6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新的表单元素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datalist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用于输入提示、自动完成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Safari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r>
              <a:rPr lang="en-US" altLang="zh-CN" dirty="0" err="1" smtClean="0"/>
              <a:t>keygen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在表单提交时将生成两个密钥（公钥和私钥）</a:t>
            </a:r>
            <a:endParaRPr lang="en-US" altLang="zh-CN" dirty="0" smtClean="0"/>
          </a:p>
          <a:p>
            <a:pPr lvl="1"/>
            <a:r>
              <a:rPr lang="zh-CN" altLang="en-US" dirty="0"/>
              <a:t>私</a:t>
            </a:r>
            <a:r>
              <a:rPr lang="zh-CN" altLang="en-US" dirty="0" smtClean="0"/>
              <a:t>钥保存在本地，而私钥被提交到服务器</a:t>
            </a:r>
            <a:endParaRPr lang="en-US" altLang="zh-CN" dirty="0" smtClean="0"/>
          </a:p>
          <a:p>
            <a:pPr lvl="1"/>
            <a:r>
              <a:rPr lang="zh-CN" altLang="en-US" dirty="0"/>
              <a:t>公</a:t>
            </a:r>
            <a:r>
              <a:rPr lang="zh-CN" altLang="en-US" dirty="0" smtClean="0"/>
              <a:t>钥可被用作识别用户身份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不暂支持</a:t>
            </a:r>
            <a:endParaRPr lang="en-US" altLang="zh-CN" dirty="0" smtClean="0"/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zh-CN" altLang="en-US" dirty="0" smtClean="0"/>
              <a:t>用于输出表单中元素的计算结果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544522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Samples……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7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新的表单属性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4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新的表单属性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autocomplete</a:t>
            </a:r>
          </a:p>
          <a:p>
            <a:r>
              <a:rPr lang="en-US" altLang="zh-CN" dirty="0" err="1" smtClean="0"/>
              <a:t>novalidate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smtClean="0"/>
              <a:t>autocomplete</a:t>
            </a:r>
          </a:p>
          <a:p>
            <a:r>
              <a:rPr lang="en-US" altLang="zh-CN" dirty="0" smtClean="0"/>
              <a:t>autofocus</a:t>
            </a:r>
          </a:p>
          <a:p>
            <a:r>
              <a:rPr lang="en-US" altLang="zh-CN" dirty="0" smtClean="0"/>
              <a:t>form</a:t>
            </a:r>
          </a:p>
          <a:p>
            <a:r>
              <a:rPr lang="en-US" altLang="zh-CN" dirty="0" err="1" smtClean="0"/>
              <a:t>formaction</a:t>
            </a:r>
            <a:endParaRPr lang="en-US" altLang="zh-CN" dirty="0" smtClean="0"/>
          </a:p>
          <a:p>
            <a:r>
              <a:rPr lang="en-US" altLang="zh-CN" dirty="0" err="1" smtClean="0"/>
              <a:t>formmetod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更多</a:t>
            </a:r>
            <a:r>
              <a:rPr lang="en-US" altLang="zh-CN" dirty="0" smtClean="0">
                <a:hlinkClick r:id="rId2"/>
              </a:rPr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6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新的语义元素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0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新的语义元素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9872" y="1969418"/>
            <a:ext cx="4809728" cy="3657599"/>
          </a:xfrm>
        </p:spPr>
        <p:txBody>
          <a:bodyPr/>
          <a:lstStyle/>
          <a:p>
            <a:r>
              <a:rPr lang="en-US" altLang="zh-CN" dirty="0" smtClean="0"/>
              <a:t>header——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r>
              <a:rPr lang="en-US" altLang="zh-CN" dirty="0" err="1" smtClean="0"/>
              <a:t>nav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导航</a:t>
            </a:r>
            <a:endParaRPr lang="en-US" altLang="zh-CN" dirty="0" smtClean="0"/>
          </a:p>
          <a:p>
            <a:r>
              <a:rPr lang="en-US" altLang="zh-CN" dirty="0" smtClean="0"/>
              <a:t>section——</a:t>
            </a:r>
            <a:r>
              <a:rPr lang="zh-CN" altLang="en-US" dirty="0" smtClean="0"/>
              <a:t>按专题分组的内容</a:t>
            </a:r>
            <a:endParaRPr lang="en-US" altLang="zh-CN" dirty="0" smtClean="0"/>
          </a:p>
          <a:p>
            <a:r>
              <a:rPr lang="en-US" altLang="zh-CN" dirty="0" smtClean="0"/>
              <a:t>article——</a:t>
            </a:r>
            <a:r>
              <a:rPr lang="zh-CN" altLang="en-US" dirty="0" smtClean="0"/>
              <a:t>文章</a:t>
            </a:r>
            <a:endParaRPr lang="en-US" altLang="zh-CN" dirty="0" smtClean="0"/>
          </a:p>
          <a:p>
            <a:r>
              <a:rPr lang="en-US" altLang="zh-CN" dirty="0" smtClean="0"/>
              <a:t>aside——</a:t>
            </a:r>
            <a:r>
              <a:rPr lang="zh-CN" altLang="en-US" dirty="0" smtClean="0"/>
              <a:t>侧边栏</a:t>
            </a:r>
            <a:endParaRPr lang="en-US" altLang="zh-CN" dirty="0" smtClean="0"/>
          </a:p>
          <a:p>
            <a:r>
              <a:rPr lang="en-US" altLang="zh-CN" dirty="0" smtClean="0"/>
              <a:t>footer——</a:t>
            </a:r>
            <a:r>
              <a:rPr lang="zh-CN" altLang="en-US" dirty="0" smtClean="0"/>
              <a:t>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20859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页面存储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页面存储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允许页面存储数据到本地浏览器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更安全、更快速</a:t>
            </a:r>
            <a:endParaRPr lang="en-US" altLang="zh-CN" dirty="0" smtClean="0"/>
          </a:p>
          <a:p>
            <a:r>
              <a:rPr lang="zh-CN" altLang="en-US" dirty="0" smtClean="0"/>
              <a:t>本地存储的数据不会自动提交到服务器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的存储量更大</a:t>
            </a:r>
            <a:endParaRPr lang="en-US" altLang="zh-CN" dirty="0" smtClean="0"/>
          </a:p>
          <a:p>
            <a:r>
              <a:rPr lang="zh-CN" altLang="en-US" dirty="0" smtClean="0"/>
              <a:t>页面存储的数据以键值对的形式存储</a:t>
            </a:r>
            <a:endParaRPr lang="en-US" altLang="zh-CN" dirty="0" smtClean="0"/>
          </a:p>
          <a:p>
            <a:r>
              <a:rPr lang="zh-CN" altLang="en-US" dirty="0" smtClean="0"/>
              <a:t>存储的内容以域名划分边界</a:t>
            </a:r>
            <a:endParaRPr lang="en-US" altLang="zh-CN" dirty="0" smtClean="0"/>
          </a:p>
          <a:p>
            <a:r>
              <a:rPr lang="zh-CN" altLang="en-US" dirty="0" smtClean="0"/>
              <a:t>存储类型：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localStorage</a:t>
            </a:r>
            <a:r>
              <a:rPr lang="zh-CN" altLang="en-US" dirty="0" smtClean="0"/>
              <a:t>，本地存储。储存的信息永不过期。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sessionStorage</a:t>
            </a:r>
            <a:r>
              <a:rPr lang="zh-CN" altLang="en-US" dirty="0" smtClean="0"/>
              <a:t>，会话存储。当浏览器关闭时清空。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5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页面存储</a:t>
            </a:r>
            <a:r>
              <a:rPr lang="en-US" altLang="zh-CN" dirty="0" smtClean="0"/>
              <a:t>Samples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Samples……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6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的新标记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audio</a:t>
            </a:r>
          </a:p>
          <a:p>
            <a:r>
              <a:rPr lang="en-US" altLang="zh-CN" dirty="0" smtClean="0"/>
              <a:t>video</a:t>
            </a:r>
          </a:p>
          <a:p>
            <a:r>
              <a:rPr lang="en-US" altLang="zh-CN" dirty="0" smtClean="0"/>
              <a:t>article</a:t>
            </a:r>
          </a:p>
          <a:p>
            <a:r>
              <a:rPr lang="en-US" altLang="zh-CN" dirty="0" smtClean="0"/>
              <a:t>aside</a:t>
            </a:r>
          </a:p>
          <a:p>
            <a:r>
              <a:rPr lang="en-US" altLang="zh-CN" dirty="0" smtClean="0"/>
              <a:t>header</a:t>
            </a:r>
          </a:p>
          <a:p>
            <a:r>
              <a:rPr lang="en-US" altLang="zh-CN" dirty="0" smtClean="0"/>
              <a:t>footer</a:t>
            </a:r>
          </a:p>
          <a:p>
            <a:r>
              <a:rPr lang="en-US" altLang="zh-CN" dirty="0" err="1" smtClean="0"/>
              <a:t>nav</a:t>
            </a:r>
            <a:endParaRPr lang="en-US" altLang="zh-CN" dirty="0" smtClean="0"/>
          </a:p>
          <a:p>
            <a:r>
              <a:rPr lang="en-US" altLang="zh-CN" dirty="0" smtClean="0"/>
              <a:t>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9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/>
                </a:solidFill>
              </a:rPr>
              <a:t>AppCache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7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AppCache</a:t>
            </a:r>
            <a:r>
              <a:rPr lang="zh-CN" altLang="en-US" dirty="0" smtClean="0"/>
              <a:t>离线缓存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请求浏览器缓存正常显示网页的所有文件</a:t>
            </a:r>
            <a:endParaRPr lang="en-US" altLang="zh-CN" dirty="0" smtClean="0"/>
          </a:p>
          <a:p>
            <a:r>
              <a:rPr lang="zh-CN" altLang="en-US" dirty="0" smtClean="0"/>
              <a:t>使用户可以在不连接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的情况下使用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可以高速读取</a:t>
            </a:r>
            <a:endParaRPr lang="en-US" altLang="zh-CN" dirty="0" smtClean="0"/>
          </a:p>
          <a:p>
            <a:r>
              <a:rPr lang="zh-CN" altLang="en-US" dirty="0" smtClean="0"/>
              <a:t>浏览器只从服务器下载更新或变更的资源</a:t>
            </a:r>
            <a:endParaRPr lang="en-US" altLang="zh-CN" dirty="0" smtClean="0"/>
          </a:p>
          <a:p>
            <a:r>
              <a:rPr lang="zh-CN" altLang="en-US" dirty="0" smtClean="0"/>
              <a:t>独立于浏览器临时文件</a:t>
            </a:r>
            <a:endParaRPr lang="en-US" altLang="zh-CN" dirty="0" smtClean="0"/>
          </a:p>
          <a:p>
            <a:r>
              <a:rPr lang="zh-CN" altLang="en-US" dirty="0" smtClean="0"/>
              <a:t>使用离线缓存必须获得用户许可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8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AppCache</a:t>
            </a:r>
            <a:r>
              <a:rPr lang="en-US" altLang="zh-CN" dirty="0" smtClean="0"/>
              <a:t> Sample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altLang="zh-CN" dirty="0" smtClean="0">
                <a:latin typeface="Source Code Pro" panose="020B0509030403020204" pitchFamily="49" charset="0"/>
              </a:rPr>
              <a:t>&lt;html </a:t>
            </a:r>
            <a:r>
              <a:rPr lang="en-US" altLang="zh-CN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manifest</a:t>
            </a:r>
            <a:r>
              <a:rPr lang="en-US" altLang="zh-CN" dirty="0" smtClean="0">
                <a:latin typeface="Source Code Pro" panose="020B0509030403020204" pitchFamily="49" charset="0"/>
              </a:rPr>
              <a:t>=“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demo.appcache</a:t>
            </a:r>
            <a:r>
              <a:rPr lang="en-US" altLang="zh-CN" dirty="0" smtClean="0">
                <a:latin typeface="Source Code Pro" panose="020B0509030403020204" pitchFamily="49" charset="0"/>
              </a:rPr>
              <a:t>”&gt;</a:t>
            </a:r>
          </a:p>
          <a:p>
            <a:pPr marL="18288" indent="0">
              <a:buNone/>
            </a:pPr>
            <a:r>
              <a:rPr lang="en-US" altLang="zh-CN" dirty="0" smtClean="0">
                <a:latin typeface="Source Code Pro" panose="020B0509030403020204" pitchFamily="49" charset="0"/>
              </a:rPr>
              <a:t>……</a:t>
            </a:r>
          </a:p>
          <a:p>
            <a:pPr marL="18288" indent="0">
              <a:buNone/>
            </a:pPr>
            <a:r>
              <a:rPr lang="en-US" altLang="zh-CN" dirty="0" smtClean="0">
                <a:latin typeface="Source Code Pro" panose="020B0509030403020204" pitchFamily="49" charset="0"/>
              </a:rPr>
              <a:t>&lt;/html&gt;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Web Worker</a:t>
            </a:r>
            <a:r>
              <a:rPr lang="zh-CN" altLang="en-US" dirty="0">
                <a:solidFill>
                  <a:schemeClr val="accent1"/>
                </a:solidFill>
              </a:rPr>
              <a:t>（后台任务）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7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Worker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Normal 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后台运行</a:t>
            </a:r>
            <a:endParaRPr lang="en-US" altLang="zh-CN" dirty="0" smtClean="0"/>
          </a:p>
          <a:p>
            <a:r>
              <a:rPr lang="zh-CN" altLang="en-US" dirty="0" smtClean="0"/>
              <a:t>运行时不会使页面失去响应</a:t>
            </a:r>
            <a:endParaRPr lang="en-US" altLang="zh-CN" dirty="0" smtClean="0"/>
          </a:p>
          <a:p>
            <a:r>
              <a:rPr lang="zh-CN" altLang="en-US" dirty="0" smtClean="0"/>
              <a:t>不能直接访问</a:t>
            </a:r>
            <a:r>
              <a:rPr lang="zh-CN" altLang="en-US" dirty="0" smtClean="0"/>
              <a:t>页面元素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 smtClean="0"/>
              <a:t>前台运行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时页面会停止响应</a:t>
            </a:r>
            <a:endParaRPr lang="en-US" altLang="zh-CN" dirty="0" smtClean="0"/>
          </a:p>
          <a:p>
            <a:r>
              <a:rPr lang="zh-CN" altLang="en-US" dirty="0" smtClean="0"/>
              <a:t>可以直接访问</a:t>
            </a:r>
            <a:r>
              <a:rPr lang="zh-CN" altLang="en-US" dirty="0" smtClean="0"/>
              <a:t>页面元素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6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的创建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var</a:t>
            </a:r>
            <a:r>
              <a:rPr lang="en-US" altLang="zh-CN" dirty="0" smtClean="0">
                <a:latin typeface="Source Code Pro" panose="020B0509030403020204" pitchFamily="49" charset="0"/>
              </a:rPr>
              <a:t> w = new Worker(“demo.js”);</a:t>
            </a:r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与页面的通信渠道</a:t>
            </a:r>
            <a:endParaRPr lang="en-US" altLang="zh-CN" dirty="0" smtClean="0"/>
          </a:p>
          <a:p>
            <a:pPr lvl="1"/>
            <a:r>
              <a:rPr lang="en-US" altLang="zh-CN" dirty="0" err="1">
                <a:latin typeface="Source Code Pro" panose="020B0509030403020204" pitchFamily="49" charset="0"/>
              </a:rPr>
              <a:t>postMessage</a:t>
            </a:r>
            <a:r>
              <a:rPr lang="en-US" altLang="zh-CN" dirty="0">
                <a:latin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</a:rPr>
              <a:t>obj</a:t>
            </a:r>
            <a:r>
              <a:rPr lang="en-US" altLang="zh-CN" dirty="0" smtClean="0">
                <a:latin typeface="Source Code Pro" panose="020B0509030403020204" pitchFamily="49" charset="0"/>
              </a:rPr>
              <a:t>)</a:t>
            </a:r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Onmessage</a:t>
            </a:r>
            <a:r>
              <a:rPr lang="zh-CN" altLang="en-US" dirty="0" smtClean="0">
                <a:latin typeface="Source Code Pro" panose="020B0509030403020204" pitchFamily="49" charset="0"/>
              </a:rPr>
              <a:t>事件</a:t>
            </a:r>
            <a:endParaRPr lang="en-US" altLang="zh-CN" dirty="0">
              <a:latin typeface="Source Code Pro" panose="020B0509030403020204" pitchFamily="49" charset="0"/>
            </a:endParaRPr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的停止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w.terminate</a:t>
            </a:r>
            <a:r>
              <a:rPr lang="en-US" altLang="zh-CN" dirty="0" smtClean="0">
                <a:latin typeface="Source Code Pro" panose="020B0509030403020204" pitchFamily="49" charset="0"/>
              </a:rPr>
              <a:t>();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72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Server-Sent Events</a:t>
            </a:r>
            <a:r>
              <a:rPr lang="zh-CN" altLang="en-US" dirty="0">
                <a:solidFill>
                  <a:schemeClr val="accent1"/>
                </a:solidFill>
              </a:rPr>
              <a:t>（服务器事件</a:t>
            </a:r>
            <a:r>
              <a:rPr lang="zh-CN" altLang="en-US" dirty="0" smtClean="0">
                <a:solidFill>
                  <a:schemeClr val="accent1"/>
                </a:solidFill>
              </a:rPr>
              <a:t>）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0000" y="2119257"/>
            <a:ext cx="6444000" cy="3603812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是页面从服务器自动获取更新的方法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SSE</a:t>
            </a:r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var</a:t>
            </a:r>
            <a:r>
              <a:rPr lang="en-US" altLang="zh-CN" dirty="0" smtClean="0">
                <a:latin typeface="Source Code Pro" panose="020B0509030403020204" pitchFamily="49" charset="0"/>
              </a:rPr>
              <a:t> 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src</a:t>
            </a:r>
            <a:r>
              <a:rPr lang="en-US" altLang="zh-CN" dirty="0" smtClean="0">
                <a:latin typeface="Source Code Pro" panose="020B0509030403020204" pitchFamily="49" charset="0"/>
              </a:rPr>
              <a:t> = new 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EventSource</a:t>
            </a:r>
            <a:r>
              <a:rPr lang="en-US" altLang="zh-CN" dirty="0" smtClean="0">
                <a:latin typeface="Source Code Pro" panose="020B0509030403020204" pitchFamily="49" charset="0"/>
              </a:rPr>
              <a:t>(“page”)</a:t>
            </a:r>
          </a:p>
          <a:p>
            <a:r>
              <a:rPr lang="zh-CN" altLang="en-US" dirty="0" smtClean="0"/>
              <a:t>接收服务器事件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</a:rPr>
              <a:t>src.onmessage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r>
              <a:rPr lang="zh-CN" altLang="en-US" dirty="0" smtClean="0">
                <a:latin typeface="Source Code Pro" panose="020B0509030403020204" pitchFamily="49" charset="0"/>
              </a:rPr>
              <a:t>服务器端的返回内容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1"/>
            <a:endParaRPr lang="zh-CN" altLang="en-US" dirty="0">
              <a:latin typeface="Source Code Pro" panose="020B050903040302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79" y="4725144"/>
            <a:ext cx="510184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5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6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canvas</a:t>
            </a:r>
          </a:p>
          <a:p>
            <a:r>
              <a:rPr lang="en-US" altLang="zh-CN" dirty="0" smtClean="0"/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3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canvas </a:t>
            </a:r>
            <a:r>
              <a:rPr lang="zh-CN" altLang="en-US" dirty="0" smtClean="0"/>
              <a:t>元素是用来绘制图像的元素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是绘制图像的手段</a:t>
            </a:r>
            <a:endParaRPr lang="en-US" altLang="zh-CN" dirty="0" smtClean="0"/>
          </a:p>
          <a:p>
            <a:r>
              <a:rPr lang="en-US" altLang="zh-CN" dirty="0" smtClean="0"/>
              <a:t>canvas </a:t>
            </a:r>
            <a:r>
              <a:rPr lang="zh-CN" altLang="en-US" dirty="0" smtClean="0"/>
              <a:t>只是图像的容器</a:t>
            </a:r>
            <a:endParaRPr lang="en-US" altLang="zh-CN" dirty="0" smtClean="0"/>
          </a:p>
          <a:p>
            <a:r>
              <a:rPr lang="en-US" altLang="zh-CN" dirty="0" smtClean="0"/>
              <a:t>canvas </a:t>
            </a:r>
            <a:r>
              <a:rPr lang="zh-CN" altLang="en-US" dirty="0" smtClean="0"/>
              <a:t>可以绘制线条、矩形、圆、文字和图片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4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canvas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2060848"/>
            <a:ext cx="7704856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altLang="zh-CN" sz="1600" dirty="0">
                <a:latin typeface="Source Code Pro" panose="020B0509030403020204" pitchFamily="49" charset="0"/>
              </a:rPr>
              <a:t>&lt;canvas id="</a:t>
            </a:r>
            <a:r>
              <a:rPr lang="en-US" altLang="zh-CN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</a:rPr>
              <a:t>myCanvas</a:t>
            </a:r>
            <a:r>
              <a:rPr lang="en-US" altLang="zh-CN" sz="1600" dirty="0">
                <a:latin typeface="Source Code Pro" panose="020B0509030403020204" pitchFamily="49" charset="0"/>
              </a:rPr>
              <a:t>" width="200" height="100"&gt;&lt;/canvas&gt; </a:t>
            </a:r>
            <a:endParaRPr lang="en-US" altLang="zh-CN" sz="1600" dirty="0" smtClean="0">
              <a:latin typeface="Source Code Pro" panose="020B0509030403020204" pitchFamily="49" charset="0"/>
            </a:endParaRPr>
          </a:p>
          <a:p>
            <a:pPr marL="18288" indent="0">
              <a:buNone/>
            </a:pPr>
            <a:r>
              <a:rPr lang="en-US" altLang="zh-CN" sz="1600" dirty="0">
                <a:latin typeface="Source Code Pro" panose="020B0509030403020204" pitchFamily="49" charset="0"/>
              </a:rPr>
              <a:t>&lt;script&gt;</a:t>
            </a:r>
            <a:br>
              <a:rPr lang="en-US" altLang="zh-CN" sz="1600" dirty="0">
                <a:latin typeface="Source Code Pro" panose="020B0509030403020204" pitchFamily="49" charset="0"/>
              </a:rPr>
            </a:br>
            <a:r>
              <a:rPr lang="en-US" altLang="zh-CN" sz="1600" dirty="0" smtClean="0">
                <a:latin typeface="Source Code Pro" panose="020B0509030403020204" pitchFamily="49" charset="0"/>
              </a:rPr>
              <a:t>  </a:t>
            </a:r>
            <a:r>
              <a:rPr lang="en-US" altLang="zh-CN" sz="1600" dirty="0" err="1" smtClean="0">
                <a:latin typeface="Source Code Pro" panose="020B0509030403020204" pitchFamily="49" charset="0"/>
              </a:rPr>
              <a:t>var</a:t>
            </a:r>
            <a:r>
              <a:rPr lang="en-US" altLang="zh-CN" sz="1600" dirty="0" smtClean="0">
                <a:latin typeface="Source Code Pro" panose="020B0509030403020204" pitchFamily="49" charset="0"/>
              </a:rPr>
              <a:t> c = </a:t>
            </a:r>
            <a:r>
              <a:rPr lang="en-US" altLang="zh-CN" sz="1600" dirty="0" err="1" smtClean="0">
                <a:latin typeface="Source Code Pro" panose="020B0509030403020204" pitchFamily="49" charset="0"/>
              </a:rPr>
              <a:t>document.getElementById</a:t>
            </a:r>
            <a:r>
              <a:rPr lang="en-US" altLang="zh-CN" sz="1600" dirty="0">
                <a:latin typeface="Source Code Pro" panose="020B0509030403020204" pitchFamily="49" charset="0"/>
              </a:rPr>
              <a:t>("</a:t>
            </a:r>
            <a:r>
              <a:rPr lang="en-US" altLang="zh-CN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</a:rPr>
              <a:t>myCanvas</a:t>
            </a:r>
            <a:r>
              <a:rPr lang="en-US" altLang="zh-CN" sz="1600" dirty="0">
                <a:latin typeface="Source Code Pro" panose="020B0509030403020204" pitchFamily="49" charset="0"/>
              </a:rPr>
              <a:t>");</a:t>
            </a:r>
            <a:br>
              <a:rPr lang="en-US" altLang="zh-CN" sz="1600" dirty="0">
                <a:latin typeface="Source Code Pro" panose="020B0509030403020204" pitchFamily="49" charset="0"/>
              </a:rPr>
            </a:br>
            <a:r>
              <a:rPr lang="en-US" altLang="zh-CN" sz="1600" dirty="0" smtClean="0">
                <a:latin typeface="Source Code Pro" panose="020B0509030403020204" pitchFamily="49" charset="0"/>
              </a:rPr>
              <a:t>  </a:t>
            </a:r>
            <a:r>
              <a:rPr lang="en-US" altLang="zh-CN" sz="16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var</a:t>
            </a:r>
            <a:r>
              <a:rPr lang="en-US" altLang="zh-CN" sz="16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ctx</a:t>
            </a:r>
            <a:r>
              <a:rPr lang="en-US" altLang="zh-CN" sz="16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c.getContext</a:t>
            </a:r>
            <a:r>
              <a:rPr lang="en-US" altLang="zh-CN" sz="1600" dirty="0">
                <a:solidFill>
                  <a:srgbClr val="FF0000"/>
                </a:solidFill>
                <a:latin typeface="Source Code Pro" panose="020B0509030403020204" pitchFamily="49" charset="0"/>
              </a:rPr>
              <a:t>("2d");</a:t>
            </a:r>
            <a:r>
              <a:rPr lang="en-US" altLang="zh-CN" sz="1600" dirty="0">
                <a:latin typeface="Source Code Pro" panose="020B0509030403020204" pitchFamily="49" charset="0"/>
              </a:rPr>
              <a:t/>
            </a:r>
            <a:br>
              <a:rPr lang="en-US" altLang="zh-CN" sz="1600" dirty="0">
                <a:latin typeface="Source Code Pro" panose="020B0509030403020204" pitchFamily="49" charset="0"/>
              </a:rPr>
            </a:br>
            <a:r>
              <a:rPr lang="en-US" altLang="zh-CN" sz="1600" dirty="0" smtClean="0">
                <a:latin typeface="Source Code Pro" panose="020B0509030403020204" pitchFamily="49" charset="0"/>
              </a:rPr>
              <a:t>  </a:t>
            </a:r>
            <a:r>
              <a:rPr lang="en-US" altLang="zh-CN" sz="16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ctx.fillStyle</a:t>
            </a:r>
            <a:r>
              <a:rPr lang="en-US" altLang="zh-CN" sz="16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= "#</a:t>
            </a:r>
            <a:r>
              <a:rPr lang="en-US" altLang="zh-CN" sz="1600" dirty="0">
                <a:solidFill>
                  <a:srgbClr val="FF0000"/>
                </a:solidFill>
                <a:latin typeface="Source Code Pro" panose="020B0509030403020204" pitchFamily="49" charset="0"/>
              </a:rPr>
              <a:t>FF0000";</a:t>
            </a:r>
            <a:br>
              <a:rPr lang="en-US" altLang="zh-CN" sz="1600" dirty="0">
                <a:solidFill>
                  <a:srgbClr val="FF0000"/>
                </a:solidFill>
                <a:latin typeface="Source Code Pro" panose="020B0509030403020204" pitchFamily="49" charset="0"/>
              </a:rPr>
            </a:br>
            <a:r>
              <a:rPr lang="en-US" altLang="zh-CN" sz="1600" dirty="0" smtClean="0">
                <a:latin typeface="Source Code Pro" panose="020B0509030403020204" pitchFamily="49" charset="0"/>
              </a:rPr>
              <a:t>  </a:t>
            </a:r>
            <a:r>
              <a:rPr lang="en-US" altLang="zh-CN" sz="16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ctx.fillRect</a:t>
            </a:r>
            <a:r>
              <a:rPr lang="en-US" altLang="zh-CN" sz="16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(0, 0, 150, 75</a:t>
            </a:r>
            <a:r>
              <a:rPr lang="en-US" altLang="zh-CN" sz="1600" dirty="0">
                <a:solidFill>
                  <a:srgbClr val="FF0000"/>
                </a:solidFill>
                <a:latin typeface="Source Code Pro" panose="020B0509030403020204" pitchFamily="49" charset="0"/>
              </a:rPr>
              <a:t>);</a:t>
            </a:r>
            <a:r>
              <a:rPr lang="en-US" altLang="zh-CN" sz="1600" dirty="0">
                <a:latin typeface="Source Code Pro" panose="020B0509030403020204" pitchFamily="49" charset="0"/>
              </a:rPr>
              <a:t/>
            </a:r>
            <a:br>
              <a:rPr lang="en-US" altLang="zh-CN" sz="1600" dirty="0">
                <a:latin typeface="Source Code Pro" panose="020B0509030403020204" pitchFamily="49" charset="0"/>
              </a:rPr>
            </a:br>
            <a:r>
              <a:rPr lang="en-US" altLang="zh-CN" sz="1600" dirty="0">
                <a:latin typeface="Source Code Pro" panose="020B0509030403020204" pitchFamily="49" charset="0"/>
              </a:rPr>
              <a:t>&lt;/script&gt;</a:t>
            </a:r>
            <a:endParaRPr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55892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more</a:t>
            </a:r>
            <a:r>
              <a:rPr lang="en-US" altLang="zh-CN" dirty="0">
                <a:hlinkClick r:id="rId2"/>
              </a:rPr>
              <a:t>……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4982" y="620688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7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5 </a:t>
            </a:r>
            <a:r>
              <a:rPr lang="zh-CN" altLang="en-US" dirty="0" smtClean="0"/>
              <a:t>的新特性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SVG</a:t>
            </a:r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地理位置接口</a:t>
            </a:r>
            <a:endParaRPr lang="en-US" altLang="zh-CN" dirty="0" smtClean="0"/>
          </a:p>
          <a:p>
            <a:r>
              <a:rPr lang="zh-CN" altLang="en-US" dirty="0" smtClean="0"/>
              <a:t>音频和视频接口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元素类型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的表单元素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新的表单属性</a:t>
            </a:r>
            <a:endParaRPr lang="en-US" altLang="zh-CN" dirty="0"/>
          </a:p>
          <a:p>
            <a:r>
              <a:rPr lang="zh-CN" altLang="en-US" dirty="0"/>
              <a:t>新的语义元素</a:t>
            </a:r>
            <a:endParaRPr lang="en-US" altLang="zh-CN" dirty="0"/>
          </a:p>
          <a:p>
            <a:r>
              <a:rPr lang="zh-CN" altLang="en-US" dirty="0"/>
              <a:t>页面存储</a:t>
            </a:r>
            <a:endParaRPr lang="en-US" altLang="zh-CN" dirty="0"/>
          </a:p>
          <a:p>
            <a:r>
              <a:rPr lang="en-US" altLang="zh-CN" dirty="0" err="1"/>
              <a:t>AppCache</a:t>
            </a:r>
            <a:endParaRPr lang="en-US" altLang="zh-CN" dirty="0"/>
          </a:p>
          <a:p>
            <a:r>
              <a:rPr lang="en-US" altLang="zh-CN" dirty="0"/>
              <a:t>Web Worker</a:t>
            </a:r>
            <a:r>
              <a:rPr lang="zh-CN" altLang="en-US" dirty="0"/>
              <a:t>（后台任务）</a:t>
            </a:r>
            <a:endParaRPr lang="en-US" altLang="zh-CN" dirty="0"/>
          </a:p>
          <a:p>
            <a:r>
              <a:rPr lang="en-US" altLang="zh-CN" dirty="0"/>
              <a:t>Server-Sent Events</a:t>
            </a:r>
            <a:r>
              <a:rPr lang="zh-CN" altLang="en-US" dirty="0"/>
              <a:t>（服务器事件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可缩放的矢量图形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格式定义的图形</a:t>
            </a:r>
            <a:endParaRPr lang="en-US" altLang="zh-CN" dirty="0" smtClean="0"/>
          </a:p>
          <a:p>
            <a:r>
              <a:rPr lang="zh-CN" altLang="en-US" dirty="0" smtClean="0"/>
              <a:t>每个元素及其所有属性都可以为</a:t>
            </a:r>
            <a:r>
              <a:rPr lang="en-US" altLang="zh-CN" dirty="0" smtClean="0"/>
              <a:t>SVG</a:t>
            </a:r>
            <a:r>
              <a:rPr lang="zh-CN" altLang="en-US" dirty="0" smtClean="0"/>
              <a:t>定义动画</a:t>
            </a:r>
            <a:endParaRPr lang="en-US" altLang="zh-CN" dirty="0" smtClean="0"/>
          </a:p>
          <a:p>
            <a:r>
              <a:rPr lang="en-US" altLang="zh-CN" dirty="0" smtClean="0"/>
              <a:t>SVG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推荐格式之一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982" y="620688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支持的浏览器：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1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585</TotalTime>
  <Words>1401</Words>
  <Application>Microsoft Office PowerPoint</Application>
  <PresentationFormat>全屏显示(4:3)</PresentationFormat>
  <Paragraphs>349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图钉</vt:lpstr>
      <vt:lpstr>Web前端设计</vt:lpstr>
      <vt:lpstr>HTML 5 新变化</vt:lpstr>
      <vt:lpstr>HTML 5 的新标记</vt:lpstr>
      <vt:lpstr>HTML 5 的新特性</vt:lpstr>
      <vt:lpstr>HTML 5 的新特性</vt:lpstr>
      <vt:lpstr>Canvas</vt:lpstr>
      <vt:lpstr>使用canvas</vt:lpstr>
      <vt:lpstr>HTML 5 的新特性</vt:lpstr>
      <vt:lpstr>SVG</vt:lpstr>
      <vt:lpstr>SVG的特点</vt:lpstr>
      <vt:lpstr>SVG Sample</vt:lpstr>
      <vt:lpstr>HTML 5 的新特性</vt:lpstr>
      <vt:lpstr>元素拖拽</vt:lpstr>
      <vt:lpstr>元素拖拽Sample</vt:lpstr>
      <vt:lpstr>HTML 5 的新特性</vt:lpstr>
      <vt:lpstr>地理位置接口</vt:lpstr>
      <vt:lpstr>HTML 5 的新特性</vt:lpstr>
      <vt:lpstr>音频和视频</vt:lpstr>
      <vt:lpstr>HTML 5 的新特性</vt:lpstr>
      <vt:lpstr>新的input类型</vt:lpstr>
      <vt:lpstr>HTML 5 的新特性</vt:lpstr>
      <vt:lpstr>新的表单元素</vt:lpstr>
      <vt:lpstr>HTML 5 的新特性</vt:lpstr>
      <vt:lpstr>新的表单属性</vt:lpstr>
      <vt:lpstr>HTML 5 的新特性</vt:lpstr>
      <vt:lpstr>新的语义元素</vt:lpstr>
      <vt:lpstr>HTML 5 的新特性</vt:lpstr>
      <vt:lpstr>页面存储</vt:lpstr>
      <vt:lpstr>页面存储Samples</vt:lpstr>
      <vt:lpstr>HTML 5 的新特性</vt:lpstr>
      <vt:lpstr>AppCache离线缓存</vt:lpstr>
      <vt:lpstr>AppCache Sample</vt:lpstr>
      <vt:lpstr>HTML 5 的新特性</vt:lpstr>
      <vt:lpstr>Web Worker</vt:lpstr>
      <vt:lpstr>Web Worker</vt:lpstr>
      <vt:lpstr>HTML 5 的新特性</vt:lpstr>
      <vt:lpstr>SSE</vt:lpstr>
    </vt:vector>
  </TitlesOfParts>
  <Company>GoG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Web前端设计</dc:title>
  <dc:creator>Hawkeyes</dc:creator>
  <cp:lastModifiedBy>Hawkeyes</cp:lastModifiedBy>
  <cp:revision>24</cp:revision>
  <dcterms:created xsi:type="dcterms:W3CDTF">2013-09-09T02:09:27Z</dcterms:created>
  <dcterms:modified xsi:type="dcterms:W3CDTF">2013-12-05T05:57:07Z</dcterms:modified>
</cp:coreProperties>
</file>