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5" r:id="rId11"/>
    <p:sldId id="276" r:id="rId12"/>
    <p:sldId id="277" r:id="rId13"/>
    <p:sldId id="278" r:id="rId14"/>
    <p:sldId id="264" r:id="rId15"/>
    <p:sldId id="265" r:id="rId16"/>
    <p:sldId id="266" r:id="rId17"/>
    <p:sldId id="267" r:id="rId18"/>
    <p:sldId id="268" r:id="rId19"/>
    <p:sldId id="273" r:id="rId20"/>
    <p:sldId id="269" r:id="rId21"/>
    <p:sldId id="272" r:id="rId22"/>
    <p:sldId id="274" r:id="rId23"/>
    <p:sldId id="279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242" autoAdjust="0"/>
  </p:normalViewPr>
  <p:slideViewPr>
    <p:cSldViewPr>
      <p:cViewPr varScale="1">
        <p:scale>
          <a:sx n="54" d="100"/>
          <a:sy n="54" d="100"/>
        </p:scale>
        <p:origin x="-17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A2D6-782E-4877-ABF7-7D0B712CBB62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3ABE6-50A0-420B-8262-A640EB0E91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D31B-1CFD-4E69-A737-9B8122177F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53BE06-D58F-43D9-894A-2EFFBDB0DEB3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标题：</a:t>
            </a:r>
            <a:r>
              <a:rPr lang="en-US" altLang="zh-CN" dirty="0" smtClean="0"/>
              <a:t>h1-h6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无序列表</a:t>
            </a:r>
          </a:p>
          <a:p>
            <a:r>
              <a:rPr lang="zh-CN" altLang="en-US" dirty="0" smtClean="0"/>
              <a:t>无序列表（</a:t>
            </a:r>
            <a:r>
              <a:rPr lang="en-US" altLang="zh-CN" dirty="0" smtClean="0"/>
              <a:t>unordered list</a:t>
            </a:r>
            <a:r>
              <a:rPr lang="zh-CN" altLang="en-US" dirty="0" smtClean="0"/>
              <a:t>）由一组项目构成，其中每个项目都有项目符号（通常是个小黑点）标示。</a:t>
            </a:r>
          </a:p>
          <a:p>
            <a:r>
              <a:rPr lang="zh-CN" altLang="en-US" dirty="0" smtClean="0"/>
              <a:t>整个无序列表以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标签开始，列表中的每一项以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标签开始。</a:t>
            </a:r>
          </a:p>
          <a:p>
            <a:r>
              <a:rPr lang="zh-CN" altLang="en-US" b="1" dirty="0" smtClean="0"/>
              <a:t>有序列表</a:t>
            </a:r>
          </a:p>
          <a:p>
            <a:r>
              <a:rPr lang="zh-CN" altLang="en-US" dirty="0" smtClean="0"/>
              <a:t>有序列表（</a:t>
            </a:r>
            <a:r>
              <a:rPr lang="en-US" altLang="zh-CN" dirty="0" smtClean="0"/>
              <a:t>ordered list</a:t>
            </a:r>
            <a:r>
              <a:rPr lang="zh-CN" altLang="en-US" dirty="0" smtClean="0"/>
              <a:t>）也是一组项目，但它的每个项目是用数字标示的。</a:t>
            </a:r>
          </a:p>
          <a:p>
            <a:r>
              <a:rPr lang="zh-CN" altLang="en-US" dirty="0" smtClean="0"/>
              <a:t>整个有序列表以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标签开始，其中每一项以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标签开始。</a:t>
            </a:r>
          </a:p>
          <a:p>
            <a:r>
              <a:rPr lang="zh-CN" altLang="en-US" b="1" dirty="0" smtClean="0"/>
              <a:t>定义列表</a:t>
            </a:r>
          </a:p>
          <a:p>
            <a:r>
              <a:rPr lang="zh-CN" altLang="en-US" dirty="0" smtClean="0"/>
              <a:t>构成</a:t>
            </a:r>
            <a:r>
              <a:rPr lang="zh-CN" altLang="en-US" b="1" dirty="0" smtClean="0"/>
              <a:t>定义列表（</a:t>
            </a:r>
            <a:r>
              <a:rPr lang="en-US" altLang="zh-CN" b="1" dirty="0" smtClean="0"/>
              <a:t>definition list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的，不是单个项目，而是项目（术语）以及对各个项目（术语）的描述。</a:t>
            </a:r>
          </a:p>
          <a:p>
            <a:r>
              <a:rPr lang="zh-CN" altLang="en-US" dirty="0" smtClean="0"/>
              <a:t>定义列表以</a:t>
            </a:r>
            <a:r>
              <a:rPr lang="en-US" altLang="zh-CN" dirty="0" smtClean="0"/>
              <a:t>&lt;dl&gt;</a:t>
            </a:r>
            <a:r>
              <a:rPr lang="zh-CN" altLang="en-US" dirty="0" smtClean="0"/>
              <a:t>（“</a:t>
            </a:r>
            <a:r>
              <a:rPr lang="en-US" altLang="zh-CN" dirty="0" smtClean="0"/>
              <a:t>dl”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的缩写）标签开始。</a:t>
            </a:r>
          </a:p>
          <a:p>
            <a:r>
              <a:rPr lang="zh-CN" altLang="en-US" dirty="0" smtClean="0"/>
              <a:t>其中每一项以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（“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erm</a:t>
            </a:r>
            <a:r>
              <a:rPr lang="zh-CN" altLang="en-US" dirty="0" smtClean="0"/>
              <a:t>的缩写）标签开始。</a:t>
            </a:r>
          </a:p>
          <a:p>
            <a:r>
              <a:rPr lang="zh-CN" altLang="en-US" dirty="0" smtClean="0"/>
              <a:t>每个项目的描述以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（“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escription</a:t>
            </a:r>
            <a:r>
              <a:rPr lang="zh-CN" altLang="en-US" dirty="0" smtClean="0"/>
              <a:t>的缩写）标签开始。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n/html/html_formatting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n/html/html_form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n/tags/tag_select.asp" TargetMode="External"/><Relationship Id="rId2" Type="http://schemas.openxmlformats.org/officeDocument/2006/relationships/hyperlink" Target="http://www.w3schools.com/cn/tags/tag_inpu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n/tags/tag_textarea.asp" TargetMode="External"/><Relationship Id="rId5" Type="http://schemas.openxmlformats.org/officeDocument/2006/relationships/hyperlink" Target="http://www.w3schools.com/cn/tags/tag_optgroup.asp" TargetMode="External"/><Relationship Id="rId4" Type="http://schemas.openxmlformats.org/officeDocument/2006/relationships/hyperlink" Target="http://www.w3schools.com/cn/tags/tag_optio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symbols.asp" TargetMode="External"/><Relationship Id="rId2" Type="http://schemas.openxmlformats.org/officeDocument/2006/relationships/hyperlink" Target="http://www.w3schools.com/tags/ref_entiti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byfunc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HTML 4.01</a:t>
            </a:r>
            <a:r>
              <a:rPr lang="zh-CN" altLang="en-US" smtClean="0"/>
              <a:t>标准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</a:p>
          <a:p>
            <a:pPr lvl="1"/>
            <a:r>
              <a:rPr lang="en-US" altLang="zh-CN" dirty="0" err="1" smtClean="0"/>
              <a:t>lang</a:t>
            </a:r>
            <a:endParaRPr lang="en-US" altLang="zh-CN" dirty="0" smtClean="0"/>
          </a:p>
          <a:p>
            <a:r>
              <a:rPr lang="zh-CN" altLang="en-US" dirty="0" smtClean="0"/>
              <a:t>键盘属性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tabindex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页面事件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onload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onunload</a:t>
            </a:r>
            <a:endParaRPr lang="en-US" altLang="zh-CN" dirty="0" smtClean="0"/>
          </a:p>
          <a:p>
            <a:r>
              <a:rPr lang="zh-CN" altLang="en-US" dirty="0" smtClean="0"/>
              <a:t>表单事件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onblur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onchage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onfocus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onreset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onselect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onsubmit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onabort</a:t>
            </a:r>
            <a:endParaRPr lang="en-US" altLang="zh-CN" dirty="0" smtClean="0"/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onkeydown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onkeypress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onkeyup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鼠标事件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ondblclick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onmousedown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onmouseup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onmouseover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onmouseout</a:t>
            </a:r>
          </a:p>
          <a:p>
            <a:pPr lvl="1"/>
            <a:r>
              <a:rPr lang="en-US" altLang="zh-CN" dirty="0" err="1" smtClean="0"/>
              <a:t>onmousemove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文本格式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http://www.w3schools.com/cn/html/html_formatting.asp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的样式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提供了一种给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元素增添样式的通用方式。</a:t>
            </a:r>
          </a:p>
          <a:p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）是在</a:t>
            </a:r>
            <a:r>
              <a:rPr lang="en-US" altLang="zh-CN" dirty="0" smtClean="0"/>
              <a:t>HTML 4</a:t>
            </a:r>
            <a:r>
              <a:rPr lang="zh-CN" altLang="en-US" dirty="0" smtClean="0"/>
              <a:t>中引入的，它是一种新的、首选的给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元素增添样式的方式。你可以通过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属性直接给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元素增添样式，也可以通过另外的样式表（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文件）间接给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元素添加样式。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表格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	&lt;table border="1"&gt;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smtClean="0">
                <a:solidFill>
                  <a:srgbClr val="FFC000"/>
                </a:solidFill>
              </a:rPr>
              <a:t>&lt;</a:t>
            </a:r>
            <a:r>
              <a:rPr lang="en-US" altLang="zh-CN" dirty="0" err="1" smtClean="0">
                <a:solidFill>
                  <a:srgbClr val="FFC000"/>
                </a:solidFill>
              </a:rPr>
              <a:t>thead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  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月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   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smtClean="0">
                <a:solidFill>
                  <a:srgbClr val="FFC000"/>
                </a:solidFill>
              </a:rPr>
              <a:t>&lt;/</a:t>
            </a:r>
            <a:r>
              <a:rPr lang="en-US" altLang="zh-CN" dirty="0" err="1" smtClean="0">
                <a:solidFill>
                  <a:srgbClr val="FFC000"/>
                </a:solidFill>
              </a:rPr>
              <a:t>thead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  &lt;</a:t>
            </a:r>
            <a:r>
              <a:rPr lang="en-US" altLang="zh-CN" dirty="0" err="1" smtClean="0">
                <a:solidFill>
                  <a:srgbClr val="FFC000"/>
                </a:solidFill>
              </a:rPr>
              <a:t>tfoot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   &lt;td&gt;</a:t>
            </a:r>
            <a:r>
              <a:rPr lang="zh-CN" altLang="en-US" dirty="0" smtClean="0"/>
              <a:t>总和</a:t>
            </a:r>
            <a:r>
              <a:rPr lang="en-US" altLang="zh-CN" dirty="0" smtClean="0"/>
              <a:t>&lt;/td&gt;</a:t>
            </a:r>
            <a:br>
              <a:rPr lang="en-US" altLang="zh-CN" dirty="0" smtClean="0"/>
            </a:br>
            <a:r>
              <a:rPr lang="en-US" altLang="zh-CN" dirty="0" smtClean="0"/>
              <a:t>      &lt;td&gt;$180&lt;/td&gt;</a:t>
            </a:r>
            <a:br>
              <a:rPr lang="en-US" altLang="zh-CN" dirty="0" smtClean="0"/>
            </a:br>
            <a:r>
              <a:rPr lang="en-US" altLang="zh-CN" dirty="0" smtClean="0"/>
              <a:t>   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</a:t>
            </a:r>
            <a:r>
              <a:rPr lang="en-US" altLang="zh-CN" dirty="0" smtClean="0">
                <a:solidFill>
                  <a:srgbClr val="FFC000"/>
                </a:solidFill>
              </a:rPr>
              <a:t> &lt;/</a:t>
            </a:r>
            <a:r>
              <a:rPr lang="en-US" altLang="zh-CN" dirty="0" err="1" smtClean="0">
                <a:solidFill>
                  <a:srgbClr val="FFC000"/>
                </a:solidFill>
              </a:rPr>
              <a:t>tfoot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  &lt;</a:t>
            </a:r>
            <a:r>
              <a:rPr lang="en-US" altLang="zh-CN" dirty="0" err="1" smtClean="0">
                <a:solidFill>
                  <a:srgbClr val="FFC000"/>
                </a:solidFill>
              </a:rPr>
              <a:t>tbody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   &lt;td&gt;</a:t>
            </a:r>
            <a:r>
              <a:rPr lang="zh-CN" altLang="en-US" dirty="0" smtClean="0"/>
              <a:t>一月</a:t>
            </a:r>
            <a:r>
              <a:rPr lang="en-US" altLang="zh-CN" dirty="0" smtClean="0"/>
              <a:t>&lt;/td&gt;</a:t>
            </a:r>
            <a:br>
              <a:rPr lang="en-US" altLang="zh-CN" dirty="0" smtClean="0"/>
            </a:br>
            <a:r>
              <a:rPr lang="en-US" altLang="zh-CN" dirty="0" smtClean="0"/>
              <a:t>      &lt;td&gt;$100&lt;/td&gt;</a:t>
            </a:r>
            <a:br>
              <a:rPr lang="en-US" altLang="zh-CN" dirty="0" smtClean="0"/>
            </a:br>
            <a:r>
              <a:rPr lang="en-US" altLang="zh-CN" dirty="0" smtClean="0"/>
              <a:t>   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     &lt;td&gt;</a:t>
            </a:r>
            <a:r>
              <a:rPr lang="zh-CN" altLang="en-US" dirty="0" smtClean="0"/>
              <a:t>二月</a:t>
            </a:r>
            <a:r>
              <a:rPr lang="en-US" altLang="zh-CN" dirty="0" smtClean="0"/>
              <a:t>&lt;/td&gt;</a:t>
            </a:r>
            <a:br>
              <a:rPr lang="en-US" altLang="zh-CN" dirty="0" smtClean="0"/>
            </a:br>
            <a:r>
              <a:rPr lang="en-US" altLang="zh-CN" dirty="0" smtClean="0"/>
              <a:t>      &lt;td&gt;$80&lt;/td&gt;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smtClean="0">
                <a:solidFill>
                  <a:srgbClr val="FFC000"/>
                </a:solidFill>
              </a:rPr>
              <a:t>&lt;/</a:t>
            </a:r>
            <a:r>
              <a:rPr lang="en-US" altLang="zh-CN" dirty="0" err="1" smtClean="0">
                <a:solidFill>
                  <a:srgbClr val="FFC000"/>
                </a:solidFill>
              </a:rPr>
              <a:t>tbody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&lt;/table&gt;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定义列表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&lt;dl&gt;&lt;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&gt;…&lt;/dl&gt;</a:t>
            </a:r>
          </a:p>
          <a:p>
            <a:r>
              <a:rPr lang="zh-CN" altLang="en-US" dirty="0" smtClean="0"/>
              <a:t>分级列表是通过相互嵌套实现的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表单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http://www.w3schools.com/cn/html/html_forms.asp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输入元素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input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select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4"/>
              </a:rPr>
              <a:t>option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5"/>
              </a:rPr>
              <a:t>optgroup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textarea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zh-CN" altLang="en-US" dirty="0" smtClean="0"/>
              <a:t>所推荐的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Opera</a:t>
            </a:r>
          </a:p>
          <a:p>
            <a:r>
              <a:rPr lang="en-US" altLang="zh-CN" dirty="0" smtClean="0"/>
              <a:t>Safari</a:t>
            </a:r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8.0</a:t>
            </a:r>
            <a:r>
              <a:rPr lang="zh-CN" altLang="en-US" dirty="0" smtClean="0"/>
              <a:t>及以上版本）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框架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通过采用框架，你可以在一个浏览器窗口里同时显示多个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文档。每个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文档所在窗格被称为一个框架（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），各框架彼此是相互独立的。</a:t>
            </a:r>
          </a:p>
          <a:p>
            <a:r>
              <a:rPr lang="zh-CN" altLang="en-US" dirty="0" smtClean="0"/>
              <a:t>采用框架的不足之处是：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开发者需要处理多个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</a:p>
          <a:p>
            <a:pPr lvl="1"/>
            <a:r>
              <a:rPr lang="zh-CN" altLang="en-US" dirty="0" smtClean="0"/>
              <a:t>不容易打印整张页面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</a:p>
          <a:p>
            <a:pPr lvl="1"/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</a:p>
          <a:p>
            <a:pPr lvl="1"/>
            <a:r>
              <a:rPr lang="en-US" altLang="zh-CN" dirty="0" smtClean="0"/>
              <a:t>embed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http://www.w3schools.com/tags/ref_entities.asp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http://www.w3schools.com/tags/ref_symbols.asp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标记总览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http://www.w3schools.com/tags/ref_byfunc.asp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</a:t>
            </a:r>
            <a:r>
              <a:rPr lang="zh-CN" altLang="en-US" smtClean="0"/>
              <a:t>浏览器</a:t>
            </a:r>
            <a:r>
              <a:rPr lang="zh-CN" altLang="en-US" smtClean="0"/>
              <a:t>不推荐使用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腾讯</a:t>
            </a:r>
            <a:endParaRPr lang="en-US" altLang="zh-CN" dirty="0" smtClean="0"/>
          </a:p>
          <a:p>
            <a:r>
              <a:rPr lang="zh-CN" altLang="en-US" dirty="0" smtClean="0"/>
              <a:t>傲游</a:t>
            </a:r>
            <a:endParaRPr lang="en-US" altLang="zh-CN" dirty="0" smtClean="0"/>
          </a:p>
          <a:p>
            <a:r>
              <a:rPr lang="zh-CN" altLang="en-US" dirty="0" smtClean="0"/>
              <a:t>搜狗</a:t>
            </a:r>
            <a:endParaRPr lang="en-US" altLang="zh-CN" dirty="0" smtClean="0"/>
          </a:p>
          <a:p>
            <a:r>
              <a:rPr lang="zh-CN" altLang="en-US" dirty="0" smtClean="0"/>
              <a:t>世界之窗</a:t>
            </a:r>
            <a:endParaRPr lang="en-US" altLang="zh-CN" dirty="0" smtClean="0"/>
          </a:p>
          <a:p>
            <a:r>
              <a:rPr lang="en-US" altLang="zh-CN" dirty="0" smtClean="0"/>
              <a:t>360</a:t>
            </a:r>
          </a:p>
          <a:p>
            <a:r>
              <a:rPr lang="zh-CN" altLang="en-US" dirty="0" smtClean="0"/>
              <a:t>百度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文本的进化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en-US" altLang="zh-CN" dirty="0" smtClean="0"/>
              <a:t>——Text</a:t>
            </a:r>
          </a:p>
          <a:p>
            <a:pPr lvl="1"/>
            <a:r>
              <a:rPr lang="zh-CN" altLang="en-US" dirty="0" smtClean="0"/>
              <a:t>最原始、最纯粹的文本</a:t>
            </a:r>
            <a:endParaRPr lang="en-US" altLang="zh-CN" dirty="0" smtClean="0"/>
          </a:p>
          <a:p>
            <a:r>
              <a:rPr lang="zh-CN" altLang="en-US" dirty="0" smtClean="0"/>
              <a:t>富文本</a:t>
            </a:r>
            <a:r>
              <a:rPr lang="en-US" altLang="zh-CN" dirty="0" smtClean="0"/>
              <a:t>——Rich Text</a:t>
            </a:r>
          </a:p>
          <a:p>
            <a:pPr lvl="1"/>
            <a:r>
              <a:rPr lang="zh-CN" altLang="en-US" dirty="0" smtClean="0"/>
              <a:t>可以设置较丰富的图片、字体、格式</a:t>
            </a:r>
            <a:endParaRPr lang="en-US" altLang="zh-CN" dirty="0" smtClean="0"/>
          </a:p>
          <a:p>
            <a:r>
              <a:rPr lang="zh-CN" altLang="en-US" dirty="0" smtClean="0"/>
              <a:t>扩展标记语言</a:t>
            </a:r>
            <a:r>
              <a:rPr lang="en-US" altLang="zh-CN" dirty="0" smtClean="0"/>
              <a:t>XML</a:t>
            </a:r>
          </a:p>
          <a:p>
            <a:pPr lvl="1"/>
            <a:r>
              <a:rPr lang="zh-CN" altLang="en-US" dirty="0" smtClean="0"/>
              <a:t>严格格式化的文本数据载体</a:t>
            </a:r>
            <a:endParaRPr lang="en-US" altLang="zh-CN" dirty="0" smtClean="0"/>
          </a:p>
          <a:p>
            <a:r>
              <a:rPr lang="zh-CN" altLang="en-US" dirty="0" smtClean="0"/>
              <a:t>超文本标记语言</a:t>
            </a:r>
            <a:r>
              <a:rPr lang="en-US" altLang="zh-CN" dirty="0" smtClean="0"/>
              <a:t>HTML</a:t>
            </a:r>
          </a:p>
          <a:p>
            <a:pPr lvl="1"/>
            <a:r>
              <a:rPr lang="zh-CN" altLang="en-US" dirty="0" smtClean="0"/>
              <a:t>兼具富文本和扩展标记语言的优点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概述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是一种用来描述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HTML——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/>
              <a:t>yper 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ext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arkup 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anguage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是一种</a:t>
            </a:r>
            <a:r>
              <a:rPr lang="zh-CN" altLang="en-US" dirty="0" smtClean="0">
                <a:solidFill>
                  <a:srgbClr val="FF0000"/>
                </a:solidFill>
              </a:rPr>
              <a:t>标记语言</a:t>
            </a:r>
            <a:r>
              <a:rPr lang="zh-CN" altLang="en-US" dirty="0" smtClean="0"/>
              <a:t>，而不是一种编程语言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一个标记语言是若干</a:t>
            </a:r>
            <a:r>
              <a:rPr lang="zh-CN" altLang="en-US" dirty="0" smtClean="0">
                <a:solidFill>
                  <a:srgbClr val="FF0000"/>
                </a:solidFill>
              </a:rPr>
              <a:t>标记标签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使用标记标签来描述页面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zh-CN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标记标签通常称为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标签是一些由尖括号包裹的关键字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标签通常是</a:t>
            </a:r>
            <a:r>
              <a:rPr lang="zh-CN" altLang="en-US" dirty="0" smtClean="0">
                <a:solidFill>
                  <a:srgbClr val="FF0000"/>
                </a:solidFill>
              </a:rPr>
              <a:t>成对出现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一对标签中，第一个是开始标签，第二个是结束标签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基本构成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&lt;html&gt;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C000"/>
                </a:solidFill>
              </a:rPr>
              <a:t>&lt;head&gt;</a:t>
            </a:r>
          </a:p>
          <a:p>
            <a:pPr>
              <a:buNone/>
            </a:pPr>
            <a:r>
              <a:rPr lang="en-US" altLang="zh-CN" dirty="0" smtClean="0"/>
              <a:t>		…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C000"/>
                </a:solidFill>
              </a:rPr>
              <a:t>&lt;/head&gt;</a:t>
            </a:r>
          </a:p>
          <a:p>
            <a:pPr>
              <a:buNone/>
            </a:pPr>
            <a:r>
              <a:rPr lang="en-US" altLang="zh-CN" dirty="0" smtClean="0"/>
              <a:t>	&lt;body </a:t>
            </a:r>
            <a:r>
              <a:rPr lang="en-US" altLang="zh-CN" dirty="0" smtClean="0">
                <a:solidFill>
                  <a:srgbClr val="00B0F0"/>
                </a:solidFill>
              </a:rPr>
              <a:t>bgcolor=“white” </a:t>
            </a:r>
            <a:r>
              <a:rPr lang="en-US" altLang="zh-CN" dirty="0" err="1" smtClean="0">
                <a:solidFill>
                  <a:srgbClr val="00B050"/>
                </a:solidFill>
              </a:rPr>
              <a:t>onload</a:t>
            </a:r>
            <a:r>
              <a:rPr lang="en-US" altLang="zh-CN" dirty="0" smtClean="0">
                <a:solidFill>
                  <a:srgbClr val="00B050"/>
                </a:solidFill>
              </a:rPr>
              <a:t>=“void()”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	…</a:t>
            </a:r>
          </a:p>
          <a:p>
            <a:pPr>
              <a:buNone/>
            </a:pPr>
            <a:r>
              <a:rPr lang="en-US" altLang="zh-CN" dirty="0" smtClean="0"/>
              <a:t>	&lt;/body&gt;</a:t>
            </a:r>
          </a:p>
          <a:p>
            <a:pPr>
              <a:buNone/>
            </a:pPr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基本元素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&lt;h1&gt;…&lt;/h1&gt;</a:t>
            </a:r>
          </a:p>
          <a:p>
            <a:pPr lvl="1"/>
            <a:r>
              <a:rPr lang="en-US" altLang="zh-CN" dirty="0" smtClean="0"/>
              <a:t>&lt;h2&gt;…&lt;/h2&gt;</a:t>
            </a:r>
          </a:p>
          <a:p>
            <a:r>
              <a:rPr lang="zh-CN" altLang="en-US" dirty="0" smtClean="0"/>
              <a:t>段落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&lt;p&gt;…&lt;/p&gt;</a:t>
            </a:r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="http://www.w3schools.com"&gt;W3 School&lt;/a&gt;</a:t>
            </a:r>
          </a:p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="http://www.w3schools.com/images/w3schoolslogo.gif"/&gt;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  <a:r>
              <a:rPr kumimoji="0" lang="zh-CN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属性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属性的值总是用引号包裹的</a:t>
            </a:r>
            <a:endParaRPr lang="en-US" altLang="zh-CN" dirty="0" smtClean="0"/>
          </a:p>
          <a:p>
            <a:r>
              <a:rPr lang="zh-CN" altLang="en-US" dirty="0" smtClean="0"/>
              <a:t>属性的名称是小写的，且大小写敏感</a:t>
            </a:r>
            <a:endParaRPr lang="en-US" altLang="zh-CN" dirty="0" smtClean="0"/>
          </a:p>
          <a:p>
            <a:r>
              <a:rPr lang="zh-CN" altLang="en-US" dirty="0" smtClean="0"/>
              <a:t>通用属性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smtClean="0"/>
              <a:t>style</a:t>
            </a:r>
          </a:p>
          <a:p>
            <a:pPr lvl="1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350</TotalTime>
  <Words>1000</Words>
  <Application>Microsoft Office PowerPoint</Application>
  <PresentationFormat>全屏显示(4:3)</PresentationFormat>
  <Paragraphs>214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技巧</vt:lpstr>
      <vt:lpstr>前台开发技术</vt:lpstr>
      <vt:lpstr>学习所推荐的浏览器</vt:lpstr>
      <vt:lpstr>以下浏览器不推荐使用</vt:lpstr>
      <vt:lpstr>文本的进化</vt:lpstr>
      <vt:lpstr>HTML概述</vt:lpstr>
      <vt:lpstr>HTML概述</vt:lpstr>
      <vt:lpstr>HTML基本构成</vt:lpstr>
      <vt:lpstr>HTML基本元素</vt:lpstr>
      <vt:lpstr>HTML属性</vt:lpstr>
      <vt:lpstr>HTML属性</vt:lpstr>
      <vt:lpstr>HTML事件</vt:lpstr>
      <vt:lpstr>HTML事件</vt:lpstr>
      <vt:lpstr>HTML事件</vt:lpstr>
      <vt:lpstr>HTML文本格式</vt:lpstr>
      <vt:lpstr>HTML的样式</vt:lpstr>
      <vt:lpstr>HTML表格</vt:lpstr>
      <vt:lpstr>HTML列表</vt:lpstr>
      <vt:lpstr>HTML表单</vt:lpstr>
      <vt:lpstr>HTML表单</vt:lpstr>
      <vt:lpstr>HTML框架</vt:lpstr>
      <vt:lpstr>第三方元素</vt:lpstr>
      <vt:lpstr>转义字符</vt:lpstr>
      <vt:lpstr>HTML标记总览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55</cp:revision>
  <dcterms:created xsi:type="dcterms:W3CDTF">2011-02-25T02:00:13Z</dcterms:created>
  <dcterms:modified xsi:type="dcterms:W3CDTF">2012-04-01T00:54:57Z</dcterms:modified>
</cp:coreProperties>
</file>