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2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4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7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0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2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2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9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761D-B210-4D79-A7CC-E0387E7FE7BF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28E3-55D0-4B8E-90FB-56B380213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5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0027" y="4242610"/>
            <a:ext cx="69177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货币政策和利率紧密相关，先回顾利率的基本知识</a:t>
            </a:r>
            <a:endParaRPr lang="en-US" altLang="zh-CN" sz="1400" dirty="0" smtClean="0"/>
          </a:p>
          <a:p>
            <a:r>
              <a:rPr lang="en-US" altLang="zh-CN" sz="1400" dirty="0" smtClean="0"/>
              <a:t>Nominal interest rate = real interest rate+ inflation</a:t>
            </a:r>
            <a:endParaRPr lang="en-US" altLang="zh-CN" sz="1400" dirty="0"/>
          </a:p>
          <a:p>
            <a:r>
              <a:rPr lang="zh-CN" altLang="en-US" sz="1400" dirty="0" smtClean="0"/>
              <a:t>名义利率 </a:t>
            </a:r>
            <a:r>
              <a:rPr lang="en-US" altLang="zh-CN" sz="1400" dirty="0" smtClean="0"/>
              <a:t>=  </a:t>
            </a:r>
            <a:r>
              <a:rPr lang="zh-CN" altLang="en-US" sz="1400" dirty="0" smtClean="0"/>
              <a:t>实际利率 </a:t>
            </a:r>
            <a:r>
              <a:rPr lang="en-US" altLang="zh-CN" sz="1400" dirty="0" smtClean="0"/>
              <a:t>+ </a:t>
            </a:r>
            <a:r>
              <a:rPr lang="zh-CN" altLang="en-US" sz="1400" dirty="0" smtClean="0"/>
              <a:t>通货膨胀率</a:t>
            </a:r>
            <a:endParaRPr lang="en-US" altLang="zh-CN" sz="1400" dirty="0"/>
          </a:p>
          <a:p>
            <a:r>
              <a:rPr lang="zh-CN" altLang="en-US" sz="1400" dirty="0" smtClean="0"/>
              <a:t>决定实际利率的是什么？是实际经济增长率（</a:t>
            </a:r>
            <a:r>
              <a:rPr lang="en-US" altLang="zh-CN" sz="1400" dirty="0" smtClean="0"/>
              <a:t>real Economic growth</a:t>
            </a:r>
            <a:r>
              <a:rPr lang="zh-CN" altLang="en-US" sz="1400" dirty="0" smtClean="0"/>
              <a:t>），进而更新下公式</a:t>
            </a:r>
            <a:endParaRPr lang="en-US" altLang="zh-CN" sz="1400" dirty="0" smtClean="0"/>
          </a:p>
          <a:p>
            <a:r>
              <a:rPr lang="en-US" altLang="zh-CN" sz="1400" dirty="0" smtClean="0"/>
              <a:t>Nominal interest rate = real Economic growth + inflation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实际经济增长中的产生的投融资活动需要货币来支持，也就是说经济增长速度决定了货币需求。</a:t>
            </a:r>
            <a:endParaRPr lang="en-US" altLang="zh-CN" sz="1400" dirty="0" smtClean="0"/>
          </a:p>
        </p:txBody>
      </p:sp>
      <p:sp>
        <p:nvSpPr>
          <p:cNvPr id="3" name="矩形 2"/>
          <p:cNvSpPr/>
          <p:nvPr/>
        </p:nvSpPr>
        <p:spPr>
          <a:xfrm>
            <a:off x="1032818" y="1161727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/>
              <a:t>名词中英文对照：</a:t>
            </a:r>
            <a:endParaRPr lang="en-US" altLang="zh-CN" sz="1400" dirty="0" smtClean="0"/>
          </a:p>
          <a:p>
            <a:r>
              <a:rPr lang="en-US" altLang="zh-CN" sz="1400" dirty="0" smtClean="0"/>
              <a:t>Monetary Policy  </a:t>
            </a:r>
            <a:r>
              <a:rPr lang="zh-CN" altLang="en-US" sz="1400" dirty="0" smtClean="0"/>
              <a:t>货币政策</a:t>
            </a:r>
            <a:endParaRPr lang="en-US" altLang="zh-CN" sz="1400" dirty="0" smtClean="0"/>
          </a:p>
          <a:p>
            <a:r>
              <a:rPr lang="en-US" altLang="zh-CN" sz="1400" dirty="0" smtClean="0"/>
              <a:t>Nominal interest rate </a:t>
            </a:r>
            <a:r>
              <a:rPr lang="zh-CN" altLang="en-US" sz="1400" dirty="0" smtClean="0"/>
              <a:t>名义利率</a:t>
            </a:r>
            <a:endParaRPr lang="en-US" altLang="zh-CN" sz="1400" dirty="0" smtClean="0"/>
          </a:p>
          <a:p>
            <a:r>
              <a:rPr lang="en-US" altLang="zh-CN" sz="1400" dirty="0" smtClean="0"/>
              <a:t>Real Economic Growth </a:t>
            </a:r>
            <a:r>
              <a:rPr lang="zh-CN" altLang="en-US" sz="1400" dirty="0" smtClean="0"/>
              <a:t>实际经济增长</a:t>
            </a:r>
            <a:endParaRPr lang="en-US" altLang="zh-CN" sz="1400" dirty="0" smtClean="0"/>
          </a:p>
          <a:p>
            <a:r>
              <a:rPr lang="en-US" altLang="zh-CN" sz="1400" dirty="0" smtClean="0"/>
              <a:t>Inflation </a:t>
            </a:r>
            <a:r>
              <a:rPr lang="zh-CN" altLang="en-US" sz="1400" dirty="0" smtClean="0"/>
              <a:t>通货膨胀</a:t>
            </a:r>
            <a:endParaRPr lang="en-US" altLang="zh-CN" sz="1400" dirty="0" smtClean="0"/>
          </a:p>
          <a:p>
            <a:r>
              <a:rPr lang="en-US" altLang="zh-CN" sz="1400" dirty="0" smtClean="0"/>
              <a:t>Taylor Rule </a:t>
            </a:r>
            <a:r>
              <a:rPr lang="zh-CN" altLang="en-US" sz="1400" dirty="0" smtClean="0"/>
              <a:t>泰勒公式 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手写拍照上传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957649" y="329514"/>
            <a:ext cx="37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央行的货币政策是怎么玩儿的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32818" y="2642172"/>
            <a:ext cx="65223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CFA</a:t>
            </a:r>
            <a:r>
              <a:rPr lang="zh-CN" altLang="en-US" sz="1400" dirty="0" smtClean="0"/>
              <a:t>的经济学（</a:t>
            </a:r>
            <a:r>
              <a:rPr lang="en-US" altLang="zh-CN" sz="1400" dirty="0" smtClean="0"/>
              <a:t>Economics 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CME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Topics</a:t>
            </a:r>
            <a:r>
              <a:rPr lang="zh-CN" altLang="en-US" sz="1400" dirty="0" smtClean="0"/>
              <a:t>中怎么理解央行货币政策和利率的关系是一个难点，货币政策和利率相互影响，没有简单的逻辑说明利率和货币政策是什么关系，不同的经济周期下货币政策为什么一会儿宽松一会儿紧缩？是否有一个根本的、统一的理解框架？本文想在这个问题上做一些尝试。目的有两个：</a:t>
            </a:r>
            <a:endParaRPr lang="en-US" altLang="zh-CN" sz="1400" dirty="0" smtClean="0"/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）分享一种货币政策的理解方式，帮助</a:t>
            </a:r>
            <a:r>
              <a:rPr lang="en-US" altLang="zh-CN" sz="1400" dirty="0" smtClean="0"/>
              <a:t>CFA</a:t>
            </a:r>
            <a:r>
              <a:rPr lang="zh-CN" altLang="en-US" sz="1400" dirty="0" smtClean="0"/>
              <a:t>同学加深理解以通过考试</a:t>
            </a:r>
            <a:endParaRPr lang="en-US" altLang="zh-CN" sz="1400" dirty="0" smtClean="0"/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）巩固经济学基础知识，加深了解这个世界是怎么运作的。</a:t>
            </a:r>
            <a:endParaRPr lang="en-US" altLang="zh-CN" sz="1400" dirty="0" smtClean="0"/>
          </a:p>
          <a:p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1343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923" y="5324065"/>
            <a:ext cx="71308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央行操作的规律：</a:t>
            </a:r>
            <a:endParaRPr lang="en-US" altLang="zh-CN" sz="1400" dirty="0" smtClean="0"/>
          </a:p>
          <a:p>
            <a:r>
              <a:rPr lang="zh-CN" altLang="en-US" sz="1400" dirty="0" smtClean="0"/>
              <a:t>在经济上行时，顺势而为，目的保持健康增长，同时防止货币超发导致严重通货膨胀</a:t>
            </a:r>
            <a:endParaRPr lang="en-US" altLang="zh-CN" sz="1400" dirty="0" smtClean="0"/>
          </a:p>
          <a:p>
            <a:r>
              <a:rPr lang="zh-CN" altLang="en-US" sz="1400" dirty="0" smtClean="0"/>
              <a:t>在经济下行时，逆势而为，目的减缓经济下行压力，刺激经济回到稳定的增长状态</a:t>
            </a:r>
          </a:p>
        </p:txBody>
      </p:sp>
      <p:sp>
        <p:nvSpPr>
          <p:cNvPr id="3" name="矩形 2"/>
          <p:cNvSpPr/>
          <p:nvPr/>
        </p:nvSpPr>
        <p:spPr>
          <a:xfrm>
            <a:off x="620922" y="276529"/>
            <a:ext cx="713087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央行货币政策目的：</a:t>
            </a:r>
            <a:endParaRPr lang="en-US" altLang="zh-CN" sz="1400" dirty="0" smtClean="0"/>
          </a:p>
          <a:p>
            <a:r>
              <a:rPr lang="zh-CN" altLang="en-US" sz="1400" dirty="0" smtClean="0"/>
              <a:t>根本目的：经济增长趋于稳定的实际长期增长速度。换句话说，就是控制货币流通手段，匹配实际实体经济增长的速度，不要过热也不能紧缩。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目的：</a:t>
            </a:r>
            <a:r>
              <a:rPr lang="en-US" altLang="zh-CN" sz="1400" dirty="0" smtClean="0"/>
              <a:t>balance price stability against economic growth. 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具体目的：将名义利率调控在一个合理的范围内。</a:t>
            </a:r>
            <a:endParaRPr lang="en-US" altLang="zh-CN" sz="1400" dirty="0" smtClean="0"/>
          </a:p>
          <a:p>
            <a:r>
              <a:rPr lang="zh-CN" altLang="en-US" sz="1400" dirty="0"/>
              <a:t>两</a:t>
            </a:r>
            <a:r>
              <a:rPr lang="zh-CN" altLang="en-US" sz="1400" dirty="0" smtClean="0"/>
              <a:t>个目的：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Keep sustainable eco growth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Keep price stability(control inflation level)</a:t>
            </a:r>
          </a:p>
          <a:p>
            <a:r>
              <a:rPr lang="en-US" altLang="zh-CN" sz="1400" dirty="0" smtClean="0"/>
              <a:t>Taylor rule: 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简化为，保持利率稳定在现有水平（例如</a:t>
            </a:r>
            <a:r>
              <a:rPr lang="en-US" altLang="zh-CN" sz="1400" dirty="0" smtClean="0"/>
              <a:t>3~5%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手段：降低存款准备金率、公开市场操作等，本质是都控制流通在市场中的货币供应量（指</a:t>
            </a:r>
            <a:r>
              <a:rPr lang="en-US" altLang="zh-CN" sz="1400" dirty="0" smtClean="0"/>
              <a:t>M2</a:t>
            </a:r>
            <a:r>
              <a:rPr lang="zh-CN" altLang="en-US" sz="1400" dirty="0" smtClean="0"/>
              <a:t>）。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央行货币政策的特点：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是一种反经济周期的力量（</a:t>
            </a:r>
            <a:r>
              <a:rPr lang="en-US" altLang="zh-CN" sz="1400" dirty="0" smtClean="0"/>
              <a:t>a counter-cycle force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具有先导性和预防性，因为对经济产生影响是滞后的（需要一段时间）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590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4644" y="1878228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Money demand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01280" y="1878228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Money supply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56425" y="3987114"/>
            <a:ext cx="1861757" cy="41858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nflation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01280" y="629163"/>
            <a:ext cx="2207741" cy="56841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Monetary policy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9975" y="723898"/>
            <a:ext cx="1977076" cy="56841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economic growth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24643" y="3090220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Excess money supply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807663" y="2252536"/>
            <a:ext cx="1974897" cy="29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32385" y="2081154"/>
            <a:ext cx="186889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9" idx="0"/>
          </p:cNvCxnSpPr>
          <p:nvPr/>
        </p:nvCxnSpPr>
        <p:spPr>
          <a:xfrm flipH="1">
            <a:off x="4728514" y="2446639"/>
            <a:ext cx="1" cy="6435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5" idx="2"/>
          </p:cNvCxnSpPr>
          <p:nvPr/>
        </p:nvCxnSpPr>
        <p:spPr>
          <a:xfrm flipV="1">
            <a:off x="5832384" y="2446639"/>
            <a:ext cx="2972767" cy="92778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4" idx="0"/>
          </p:cNvCxnSpPr>
          <p:nvPr/>
        </p:nvCxnSpPr>
        <p:spPr>
          <a:xfrm>
            <a:off x="4728513" y="1292309"/>
            <a:ext cx="2" cy="58591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5" idx="0"/>
          </p:cNvCxnSpPr>
          <p:nvPr/>
        </p:nvCxnSpPr>
        <p:spPr>
          <a:xfrm>
            <a:off x="8805151" y="1197574"/>
            <a:ext cx="0" cy="6806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687304" y="3659661"/>
            <a:ext cx="1" cy="3274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782072" y="1435507"/>
            <a:ext cx="1050312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determine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8858708" y="1398437"/>
            <a:ext cx="1050312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determine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4782072" y="3738562"/>
            <a:ext cx="1050312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determine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6080541" y="2330602"/>
            <a:ext cx="920579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5"/>
                </a:solidFill>
              </a:rPr>
              <a:t>money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9414" y="2640740"/>
            <a:ext cx="891743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5"/>
                </a:solidFill>
              </a:rPr>
              <a:t>Excess money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46158" y="1592160"/>
            <a:ext cx="1755122" cy="33582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5"/>
                </a:solidFill>
              </a:rPr>
              <a:t>Influence </a:t>
            </a:r>
            <a:endParaRPr lang="en-US" altLang="zh-CN" sz="1400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accent5"/>
                </a:solidFill>
              </a:rPr>
              <a:t>(economic growth)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23374" y="2956364"/>
            <a:ext cx="1250625" cy="32320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5"/>
                </a:solidFill>
              </a:rPr>
              <a:t>Influence </a:t>
            </a:r>
            <a:r>
              <a:rPr lang="en-US" altLang="zh-CN" sz="1400" dirty="0" smtClean="0">
                <a:solidFill>
                  <a:schemeClr val="accent5"/>
                </a:solidFill>
              </a:rPr>
              <a:t>(price stability)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85103" y="2125363"/>
            <a:ext cx="1141701" cy="6937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Nominal </a:t>
            </a:r>
          </a:p>
          <a:p>
            <a:pPr algn="ctr"/>
            <a:r>
              <a:rPr lang="en-US" altLang="zh-CN" dirty="0" smtClean="0"/>
              <a:t>interest </a:t>
            </a:r>
          </a:p>
          <a:p>
            <a:pPr algn="ctr"/>
            <a:r>
              <a:rPr lang="en-US" altLang="zh-CN" dirty="0" smtClean="0"/>
              <a:t>rate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49" idx="3"/>
            <a:endCxn id="8" idx="1"/>
          </p:cNvCxnSpPr>
          <p:nvPr/>
        </p:nvCxnSpPr>
        <p:spPr>
          <a:xfrm flipV="1">
            <a:off x="2426804" y="1008104"/>
            <a:ext cx="1313171" cy="1464119"/>
          </a:xfrm>
          <a:prstGeom prst="bentConnector3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9" idx="3"/>
            <a:endCxn id="6" idx="1"/>
          </p:cNvCxnSpPr>
          <p:nvPr/>
        </p:nvCxnSpPr>
        <p:spPr>
          <a:xfrm>
            <a:off x="2426804" y="2472223"/>
            <a:ext cx="1329621" cy="1724184"/>
          </a:xfrm>
          <a:prstGeom prst="bentConnector3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8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6936" y="1662396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货币需求</a:t>
            </a:r>
            <a:endParaRPr lang="zh-CN" altLang="en-US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1979" y="1662396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货币供给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5725" y="3844200"/>
            <a:ext cx="2207741" cy="41858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通货膨胀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03933" y="450401"/>
            <a:ext cx="2207741" cy="56841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货币政策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6935" y="487989"/>
            <a:ext cx="2207741" cy="56841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实际经济增长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26935" y="2874388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多余的货币供给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634677" y="2060902"/>
            <a:ext cx="19673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34677" y="1843732"/>
            <a:ext cx="19673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9" idx="0"/>
          </p:cNvCxnSpPr>
          <p:nvPr/>
        </p:nvCxnSpPr>
        <p:spPr>
          <a:xfrm flipH="1">
            <a:off x="4530806" y="2230807"/>
            <a:ext cx="1" cy="6435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5" idx="2"/>
          </p:cNvCxnSpPr>
          <p:nvPr/>
        </p:nvCxnSpPr>
        <p:spPr>
          <a:xfrm flipV="1">
            <a:off x="5634676" y="2230807"/>
            <a:ext cx="3071174" cy="92778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4" idx="0"/>
          </p:cNvCxnSpPr>
          <p:nvPr/>
        </p:nvCxnSpPr>
        <p:spPr>
          <a:xfrm>
            <a:off x="4530806" y="1056400"/>
            <a:ext cx="1" cy="6059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5" idx="0"/>
          </p:cNvCxnSpPr>
          <p:nvPr/>
        </p:nvCxnSpPr>
        <p:spPr>
          <a:xfrm flipH="1">
            <a:off x="8705850" y="1018812"/>
            <a:ext cx="1954" cy="6435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6" idx="0"/>
          </p:cNvCxnSpPr>
          <p:nvPr/>
        </p:nvCxnSpPr>
        <p:spPr>
          <a:xfrm flipH="1">
            <a:off x="4489596" y="3443829"/>
            <a:ext cx="2" cy="4003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84364" y="1219675"/>
            <a:ext cx="556047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决定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8759407" y="1219675"/>
            <a:ext cx="556047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决定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4584364" y="3522730"/>
            <a:ext cx="646663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决定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6037819" y="2135349"/>
            <a:ext cx="920579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货币流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61706" y="2424908"/>
            <a:ext cx="1200919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剩余货币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50009" y="1548040"/>
            <a:ext cx="1845271" cy="2365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影响（维持经济增长）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76425" y="2888384"/>
            <a:ext cx="1992437" cy="2026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影响</a:t>
            </a:r>
            <a:r>
              <a:rPr lang="zh-CN" altLang="en-US" sz="1400" dirty="0" smtClean="0">
                <a:solidFill>
                  <a:schemeClr val="accent5"/>
                </a:solidFill>
              </a:rPr>
              <a:t>（保持物价稳定）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74971" y="4390508"/>
            <a:ext cx="71308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从供需关系角度，看货币政策和利率的关系：</a:t>
            </a:r>
            <a:endParaRPr lang="en-US" altLang="zh-CN" sz="1400" dirty="0"/>
          </a:p>
          <a:p>
            <a:r>
              <a:rPr lang="zh-CN" altLang="en-US" sz="1400" dirty="0" smtClean="0"/>
              <a:t>实际经济增长情况决定货币需求，货币政策决定货币供给，货币供给大于货币需求时，会产生多余的货币，决定了通货膨胀的情况。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货币需求旺盛时，央行需要加大货币供给，但是过多的供给会导致通货膨胀，因此必须行之有度。</a:t>
            </a:r>
            <a:endParaRPr lang="en-US" altLang="zh-CN" sz="1400" dirty="0" smtClean="0"/>
          </a:p>
          <a:p>
            <a:r>
              <a:rPr lang="zh-CN" altLang="en-US" sz="1400" dirty="0" smtClean="0"/>
              <a:t>难度在于当前和未来实际经济增长速度是无法准确衡量的，宏观经济的影响因素太多。</a:t>
            </a:r>
            <a:endParaRPr lang="en-US" altLang="zh-CN" sz="1400" dirty="0"/>
          </a:p>
          <a:p>
            <a:r>
              <a:rPr lang="zh-CN" altLang="en-US" sz="1400" dirty="0" smtClean="0"/>
              <a:t>央行依据这样一个相互影响的博弈机制，来决定货币政策是宽松还是紧缩。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285103" y="1942483"/>
            <a:ext cx="1141701" cy="6937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名义利率</a:t>
            </a:r>
            <a:endParaRPr lang="zh-CN" altLang="en-US" dirty="0"/>
          </a:p>
        </p:txBody>
      </p:sp>
      <p:cxnSp>
        <p:nvCxnSpPr>
          <p:cNvPr id="27" name="肘形连接符 26"/>
          <p:cNvCxnSpPr>
            <a:stCxn id="26" idx="3"/>
          </p:cNvCxnSpPr>
          <p:nvPr/>
        </p:nvCxnSpPr>
        <p:spPr>
          <a:xfrm flipV="1">
            <a:off x="2426804" y="825224"/>
            <a:ext cx="1313171" cy="1464119"/>
          </a:xfrm>
          <a:prstGeom prst="bentConnector3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6" idx="3"/>
          </p:cNvCxnSpPr>
          <p:nvPr/>
        </p:nvCxnSpPr>
        <p:spPr>
          <a:xfrm>
            <a:off x="2426804" y="2289343"/>
            <a:ext cx="1329621" cy="1724184"/>
          </a:xfrm>
          <a:prstGeom prst="bentConnector3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2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6060" y="3772931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货币需求</a:t>
            </a:r>
            <a:r>
              <a:rPr lang="zh-CN" altLang="en-US" dirty="0" smtClean="0">
                <a:solidFill>
                  <a:srgbClr val="FF0000"/>
                </a:solidFill>
              </a:rPr>
              <a:t>↑</a:t>
            </a:r>
          </a:p>
        </p:txBody>
      </p:sp>
      <p:sp>
        <p:nvSpPr>
          <p:cNvPr id="5" name="矩形 4"/>
          <p:cNvSpPr/>
          <p:nvPr/>
        </p:nvSpPr>
        <p:spPr>
          <a:xfrm>
            <a:off x="6310181" y="3759031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货币供给</a:t>
            </a:r>
            <a:r>
              <a:rPr lang="zh-CN" altLang="en-US" dirty="0" smtClean="0">
                <a:solidFill>
                  <a:srgbClr val="FF0000"/>
                </a:solidFill>
              </a:rPr>
              <a:t>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4849" y="5875124"/>
            <a:ext cx="2207741" cy="41858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⑥通货膨胀 </a:t>
            </a:r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0180" y="2578839"/>
            <a:ext cx="2207741" cy="56841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③货币政策</a:t>
            </a:r>
            <a:r>
              <a:rPr lang="zh-CN" altLang="en-US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宽松</a:t>
            </a:r>
          </a:p>
        </p:txBody>
      </p:sp>
      <p:sp>
        <p:nvSpPr>
          <p:cNvPr id="8" name="矩形 7"/>
          <p:cNvSpPr/>
          <p:nvPr/>
        </p:nvSpPr>
        <p:spPr>
          <a:xfrm>
            <a:off x="2496059" y="2598524"/>
            <a:ext cx="2207741" cy="56841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①实际经济增长</a:t>
            </a:r>
            <a:r>
              <a:rPr lang="zh-CN" altLang="en-US" dirty="0" smtClean="0">
                <a:solidFill>
                  <a:srgbClr val="FF0000"/>
                </a:solidFill>
              </a:rPr>
              <a:t>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6059" y="4984923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多余的货币供给</a:t>
            </a:r>
            <a:r>
              <a:rPr lang="en-US" altLang="zh-CN" dirty="0" smtClean="0">
                <a:solidFill>
                  <a:srgbClr val="FF0000"/>
                </a:solidFill>
              </a:rPr>
              <a:t>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703800" y="4158442"/>
            <a:ext cx="1606380" cy="13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728523" y="3927209"/>
            <a:ext cx="1606380" cy="139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9" idx="0"/>
          </p:cNvCxnSpPr>
          <p:nvPr/>
        </p:nvCxnSpPr>
        <p:spPr>
          <a:xfrm flipH="1">
            <a:off x="3599930" y="4341342"/>
            <a:ext cx="1" cy="6435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5" idx="2"/>
          </p:cNvCxnSpPr>
          <p:nvPr/>
        </p:nvCxnSpPr>
        <p:spPr>
          <a:xfrm flipV="1">
            <a:off x="4703800" y="4327442"/>
            <a:ext cx="2710252" cy="94168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4" idx="0"/>
          </p:cNvCxnSpPr>
          <p:nvPr/>
        </p:nvCxnSpPr>
        <p:spPr>
          <a:xfrm>
            <a:off x="3599930" y="3166935"/>
            <a:ext cx="1" cy="6059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5" idx="0"/>
          </p:cNvCxnSpPr>
          <p:nvPr/>
        </p:nvCxnSpPr>
        <p:spPr>
          <a:xfrm>
            <a:off x="7414051" y="3147250"/>
            <a:ext cx="1" cy="611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558720" y="5554364"/>
            <a:ext cx="1" cy="3274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968182" y="4260020"/>
            <a:ext cx="1127061" cy="37684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④顺势而为  匹配需求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53488" y="4525992"/>
            <a:ext cx="1429258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⑤多余资金流</a:t>
            </a:r>
            <a:r>
              <a:rPr lang="en-US" altLang="zh-CN" sz="1400" dirty="0" smtClean="0">
                <a:solidFill>
                  <a:schemeClr val="accent5"/>
                </a:solidFill>
              </a:rPr>
              <a:t>=0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28523" y="3682604"/>
            <a:ext cx="1490025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 ②</a:t>
            </a:r>
            <a:r>
              <a:rPr lang="zh-CN" altLang="en-US" sz="1400" dirty="0" smtClean="0">
                <a:solidFill>
                  <a:schemeClr val="accent5"/>
                </a:solidFill>
              </a:rPr>
              <a:t>需求提升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51957" y="4997991"/>
            <a:ext cx="1266591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⑦不需要紧缩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8567" y="339873"/>
            <a:ext cx="7047465" cy="133086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情况一</a:t>
            </a:r>
            <a:r>
              <a:rPr lang="zh-CN" altLang="en-US" sz="1400" dirty="0" smtClean="0"/>
              <a:t>：经济周期处于初始增长阶段（</a:t>
            </a:r>
            <a:r>
              <a:rPr lang="en-US" altLang="zh-CN" sz="1400" dirty="0" smtClean="0"/>
              <a:t>Initial Recovery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实际经济增长开始提速，货币需求量提升，央行顺势而为，为应对需求采用宽松的货币政策（打开印钞机</a:t>
            </a:r>
            <a:r>
              <a:rPr lang="en-US" altLang="zh-CN" sz="1400" dirty="0" smtClean="0"/>
              <a:t>~~</a:t>
            </a:r>
            <a:r>
              <a:rPr lang="zh-CN" altLang="en-US" sz="1400" dirty="0" smtClean="0"/>
              <a:t>），提高货币供给，这一阶段货币需求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货币供给，没有产生多余的钱，因此通货膨胀等于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，央妈看通货膨胀这么低，不需要紧缩，继续宽松。</a:t>
            </a:r>
          </a:p>
        </p:txBody>
      </p:sp>
      <p:sp>
        <p:nvSpPr>
          <p:cNvPr id="26" name="矩形 25"/>
          <p:cNvSpPr/>
          <p:nvPr/>
        </p:nvSpPr>
        <p:spPr>
          <a:xfrm>
            <a:off x="8106033" y="1328415"/>
            <a:ext cx="2075936" cy="3423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① ② ③ ④ ⑤ ⑥ ⑦ ⑧ 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263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6060" y="3772931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货币需求</a:t>
            </a:r>
            <a:r>
              <a:rPr lang="zh-CN" altLang="en-US" dirty="0" smtClean="0">
                <a:solidFill>
                  <a:srgbClr val="FF0000"/>
                </a:solidFill>
              </a:rPr>
              <a:t>↓</a:t>
            </a:r>
          </a:p>
        </p:txBody>
      </p:sp>
      <p:sp>
        <p:nvSpPr>
          <p:cNvPr id="5" name="矩形 4"/>
          <p:cNvSpPr/>
          <p:nvPr/>
        </p:nvSpPr>
        <p:spPr>
          <a:xfrm>
            <a:off x="6310181" y="3759031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货币供给</a:t>
            </a:r>
            <a:r>
              <a:rPr lang="zh-CN" altLang="en-US" dirty="0" smtClean="0">
                <a:solidFill>
                  <a:srgbClr val="FF0000"/>
                </a:solidFill>
              </a:rPr>
              <a:t>↓</a:t>
            </a:r>
          </a:p>
        </p:txBody>
      </p:sp>
      <p:sp>
        <p:nvSpPr>
          <p:cNvPr id="6" name="矩形 5"/>
          <p:cNvSpPr/>
          <p:nvPr/>
        </p:nvSpPr>
        <p:spPr>
          <a:xfrm>
            <a:off x="2454849" y="5875124"/>
            <a:ext cx="2207741" cy="41858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⑥通货膨胀</a:t>
            </a:r>
            <a:r>
              <a:rPr lang="zh-CN" altLang="en-US" dirty="0" smtClean="0">
                <a:solidFill>
                  <a:srgbClr val="FF0000"/>
                </a:solidFill>
              </a:rPr>
              <a:t>↑</a:t>
            </a:r>
          </a:p>
        </p:txBody>
      </p:sp>
      <p:sp>
        <p:nvSpPr>
          <p:cNvPr id="7" name="矩形 6"/>
          <p:cNvSpPr/>
          <p:nvPr/>
        </p:nvSpPr>
        <p:spPr>
          <a:xfrm>
            <a:off x="6310180" y="2578839"/>
            <a:ext cx="2207741" cy="56841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③货币政策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紧缩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96059" y="2598524"/>
            <a:ext cx="2207741" cy="56841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①实际经济增长</a:t>
            </a:r>
            <a:r>
              <a:rPr lang="zh-CN" altLang="en-US" dirty="0" smtClean="0">
                <a:solidFill>
                  <a:srgbClr val="FF0000"/>
                </a:solidFill>
              </a:rPr>
              <a:t>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6059" y="4984923"/>
            <a:ext cx="2207741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多余的货币供给</a:t>
            </a:r>
            <a:r>
              <a:rPr lang="zh-CN" altLang="en-US" dirty="0" smtClean="0">
                <a:solidFill>
                  <a:srgbClr val="FF0000"/>
                </a:solidFill>
              </a:rPr>
              <a:t>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703800" y="4158442"/>
            <a:ext cx="1606380" cy="13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728523" y="3927209"/>
            <a:ext cx="1606380" cy="139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9" idx="0"/>
          </p:cNvCxnSpPr>
          <p:nvPr/>
        </p:nvCxnSpPr>
        <p:spPr>
          <a:xfrm flipH="1">
            <a:off x="3599930" y="4341342"/>
            <a:ext cx="1" cy="6435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5" idx="2"/>
          </p:cNvCxnSpPr>
          <p:nvPr/>
        </p:nvCxnSpPr>
        <p:spPr>
          <a:xfrm flipV="1">
            <a:off x="4703800" y="4327442"/>
            <a:ext cx="2710252" cy="941687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4" idx="0"/>
          </p:cNvCxnSpPr>
          <p:nvPr/>
        </p:nvCxnSpPr>
        <p:spPr>
          <a:xfrm>
            <a:off x="3599930" y="3166935"/>
            <a:ext cx="1" cy="60599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5" idx="0"/>
          </p:cNvCxnSpPr>
          <p:nvPr/>
        </p:nvCxnSpPr>
        <p:spPr>
          <a:xfrm>
            <a:off x="7414051" y="3147250"/>
            <a:ext cx="1" cy="611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558720" y="5554364"/>
            <a:ext cx="1" cy="3274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931865" y="4271336"/>
            <a:ext cx="1127061" cy="34032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④逆势而为刺激经济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53488" y="4525992"/>
            <a:ext cx="1429258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⑤多余资金流</a:t>
            </a:r>
            <a:r>
              <a:rPr lang="en-US" altLang="zh-CN" sz="1400" dirty="0" smtClean="0">
                <a:solidFill>
                  <a:schemeClr val="accent5"/>
                </a:solidFill>
              </a:rPr>
              <a:t>&gt;0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28523" y="3682604"/>
            <a:ext cx="1490025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 ②需求降低</a:t>
            </a:r>
            <a:endParaRPr lang="en-US" altLang="zh-CN" sz="1400" dirty="0" smtClean="0">
              <a:solidFill>
                <a:schemeClr val="accent5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51957" y="4997991"/>
            <a:ext cx="1266591" cy="20427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5"/>
                </a:solidFill>
              </a:rPr>
              <a:t>⑦需要紧缩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8567" y="339873"/>
            <a:ext cx="7047465" cy="133086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情况二：经济周期处于扩张晚期（</a:t>
            </a:r>
            <a:r>
              <a:rPr lang="en-US" altLang="zh-CN" sz="1400" dirty="0" smtClean="0"/>
              <a:t>Late Expansion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实际经济增长开始降速，货币需求量降低，央行逆势而为，为了维持经济高速增长的目的，仍会偏向维持较多的货币供给，但是这样会导致市场上多余的货币增多，通货膨胀程度提升，为了维持物价稳定，又需要紧缩的货币政策。这两个相反的因素就需要央行来权衡博弈了，是维持高速增长重要还是控制通货膨胀重要？</a:t>
            </a:r>
            <a:r>
              <a:rPr lang="en-US" altLang="zh-CN" sz="1400" dirty="0" smtClean="0"/>
              <a:t>CFA</a:t>
            </a:r>
            <a:r>
              <a:rPr lang="zh-CN" altLang="en-US" sz="1400" dirty="0" smtClean="0"/>
              <a:t>的教材一般认为扩张晚期（</a:t>
            </a:r>
            <a:r>
              <a:rPr lang="en-US" altLang="zh-CN" sz="1400" dirty="0" smtClean="0"/>
              <a:t>Late Expansion</a:t>
            </a:r>
            <a:r>
              <a:rPr lang="zh-CN" altLang="en-US" sz="1400" dirty="0" smtClean="0"/>
              <a:t>）下控制通货膨胀比维持高速增长更重要，所以应采取紧缩的货币政策。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</p:txBody>
      </p:sp>
      <p:sp>
        <p:nvSpPr>
          <p:cNvPr id="26" name="矩形 25"/>
          <p:cNvSpPr/>
          <p:nvPr/>
        </p:nvSpPr>
        <p:spPr>
          <a:xfrm>
            <a:off x="8106033" y="1328415"/>
            <a:ext cx="2075936" cy="3423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① ② ③ ④ ⑤ ⑥ ⑦ ⑧ 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180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939</Words>
  <Application>Microsoft Office PowerPoint</Application>
  <PresentationFormat>宽屏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28</cp:revision>
  <dcterms:created xsi:type="dcterms:W3CDTF">2021-02-20T10:00:12Z</dcterms:created>
  <dcterms:modified xsi:type="dcterms:W3CDTF">2021-02-21T01:50:09Z</dcterms:modified>
</cp:coreProperties>
</file>