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svgz" ContentType="image/svg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6" Type="http://schemas.openxmlformats.org/officeDocument/2006/relationships/viewProps" Target="viewProps.xml" /><Relationship Id="rId3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8" Type="http://schemas.openxmlformats.org/officeDocument/2006/relationships/tableStyles" Target="tableStyles.xml" /><Relationship Id="rId3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.png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jpg" /><Relationship Id="rId2" Type="http://schemas.openxmlformats.org/officeDocument/2006/relationships/image" Target="../media/image1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7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svgz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 Integrative Theory of Transportation and Location Decision-Making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Jason Hawkins, University of Nebraska Lincoln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Note on Theory of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Individual decision models (comprising holons) as complex emergent systems vs. joint decision models (structural, copula multivariate distributions, etc.) as microeconomic systems</a:t>
            </a:r>
          </a:p>
          <a:p>
            <a:pPr lvl="0"/>
            <a:r>
              <a:rPr b="1"/>
              <a:t>No absolute answers:</a:t>
            </a:r>
            <a:r>
              <a:rPr/>
              <a:t> Analogous to the frequentist vs. Bayesian debates in statistics 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Home Production and Location Choice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“Eco-nomics” from Greek: Oikos (“household”) and Nemein (“management”)</a:t>
            </a:r>
          </a:p>
          <a:p>
            <a:pPr lvl="0"/>
            <a:r>
              <a:rPr/>
              <a:t>Begin from model of Becker: households make tradeoffs between home production (time allocation) &amp; market consumption (money allocation)</a:t>
            </a:r>
          </a:p>
          <a:p>
            <a:pPr lvl="0"/>
            <a:r>
              <a:rPr/>
              <a:t>Forms a consistent theoretical basis for integrating transportation, land use, &amp; macroeconomic models</a:t>
            </a:r>
          </a:p>
          <a:p>
            <a:pPr lvl="0"/>
            <a:r>
              <a:rPr/>
              <a:t>Activity-based travel models have similar theoretical lineage (through value of travel time literature of DeSepera, Evans, &amp; Jara-Diaz)</a:t>
            </a:r>
          </a:p>
          <a:p>
            <a:pPr lvl="0"/>
            <a:r>
              <a:rPr/>
              <a:t>How much time do I spend on activities in the home vs. out of the home?</a:t>
            </a:r>
          </a:p>
          <a:p>
            <a:pPr lvl="0"/>
            <a:r>
              <a:rPr/>
              <a:t>Do I want a large home with plenty of space for cooking or a small apartment close to a variety of restaurants?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Gaps in Home Production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Data Gaps</a:t>
            </a:r>
          </a:p>
          <a:p>
            <a:pPr lvl="0"/>
            <a:r>
              <a:rPr/>
              <a:t>Household travel surveys do not consider in-home activities</a:t>
            </a:r>
          </a:p>
          <a:p>
            <a:pPr lvl="0"/>
            <a:r>
              <a:rPr/>
              <a:t>Expensive &amp; challenging to collect survey data with both time use &amp; expenditure responses (we tried it)</a:t>
            </a:r>
          </a:p>
          <a:p>
            <a:pPr lvl="0"/>
            <a:r>
              <a:rPr/>
              <a:t>Data fusion methods used in home production literature are ad hoc &amp; poorly developed</a:t>
            </a:r>
          </a:p>
          <a:p>
            <a:pPr lvl="0" indent="0" marL="0">
              <a:buNone/>
            </a:pPr>
            <a:r>
              <a:rPr b="1"/>
              <a:t>Model Gaps</a:t>
            </a:r>
          </a:p>
          <a:p>
            <a:pPr lvl="0"/>
            <a:r>
              <a:rPr/>
              <a:t>Only considers single-person households</a:t>
            </a:r>
          </a:p>
          <a:p>
            <a:pPr lvl="0"/>
            <a:r>
              <a:rPr/>
              <a:t>Does not model non-working household members</a:t>
            </a:r>
          </a:p>
          <a:p>
            <a:pPr lvl="0"/>
            <a:r>
              <a:rPr/>
              <a:t>Arbitrary definition of consumption technology: minimum time required to consume a good or service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Synthesis</a:t>
            </a:r>
          </a:p>
        </p:txBody>
      </p:sp>
      <p:pic>
        <p:nvPicPr>
          <p:cNvPr descr="../assets/images/research/framework_overvie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17800" y="1193800"/>
            <a:ext cx="3708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Synthesis</a:t>
            </a:r>
          </a:p>
        </p:txBody>
      </p:sp>
      <p:pic>
        <p:nvPicPr>
          <p:cNvPr descr="../assets/images/research/joint_dist_inf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19200" y="1193800"/>
            <a:ext cx="2527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assets/images/research/hh_g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410200" y="1193800"/>
            <a:ext cx="2527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Synthesis</a:t>
            </a:r>
          </a:p>
        </p:txBody>
      </p:sp>
      <p:pic>
        <p:nvPicPr>
          <p:cNvPr descr="../assets/images/research/hh_ge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19200" y="1193800"/>
            <a:ext cx="2527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assets/images/research/pop_synth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676900" y="1193800"/>
            <a:ext cx="1981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Synthesis Validation</a:t>
            </a:r>
          </a:p>
        </p:txBody>
      </p:sp>
      <p:pic>
        <p:nvPicPr>
          <p:cNvPr descr="../assets/images/research/run_improvements_13_ad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47700" y="1193800"/>
            <a:ext cx="3657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assets/images/research/prop_dwelling_13_c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826000" y="1193800"/>
            <a:ext cx="3670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Synthesis Validation</a:t>
            </a:r>
          </a:p>
        </p:txBody>
      </p:sp>
      <p:pic>
        <p:nvPicPr>
          <p:cNvPr descr="../assets/images/research/prop_time_13_ad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92300"/>
            <a:ext cx="4038600" cy="1993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assets/images/research/synth_travel_tim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43500" y="1193800"/>
            <a:ext cx="3035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Conceptual Model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Assume a multiple discrete-continuous extreme value (MDCEV) model with a generalized nested logit error structure</a:t>
            </a:r>
          </a:p>
          <a:p>
            <a:pPr lvl="0"/>
            <a:r>
              <a:rPr/>
              <a:t>Conceptual model developed for joint location-time use-consumption decisions</a:t>
            </a:r>
          </a:p>
          <a:p>
            <a:pPr lvl="0"/>
            <a:r>
              <a:rPr/>
              <a:t>$$ F\left(\epsilon_1^*,\left(\epsilon_{12},…\epsilon_{1k} \right),\left(\epsilon_{l2},…\epsilon_{lK} \right),…\left(\epsilon_{L1},…\epsilon_{LK} \right)\right)= \\ \exp \left(-\exp \left(\frac{-\epsilon_1^*}{\sigma}\right)\right)\prod_{l=1}^L\left[\exp -\left(\sum_{k=1}^K \exp  \left(\frac{-\epsilon_{lk}}{\sigma\theta}\right)\right)^\theta \right]$$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Conceptual Model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Maximize the objective function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m</m:t>
                      </m:r>
                      <m:r>
                        <m:t>a</m:t>
                      </m:r>
                      <m:r>
                        <m:t>x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U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</m:sSub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x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  <m:r>
                                    <m:t>l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t>t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  <m:r>
                                    <m:t>l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t>t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  <m:r>
                                    <m:t>l</m:t>
                                  </m:r>
                                  <m:r>
                                    <m:t>w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l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L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subHide m:val="0"/>
                              <m:supHide m:val="0"/>
                            </m:naryPr>
                            <m:sub>
                              <m:r>
                                <m:t>k</m:t>
                              </m:r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t>K</m:t>
                              </m:r>
                            </m:sup>
                            <m:e>
                              <m:sSub>
                                <m:e>
                                  <m:r>
                                    <m:t>u</m:t>
                                  </m:r>
                                </m:e>
                                <m:sub>
                                  <m:r>
                                    <m:t>k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k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l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L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subHide m:val="0"/>
                              <m:supHide m:val="0"/>
                            </m:naryPr>
                            <m:sub>
                              <m:r>
                                <m:t>n</m:t>
                              </m:r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t>N</m:t>
                              </m:r>
                            </m:sup>
                            <m:e>
                              <m:sSub>
                                <m:e>
                                  <m:acc>
                                    <m:accPr>
                                      <m:chr m:val="̃"/>
                                    </m:accPr>
                                    <m:e>
                                      <m:r>
                                        <m:t>u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m:t>n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n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l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L</m:t>
                          </m:r>
                        </m:sup>
                        <m:e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u</m:t>
                                  </m:r>
                                </m:e>
                              </m:acc>
                            </m:e>
                            <m:sub>
                              <m:r>
                                <m:t>w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w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With the following baseline utility function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ψ</m:t>
                          </m:r>
                        </m:e>
                        <m:sub>
                          <m:r>
                            <m:t>q</m:t>
                          </m:r>
                          <m:r>
                            <m:t>k</m:t>
                          </m:r>
                          <m:r>
                            <m:t>l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t>e</m:t>
                      </m:r>
                      <m:r>
                        <m:t>x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Sup>
                            <m:e>
                              <m:r>
                                <m:t>β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r>
                                <m:t>z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k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Sup>
                            <m:e>
                              <m:r>
                                <m:t>δ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>
                            <m:e>
                              <m:r>
                                <m:t>ϵ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k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ψ</m:t>
                          </m:r>
                        </m:e>
                        <m:sub>
                          <m:r>
                            <m:t>q</m:t>
                          </m:r>
                          <m:r>
                            <m:t>n</m:t>
                          </m:r>
                          <m:r>
                            <m:t>l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exp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Sup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β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z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n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Sup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δ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x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ϵ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n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ψ</m:t>
                          </m:r>
                        </m:e>
                        <m:sub>
                          <m:r>
                            <m:t>q</m:t>
                          </m:r>
                          <m:r>
                            <m:t>w</m:t>
                          </m:r>
                          <m:r>
                            <m:t>l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exp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Sup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β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z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w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Sup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δ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x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ϵ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w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a city?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large town</a:t>
            </a:r>
          </a:p>
          <a:p>
            <a:pPr lvl="0"/>
            <a:r>
              <a:rPr/>
              <a:t>A region of high population density</a:t>
            </a:r>
          </a:p>
          <a:p>
            <a:pPr lvl="0"/>
            <a:r>
              <a:rPr i="1"/>
              <a:t>Civitas</a:t>
            </a:r>
            <a:r>
              <a:rPr/>
              <a:t>: a community of citizens</a:t>
            </a:r>
            <a:br/>
            <a:r>
              <a:rPr/>
              <a:t>governed by a common set of laws </a:t>
            </a:r>
          </a:p>
          <a:p>
            <a:pPr lvl="0"/>
            <a:r>
              <a:rPr i="1"/>
              <a:t>Polis</a:t>
            </a:r>
            <a:r>
              <a:rPr/>
              <a:t>: the administrative center of a city-state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Location Choice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 do plenty of these models!</a:t>
            </a:r>
          </a:p>
          <a:p>
            <a:pPr lvl="0"/>
            <a:r>
              <a:rPr/>
              <a:t>Residential location choice - bid-auction setup with multi-person utility</a:t>
            </a:r>
          </a:p>
          <a:p>
            <a:pPr lvl="0"/>
            <a:r>
              <a:rPr/>
              <a:t>Firm location choice - considering firm structure and choiceset generation</a:t>
            </a:r>
          </a:p>
          <a:p>
            <a:pPr lvl="1"/>
            <a:r>
              <a:rPr/>
              <a:t>Semi-Compensatory Indepedent Availability Logit (SCIAL) with Aggregation of Alternatives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Empirical Model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Simplify from general model structure by removing location choice </a:t>
                </a:r>
                <a14:m>
                  <m:oMath xmlns:m="http://schemas.openxmlformats.org/officeDocument/2006/math">
                    <m:r>
                      <m:t>L</m:t>
                    </m:r>
                  </m:oMath>
                </a14:m>
              </a:p>
              <a:p>
                <a:pPr lvl="0"/>
                <a:r>
                  <a:rPr/>
                  <a:t>Assume a multiple discrete-continuous extreme value (MDCEV) utility with a translated CES function (assuming </a:t>
                </a:r>
                <a14:m>
                  <m:oMath xmlns:m="http://schemas.openxmlformats.org/officeDocument/2006/math">
                    <m:sSub>
                      <m:e>
                        <m:r>
                          <m:t>α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0</m:t>
                    </m:r>
                  </m:oMath>
                </a14:m>
                <a:r>
                  <a:rPr/>
                  <a:t> gives a variant of the LES function)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U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f>
                            <m:fPr>
                              <m:type m:val="bar"/>
                            </m:fPr>
                            <m:num>
                              <m:sSub>
                                <m:e>
                                  <m:r>
                                    <m:t>γ</m:t>
                                  </m:r>
                                </m:e>
                                <m:sub>
                                  <m:r>
                                    <m:t>n</m:t>
                                  </m:r>
                                </m:sub>
                              </m:sSub>
                            </m:num>
                            <m:den>
                              <m:sSub>
                                <m:e>
                                  <m:r>
                                    <m:t>α</m:t>
                                  </m:r>
                                </m:e>
                                <m:sub>
                                  <m:r>
                                    <m:t>n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sSub>
                        <m:e>
                          <m:r>
                            <m:t>ψ</m:t>
                          </m:r>
                        </m:e>
                        <m:sub>
                          <m:r>
                            <m:t>n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sSup>
                            <m:e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f>
                                    <m:fPr>
                                      <m:type m:val="bar"/>
                                    </m:fPr>
                                    <m:num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n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e>
                                          <m:r>
                                            <m:t>γ</m:t>
                                          </m:r>
                                        </m:e>
                                        <m:sub>
                                          <m:r>
                                            <m:t>n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m:rPr>
                                      <m:sty m:val="p"/>
                                    </m:rPr>
                                    <m:t>+</m:t>
                                  </m:r>
                                  <m:r>
                                    <m:t>1</m:t>
                                  </m:r>
                                </m:e>
                              </m:d>
                            </m:e>
                            <m:sup>
                              <m:sSub>
                                <m:e>
                                  <m:r>
                                    <m:t>α</m:t>
                                  </m:r>
                                </m:e>
                                <m:sub>
                                  <m:r>
                                    <m:t>n</m:t>
                                  </m:r>
                                </m:sub>
                              </m:sSub>
                            </m:sup>
                          </m:sSup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Empirical Model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Maximize the objective function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m</m:t>
                      </m:r>
                      <m:r>
                        <m:t>a</m:t>
                      </m:r>
                      <m:r>
                        <m:t>x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U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</m:sSub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rPr>
                                      <m:sty m:val="b"/>
                                    </m:rPr>
                                    <m:t>x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rPr>
                                      <m:sty m:val="b"/>
                                    </m:rPr>
                                    <m:t>t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rPr>
                                      <m:sty m:val="b"/>
                                    </m:rPr>
                                    <m:t>t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  <m:r>
                                    <m:t>w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K</m:t>
                          </m:r>
                        </m:sup>
                        <m:e>
                          <m:sSub>
                            <m:e>
                              <m:r>
                                <m:t>u</m:t>
                              </m:r>
                            </m:e>
                            <m:sub>
                              <m:r>
                                <m:t>k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k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u</m:t>
                                  </m:r>
                                </m:e>
                              </m:acc>
                            </m:e>
                            <m:sub>
                              <m:r>
                                <m:t>n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n</m:t>
                              </m:r>
                              <m:r>
                                <m:t>q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acc>
                            <m:accPr>
                              <m:chr m:val="̃"/>
                            </m:accPr>
                            <m:e>
                              <m:r>
                                <m:t>u</m:t>
                              </m:r>
                            </m:e>
                          </m:acc>
                        </m:e>
                        <m:sub>
                          <m:r>
                            <m:t>w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w</m:t>
                              </m:r>
                              <m:r>
                                <m:t>q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Subject to the constraints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K</m:t>
                          </m:r>
                        </m:sup>
                        <m:e>
                          <m:sSub>
                            <m:e>
                              <m:r>
                                <m:t>p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k</m:t>
                              </m:r>
                            </m:sub>
                          </m:sSub>
                        </m:e>
                      </m:nary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q</m:t>
                          </m:r>
                          <m: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E</m:t>
                          </m:r>
                        </m:e>
                        <m:sub>
                          <m:r>
                            <m:t>q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ω</m:t>
                          </m:r>
                        </m:e>
                        <m:sub>
                          <m:r>
                            <m:t>q</m:t>
                          </m:r>
                        </m:sub>
                      </m:sSub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q</m:t>
                          </m:r>
                          <m:r>
                            <m:t>w</m:t>
                          </m:r>
                        </m:sub>
                      </m:sSub>
                    </m:oMath>
                  </m:oMathPara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n</m:t>
                              </m:r>
                            </m:sub>
                          </m:sSub>
                        </m:e>
                      </m:nary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q</m:t>
                          </m:r>
                          <m:r>
                            <m:t>w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q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Empirical Model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Assume all members of a household are subject to a common monetary budget constraint &amp; independent temporal budget constraints</a:t>
                </a:r>
              </a:p>
              <a:p>
                <a:pPr lvl="0"/>
                <a:r>
                  <a:rPr/>
                  <a:t>Introduce a parallel constraint (model called PC-MDCEV) through a change in the specification of the GEV error structure to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G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11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12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rPr>
                              <m:sty m:val="p"/>
                            </m:rPr>
                            <m:t>…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1</m:t>
                              </m:r>
                              <m:r>
                                <m:t>k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…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H</m:t>
                              </m:r>
                              <m: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…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H</m:t>
                              </m:r>
                              <m:r>
                                <m:t>k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∏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h</m:t>
                          </m:r>
                        </m:sub>
                        <m:sup>
                          <m:r>
                            <m:t>H</m:t>
                          </m:r>
                        </m:sup>
                        <m:e>
                          <m:sSup>
                            <m:e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subHide m:val="0"/>
                                      <m:supHide m:val="0"/>
                                    </m:naryPr>
                                    <m:sub>
                                      <m:r>
                                        <m:t>k</m:t>
                                      </m:r>
                                    </m:sub>
                                    <m:sup>
                                      <m:r>
                                        <m:t>K</m:t>
                                      </m:r>
                                    </m:sup>
                                    <m:e>
                                      <m:sSub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t>h</m:t>
                                          </m:r>
                                          <m:r>
                                            <m:t>k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sSubSup>
                                <m:e>
                                  <m:r>
                                    <m:t>θ</m:t>
                                  </m:r>
                                </m:e>
                                <m:sub>
                                  <m:r>
                                    <m:t>h</m:t>
                                  </m:r>
                                </m:sub>
                                <m:sup>
                                  <m:r>
                                    <m:t>q</m:t>
                                  </m:r>
                                </m:sup>
                              </m:sSubSup>
                            </m:sup>
                          </m:sSup>
                        </m:e>
                      </m:nary>
                    </m:oMath>
                  </m:oMathPara>
                </a14:m>
              </a:p>
              <a:p>
                <a:pPr lvl="0"/>
                <a14:m>
                  <m:oMath xmlns:m="http://schemas.openxmlformats.org/officeDocument/2006/math">
                    <m:sSubSup>
                      <m:e>
                        <m:r>
                          <m:t>𝜃</m:t>
                        </m:r>
                      </m:e>
                      <m:sub>
                        <m:r>
                          <m:t>ℎ</m:t>
                        </m:r>
                      </m:sub>
                      <m:sup>
                        <m:r>
                          <m:t>𝑞</m:t>
                        </m:r>
                      </m:sup>
                    </m:sSubSup>
                  </m:oMath>
                </a14:m>
                <a:r>
                  <a:rPr/>
                  <a:t> represents the contribution of individual q (household member h) to consumption by household H</a:t>
                </a:r>
              </a:p>
              <a:p>
                <a:pPr lvl="0"/>
                <a14:m>
                  <m:oMath xmlns:m="http://schemas.openxmlformats.org/officeDocument/2006/math">
                    <m:sSubSup>
                      <m:e>
                        <m:r>
                          <m:t>𝜃</m:t>
                        </m:r>
                      </m:e>
                      <m:sub>
                        <m:r>
                          <m:t>ℎ</m:t>
                        </m:r>
                      </m:sub>
                      <m:sup>
                        <m:r>
                          <m:t>𝑞</m:t>
                        </m:r>
                      </m:sup>
                    </m:sSubSup>
                  </m:oMath>
                </a14:m>
                <a:r>
                  <a:rPr/>
                  <a:t> can be parameterized based on member characteristics and is identified off inter-household variations</a:t>
                </a:r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Empirical Model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With some simplication, the joint likelihood function for individual </a:t>
                </a:r>
                <a14:m>
                  <m:oMath xmlns:m="http://schemas.openxmlformats.org/officeDocument/2006/math">
                    <m:r>
                      <m:t>q</m:t>
                    </m:r>
                  </m:oMath>
                </a14:m>
                <a:r>
                  <a:rPr/>
                  <a:t> is given by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sSub>
                              <m:e>
                                <m:r>
                                  <m:t>P</m:t>
                                </m:r>
                              </m:e>
                              <m:sub>
                                <m:r>
                                  <m:t>q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c</m:t>
                                    </m:r>
                                  </m:e>
                                  <m:sub>
                                    <m:r>
                                      <m:t>q</m:t>
                                    </m:r>
                                    <m:r>
                                      <m:t>w</m:t>
                                    </m:r>
                                  </m:sub>
                                </m:sSub>
                                <m:nary>
                                  <m:naryPr>
                                    <m:chr m:val="∏"/>
                                    <m:limLoc m:val="undOvr"/>
                                    <m:subHide m:val="0"/>
                                    <m:supHide m:val="0"/>
                                  </m:naryPr>
                                  <m:sub>
                                    <m:r>
                                      <m:t>k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2</m:t>
                                    </m:r>
                                  </m:sub>
                                  <m:sup>
                                    <m:r>
                                      <m:t>K</m:t>
                                    </m:r>
                                  </m:sup>
                                  <m:e>
                                    <m:sSub>
                                      <m:e>
                                        <m:r>
                                          <m:t>c</m:t>
                                        </m:r>
                                      </m:e>
                                      <m:sub>
                                        <m:r>
                                          <m:t>q</m:t>
                                        </m:r>
                                        <m:r>
                                          <m:t>k</m:t>
                                        </m:r>
                                      </m:sub>
                                    </m:sSub>
                                  </m:e>
                                </m:nary>
                                <m:nary>
                                  <m:naryPr>
                                    <m:chr m:val="∑"/>
                                    <m:limLoc m:val="undOvr"/>
                                    <m:subHide m:val="0"/>
                                    <m:supHide m:val="0"/>
                                  </m:naryPr>
                                  <m:sub>
                                    <m:r>
                                      <m:t>k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1</m:t>
                                    </m:r>
                                  </m:sub>
                                  <m:sup>
                                    <m:r>
                                      <m:t>M</m:t>
                                    </m:r>
                                  </m:sup>
                                  <m:e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e>
                                            <m:r>
                                              <m:t>c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k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nary>
                                <m:nary>
                                  <m:naryPr>
                                    <m:chr m:val="∏"/>
                                    <m:limLoc m:val="undOvr"/>
                                    <m:subHide m:val="0"/>
                                    <m:supHide m:val="0"/>
                                  </m:naryPr>
                                  <m:sub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2</m:t>
                                    </m:r>
                                  </m:sub>
                                  <m:sup>
                                    <m:acc>
                                      <m:accPr>
                                        <m:chr m:val="̃"/>
                                      </m:accPr>
                                      <m:e>
                                        <m:r>
                                          <m:t>M</m:t>
                                        </m:r>
                                      </m:e>
                                    </m:acc>
                                  </m:sup>
                                  <m:e>
                                    <m:sSub>
                                      <m:e>
                                        <m:r>
                                          <m:t>c</m:t>
                                        </m:r>
                                      </m:e>
                                      <m:sub>
                                        <m:r>
                                          <m:t>q</m:t>
                                        </m:r>
                                        <m:r>
                                          <m:t>n</m:t>
                                        </m:r>
                                      </m:sub>
                                    </m:sSub>
                                  </m:e>
                                </m:nary>
                                <m:nary>
                                  <m:naryPr>
                                    <m:chr m:val="∑"/>
                                    <m:limLoc m:val="undOvr"/>
                                    <m:subHide m:val="0"/>
                                    <m:supHide m:val="0"/>
                                  </m:naryPr>
                                  <m:sub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1</m:t>
                                    </m:r>
                                  </m:sub>
                                  <m:sup>
                                    <m:acc>
                                      <m:accPr>
                                        <m:chr m:val="̃"/>
                                      </m:accPr>
                                      <m:e>
                                        <m:r>
                                          <m:t>M</m:t>
                                        </m:r>
                                      </m:e>
                                    </m:acc>
                                  </m:sup>
                                  <m:e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e>
                                            <m:r>
                                              <m:t>c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n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nary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sSub>
                                      <m:e>
                                        <m:acc>
                                          <m:accPr>
                                            <m:chr m:val="̃"/>
                                          </m:accPr>
                                          <m:e>
                                            <m:r>
                                              <m:t>V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m:t>q</m:t>
                                        </m:r>
                                        <m:r>
                                          <m:t>w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t>a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b</m:t>
                                    </m:r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m:t>exp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acc>
                                          <m:accPr>
                                            <m:chr m:val="̃"/>
                                          </m:accPr>
                                          <m:e>
                                            <m:r>
                                              <m:t>β</m:t>
                                            </m:r>
                                          </m:e>
                                        </m:acc>
                                        <m:r>
                                          <m:rPr>
                                            <m:sty m:val="p"/>
                                          </m:rPr>
                                          <m:t>′</m:t>
                                        </m:r>
                                      </m:e>
                                      <m:sub>
                                        <m:r>
                                          <m:t>q</m:t>
                                        </m:r>
                                        <m:r>
                                          <m:t>w</m:t>
                                        </m:r>
                                      </m:sub>
                                    </m:sSub>
                                    <m:sSub>
                                      <m:e>
                                        <m:acc>
                                          <m:accPr>
                                            <m:chr m:val="̃"/>
                                          </m:accPr>
                                          <m:e>
                                            <m:r>
                                              <m:t>z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m:t>q</m:t>
                                        </m:r>
                                        <m:r>
                                          <m:t>w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exp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sSub>
                                          <m:e>
                                            <m:acc>
                                              <m:accPr>
                                                <m:chr m:val="̃"/>
                                              </m:accPr>
                                              <m:e>
                                                <m:r>
                                                  <m:t>V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w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m:t>a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r>
                                          <m:t>b</m:t>
                                        </m:r>
                                      </m:den>
                                    </m:f>
                                    <m:r>
                                      <m:rPr>
                                        <m:sty m:val="p"/>
                                      </m:rPr>
                                      <m:t>exp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acc>
                                              <m:accPr>
                                                <m:chr m:val="̃"/>
                                              </m:accPr>
                                              <m:e>
                                                <m:r>
                                                  <m:t>β</m:t>
                                                </m:r>
                                              </m:e>
                                            </m:acc>
                                            <m:r>
                                              <m:rPr>
                                                <m:sty m:val="p"/>
                                              </m:rPr>
                                              <m:t>′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w</m:t>
                                            </m:r>
                                          </m:sub>
                                        </m:sSub>
                                        <m:sSub>
                                          <m:e>
                                            <m:acc>
                                              <m:accPr>
                                                <m:chr m:val="̃"/>
                                              </m:accPr>
                                              <m:e>
                                                <m:r>
                                                  <m:t>z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w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>
                            <m:nary>
                              <m:naryPr>
                                <m:chr m:val="∏"/>
                                <m:limLoc m:val="undOvr"/>
                                <m:subHide m:val="0"/>
                                <m:supHide m:val="0"/>
                              </m:naryPr>
                              <m:sub>
                                <m:r>
                                  <m:t>k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1</m:t>
                                </m:r>
                              </m:sub>
                              <m:sup>
                                <m:r>
                                  <m:t>M</m:t>
                                </m:r>
                              </m:sup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t>e</m:t>
                                    </m:r>
                                    <m:r>
                                      <m:t>x</m:t>
                                    </m:r>
                                    <m:r>
                                      <m:t>p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sSubSup>
                                              <m:e>
                                                <m:r>
                                                  <m:t>θ</m:t>
                                                </m:r>
                                              </m:e>
                                              <m:sub>
                                                <m:r>
                                                  <m:t>h</m:t>
                                                </m:r>
                                              </m:sub>
                                              <m:sup>
                                                <m:r>
                                                  <m:t>q</m:t>
                                                </m:r>
                                              </m:sup>
                                            </m:sSubSup>
                                            <m:r>
                                              <m:t>W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k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nary>
                                          <m:naryPr>
                                            <m:chr m:val="∑"/>
                                            <m:limLoc m:val="undOvr"/>
                                            <m:subHide m:val="0"/>
                                            <m:supHide m:val="0"/>
                                          </m:naryPr>
                                          <m:sub>
                                            <m:r>
                                              <m:t>k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m:t>=</m:t>
                                            </m:r>
                                            <m: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m:t>K</m:t>
                                            </m:r>
                                          </m:sup>
                                          <m:e>
                                            <m:r>
                                              <m:t>e</m:t>
                                            </m:r>
                                          </m:e>
                                        </m:nary>
                                        <m:r>
                                          <m:t>x</m:t>
                                        </m:r>
                                        <m:r>
                                          <m:t>p</m:t>
                                        </m:r>
                                        <m:d>
                                          <m:dPr>
                                            <m:begChr m:val="("/>
                                            <m:endChr m:val=")"/>
                                            <m:sepChr m:val=""/>
                                            <m:grow/>
                                          </m:dPr>
                                          <m:e>
                                            <m:sSub>
                                              <m:e>
                                                <m:sSubSup>
                                                  <m:e>
                                                    <m:r>
                                                      <m:t>θ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m:t>h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m:t>q</m:t>
                                                    </m:r>
                                                  </m:sup>
                                                </m:sSubSup>
                                                <m:r>
                                                  <m:t>W</m:t>
                                                </m:r>
                                              </m:e>
                                              <m:sub>
                                                <m:r>
                                                  <m:t>q</m:t>
                                                </m:r>
                                                <m:r>
                                                  <m:t>k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den>
                                </m:f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!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nary>
                                      <m:naryPr>
                                        <m:chr m:val="∏"/>
                                        <m:limLoc m:val="undOvr"/>
                                        <m:subHide m:val="0"/>
                                        <m:supHide m:val="0"/>
                                      </m:naryPr>
                                      <m:sub>
                                        <m:acc>
                                          <m:accPr>
                                            <m:chr m:val="̃"/>
                                          </m:accPr>
                                          <m:e>
                                            <m:r>
                                              <m:t>M</m:t>
                                            </m:r>
                                          </m:e>
                                        </m:acc>
                                        <m:r>
                                          <m:rPr>
                                            <m:sty m:val="p"/>
                                          </m:rPr>
                                          <m:t>=</m:t>
                                        </m:r>
                                        <m:r>
                                          <m:t>1</m:t>
                                        </m:r>
                                      </m:sub>
                                      <m:sup>
                                        <m:acc>
                                          <m:accPr>
                                            <m:chr m:val="̃"/>
                                          </m:accPr>
                                          <m:e>
                                            <m:r>
                                              <m:t>M</m:t>
                                            </m:r>
                                          </m:e>
                                        </m:acc>
                                      </m:sup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m:t>exp</m:t>
                                        </m:r>
                                      </m:e>
                                    </m:nary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W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n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undOvr"/>
                                        <m:subHide m:val="0"/>
                                        <m:supHide m:val="0"/>
                                      </m:naryPr>
                                      <m:sub>
                                        <m:r>
                                          <m:t>n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=</m:t>
                                        </m:r>
                                        <m: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m:t>N</m:t>
                                        </m:r>
                                      </m:sup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m:t>exp</m:t>
                                        </m:r>
                                      </m:e>
                                    </m:nary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W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n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acc>
                                      <m:accPr>
                                        <m:chr m:val="̃"/>
                                      </m:accPr>
                                      <m:e>
                                        <m:r>
                                          <m:t>M</m:t>
                                        </m:r>
                                      </m:e>
                                    </m:acc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!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ω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</m:sSub>
                        </m:num>
                        <m:den>
                          <m:sSubSup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*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b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sSubSup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*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Definition of Minimum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Conceptually:</a:t>
            </a:r>
            <a:r>
              <a:rPr/>
              <a:t> minimum time to consume a given good or service</a:t>
            </a:r>
          </a:p>
          <a:p>
            <a:pPr lvl="0"/>
            <a:r>
              <a:rPr/>
              <a:t>Leisure activities defined as those to which a person devotes &gt; minimum time (constraint is non-binding)</a:t>
            </a:r>
          </a:p>
          <a:p>
            <a:pPr lvl="0"/>
            <a:r>
              <a:rPr/>
              <a:t>Challenging to determine the minimum time and define leisure vs. maintenance activities: based on if the time constraint is binding?</a:t>
            </a:r>
          </a:p>
          <a:p>
            <a:pPr lvl="0"/>
            <a:r>
              <a:rPr/>
              <a:t>Jara-Diaz pioneered applications in transportation field</a:t>
            </a:r>
          </a:p>
          <a:p>
            <a:pPr lvl="1"/>
            <a:r>
              <a:rPr/>
              <a:t>Applied work uses an assumption about leisure activities or minimum reported time in dataset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Definition of Minimum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Problems:</a:t>
            </a:r>
          </a:p>
          <a:p>
            <a:pPr lvl="0"/>
            <a:r>
              <a:rPr/>
              <a:t>How do we define a uniform set of leisure activities? Walking? Watching TV? What about if I think about a research project while riding my bike?</a:t>
            </a:r>
          </a:p>
          <a:p>
            <a:pPr lvl="0"/>
            <a:r>
              <a:rPr/>
              <a:t>Travel time has a negative marginal utility &amp; does not fit with positive marginal utility assumption of MDCEV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Proposed Definition of Minimum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My approach:</a:t>
            </a:r>
          </a:p>
          <a:p>
            <a:pPr lvl="0"/>
            <a:r>
              <a:rPr/>
              <a:t>Travel time removed from total travel budget</a:t>
            </a:r>
          </a:p>
          <a:p>
            <a:pPr lvl="0"/>
            <a:r>
              <a:rPr/>
              <a:t>Time budget then becomes endogenous as a function of the travel time necessary to move between activity locations (transportation model connection)</a:t>
            </a:r>
          </a:p>
          <a:p>
            <a:pPr lvl="0"/>
            <a:r>
              <a:rPr/>
              <a:t>Similarly, monetary budget could be considered conditional upon the home purchase (a daily vs. long-term expenditure connection)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Empirical Results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Empirical Results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a city?</a:t>
            </a:r>
          </a:p>
        </p:txBody>
      </p:sp>
      <p:pic>
        <p:nvPicPr>
          <p:cNvPr descr="../assets/images/research/robert_mose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50900" y="1193800"/>
            <a:ext cx="3263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assets/images/research/jane_jacobs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Empirical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Members of larger households tend to spend less time on home production</a:t>
            </a:r>
          </a:p>
          <a:p>
            <a:pPr lvl="1"/>
            <a:r>
              <a:rPr/>
              <a:t>Represents an opportunity to apply the economics of the firm to an interpretation of household behavior!</a:t>
            </a:r>
          </a:p>
          <a:p>
            <a:pPr lvl="1"/>
            <a:r>
              <a:rPr/>
              <a:t>Larger households, like larger firms, benefit from economies of scale</a:t>
            </a:r>
          </a:p>
          <a:p>
            <a:pPr lvl="0"/>
            <a:r>
              <a:rPr/>
              <a:t>Type &amp; mix of dwellings (detached, townhouse, apartment, etc.) have significant influences on both time use and expenditure</a:t>
            </a:r>
          </a:p>
          <a:p>
            <a:pPr lvl="0"/>
            <a:r>
              <a:rPr/>
              <a:t>Both in-home and out-of-home food consumption time tends to increase with age – younger individuals are in a rush to finish their meals?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Difficult to jointly model long-term location &amp; medium-term transportation choice for variety of reasons </a:t>
            </a:r>
          </a:p>
          <a:p>
            <a:pPr lvl="0"/>
            <a:r>
              <a:rPr/>
              <a:t>Conceptually, model structure is feasible….</a:t>
            </a:r>
          </a:p>
          <a:p>
            <a:pPr lvl="0"/>
            <a:r>
              <a:rPr/>
              <a:t>However, how to determine counterfactual activity patterns given a different home location?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Machine Learning (Flexibility) + Econometrics (Interpretation)</a:t>
            </a:r>
          </a:p>
        </p:txBody>
      </p:sp>
      <p:pic>
        <p:nvPicPr>
          <p:cNvPr descr="../assets/images/research/mdcev_n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651000"/>
            <a:ext cx="5105400" cy="1485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Our Interactions with the Built Environment</a:t>
            </a:r>
          </a:p>
        </p:txBody>
      </p:sp>
      <p:pic>
        <p:nvPicPr>
          <p:cNvPr descr="../assets/images/research/time_use_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47900" y="1193800"/>
            <a:ext cx="4648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Transportation Demand Models = Models of Time Use</a:t>
            </a:r>
          </a:p>
        </p:txBody>
      </p:sp>
      <p:pic>
        <p:nvPicPr>
          <p:cNvPr descr="../assets/images/research/time_use_2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762000"/>
            <a:ext cx="51054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Activity-Based Travel Model Integration</a:t>
            </a:r>
          </a:p>
        </p:txBody>
      </p:sp>
      <p:pic>
        <p:nvPicPr>
          <p:cNvPr descr="../assets/images/research/abm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0400" y="1193800"/>
            <a:ext cx="3644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the underling theory of integration?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Transportation-Land Use Model Integration</a:t>
            </a:r>
          </a:p>
        </p:txBody>
      </p:sp>
      <p:pic>
        <p:nvPicPr>
          <p:cNvPr descr="../assets/images/research/ilu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54200"/>
            <a:ext cx="4038600" cy="207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the underling theory of integration?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Conceptual Systems Integration</a:t>
            </a:r>
          </a:p>
        </p:txBody>
      </p:sp>
      <p:pic>
        <p:nvPicPr>
          <p:cNvPr descr="../assets/images/research/conceptual_framework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6807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</a:t>
            </a:r>
          </a:p>
        </p:txBody>
      </p:sp>
      <p:pic>
        <p:nvPicPr>
          <p:cNvPr descr="../assets/images/research/clock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37000" y="203200"/>
            <a:ext cx="43815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Integrative Theory of Transportation and Location Decision-Making</dc:title>
  <dc:creator>Jason Hawkins, University of Nebraska Lincoln</dc:creator>
  <cp:keywords/>
  <dcterms:created xsi:type="dcterms:W3CDTF">2024-06-07T00:14:21Z</dcterms:created>
  <dcterms:modified xsi:type="dcterms:W3CDTF">2024-06-07T00:14:21Z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