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z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Integrative Theory of Transportation and Location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Hawkins, University of Nebraska Lincoln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Theory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 decision models (comprising holons) as complex emergent systems vs. joint decision models (structural, copula multivariate distributions, etc.) as microeconomic systems</a:t>
            </a:r>
          </a:p>
          <a:p>
            <a:pPr lvl="0"/>
            <a:r>
              <a:rPr b="1"/>
              <a:t>No absolute answers:</a:t>
            </a:r>
            <a:r>
              <a:rPr/>
              <a:t> Analogous to the frequentist vs. Bayesian debates in statistics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 Production and Location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“Eco-nomics” from Greek: Oikos (“household”) and Nemein (“management”)</a:t>
            </a:r>
          </a:p>
          <a:p>
            <a:pPr lvl="0"/>
            <a:r>
              <a:rPr/>
              <a:t>Begin from model of Becker: households make tradeoffs between home production (time allocation) &amp; market consumption (money allocation)</a:t>
            </a:r>
          </a:p>
          <a:p>
            <a:pPr lvl="0"/>
            <a:r>
              <a:rPr/>
              <a:t>Forms a consistent theoretical basis for integrating transportation, land use, &amp; macroeconomic models</a:t>
            </a:r>
          </a:p>
          <a:p>
            <a:pPr lvl="0"/>
            <a:r>
              <a:rPr/>
              <a:t>Activity-based travel models have similar theoretical lineage (through value of travel time literature of DeSepera, Evans, &amp; Jara-Diaz)</a:t>
            </a:r>
          </a:p>
          <a:p>
            <a:pPr lvl="0"/>
            <a:r>
              <a:rPr/>
              <a:t>How much time do I spend on activities in the home vs. out of the home?</a:t>
            </a:r>
          </a:p>
          <a:p>
            <a:pPr lvl="0"/>
            <a:r>
              <a:rPr/>
              <a:t>Do I want a large home with plenty of space for cooking or a small apartment close to a variety of restaurants?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Gaps in Home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Gaps</a:t>
            </a:r>
          </a:p>
          <a:p>
            <a:pPr lvl="0"/>
            <a:r>
              <a:rPr/>
              <a:t>Household travel surveys do not consider in-home activities</a:t>
            </a:r>
          </a:p>
          <a:p>
            <a:pPr lvl="0"/>
            <a:r>
              <a:rPr/>
              <a:t>Expensive &amp; challenging to collect survey data with both time use &amp; expenditure responses (we tried it)</a:t>
            </a:r>
          </a:p>
          <a:p>
            <a:pPr lvl="0"/>
            <a:r>
              <a:rPr/>
              <a:t>Data fusion methods used in home production literature are ad hoc &amp; poorly developed</a:t>
            </a:r>
          </a:p>
          <a:p>
            <a:pPr lvl="0" indent="0" marL="0">
              <a:buNone/>
            </a:pPr>
            <a:r>
              <a:rPr b="1"/>
              <a:t>Model Gaps</a:t>
            </a:r>
          </a:p>
          <a:p>
            <a:pPr lvl="0"/>
            <a:r>
              <a:rPr/>
              <a:t>Only considers single-person households</a:t>
            </a:r>
          </a:p>
          <a:p>
            <a:pPr lvl="0"/>
            <a:r>
              <a:rPr/>
              <a:t>Does not model non-working household members</a:t>
            </a:r>
          </a:p>
          <a:p>
            <a:pPr lvl="0"/>
            <a:r>
              <a:rPr/>
              <a:t>Arbitrary definition of consumption technology: minimum time required to consume a good or service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framework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joint_dist_inf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0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op_syn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6900" y="1193800"/>
            <a:ext cx="198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run_improvements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193800"/>
            <a:ext cx="365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rop_dwelling_13_c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0" y="1193800"/>
            <a:ext cx="367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prop_time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4038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synth_travel_ti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0" y="1193800"/>
            <a:ext cx="303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Assume a multiple discrete-continuous extreme value (MDCEV) model with a generalized nested logit error structure</a:t>
            </a:r>
          </a:p>
          <a:p>
            <a:pPr lvl="0"/>
            <a:r>
              <a:rPr/>
              <a:t>Conceptual model developed for joint location-time use-consumption decisions</a:t>
            </a:r>
          </a:p>
          <a:p>
            <a:pPr lvl="0"/>
            <a:r>
              <a:rPr/>
              <a:t>$$ F\left(\epsilon_1^*,\left(\epsilon_{12},…\epsilon_{1k} \right),\left(\epsilon_{l2},…\epsilon_{lK} \right),…\left(\epsilon_{L1},…\epsilon_{LK} \right)\right)= \\ \exp \left(-\exp \left(\frac{-\epsilon_1^*}{\sigma}\right)\right)\prod_{l=1}^L\left[\exp -\left(\sum_{k=1}^K \exp  \left(\frac{-\epsilon_{lk}}{\sigma\theta}\right)\right)^\theta \right]$$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acc>
                                    <m:accPr>
                                      <m:chr m:val="̃"/>
                                    </m:accPr>
                                    <m:e>
                                      <m:r>
                                        <m:t>u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w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the following baseline utility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δ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n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large town</a:t>
            </a:r>
          </a:p>
          <a:p>
            <a:pPr lvl="0"/>
            <a:r>
              <a:rPr/>
              <a:t>A region of high population density</a:t>
            </a:r>
          </a:p>
          <a:p>
            <a:pPr lvl="0"/>
            <a:r>
              <a:rPr i="1"/>
              <a:t>Civitas</a:t>
            </a:r>
            <a:r>
              <a:rPr/>
              <a:t>: a community of citizens</a:t>
            </a:r>
            <a:br/>
            <a:r>
              <a:rPr/>
              <a:t>governed by a common set of laws </a:t>
            </a:r>
          </a:p>
          <a:p>
            <a:pPr lvl="0"/>
            <a:r>
              <a:rPr i="1"/>
              <a:t>Polis</a:t>
            </a:r>
            <a:r>
              <a:rPr/>
              <a:t>: the administrative center of a city-state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Location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do plenty of these models!</a:t>
            </a:r>
          </a:p>
          <a:p>
            <a:pPr lvl="0"/>
            <a:r>
              <a:rPr/>
              <a:t>Residential location choice - bid-auction setup with multi-person utility</a:t>
            </a:r>
          </a:p>
          <a:p>
            <a:pPr lvl="0"/>
            <a:r>
              <a:rPr/>
              <a:t>Firm location choice - considering firm structure and choiceset generation</a:t>
            </a:r>
          </a:p>
          <a:p>
            <a:pPr lvl="1"/>
            <a:r>
              <a:rPr/>
              <a:t>Semi-Compensatory Indepedent Availability Logit (SCIAL) with Aggregation of Alternatives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Simplify from general model structure by removing location choice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0"/>
                <a:r>
                  <a:rPr/>
                  <a:t>Assume a multiple discrete-continuous extreme value (MDCEV) utility with a translated CES function (assuming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gives a variant of the LES function)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U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u</m:t>
                              </m:r>
                            </m:e>
                          </m:acc>
                        </m:e>
                        <m:sub>
                          <m:r>
                            <m:t>w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w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Subject to the constraints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all members of a household are subject to a common monetary budget constraint &amp; independent temporal budget constraints</a:t>
                </a:r>
              </a:p>
              <a:p>
                <a:pPr lvl="0"/>
                <a:r>
                  <a:rPr/>
                  <a:t>Introduce a parallel constraint (model called PC-MDCEV) through a change in the specification of the GEV error structure to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h</m:t>
                          </m:r>
                        </m:sub>
                        <m:sup>
                          <m:r>
                            <m:t>H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k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h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Sup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h</m:t>
                                  </m:r>
                                </m:sub>
                                <m:sup>
                                  <m:r>
                                    <m:t>q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represents the contribution of individual q (household member h) to consumption by household H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can be parameterized based on member characteristics and is identified off inter-household variations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some simplication, the joint likelihood function for individual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is given 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q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q</m:t>
                                    </m:r>
                                    <m:r>
                                      <m:t>w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V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b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z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V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b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exp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β</m:t>
                                                </m:r>
                                              </m:e>
                                            </m:acc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z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e</m:t>
                                    </m:r>
                                    <m:r>
                                      <m:t>x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sSubSup>
                                              <m:e>
                                                <m:r>
                                                  <m:t>θ</m:t>
                                                </m:r>
                                              </m:e>
                                              <m:sub>
                                                <m:r>
                                                  <m:t>h</m:t>
                                                </m:r>
                                              </m:sub>
                                              <m:sup>
                                                <m:r>
                                                  <m:t>q</m:t>
                                                </m:r>
                                              </m:sup>
                                            </m:sSubSup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0"/>
                                            <m:supHide m:val="0"/>
                                          </m:naryPr>
                                          <m:sub>
                                            <m:r>
                                              <m:t>k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t>K</m:t>
                                            </m:r>
                                          </m:sup>
                                          <m:e>
                                            <m:r>
                                              <m:t>e</m:t>
                                            </m:r>
                                          </m:e>
                                        </m:nary>
                                        <m:r>
                                          <m:t>x</m:t>
                                        </m:r>
                                        <m:r>
                                          <m:t>p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h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q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m:t>W</m:t>
                                                </m:r>
                                              </m:e>
                                              <m:sub>
                                                <m:r>
                                                  <m:t>q</m:t>
                                                </m:r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!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!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ω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Conceptually:</a:t>
            </a:r>
            <a:r>
              <a:rPr/>
              <a:t> minimum time to consume a given good or service</a:t>
            </a:r>
          </a:p>
          <a:p>
            <a:pPr lvl="0"/>
            <a:r>
              <a:rPr/>
              <a:t>Leisure activities defined as those to which a person devotes &gt; minimum time (constraint is non-binding)</a:t>
            </a:r>
          </a:p>
          <a:p>
            <a:pPr lvl="0"/>
            <a:r>
              <a:rPr/>
              <a:t>Challenging to determine the minimum time and define leisure vs. maintenance activities: based on if the time constraint is binding?</a:t>
            </a:r>
          </a:p>
          <a:p>
            <a:pPr lvl="0"/>
            <a:r>
              <a:rPr/>
              <a:t>Jara-Diaz pioneered applications in transportation field</a:t>
            </a:r>
          </a:p>
          <a:p>
            <a:pPr lvl="1"/>
            <a:r>
              <a:rPr/>
              <a:t>Applied work uses an assumption about leisure activities or minimum reported time in dataset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Problems:</a:t>
            </a:r>
          </a:p>
          <a:p>
            <a:pPr lvl="0"/>
            <a:r>
              <a:rPr/>
              <a:t>How do we define a uniform set of leisure activities? Walking? Watching TV? What about if I think about a research project while riding my bike?</a:t>
            </a:r>
          </a:p>
          <a:p>
            <a:pPr lvl="0"/>
            <a:r>
              <a:rPr/>
              <a:t>Travel time has a negative marginal utility &amp; does not fit with positive marginal utility assumption of MDCEV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My approach:</a:t>
            </a:r>
          </a:p>
          <a:p>
            <a:pPr lvl="0"/>
            <a:r>
              <a:rPr/>
              <a:t>Travel time removed from total travel budget</a:t>
            </a:r>
          </a:p>
          <a:p>
            <a:pPr lvl="0"/>
            <a:r>
              <a:rPr/>
              <a:t>Time budget then becomes endogenous as a function of the travel time necessary to move between activity locations (transportation model connection)</a:t>
            </a:r>
          </a:p>
          <a:p>
            <a:pPr lvl="0"/>
            <a:r>
              <a:rPr/>
              <a:t>Similarly, monetary budget could be considered conditional upon the home purchase (a daily vs. long-term expenditure connection)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pic>
        <p:nvPicPr>
          <p:cNvPr descr="../assets/images/research/robert_mos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jane_jacob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Members of larger households tend to spend less time on home production</a:t>
            </a:r>
          </a:p>
          <a:p>
            <a:pPr lvl="1"/>
            <a:r>
              <a:rPr/>
              <a:t>Represents an opportunity to apply the economics of the firm to an interpretation of household behavior!</a:t>
            </a:r>
          </a:p>
          <a:p>
            <a:pPr lvl="1"/>
            <a:r>
              <a:rPr/>
              <a:t>Larger households, like larger firms, benefit from economies of scale</a:t>
            </a:r>
          </a:p>
          <a:p>
            <a:pPr lvl="0"/>
            <a:r>
              <a:rPr/>
              <a:t>Type &amp; mix of dwellings (detached, townhouse, apartment, etc.) have significant influences on both time use and expenditure</a:t>
            </a:r>
          </a:p>
          <a:p>
            <a:pPr lvl="0"/>
            <a:r>
              <a:rPr/>
              <a:t>Both in-home and out-of-home food consumption time tends to increase with age – younger individuals are in a rush to finish their meals?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jointly model long-term location &amp; medium-term transportation choice for variety of reasons </a:t>
            </a:r>
          </a:p>
          <a:p>
            <a:pPr lvl="0"/>
            <a:r>
              <a:rPr/>
              <a:t>Conceptually, model structure is feasible….</a:t>
            </a:r>
          </a:p>
          <a:p>
            <a:pPr lvl="0"/>
            <a:r>
              <a:rPr/>
              <a:t>However, how to determine counterfactual activity patterns given a different home location?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Machine Learning (Flexibility) + Econometrics (Interpretation)</a:t>
            </a:r>
          </a:p>
        </p:txBody>
      </p:sp>
      <p:pic>
        <p:nvPicPr>
          <p:cNvPr descr="../assets/images/research/mdcev_n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Interactions with the Built Environment</a:t>
            </a:r>
          </a:p>
        </p:txBody>
      </p:sp>
      <p:pic>
        <p:nvPicPr>
          <p:cNvPr descr="../assets/images/research/time_use_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 Demand Models = Models of Time Use</a:t>
            </a:r>
          </a:p>
        </p:txBody>
      </p:sp>
      <p:pic>
        <p:nvPicPr>
          <p:cNvPr descr="../assets/images/research/time_use_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Activity-Based Travel Model Integration</a:t>
            </a:r>
          </a:p>
        </p:txBody>
      </p:sp>
      <p:pic>
        <p:nvPicPr>
          <p:cNvPr descr="../assets/images/research/ab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Transportation-Land Use Model Integration</a:t>
            </a:r>
          </a:p>
        </p:txBody>
      </p:sp>
      <p:pic>
        <p:nvPicPr>
          <p:cNvPr descr="../assets/images/research/il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4038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Systems Integration</a:t>
            </a:r>
          </a:p>
        </p:txBody>
      </p:sp>
      <p:pic>
        <p:nvPicPr>
          <p:cNvPr descr="../assets/images/research/conceptual_framewo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</a:t>
            </a:r>
          </a:p>
        </p:txBody>
      </p:sp>
      <p:pic>
        <p:nvPicPr>
          <p:cNvPr descr="../assets/images/research/cloc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Integrative Theory of Transportation and Location Decision-Making</dc:title>
  <dc:creator>Jason Hawkins, University of Nebraska Lincoln</dc:creator>
  <cp:keywords/>
  <dcterms:created xsi:type="dcterms:W3CDTF">2024-07-01T23:59:49Z</dcterms:created>
  <dcterms:modified xsi:type="dcterms:W3CDTF">2024-07-01T23:59:49Z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