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7188200" cy="9448800"/>
  <p:defaultTextStyle>
    <a:defPPr>
      <a:defRPr lang="en-US"/>
    </a:defPPr>
    <a:lvl1pPr algn="l" defTabSz="4387850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2193925" indent="-1736725" algn="l" defTabSz="4387850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4387850" indent="-3473450" algn="l" defTabSz="4387850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6583363" indent="-5211763" algn="l" defTabSz="4387850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8777288" indent="-6948488" algn="l" defTabSz="4387850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orient="horz" pos="336">
          <p15:clr>
            <a:srgbClr val="A4A3A4"/>
          </p15:clr>
        </p15:guide>
        <p15:guide id="3" orient="horz" pos="2832">
          <p15:clr>
            <a:srgbClr val="A4A3A4"/>
          </p15:clr>
        </p15:guide>
        <p15:guide id="4" pos="13824">
          <p15:clr>
            <a:srgbClr val="A4A3A4"/>
          </p15:clr>
        </p15:guide>
        <p15:guide id="5" pos="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7FFF7"/>
    <a:srgbClr val="EBFFEB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1" d="100"/>
          <a:sy n="31" d="100"/>
        </p:scale>
        <p:origin x="2238" y="198"/>
      </p:cViewPr>
      <p:guideLst>
        <p:guide orient="horz" pos="10368"/>
        <p:guide orient="horz" pos="336"/>
        <p:guide orient="horz" pos="2832"/>
        <p:guide pos="1382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2DD06-F480-429F-86EF-8BD75476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B6705-CC01-4792-96BF-44B0280888BA}" type="datetimeFigureOut">
              <a:rPr lang="en-US" altLang="en-US"/>
              <a:pPr>
                <a:defRPr/>
              </a:pPr>
              <a:t>8/10/2018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CB529-8B0E-4879-8D52-3D0C96DC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F4A48-2319-4571-A4DE-DC674F62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70DD5-181D-4DE7-BD24-7E39FF4795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61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8C4BF-1EF1-4B0C-BF6B-7880BA85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1071F-AAEE-4079-870E-079AE2D79793}" type="datetimeFigureOut">
              <a:rPr lang="en-US" altLang="en-US"/>
              <a:pPr>
                <a:defRPr/>
              </a:pPr>
              <a:t>8/10/2018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D1C2F-BFE0-4CD6-8670-0C9B08E9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4596-924E-416B-B2C2-A103BA23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D0A9D-23FA-4C38-909D-46468F0A28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13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212AA-711F-43C8-95C8-F6B42743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5BD05-044D-4423-B0AE-4EF995AA0AE1}" type="datetimeFigureOut">
              <a:rPr lang="en-US" altLang="en-US"/>
              <a:pPr>
                <a:defRPr/>
              </a:pPr>
              <a:t>8/10/2018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E71A0-06AC-4453-B32E-52577EF7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A007B-CFDC-4410-8CB7-B3D937A1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5CB31-3555-473C-9D59-10E03A2E75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32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9288B-DE86-4FA9-9A71-3D19A2EE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DD934-818D-4282-AC23-DED992496041}" type="datetimeFigureOut">
              <a:rPr lang="en-US" altLang="en-US"/>
              <a:pPr>
                <a:defRPr/>
              </a:pPr>
              <a:t>8/10/2018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646FB-47BE-4300-A9D1-D30738A7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8BD9D-A62A-4B1F-B5C4-64F80986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91919-A13E-4ACE-B5E7-E78956DFDB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55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3701F-D491-4B9B-9763-BBA28274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7F902-855B-4253-BD94-EF3463E5D112}" type="datetimeFigureOut">
              <a:rPr lang="en-US" altLang="en-US"/>
              <a:pPr>
                <a:defRPr/>
              </a:pPr>
              <a:t>8/10/2018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D492-3E9B-449B-B1BF-029AC2FE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663DB-9E72-46F5-B1B5-DC4DFF19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02C57-4C8C-46A2-9FCD-FFCCD8D50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63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66A991A-3998-4B5D-8EE7-FD557A1C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DC97B-A52D-470A-A8B6-31FC4E111E78}" type="datetimeFigureOut">
              <a:rPr lang="en-US" altLang="en-US"/>
              <a:pPr>
                <a:defRPr/>
              </a:pPr>
              <a:t>8/10/2018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D892A47-FB85-4AFB-BED7-A9630A28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56F62F-9117-4D13-8DFF-EA5E9FB8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0ED0F-2553-41F9-87DE-D9EB1D3369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99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5FD7E1B-4E8C-4E2A-BF02-A561D26D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753A3-0A78-45A6-AB2E-9BC749A3C7B0}" type="datetimeFigureOut">
              <a:rPr lang="en-US" altLang="en-US"/>
              <a:pPr>
                <a:defRPr/>
              </a:pPr>
              <a:t>8/10/2018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30AA522-7648-4892-835E-025292DA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F0FADF-C892-40F8-9985-DF55E226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AFB81-C2E1-4F9C-A5D7-27FD43367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62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FE514B-C495-4E31-87A3-627E6845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45116-FD01-4111-B930-796211B12313}" type="datetimeFigureOut">
              <a:rPr lang="en-US" altLang="en-US"/>
              <a:pPr>
                <a:defRPr/>
              </a:pPr>
              <a:t>8/10/2018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DE29388-F73F-4966-ADBD-CF4843D5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17B261C-DAE0-4A4E-8EE8-1CDDA6E4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BA402-BD15-4827-9C46-D2BB86DF6D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36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4903052-35F9-4491-B748-2029AF13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9F93A-03BE-4F4E-82C5-2513E8EA90B1}" type="datetimeFigureOut">
              <a:rPr lang="en-US" altLang="en-US"/>
              <a:pPr>
                <a:defRPr/>
              </a:pPr>
              <a:t>8/10/2018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DEF20EF-0034-485E-9FE2-784EE1A9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ACF276-3413-4B64-ACB2-4780D583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D4E03-D100-4C5D-93DC-7CA00F40C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93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7F0EF82-5D1D-4BF6-B40B-2DA63514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57FAF-A50E-4662-A994-26F24764C5BF}" type="datetimeFigureOut">
              <a:rPr lang="en-US" altLang="en-US"/>
              <a:pPr>
                <a:defRPr/>
              </a:pPr>
              <a:t>8/10/2018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A5503FD-B432-494C-BB46-90C4F4D1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004D9AD-9F4F-4603-B354-379C1230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17B19-A4D4-499A-888E-CACC0D5CC3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24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051779-D341-402C-B577-74656BEA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6A42F-BAA7-47C1-9D41-92B8BA188A4A}" type="datetimeFigureOut">
              <a:rPr lang="en-US" altLang="en-US"/>
              <a:pPr>
                <a:defRPr/>
              </a:pPr>
              <a:t>8/10/2018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AE9E18C-5F05-4398-BAE8-9DA5D192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116370-1B95-4099-9D1E-FF474F13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6CB07-8E0D-4E43-BFF4-60EB11F639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39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52CD29B-4F7F-471C-8711-80A2EF2B012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8AA13B7-5100-449D-9C79-9D98EB0A0B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5C5EC-4098-4A89-BE46-2ECA7F1A3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58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910E54B-B753-4068-A5E1-33B3CEB30A0C}" type="datetimeFigureOut">
              <a:rPr lang="en-US" altLang="en-US"/>
              <a:pPr>
                <a:defRPr/>
              </a:pPr>
              <a:t>8/10/2018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FA645-F652-4583-9655-66B042952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 defTabSz="4389120" eaLnBrk="1" fontAlgn="auto" hangingPunct="1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363AB-21E9-4744-9D61-532CD6E0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58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78A884-A5EA-40FD-B310-085C8B7BCF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7850" rtl="0" eaLnBrk="0" fontAlgn="base" hangingPunct="0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2pPr>
      <a:lvl3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3pPr>
      <a:lvl4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4pPr>
      <a:lvl5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5pPr>
      <a:lvl6pPr marL="4572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6pPr>
      <a:lvl7pPr marL="9144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7pPr>
      <a:lvl8pPr marL="13716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8pPr>
      <a:lvl9pPr marL="18288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9pPr>
    </p:titleStyle>
    <p:bodyStyle>
      <a:lvl1pPr marL="1644650" indent="-1644650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3565525" indent="-1371600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5486400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7680325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9874250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thomas.Hedberg@nist.go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>
            <a:extLst>
              <a:ext uri="{FF2B5EF4-FFF2-40B4-BE49-F238E27FC236}">
                <a16:creationId xmlns:a16="http://schemas.microsoft.com/office/drawing/2014/main" id="{CCAC9E96-0697-4E9E-A2B4-8B639062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925" y="3276600"/>
            <a:ext cx="3950335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 sz="8800" cap="small" dirty="0">
                <a:latin typeface="Arial" charset="0"/>
                <a:ea typeface="+mj-ea"/>
                <a:cs typeface="Arial" charset="0"/>
              </a:rPr>
              <a:t>Title of Poster Arial 88 pt Centered on Poster Small Caps</a:t>
            </a:r>
          </a:p>
        </p:txBody>
      </p:sp>
      <p:sp>
        <p:nvSpPr>
          <p:cNvPr id="2051" name="Content Placeholder 6">
            <a:extLst>
              <a:ext uri="{FF2B5EF4-FFF2-40B4-BE49-F238E27FC236}">
                <a16:creationId xmlns:a16="http://schemas.microsoft.com/office/drawing/2014/main" id="{6CAF2C88-CC3B-4317-8541-D85B4F070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781800"/>
            <a:ext cx="14630400" cy="24844375"/>
          </a:xfrm>
          <a:ln>
            <a:solidFill>
              <a:schemeClr val="accent1">
                <a:alpha val="10196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722313" indent="-722313" algn="just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Text Box 1  16 inches wide ½ inch from left edge</a:t>
            </a:r>
          </a:p>
          <a:p>
            <a:pPr marL="722313" indent="-722313" algn="just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algn="just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HEADERS IN BOLD ARIAL 32 PT FONT SMALL CAPS</a:t>
            </a:r>
          </a:p>
          <a:p>
            <a:pPr marL="722313" indent="-722313" algn="just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	possible header sections (but author will select based on research)</a:t>
            </a:r>
          </a:p>
          <a:p>
            <a:pPr marL="722313" indent="-722313" algn="just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		INTRODUCTION (OR BACKGROUND)</a:t>
            </a:r>
          </a:p>
          <a:p>
            <a:pPr marL="722313" indent="-722313" algn="just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		RESULTS</a:t>
            </a:r>
          </a:p>
          <a:p>
            <a:pPr marL="722313" indent="-722313" algn="just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		DISCUSSION</a:t>
            </a:r>
          </a:p>
          <a:p>
            <a:pPr marL="722313" indent="-722313" algn="just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		CONCLUSIONS</a:t>
            </a:r>
          </a:p>
          <a:p>
            <a:pPr marL="722313" indent="-722313" algn="just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		REFERENCES</a:t>
            </a:r>
          </a:p>
          <a:p>
            <a:pPr marL="722313" indent="-722313" algn="just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		ACKNOWLEDGMENTS</a:t>
            </a:r>
          </a:p>
          <a:p>
            <a:pPr marL="722313" indent="-722313" algn="just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722313" indent="-722313" algn="just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algn="just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Body text in Arial 28 point font, upper and lower</a:t>
            </a:r>
          </a:p>
          <a:p>
            <a:pPr marL="722313" indent="-722313" algn="just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algn="just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All text fully justified</a:t>
            </a:r>
          </a:p>
          <a:p>
            <a:pPr marL="722313" indent="-722313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Figures, tables and other graphics should be inserted within the confines of the text box areas shown</a:t>
            </a:r>
          </a:p>
          <a:p>
            <a:pPr marL="722313" indent="-722313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eaLnBrk="1" hangingPunct="1">
              <a:buFont typeface="Arial" panose="020B0604020202020204" pitchFamily="34" charset="0"/>
              <a:buNone/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 eaLnBrk="1" hangingPunct="1">
              <a:tabLst>
                <a:tab pos="1731963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TextBox 8">
            <a:extLst>
              <a:ext uri="{FF2B5EF4-FFF2-40B4-BE49-F238E27FC236}">
                <a16:creationId xmlns:a16="http://schemas.microsoft.com/office/drawing/2014/main" id="{C1BE0FD8-D999-4A2F-A85A-4B1A5C8EF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4800" y="9753600"/>
            <a:ext cx="12801600" cy="9078913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1" dirty="0">
                <a:latin typeface="Arial" charset="0"/>
                <a:ea typeface="+mn-ea"/>
                <a:cs typeface="Arial" charset="0"/>
              </a:rPr>
              <a:t>Abstract box centered on poster</a:t>
            </a:r>
          </a:p>
          <a:p>
            <a:pPr eaLnBrk="1" hangingPunct="1">
              <a:defRPr/>
            </a:pPr>
            <a:endParaRPr lang="en-US" sz="3200" b="1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r>
              <a:rPr lang="en-US" sz="3200" b="1" cap="small" dirty="0">
                <a:latin typeface="Arial" charset="0"/>
                <a:ea typeface="+mn-ea"/>
                <a:cs typeface="Arial" charset="0"/>
              </a:rPr>
              <a:t>Abstract: in bold Arial 32 pt font Small Caps</a:t>
            </a: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+mn-ea"/>
                <a:cs typeface="Arial" charset="0"/>
              </a:rPr>
              <a:t>200 words max</a:t>
            </a: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defRPr/>
            </a:pPr>
            <a:r>
              <a:rPr lang="en-US" sz="2800" dirty="0">
                <a:latin typeface="Arial" charset="0"/>
                <a:ea typeface="+mn-ea"/>
                <a:cs typeface="Arial" charset="0"/>
              </a:rPr>
              <a:t>Body text in Arial 28 point font</a:t>
            </a:r>
          </a:p>
          <a:p>
            <a:pPr algn="just" eaLnBrk="1" hangingPunct="1">
              <a:defRPr/>
            </a:pPr>
            <a:endParaRPr lang="en-US" sz="3200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defRPr/>
            </a:pPr>
            <a:r>
              <a:rPr lang="en-US" sz="2800" dirty="0">
                <a:latin typeface="Arial" charset="0"/>
                <a:ea typeface="+mn-ea"/>
                <a:cs typeface="Arial" charset="0"/>
              </a:rPr>
              <a:t>All text fully justified</a:t>
            </a:r>
          </a:p>
          <a:p>
            <a:pPr eaLnBrk="1" hangingPunct="1">
              <a:defRPr/>
            </a:pPr>
            <a:endParaRPr lang="en-US" sz="24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+mn-ea"/>
                <a:cs typeface="Arial" charset="0"/>
              </a:rPr>
              <a:t>Adjust the box size to fit around the text</a:t>
            </a:r>
          </a:p>
          <a:p>
            <a:pPr eaLnBrk="1" hangingPunct="1">
              <a:defRPr/>
            </a:pPr>
            <a:endParaRPr lang="en-US" sz="24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3" name="TextBox 13">
            <a:extLst>
              <a:ext uri="{FF2B5EF4-FFF2-40B4-BE49-F238E27FC236}">
                <a16:creationId xmlns:a16="http://schemas.microsoft.com/office/drawing/2014/main" id="{1847D10C-8926-4DCA-B907-9F50A3159D16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17373600" y="5334000"/>
            <a:ext cx="9144000" cy="4000500"/>
          </a:xfrm>
          <a:prstGeom prst="rect">
            <a:avLst/>
          </a:prstGeom>
          <a:solidFill>
            <a:srgbClr val="F7FFF7"/>
          </a:solidFill>
          <a:ln w="9525">
            <a:solidFill>
              <a:srgbClr val="F7FFF7">
                <a:alpha val="10196"/>
              </a:srgb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 b="1"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4400" b="1">
                <a:cs typeface="Arial" panose="020B0604020202020204" pitchFamily="34" charset="0"/>
              </a:rPr>
              <a:t>Author box centered on poster</a:t>
            </a:r>
          </a:p>
          <a:p>
            <a:pPr algn="ctr" eaLnBrk="1" hangingPunct="1"/>
            <a:r>
              <a:rPr lang="en-US" altLang="en-US" sz="4400" b="1">
                <a:cs typeface="Arial" panose="020B0604020202020204" pitchFamily="34" charset="0"/>
              </a:rPr>
              <a:t>Author Arial 44 pt bold centered</a:t>
            </a:r>
          </a:p>
          <a:p>
            <a:pPr algn="ctr" eaLnBrk="1" hangingPunct="1"/>
            <a:r>
              <a:rPr lang="en-US" altLang="en-US" sz="4000" i="1">
                <a:cs typeface="Arial" panose="020B0604020202020204" pitchFamily="34" charset="0"/>
              </a:rPr>
              <a:t>Affiliations Arial 40 pt italics centered</a:t>
            </a:r>
          </a:p>
          <a:p>
            <a:pPr algn="ctr" eaLnBrk="1" hangingPunct="1"/>
            <a:r>
              <a:rPr lang="en-US" altLang="en-US" sz="4000">
                <a:cs typeface="Arial" panose="020B0604020202020204" pitchFamily="34" charset="0"/>
              </a:rPr>
              <a:t>Upper and lower case</a:t>
            </a:r>
          </a:p>
          <a:p>
            <a:pPr algn="ctr" eaLnBrk="1" hangingPunct="1"/>
            <a:r>
              <a:rPr lang="en-US" altLang="en-US" sz="4000">
                <a:cs typeface="Arial" panose="020B0604020202020204" pitchFamily="34" charset="0"/>
              </a:rPr>
              <a:t>email address</a:t>
            </a:r>
            <a:br>
              <a:rPr lang="en-US" altLang="en-US" sz="4000">
                <a:cs typeface="Arial" panose="020B0604020202020204" pitchFamily="34" charset="0"/>
              </a:rPr>
            </a:b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13317" name="Rounded Rectangle 14">
            <a:extLst>
              <a:ext uri="{FF2B5EF4-FFF2-40B4-BE49-F238E27FC236}">
                <a16:creationId xmlns:a16="http://schemas.microsoft.com/office/drawing/2014/main" id="{B51CF728-E225-4C08-817C-C2FF880B7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53000"/>
            <a:ext cx="42976800" cy="152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Arial" charset="0"/>
              <a:ea typeface="MS PGothic" charset="0"/>
              <a:cs typeface="Arial" charset="0"/>
            </a:endParaRPr>
          </a:p>
        </p:txBody>
      </p:sp>
      <p:sp>
        <p:nvSpPr>
          <p:cNvPr id="2055" name="Content Placeholder 6">
            <a:extLst>
              <a:ext uri="{FF2B5EF4-FFF2-40B4-BE49-F238E27FC236}">
                <a16:creationId xmlns:a16="http://schemas.microsoft.com/office/drawing/2014/main" id="{A74665E1-BA2D-40EB-915B-5C677B732566}"/>
              </a:ext>
            </a:extLst>
          </p:cNvPr>
          <p:cNvSpPr txBox="1">
            <a:spLocks/>
          </p:cNvSpPr>
          <p:nvPr/>
        </p:nvSpPr>
        <p:spPr bwMode="auto">
          <a:xfrm>
            <a:off x="28803600" y="6781800"/>
            <a:ext cx="14630400" cy="24841200"/>
          </a:xfrm>
          <a:prstGeom prst="rect">
            <a:avLst/>
          </a:prstGeom>
          <a:noFill/>
          <a:ln w="9525">
            <a:solidFill>
              <a:schemeClr val="accent1">
                <a:alpha val="10196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38912" tIns="219456" rIns="438912" bIns="219456"/>
          <a:lstStyle>
            <a:lvl1pPr marL="1644650" indent="-16446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3200" dirty="0">
                <a:cs typeface="Arial" panose="020B0604020202020204" pitchFamily="34" charset="0"/>
              </a:rPr>
              <a:t>Text box 3  16 inches wide ½ inch from right edge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algn="just" eaLnBrk="1" hangingPunct="1"/>
            <a:endParaRPr lang="en-US" altLang="en-US" sz="3200" dirty="0">
              <a:cs typeface="Arial" panose="020B060402020202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3200" b="1" dirty="0">
                <a:cs typeface="Arial" panose="020B0604020202020204" pitchFamily="34" charset="0"/>
              </a:rPr>
              <a:t>HEADERS IN BOLD ARIAL 32 PT FONT SMALL CAPS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800" dirty="0">
                <a:cs typeface="Arial" panose="020B0604020202020204" pitchFamily="34" charset="0"/>
              </a:rPr>
              <a:t>Body text in Arial 28 point font, upper and lower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en-US" sz="2800" dirty="0">
              <a:cs typeface="Arial" panose="020B060402020202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800" dirty="0">
                <a:cs typeface="Arial" panose="020B0604020202020204" pitchFamily="34" charset="0"/>
              </a:rPr>
              <a:t>All text fully justified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200" dirty="0">
                <a:cs typeface="Arial" panose="020B0604020202020204" pitchFamily="34" charset="0"/>
              </a:rPr>
              <a:t>Figures, tables and other graphics should be inserted within the confines of the text box areas shown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200" dirty="0">
                <a:cs typeface="Arial" panose="020B0604020202020204" pitchFamily="34" charset="0"/>
              </a:rPr>
              <a:t>FINAL POSTER SUBMISSION: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US" altLang="en-US" sz="3200" dirty="0">
                <a:cs typeface="Arial" panose="020B0604020202020204" pitchFamily="34" charset="0"/>
              </a:rPr>
              <a:t>Save as a PDF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US" altLang="en-US" sz="3200" dirty="0">
                <a:cs typeface="Arial" panose="020B0604020202020204" pitchFamily="34" charset="0"/>
              </a:rPr>
              <a:t>Make sure that the PDF file size does not exceed 15 MB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US" altLang="en-US" sz="3200" dirty="0">
                <a:cs typeface="Arial" panose="020B0604020202020204" pitchFamily="34" charset="0"/>
              </a:rPr>
              <a:t>Submit the posters through the </a:t>
            </a:r>
            <a:r>
              <a:rPr lang="en-US" altLang="en-US" sz="3200" dirty="0" err="1">
                <a:cs typeface="Arial" panose="020B0604020202020204" pitchFamily="34" charset="0"/>
              </a:rPr>
              <a:t>EasyChair</a:t>
            </a:r>
            <a:r>
              <a:rPr lang="en-US" altLang="en-US" sz="3200" dirty="0">
                <a:cs typeface="Arial" panose="020B0604020202020204" pitchFamily="34" charset="0"/>
              </a:rPr>
              <a:t> conference tool: 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US" altLang="en-US" sz="3200" dirty="0">
                <a:cs typeface="Arial" panose="020B0604020202020204" pitchFamily="34" charset="0"/>
              </a:rPr>
              <a:t>E-mail Thomas Hedberg (</a:t>
            </a:r>
            <a:r>
              <a:rPr lang="en-US" altLang="en-US" sz="3200" dirty="0">
                <a:cs typeface="Arial" panose="020B0604020202020204" pitchFamily="34" charset="0"/>
                <a:hlinkClick r:id="rId2"/>
              </a:rPr>
              <a:t>thomas.Hedberg@nist.gov</a:t>
            </a:r>
            <a:r>
              <a:rPr lang="en-US" altLang="en-US" sz="3200" dirty="0">
                <a:cs typeface="Arial" panose="020B0604020202020204" pitchFamily="34" charset="0"/>
              </a:rPr>
              <a:t>) with any questions about the poster layout or content.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US" altLang="en-US" sz="3200" b="1" dirty="0">
                <a:cs typeface="Arial" panose="020B0604020202020204" pitchFamily="34" charset="0"/>
              </a:rPr>
              <a:t>Summit registration and final posters must be submitted by March 2, 2018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US" altLang="en-US" sz="3200" dirty="0">
                <a:cs typeface="Arial" panose="020B0604020202020204" pitchFamily="34" charset="0"/>
              </a:rPr>
              <a:t>Authors must bring printed posters to the MBE Summit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3200" dirty="0">
                <a:cs typeface="Arial" panose="020B0604020202020204" pitchFamily="34" charset="0"/>
              </a:rPr>
              <a:t>ACKNOWLEDGE source(s) of funding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3200" dirty="0">
                <a:cs typeface="Arial" panose="020B0604020202020204" pitchFamily="34" charset="0"/>
              </a:rPr>
              <a:t>Do not forget to include the grant number(s) if the work was funded by a national funding agency. 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dirty="0">
              <a:cs typeface="Arial" panose="020B0604020202020204" pitchFamily="34" charset="0"/>
            </a:endParaRP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BD8F185C-6D00-40E5-9D61-D653EBA46C09}"/>
              </a:ext>
            </a:extLst>
          </p:cNvPr>
          <p:cNvSpPr txBox="1">
            <a:spLocks/>
          </p:cNvSpPr>
          <p:nvPr/>
        </p:nvSpPr>
        <p:spPr>
          <a:xfrm>
            <a:off x="15544800" y="18669000"/>
            <a:ext cx="12801600" cy="12954000"/>
          </a:xfrm>
          <a:prstGeom prst="rect">
            <a:avLst/>
          </a:prstGeom>
          <a:noFill/>
          <a:ln>
            <a:solidFill>
              <a:schemeClr val="accent1">
                <a:alpha val="10000"/>
              </a:schemeClr>
            </a:solidFill>
          </a:ln>
        </p:spPr>
        <p:txBody>
          <a:bodyPr lIns="438912" tIns="219456" rIns="438912" bIns="219456"/>
          <a:lstStyle/>
          <a:p>
            <a:pPr marL="1645920" indent="-1645920" defTabSz="438912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ea typeface="+mn-ea"/>
                <a:cs typeface="Arial" pitchFamily="34" charset="0"/>
              </a:rPr>
              <a:t>Text box 2 centered on poster</a:t>
            </a:r>
          </a:p>
          <a:p>
            <a:pPr marL="1645920" indent="-1645920" defTabSz="438912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ea typeface="+mn-ea"/>
              <a:cs typeface="Arial" pitchFamily="34" charset="0"/>
            </a:endParaRPr>
          </a:p>
          <a:p>
            <a:pPr algn="just" defTabSz="43891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ea typeface="+mn-ea"/>
              <a:cs typeface="Arial" pitchFamily="34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r>
              <a:rPr lang="en-US" sz="3200" b="1" cap="small" dirty="0">
                <a:latin typeface="Arial" charset="0"/>
                <a:ea typeface="+mn-ea"/>
                <a:cs typeface="Arial" charset="0"/>
              </a:rPr>
              <a:t>Headers in bold Arial 32 pt Font Small Caps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US" sz="3200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r>
              <a:rPr lang="en-US" sz="2800" dirty="0">
                <a:latin typeface="Arial" charset="0"/>
                <a:ea typeface="+mn-ea"/>
                <a:cs typeface="Arial" charset="0"/>
              </a:rPr>
              <a:t>Body text in Arial 28 point font, upper and lower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r>
              <a:rPr lang="en-US" sz="2800" dirty="0">
                <a:latin typeface="Arial" charset="0"/>
                <a:ea typeface="+mn-ea"/>
                <a:cs typeface="Arial" charset="0"/>
              </a:rPr>
              <a:t>All text fully justified</a:t>
            </a:r>
          </a:p>
          <a:p>
            <a:pPr eaLnBrk="1" hangingPunct="1">
              <a:buFont typeface="Arial" charset="0"/>
              <a:buNone/>
              <a:defRPr/>
            </a:pPr>
            <a:endParaRPr lang="en-US" sz="32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3200" dirty="0">
                <a:latin typeface="Arial" charset="0"/>
                <a:ea typeface="+mn-ea"/>
                <a:cs typeface="Arial" charset="0"/>
              </a:rPr>
              <a:t>Figures, tables and other graphics should be inserted within the confines of the text box areas shown</a:t>
            </a:r>
          </a:p>
          <a:p>
            <a:pPr marL="1645920" indent="-1645920" defTabSz="438912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ea typeface="+mn-ea"/>
              <a:cs typeface="Arial" pitchFamily="34" charset="0"/>
            </a:endParaRPr>
          </a:p>
          <a:p>
            <a:pPr marL="1645920" indent="-1645920" defTabSz="438912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ea typeface="+mn-ea"/>
              <a:cs typeface="Arial" pitchFamily="34" charset="0"/>
            </a:endParaRPr>
          </a:p>
          <a:p>
            <a:pPr marL="1645920" indent="-1645920" defTabSz="438912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ea typeface="+mn-ea"/>
              <a:cs typeface="Arial" pitchFamily="34" charset="0"/>
            </a:endParaRPr>
          </a:p>
          <a:p>
            <a:pPr marL="1645920" indent="-1645920" defTabSz="438912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ea typeface="+mn-ea"/>
              <a:cs typeface="Arial" pitchFamily="34" charset="0"/>
            </a:endParaRPr>
          </a:p>
          <a:p>
            <a:pPr marL="1645920" indent="-1645920" defTabSz="438912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ea typeface="+mn-ea"/>
              <a:cs typeface="Arial" pitchFamily="34" charset="0"/>
            </a:endParaRPr>
          </a:p>
          <a:p>
            <a:pPr marL="1645920" indent="-1645920" defTabSz="438912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ea typeface="+mn-ea"/>
              <a:cs typeface="Arial" pitchFamily="34" charset="0"/>
            </a:endParaRPr>
          </a:p>
          <a:p>
            <a:pPr marL="1645920" indent="-1645920" defTabSz="438912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ea typeface="+mn-ea"/>
              <a:cs typeface="Arial" pitchFamily="34" charset="0"/>
            </a:endParaRPr>
          </a:p>
          <a:p>
            <a:pPr marL="1645920" indent="-1645920" defTabSz="438912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ea typeface="+mn-ea"/>
              <a:cs typeface="Arial" pitchFamily="34" charset="0"/>
            </a:endParaRPr>
          </a:p>
          <a:p>
            <a:pPr marL="1645920" indent="-1645920" defTabSz="438912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ea typeface="+mn-ea"/>
              <a:cs typeface="Arial" pitchFamily="34" charset="0"/>
            </a:endParaRPr>
          </a:p>
          <a:p>
            <a:pPr marL="1645920" indent="-1645920" defTabSz="438912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ea typeface="+mn-ea"/>
              <a:cs typeface="Arial" pitchFamily="34" charset="0"/>
            </a:endParaRPr>
          </a:p>
          <a:p>
            <a:pPr marL="1645920" indent="-1645920" defTabSz="438912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ea typeface="+mn-ea"/>
              <a:cs typeface="Arial" pitchFamily="34" charset="0"/>
            </a:endParaRPr>
          </a:p>
          <a:p>
            <a:pPr marL="1645920" indent="-1645920" defTabSz="438912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dirty="0">
              <a:ea typeface="+mn-ea"/>
              <a:cs typeface="Arial" pitchFamily="34" charset="0"/>
            </a:endParaRPr>
          </a:p>
        </p:txBody>
      </p:sp>
      <p:sp>
        <p:nvSpPr>
          <p:cNvPr id="2057" name="TextBox 2">
            <a:extLst>
              <a:ext uri="{FF2B5EF4-FFF2-40B4-BE49-F238E27FC236}">
                <a16:creationId xmlns:a16="http://schemas.microsoft.com/office/drawing/2014/main" id="{6B01A9F8-10CF-4164-9DB2-274242C5B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97150" y="938213"/>
            <a:ext cx="14522450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0" b="1" dirty="0">
                <a:solidFill>
                  <a:srgbClr val="FF0000"/>
                </a:solidFill>
              </a:rPr>
              <a:t>Company, </a:t>
            </a:r>
            <a:r>
              <a:rPr lang="en-US" altLang="en-US" sz="8000" b="1" dirty="0" err="1">
                <a:solidFill>
                  <a:srgbClr val="FF0000"/>
                </a:solidFill>
              </a:rPr>
              <a:t>Univ</a:t>
            </a:r>
            <a:r>
              <a:rPr lang="en-US" altLang="en-US" sz="8000" b="1" dirty="0">
                <a:solidFill>
                  <a:srgbClr val="FF0000"/>
                </a:solidFill>
              </a:rPr>
              <a:t> and lab logos</a:t>
            </a:r>
          </a:p>
          <a:p>
            <a:pPr algn="r"/>
            <a:endParaRPr lang="en-US" altLang="en-US" sz="2800" b="1" dirty="0">
              <a:solidFill>
                <a:srgbClr val="FF0000"/>
              </a:solidFill>
            </a:endParaRPr>
          </a:p>
          <a:p>
            <a:pPr algn="r"/>
            <a:r>
              <a:rPr lang="en-US" altLang="en-US" sz="2800" b="1" dirty="0">
                <a:solidFill>
                  <a:srgbClr val="FF0000"/>
                </a:solidFill>
              </a:rPr>
              <a:t>Add funding agency logo (to the right) </a:t>
            </a:r>
            <a:r>
              <a:rPr lang="en-US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E69E0E-F5DB-43D1-B652-78F612119A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49"/>
          <a:stretch/>
        </p:blipFill>
        <p:spPr>
          <a:xfrm>
            <a:off x="314039" y="229408"/>
            <a:ext cx="6858000" cy="30471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EE1FE3-4D9A-4165-9290-3302E8FB971A}"/>
              </a:ext>
            </a:extLst>
          </p:cNvPr>
          <p:cNvSpPr txBox="1"/>
          <p:nvPr/>
        </p:nvSpPr>
        <p:spPr>
          <a:xfrm>
            <a:off x="7362539" y="381807"/>
            <a:ext cx="1854546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Model-Based Enterprise Summit 2019</a:t>
            </a:r>
          </a:p>
          <a:p>
            <a:r>
              <a:rPr lang="en-US" sz="8000" b="1" dirty="0"/>
              <a:t>1-4 April 2019, NIST, Gaithersburg MD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72A8B6-A369-4C69-B0FF-A5FE0A2C6C81}"/>
              </a:ext>
            </a:extLst>
          </p:cNvPr>
          <p:cNvCxnSpPr/>
          <p:nvPr/>
        </p:nvCxnSpPr>
        <p:spPr>
          <a:xfrm>
            <a:off x="26898600" y="229408"/>
            <a:ext cx="0" cy="26843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323</Words>
  <Application>Microsoft Office PowerPoint</Application>
  <PresentationFormat>Custom</PresentationFormat>
  <Paragraphs>136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PGothic</vt:lpstr>
      <vt:lpstr>Arial</vt:lpstr>
      <vt:lpstr>Calibri</vt:lpstr>
      <vt:lpstr>Wingdings</vt:lpstr>
      <vt:lpstr>Office Theme</vt:lpstr>
      <vt:lpstr>Title of Poster Arial 88 pt Centered on Poster Small Caps</vt:lpstr>
    </vt:vector>
  </TitlesOfParts>
  <Manager/>
  <Company>University of Wisconsin-Madison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MBE Summit 2018 - Poster Template</dc:title>
  <dc:subject/>
  <dc:creator/>
  <cp:keywords/>
  <dc:description/>
  <cp:lastModifiedBy>Hedberg, Thomas D. (Fed)</cp:lastModifiedBy>
  <cp:revision>52</cp:revision>
  <dcterms:created xsi:type="dcterms:W3CDTF">2008-05-30T19:02:25Z</dcterms:created>
  <dcterms:modified xsi:type="dcterms:W3CDTF">2018-08-10T16:47:14Z</dcterms:modified>
  <cp:category/>
</cp:coreProperties>
</file>