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Çizgi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Çizgi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Çizgi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Başlık Metni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Başlık Metni</a:t>
            </a:r>
          </a:p>
        </p:txBody>
      </p:sp>
      <p:sp>
        <p:nvSpPr>
          <p:cNvPr id="18" name="Gövde Düzeyi Bir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-Ali Utku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-Ali Utku</a:t>
            </a:r>
          </a:p>
        </p:txBody>
      </p:sp>
      <p:sp>
        <p:nvSpPr>
          <p:cNvPr id="108" name="“Buraya bir alıntı yazın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“Buraya bir alıntı yazın.” </a:t>
            </a:r>
          </a:p>
        </p:txBody>
      </p:sp>
      <p:sp>
        <p:nvSpPr>
          <p:cNvPr id="10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örüntü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ğraf - Yat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Çizgi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Çizgi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Çizgi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Çizgi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Görüntü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Başlık Metni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Başlık Metni</a:t>
            </a:r>
          </a:p>
        </p:txBody>
      </p:sp>
      <p:sp>
        <p:nvSpPr>
          <p:cNvPr id="33" name="Gövde Düzeyi Bir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3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şlık - O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aşlık Metni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42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ğraf - Düş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Çizgi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Çizgi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Görüntü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Başlık Metni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Başlık Metni</a:t>
            </a:r>
          </a:p>
        </p:txBody>
      </p:sp>
      <p:sp>
        <p:nvSpPr>
          <p:cNvPr id="54" name="Gövde Düzeyi Bir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ve 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71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2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, Maddeler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örüntü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81" name="Gövde Düzeyi Bir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82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övde Düzeyi Bir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9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örüntü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Görüntü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Görüntü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Çizgi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Çizgi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Başlık Metni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5" name="Gövde Düzeyi Bir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6" name="Slayt Numarası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UIPath"/>
          <p:cNvSpPr txBox="1"/>
          <p:nvPr>
            <p:ph type="title"/>
          </p:nvPr>
        </p:nvSpPr>
        <p:spPr>
          <a:xfrm>
            <a:off x="508000" y="2781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UIPath</a:t>
            </a:r>
          </a:p>
        </p:txBody>
      </p:sp>
      <p:sp>
        <p:nvSpPr>
          <p:cNvPr id="134" name="Bir RPA(Robotic Process Automation) yazılımıdır."/>
          <p:cNvSpPr txBox="1"/>
          <p:nvPr>
            <p:ph type="body" sz="quarter" idx="4294967295"/>
          </p:nvPr>
        </p:nvSpPr>
        <p:spPr>
          <a:xfrm>
            <a:off x="1113366" y="4210719"/>
            <a:ext cx="11438881" cy="133216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Bir RPA(Robotic Process Automation) yazılımıdır.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PA(Robotik İşlem Otomasyonu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RPA(Robotik İşlem Otomasyonu)</a:t>
            </a:r>
          </a:p>
        </p:txBody>
      </p:sp>
      <p:sp>
        <p:nvSpPr>
          <p:cNvPr id="137" name="Gerçek kullanıcının arayüz üzerinden gerçekleştirebileceği işlemleri programlamak için kullanılır.…"/>
          <p:cNvSpPr txBox="1"/>
          <p:nvPr>
            <p:ph type="body" idx="1"/>
          </p:nvPr>
        </p:nvSpPr>
        <p:spPr>
          <a:xfrm>
            <a:off x="508000" y="1998133"/>
            <a:ext cx="11988800" cy="6096001"/>
          </a:xfrm>
          <a:prstGeom prst="rect">
            <a:avLst/>
          </a:prstGeom>
        </p:spPr>
        <p:txBody>
          <a:bodyPr/>
          <a:lstStyle/>
          <a:p>
            <a:pPr algn="just">
              <a:defRPr sz="3400"/>
            </a:pPr>
            <a:r>
              <a:t>Gerçek kullanıcının arayüz üzerinden gerçekleştirebileceği işlemleri programlamak için kullanılır.</a:t>
            </a:r>
          </a:p>
          <a:p>
            <a:pPr algn="just">
              <a:defRPr sz="3400"/>
            </a:pPr>
            <a:r>
              <a:t>RPA; verileri yakalamak, kayıt yapmak vs. gibi işlemler için arayüzü kullanır.</a:t>
            </a:r>
          </a:p>
          <a:p>
            <a:pPr algn="just">
              <a:defRPr sz="3400"/>
            </a:pPr>
            <a:r>
              <a:t>Farklı sistemlerle haberleşebilir, tekrarlı işlemleri yapabilir.</a:t>
            </a:r>
          </a:p>
          <a:p>
            <a:pPr algn="just">
              <a:defRPr sz="3400"/>
            </a:pPr>
            <a:r>
              <a:t>Bir RPA robotu durmadan çalışabilir, asla hata yapmaz.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cove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PA’nın Farkı Nedi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RPA’nın Farkı Nedir?</a:t>
            </a:r>
          </a:p>
        </p:txBody>
      </p:sp>
      <p:sp>
        <p:nvSpPr>
          <p:cNvPr id="140" name="Hızlı Sonuç Alma…"/>
          <p:cNvSpPr txBox="1"/>
          <p:nvPr>
            <p:ph type="body" idx="1"/>
          </p:nvPr>
        </p:nvSpPr>
        <p:spPr>
          <a:xfrm>
            <a:off x="508000" y="1828800"/>
            <a:ext cx="11988800" cy="6096000"/>
          </a:xfrm>
          <a:prstGeom prst="rect">
            <a:avLst/>
          </a:prstGeom>
        </p:spPr>
        <p:txBody>
          <a:bodyPr/>
          <a:lstStyle/>
          <a:p>
            <a:pPr/>
            <a:r>
              <a:t>Hızlı Sonuç Alma</a:t>
            </a:r>
          </a:p>
          <a:p>
            <a:pPr/>
            <a:r>
              <a:t>Düşük Yatırım</a:t>
            </a:r>
          </a:p>
          <a:p>
            <a:pPr/>
            <a:r>
              <a:t>Ölçeklenebilirlik</a:t>
            </a:r>
          </a:p>
          <a:p>
            <a:pPr/>
            <a:r>
              <a:t>Değişime Açık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PA Nasıl Çalışı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RPA Nasıl Çalışır?</a:t>
            </a:r>
          </a:p>
        </p:txBody>
      </p:sp>
      <p:sp>
        <p:nvSpPr>
          <p:cNvPr id="143" name="RPA robotları, uygulamaları açmak, oturum oluşturmak, dosya ve klasörlerle çalışmak, kopyalama yapmak, form verileri girmek, kayıt yapmak, browser işlemleri gibi birçok işlemi gerçekleştirebilirler."/>
          <p:cNvSpPr txBox="1"/>
          <p:nvPr>
            <p:ph type="body" idx="1"/>
          </p:nvPr>
        </p:nvSpPr>
        <p:spPr>
          <a:xfrm>
            <a:off x="508000" y="1828800"/>
            <a:ext cx="11988800" cy="6096000"/>
          </a:xfrm>
          <a:prstGeom prst="rect">
            <a:avLst/>
          </a:prstGeom>
        </p:spPr>
        <p:txBody>
          <a:bodyPr/>
          <a:lstStyle/>
          <a:p>
            <a:pPr/>
            <a:r>
              <a:t>RPA robotları, uygulamaları açmak, oturum oluşturmak, dosya ve klasörlerle çalışmak, kopyalama yapmak, form verileri girmek, kayıt yapmak, browser işlemleri gibi birçok işlemi gerçekleştirebilirler.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Context Diagram.png" descr="Context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21249"/>
            <a:ext cx="13004801" cy="811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eden UIPat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Neden UIPath?</a:t>
            </a:r>
          </a:p>
        </p:txBody>
      </p:sp>
      <p:grpSp>
        <p:nvGrpSpPr>
          <p:cNvPr id="150" name="Görüntü"/>
          <p:cNvGrpSpPr/>
          <p:nvPr/>
        </p:nvGrpSpPr>
        <p:grpSpPr>
          <a:xfrm>
            <a:off x="260350" y="2349500"/>
            <a:ext cx="12484100" cy="5054600"/>
            <a:chOff x="0" y="0"/>
            <a:chExt cx="12484100" cy="5054600"/>
          </a:xfrm>
        </p:grpSpPr>
        <p:pic>
          <p:nvPicPr>
            <p:cNvPr id="149" name="Görüntü" descr="Görüntü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39700"/>
              <a:ext cx="12204700" cy="4775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Görüntü" descr="Görüntü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484100" cy="5054600"/>
            </a:xfrm>
            <a:prstGeom prst="rect">
              <a:avLst/>
            </a:prstGeom>
            <a:effectLst/>
          </p:spPr>
        </p:pic>
      </p:grpSp>
      <p:sp>
        <p:nvSpPr>
          <p:cNvPr id="151" name="Dikdörtgen"/>
          <p:cNvSpPr/>
          <p:nvPr/>
        </p:nvSpPr>
        <p:spPr>
          <a:xfrm>
            <a:off x="4580466" y="3424832"/>
            <a:ext cx="7761421" cy="4958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" name="Ortalama Oy         Değerlendirmeler"/>
          <p:cNvSpPr txBox="1"/>
          <p:nvPr/>
        </p:nvSpPr>
        <p:spPr>
          <a:xfrm>
            <a:off x="2387649" y="3478741"/>
            <a:ext cx="766223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Ortalama Oy         Değerlendirmeler</a:t>
            </a:r>
          </a:p>
        </p:txBody>
      </p:sp>
      <p:sp>
        <p:nvSpPr>
          <p:cNvPr id="153" name="Kelime/…"/>
          <p:cNvSpPr txBox="1"/>
          <p:nvPr/>
        </p:nvSpPr>
        <p:spPr>
          <a:xfrm>
            <a:off x="7829345" y="3406080"/>
            <a:ext cx="12636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Kelime/</a:t>
            </a:r>
          </a:p>
          <a:p>
            <a:pPr algn="l"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Değerlendirme</a:t>
            </a:r>
          </a:p>
        </p:txBody>
      </p:sp>
      <p:sp>
        <p:nvSpPr>
          <p:cNvPr id="154" name="Görüntülemeler    Karşılaştırmalar"/>
          <p:cNvSpPr txBox="1"/>
          <p:nvPr/>
        </p:nvSpPr>
        <p:spPr>
          <a:xfrm>
            <a:off x="9448241" y="3478741"/>
            <a:ext cx="274431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Görüntülemeler    Karşılaştırmalar</a:t>
            </a:r>
          </a:p>
        </p:txBody>
      </p:sp>
      <p:sp>
        <p:nvSpPr>
          <p:cNvPr id="155" name="Dikdörtgen"/>
          <p:cNvSpPr/>
          <p:nvPr/>
        </p:nvSpPr>
        <p:spPr>
          <a:xfrm>
            <a:off x="4897662" y="5084035"/>
            <a:ext cx="7369242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" name="Dikdörtgen"/>
          <p:cNvSpPr/>
          <p:nvPr/>
        </p:nvSpPr>
        <p:spPr>
          <a:xfrm>
            <a:off x="4897662" y="6856610"/>
            <a:ext cx="7369242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7" name="Ortalama Oy         Değerlendirmeler"/>
          <p:cNvSpPr txBox="1"/>
          <p:nvPr/>
        </p:nvSpPr>
        <p:spPr>
          <a:xfrm>
            <a:off x="2328079" y="5194630"/>
            <a:ext cx="766223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Ortalama Oy         Değerlendirmeler</a:t>
            </a:r>
          </a:p>
        </p:txBody>
      </p:sp>
      <p:sp>
        <p:nvSpPr>
          <p:cNvPr id="158" name="Kelime/…"/>
          <p:cNvSpPr txBox="1"/>
          <p:nvPr/>
        </p:nvSpPr>
        <p:spPr>
          <a:xfrm>
            <a:off x="7769774" y="5121969"/>
            <a:ext cx="12636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Kelime/</a:t>
            </a:r>
          </a:p>
          <a:p>
            <a:pPr algn="l"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Değerlendirme</a:t>
            </a:r>
          </a:p>
        </p:txBody>
      </p:sp>
      <p:sp>
        <p:nvSpPr>
          <p:cNvPr id="159" name="Görüntülemeler    Karşılaştırmalar"/>
          <p:cNvSpPr txBox="1"/>
          <p:nvPr/>
        </p:nvSpPr>
        <p:spPr>
          <a:xfrm>
            <a:off x="9388671" y="5194630"/>
            <a:ext cx="274431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Görüntülemeler    Karşılaştırmalar</a:t>
            </a:r>
          </a:p>
        </p:txBody>
      </p:sp>
      <p:sp>
        <p:nvSpPr>
          <p:cNvPr id="160" name="Ortalama Oy         Değerlendirmeler"/>
          <p:cNvSpPr txBox="1"/>
          <p:nvPr/>
        </p:nvSpPr>
        <p:spPr>
          <a:xfrm>
            <a:off x="2311145" y="6910519"/>
            <a:ext cx="766223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Ortalama Oy         Değerlendirmeler</a:t>
            </a:r>
          </a:p>
        </p:txBody>
      </p:sp>
      <p:sp>
        <p:nvSpPr>
          <p:cNvPr id="161" name="Kelime/…"/>
          <p:cNvSpPr txBox="1"/>
          <p:nvPr/>
        </p:nvSpPr>
        <p:spPr>
          <a:xfrm>
            <a:off x="7752841" y="6837858"/>
            <a:ext cx="12636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Kelime/</a:t>
            </a:r>
          </a:p>
          <a:p>
            <a:pPr algn="l"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Değerlendirme</a:t>
            </a:r>
          </a:p>
        </p:txBody>
      </p:sp>
      <p:sp>
        <p:nvSpPr>
          <p:cNvPr id="162" name="Görüntülemeler    Karşılaştırmalar"/>
          <p:cNvSpPr txBox="1"/>
          <p:nvPr/>
        </p:nvSpPr>
        <p:spPr>
          <a:xfrm>
            <a:off x="9371738" y="6910519"/>
            <a:ext cx="274431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Görüntülemeler    Karşılaştırmalar</a:t>
            </a:r>
          </a:p>
        </p:txBody>
      </p:sp>
      <p:sp>
        <p:nvSpPr>
          <p:cNvPr id="163" name="IT Central Station 2019 yılı raporu sıralamasına göre ilk 3 RPA aracı"/>
          <p:cNvSpPr txBox="1"/>
          <p:nvPr>
            <p:ph type="body" sz="quarter" idx="1"/>
          </p:nvPr>
        </p:nvSpPr>
        <p:spPr>
          <a:xfrm>
            <a:off x="412750" y="7116233"/>
            <a:ext cx="12484100" cy="12899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3200"/>
            </a:lvl1pPr>
          </a:lstStyle>
          <a:p>
            <a:pPr/>
            <a:r>
              <a:t>IT Central Station 2019 yılı raporu sıralamasına göre ilk 3 RPA aracı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 zaman başlıyoruz… 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zaman başlıyoruz…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