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858531-1F89-B84D-B984-3F06E10DFFF6}" v="15" dt="2024-07-04T22:38:46.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01"/>
    <p:restoredTop sz="94639"/>
  </p:normalViewPr>
  <p:slideViewPr>
    <p:cSldViewPr snapToGrid="0">
      <p:cViewPr varScale="1">
        <p:scale>
          <a:sx n="73" d="100"/>
          <a:sy n="73" d="100"/>
        </p:scale>
        <p:origin x="208" y="2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rkan Erdoğan" userId="b8c7a3bc-42c5-40ca-9a7d-26c0fc58e605" providerId="ADAL" clId="{87858531-1F89-B84D-B984-3F06E10DFFF6}"/>
    <pc:docChg chg="undo custSel addSld modSld">
      <pc:chgData name="Furkan Erdoğan" userId="b8c7a3bc-42c5-40ca-9a7d-26c0fc58e605" providerId="ADAL" clId="{87858531-1F89-B84D-B984-3F06E10DFFF6}" dt="2024-07-04T22:39:35.509" v="205" actId="1076"/>
      <pc:docMkLst>
        <pc:docMk/>
      </pc:docMkLst>
      <pc:sldChg chg="modSp mod">
        <pc:chgData name="Furkan Erdoğan" userId="b8c7a3bc-42c5-40ca-9a7d-26c0fc58e605" providerId="ADAL" clId="{87858531-1F89-B84D-B984-3F06E10DFFF6}" dt="2024-07-04T22:29:45.389" v="6" actId="14826"/>
        <pc:sldMkLst>
          <pc:docMk/>
          <pc:sldMk cId="1333182801" sldId="277"/>
        </pc:sldMkLst>
        <pc:spChg chg="mod">
          <ac:chgData name="Furkan Erdoğan" userId="b8c7a3bc-42c5-40ca-9a7d-26c0fc58e605" providerId="ADAL" clId="{87858531-1F89-B84D-B984-3F06E10DFFF6}" dt="2024-07-04T22:29:37.326" v="5" actId="27636"/>
          <ac:spMkLst>
            <pc:docMk/>
            <pc:sldMk cId="1333182801" sldId="277"/>
            <ac:spMk id="3" creationId="{BA23FD2D-C663-3093-79D6-B0B37DD13603}"/>
          </ac:spMkLst>
        </pc:spChg>
        <pc:picChg chg="mod">
          <ac:chgData name="Furkan Erdoğan" userId="b8c7a3bc-42c5-40ca-9a7d-26c0fc58e605" providerId="ADAL" clId="{87858531-1F89-B84D-B984-3F06E10DFFF6}" dt="2024-07-04T22:29:45.389" v="6" actId="14826"/>
          <ac:picMkLst>
            <pc:docMk/>
            <pc:sldMk cId="1333182801" sldId="277"/>
            <ac:picMk id="4" creationId="{36EB0D69-02A6-BA25-C76E-3BCDE2A230B4}"/>
          </ac:picMkLst>
        </pc:picChg>
      </pc:sldChg>
      <pc:sldChg chg="addSp modSp new mod">
        <pc:chgData name="Furkan Erdoğan" userId="b8c7a3bc-42c5-40ca-9a7d-26c0fc58e605" providerId="ADAL" clId="{87858531-1F89-B84D-B984-3F06E10DFFF6}" dt="2024-07-04T22:30:17.870" v="17" actId="1076"/>
        <pc:sldMkLst>
          <pc:docMk/>
          <pc:sldMk cId="570163027" sldId="278"/>
        </pc:sldMkLst>
        <pc:spChg chg="mod">
          <ac:chgData name="Furkan Erdoğan" userId="b8c7a3bc-42c5-40ca-9a7d-26c0fc58e605" providerId="ADAL" clId="{87858531-1F89-B84D-B984-3F06E10DFFF6}" dt="2024-07-04T22:30:06.262" v="12"/>
          <ac:spMkLst>
            <pc:docMk/>
            <pc:sldMk cId="570163027" sldId="278"/>
            <ac:spMk id="2" creationId="{7AEBE1A7-A568-F16C-FFB1-06D08314302E}"/>
          </ac:spMkLst>
        </pc:spChg>
        <pc:picChg chg="add mod">
          <ac:chgData name="Furkan Erdoğan" userId="b8c7a3bc-42c5-40ca-9a7d-26c0fc58e605" providerId="ADAL" clId="{87858531-1F89-B84D-B984-3F06E10DFFF6}" dt="2024-07-04T22:30:17.870" v="17" actId="1076"/>
          <ac:picMkLst>
            <pc:docMk/>
            <pc:sldMk cId="570163027" sldId="278"/>
            <ac:picMk id="4" creationId="{669F93C5-4BF5-28D0-03E1-A0984DF2959F}"/>
          </ac:picMkLst>
        </pc:picChg>
      </pc:sldChg>
      <pc:sldChg chg="addSp delSp modSp new mod setBg">
        <pc:chgData name="Furkan Erdoğan" userId="b8c7a3bc-42c5-40ca-9a7d-26c0fc58e605" providerId="ADAL" clId="{87858531-1F89-B84D-B984-3F06E10DFFF6}" dt="2024-07-04T22:35:57.128" v="50" actId="1076"/>
        <pc:sldMkLst>
          <pc:docMk/>
          <pc:sldMk cId="2195429732" sldId="279"/>
        </pc:sldMkLst>
        <pc:spChg chg="mod ord">
          <ac:chgData name="Furkan Erdoğan" userId="b8c7a3bc-42c5-40ca-9a7d-26c0fc58e605" providerId="ADAL" clId="{87858531-1F89-B84D-B984-3F06E10DFFF6}" dt="2024-07-04T22:35:42.050" v="47" actId="26606"/>
          <ac:spMkLst>
            <pc:docMk/>
            <pc:sldMk cId="2195429732" sldId="279"/>
            <ac:spMk id="2" creationId="{ABFA67C8-15A7-F46F-EFDF-9D147DE2FC3B}"/>
          </ac:spMkLst>
        </pc:spChg>
        <pc:spChg chg="mod">
          <ac:chgData name="Furkan Erdoğan" userId="b8c7a3bc-42c5-40ca-9a7d-26c0fc58e605" providerId="ADAL" clId="{87858531-1F89-B84D-B984-3F06E10DFFF6}" dt="2024-07-04T22:35:42.050" v="47" actId="26606"/>
          <ac:spMkLst>
            <pc:docMk/>
            <pc:sldMk cId="2195429732" sldId="279"/>
            <ac:spMk id="3" creationId="{E2D3C425-8C37-947D-FA14-C3079996FB03}"/>
          </ac:spMkLst>
        </pc:spChg>
        <pc:spChg chg="add del mod">
          <ac:chgData name="Furkan Erdoğan" userId="b8c7a3bc-42c5-40ca-9a7d-26c0fc58e605" providerId="ADAL" clId="{87858531-1F89-B84D-B984-3F06E10DFFF6}" dt="2024-07-04T22:35:05.128" v="44" actId="22"/>
          <ac:spMkLst>
            <pc:docMk/>
            <pc:sldMk cId="2195429732" sldId="279"/>
            <ac:spMk id="5" creationId="{6EE27CE1-33A3-0938-1435-92827851ECC5}"/>
          </ac:spMkLst>
        </pc:spChg>
        <pc:spChg chg="add">
          <ac:chgData name="Furkan Erdoğan" userId="b8c7a3bc-42c5-40ca-9a7d-26c0fc58e605" providerId="ADAL" clId="{87858531-1F89-B84D-B984-3F06E10DFFF6}" dt="2024-07-04T22:35:42.050" v="47" actId="26606"/>
          <ac:spMkLst>
            <pc:docMk/>
            <pc:sldMk cId="2195429732" sldId="279"/>
            <ac:spMk id="15" creationId="{13BC1C09-8FD1-4619-B317-E9EED5E55DD8}"/>
          </ac:spMkLst>
        </pc:spChg>
        <pc:grpChg chg="add">
          <ac:chgData name="Furkan Erdoğan" userId="b8c7a3bc-42c5-40ca-9a7d-26c0fc58e605" providerId="ADAL" clId="{87858531-1F89-B84D-B984-3F06E10DFFF6}" dt="2024-07-04T22:35:42.050" v="47" actId="26606"/>
          <ac:grpSpMkLst>
            <pc:docMk/>
            <pc:sldMk cId="2195429732" sldId="279"/>
            <ac:grpSpMk id="11" creationId="{7A865E47-4365-4F21-B8EA-13B2C12BCB98}"/>
          </ac:grpSpMkLst>
        </pc:grpChg>
        <pc:picChg chg="add mod">
          <ac:chgData name="Furkan Erdoğan" userId="b8c7a3bc-42c5-40ca-9a7d-26c0fc58e605" providerId="ADAL" clId="{87858531-1F89-B84D-B984-3F06E10DFFF6}" dt="2024-07-04T22:35:57.128" v="50" actId="1076"/>
          <ac:picMkLst>
            <pc:docMk/>
            <pc:sldMk cId="2195429732" sldId="279"/>
            <ac:picMk id="6" creationId="{AEB8C6D1-561D-2F52-88AB-FB96CBDB24DD}"/>
          </ac:picMkLst>
        </pc:picChg>
        <pc:picChg chg="add">
          <ac:chgData name="Furkan Erdoğan" userId="b8c7a3bc-42c5-40ca-9a7d-26c0fc58e605" providerId="ADAL" clId="{87858531-1F89-B84D-B984-3F06E10DFFF6}" dt="2024-07-04T22:35:42.050" v="47" actId="26606"/>
          <ac:picMkLst>
            <pc:docMk/>
            <pc:sldMk cId="2195429732" sldId="279"/>
            <ac:picMk id="17" creationId="{D3143E80-C928-46DB-9299-0BD06348A928}"/>
          </ac:picMkLst>
        </pc:picChg>
      </pc:sldChg>
      <pc:sldChg chg="modSp add mod setBg">
        <pc:chgData name="Furkan Erdoğan" userId="b8c7a3bc-42c5-40ca-9a7d-26c0fc58e605" providerId="ADAL" clId="{87858531-1F89-B84D-B984-3F06E10DFFF6}" dt="2024-07-04T22:37:49.727" v="108" actId="27636"/>
        <pc:sldMkLst>
          <pc:docMk/>
          <pc:sldMk cId="3381873492" sldId="280"/>
        </pc:sldMkLst>
        <pc:spChg chg="mod">
          <ac:chgData name="Furkan Erdoğan" userId="b8c7a3bc-42c5-40ca-9a7d-26c0fc58e605" providerId="ADAL" clId="{87858531-1F89-B84D-B984-3F06E10DFFF6}" dt="2024-07-04T22:36:40.074" v="103" actId="20577"/>
          <ac:spMkLst>
            <pc:docMk/>
            <pc:sldMk cId="3381873492" sldId="280"/>
            <ac:spMk id="2" creationId="{F8ABF24E-517E-88D6-A0FA-484D4F2B066E}"/>
          </ac:spMkLst>
        </pc:spChg>
        <pc:spChg chg="mod">
          <ac:chgData name="Furkan Erdoğan" userId="b8c7a3bc-42c5-40ca-9a7d-26c0fc58e605" providerId="ADAL" clId="{87858531-1F89-B84D-B984-3F06E10DFFF6}" dt="2024-07-04T22:37:49.727" v="108" actId="27636"/>
          <ac:spMkLst>
            <pc:docMk/>
            <pc:sldMk cId="3381873492" sldId="280"/>
            <ac:spMk id="3" creationId="{8A181CA7-1EFA-8D8C-61AC-81AC127E37B7}"/>
          </ac:spMkLst>
        </pc:spChg>
      </pc:sldChg>
      <pc:sldChg chg="addSp modSp add mod setBg">
        <pc:chgData name="Furkan Erdoğan" userId="b8c7a3bc-42c5-40ca-9a7d-26c0fc58e605" providerId="ADAL" clId="{87858531-1F89-B84D-B984-3F06E10DFFF6}" dt="2024-07-04T22:39:35.509" v="205" actId="1076"/>
        <pc:sldMkLst>
          <pc:docMk/>
          <pc:sldMk cId="4066848263" sldId="281"/>
        </pc:sldMkLst>
        <pc:spChg chg="mod">
          <ac:chgData name="Furkan Erdoğan" userId="b8c7a3bc-42c5-40ca-9a7d-26c0fc58e605" providerId="ADAL" clId="{87858531-1F89-B84D-B984-3F06E10DFFF6}" dt="2024-07-04T22:38:51.906" v="160" actId="26606"/>
          <ac:spMkLst>
            <pc:docMk/>
            <pc:sldMk cId="4066848263" sldId="281"/>
            <ac:spMk id="2" creationId="{F8ABF24E-517E-88D6-A0FA-484D4F2B066E}"/>
          </ac:spMkLst>
        </pc:spChg>
        <pc:spChg chg="mod">
          <ac:chgData name="Furkan Erdoğan" userId="b8c7a3bc-42c5-40ca-9a7d-26c0fc58e605" providerId="ADAL" clId="{87858531-1F89-B84D-B984-3F06E10DFFF6}" dt="2024-07-04T22:39:28.349" v="202" actId="403"/>
          <ac:spMkLst>
            <pc:docMk/>
            <pc:sldMk cId="4066848263" sldId="281"/>
            <ac:spMk id="3" creationId="{8A181CA7-1EFA-8D8C-61AC-81AC127E37B7}"/>
          </ac:spMkLst>
        </pc:spChg>
        <pc:picChg chg="add mod">
          <ac:chgData name="Furkan Erdoğan" userId="b8c7a3bc-42c5-40ca-9a7d-26c0fc58e605" providerId="ADAL" clId="{87858531-1F89-B84D-B984-3F06E10DFFF6}" dt="2024-07-04T22:39:35.509" v="205" actId="1076"/>
          <ac:picMkLst>
            <pc:docMk/>
            <pc:sldMk cId="4066848263" sldId="281"/>
            <ac:picMk id="4" creationId="{E833F45B-9C2B-A735-F224-B35DC0A3EAD6}"/>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7/5/24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58093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7/5/24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7619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7/5/24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933480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7/5/24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A33CB2A-1702-4C1D-9CC4-8D472D39F19E}"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671947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7/5/24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81994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351CED-465B-40B5-ADCE-957C918F227B}" type="datetimeFigureOut">
              <a:rPr lang="en-US" smtClean="0"/>
              <a:t>7/5/24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95704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351CED-465B-40B5-ADCE-957C918F227B}" type="datetimeFigureOut">
              <a:rPr lang="en-US" smtClean="0"/>
              <a:t>7/5/24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70443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7/5/24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97797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E351CED-465B-40B5-ADCE-957C918F227B}" type="datetimeFigureOut">
              <a:rPr lang="en-US" smtClean="0"/>
              <a:t>7/5/24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485462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7/5/24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846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7/5/24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61313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51CED-465B-40B5-ADCE-957C918F227B}" type="datetimeFigureOut">
              <a:rPr lang="en-US" smtClean="0"/>
              <a:t>7/5/24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48567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51CED-465B-40B5-ADCE-957C918F227B}" type="datetimeFigureOut">
              <a:rPr lang="en-US" smtClean="0"/>
              <a:t>7/5/24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019358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51CED-465B-40B5-ADCE-957C918F227B}" type="datetimeFigureOut">
              <a:rPr lang="en-US" smtClean="0"/>
              <a:t>7/5/24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7595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E351CED-465B-40B5-ADCE-957C918F227B}" type="datetimeFigureOut">
              <a:rPr lang="en-US" smtClean="0"/>
              <a:t>7/5/24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63513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7/5/24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45016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7/5/24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19154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351CED-465B-40B5-ADCE-957C918F227B}" type="datetimeFigureOut">
              <a:rPr lang="en-US" smtClean="0"/>
              <a:t>7/5/24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73120888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E705-4AB8-BD5B-5CDF-3E4FD69A8097}"/>
              </a:ext>
            </a:extLst>
          </p:cNvPr>
          <p:cNvSpPr>
            <a:spLocks noGrp="1"/>
          </p:cNvSpPr>
          <p:nvPr>
            <p:ph type="ctrTitle"/>
          </p:nvPr>
        </p:nvSpPr>
        <p:spPr/>
        <p:txBody>
          <a:bodyPr/>
          <a:lstStyle/>
          <a:p>
            <a:r>
              <a:rPr lang="tr-TR"/>
              <a:t>Kan Emici Sülük Optimizasyonu</a:t>
            </a:r>
            <a:endParaRPr lang="tr-TR" dirty="0"/>
          </a:p>
        </p:txBody>
      </p:sp>
      <p:sp>
        <p:nvSpPr>
          <p:cNvPr id="3" name="Subtitle 2">
            <a:extLst>
              <a:ext uri="{FF2B5EF4-FFF2-40B4-BE49-F238E27FC236}">
                <a16:creationId xmlns:a16="http://schemas.microsoft.com/office/drawing/2014/main" id="{6FBDCC8F-FAB9-A37C-9E7D-ACB251083531}"/>
              </a:ext>
            </a:extLst>
          </p:cNvPr>
          <p:cNvSpPr>
            <a:spLocks noGrp="1"/>
          </p:cNvSpPr>
          <p:nvPr>
            <p:ph type="subTitle" idx="1"/>
          </p:nvPr>
        </p:nvSpPr>
        <p:spPr/>
        <p:txBody>
          <a:bodyPr/>
          <a:lstStyle/>
          <a:p>
            <a:endParaRPr lang="tr-TR"/>
          </a:p>
        </p:txBody>
      </p:sp>
      <p:pic>
        <p:nvPicPr>
          <p:cNvPr id="7" name="Picture 6">
            <a:extLst>
              <a:ext uri="{FF2B5EF4-FFF2-40B4-BE49-F238E27FC236}">
                <a16:creationId xmlns:a16="http://schemas.microsoft.com/office/drawing/2014/main" id="{C7D1B32B-A33C-62F9-08F2-C0C94CBD1158}"/>
              </a:ext>
            </a:extLst>
          </p:cNvPr>
          <p:cNvPicPr>
            <a:picLocks noChangeAspect="1"/>
          </p:cNvPicPr>
          <p:nvPr/>
        </p:nvPicPr>
        <p:blipFill>
          <a:blip r:embed="rId2"/>
          <a:stretch>
            <a:fillRect/>
          </a:stretch>
        </p:blipFill>
        <p:spPr>
          <a:xfrm>
            <a:off x="9231767" y="2598835"/>
            <a:ext cx="2960233" cy="1660330"/>
          </a:xfrm>
          <a:prstGeom prst="rect">
            <a:avLst/>
          </a:prstGeom>
        </p:spPr>
      </p:pic>
    </p:spTree>
    <p:extLst>
      <p:ext uri="{BB962C8B-B14F-4D97-AF65-F5344CB8AC3E}">
        <p14:creationId xmlns:p14="http://schemas.microsoft.com/office/powerpoint/2010/main" val="4017845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F24E-517E-88D6-A0FA-484D4F2B066E}"/>
              </a:ext>
            </a:extLst>
          </p:cNvPr>
          <p:cNvSpPr>
            <a:spLocks noGrp="1"/>
          </p:cNvSpPr>
          <p:nvPr>
            <p:ph type="title"/>
          </p:nvPr>
        </p:nvSpPr>
        <p:spPr/>
        <p:txBody>
          <a:bodyPr/>
          <a:lstStyle/>
          <a:p>
            <a:r>
              <a:rPr lang="tr-TR" dirty="0"/>
              <a:t>2.2 Başlangıç</a:t>
            </a:r>
          </a:p>
        </p:txBody>
      </p:sp>
      <p:sp>
        <p:nvSpPr>
          <p:cNvPr id="3" name="Content Placeholder 2">
            <a:extLst>
              <a:ext uri="{FF2B5EF4-FFF2-40B4-BE49-F238E27FC236}">
                <a16:creationId xmlns:a16="http://schemas.microsoft.com/office/drawing/2014/main" id="{8A181CA7-1EFA-8D8C-61AC-81AC127E37B7}"/>
              </a:ext>
            </a:extLst>
          </p:cNvPr>
          <p:cNvSpPr>
            <a:spLocks noGrp="1"/>
          </p:cNvSpPr>
          <p:nvPr>
            <p:ph idx="1"/>
          </p:nvPr>
        </p:nvSpPr>
        <p:spPr>
          <a:xfrm>
            <a:off x="298938" y="2153600"/>
            <a:ext cx="11746524" cy="4827492"/>
          </a:xfrm>
        </p:spPr>
        <p:txBody>
          <a:bodyPr>
            <a:normAutofit/>
          </a:bodyPr>
          <a:lstStyle/>
          <a:p>
            <a:r>
              <a:rPr lang="tr-TR" dirty="0"/>
              <a:t>BSLO, diğer SI algoritmaları gibi, ilk olarak çözüm uzayında stokastik olarak dağıtılmış aday çözümler kümesini başlatır. Her aday çözüm bir kan emici sülüğü temsil eder, aşağıdaki denklemde gösterildiği gibi burada D, problem boyutunu temsil eder. </a:t>
            </a:r>
          </a:p>
        </p:txBody>
      </p:sp>
      <p:pic>
        <p:nvPicPr>
          <p:cNvPr id="6" name="Picture 5">
            <a:extLst>
              <a:ext uri="{FF2B5EF4-FFF2-40B4-BE49-F238E27FC236}">
                <a16:creationId xmlns:a16="http://schemas.microsoft.com/office/drawing/2014/main" id="{0D1676CF-CF76-FB5F-ACBE-87BE10560F4F}"/>
              </a:ext>
            </a:extLst>
          </p:cNvPr>
          <p:cNvPicPr>
            <a:picLocks noChangeAspect="1"/>
          </p:cNvPicPr>
          <p:nvPr/>
        </p:nvPicPr>
        <p:blipFill>
          <a:blip r:embed="rId2"/>
          <a:stretch>
            <a:fillRect/>
          </a:stretch>
        </p:blipFill>
        <p:spPr>
          <a:xfrm>
            <a:off x="2807551" y="3763107"/>
            <a:ext cx="5359400" cy="393700"/>
          </a:xfrm>
          <a:prstGeom prst="rect">
            <a:avLst/>
          </a:prstGeom>
        </p:spPr>
      </p:pic>
    </p:spTree>
    <p:extLst>
      <p:ext uri="{BB962C8B-B14F-4D97-AF65-F5344CB8AC3E}">
        <p14:creationId xmlns:p14="http://schemas.microsoft.com/office/powerpoint/2010/main" val="720729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Rectangle 15">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Title 1">
            <a:extLst>
              <a:ext uri="{FF2B5EF4-FFF2-40B4-BE49-F238E27FC236}">
                <a16:creationId xmlns:a16="http://schemas.microsoft.com/office/drawing/2014/main" id="{F8ABF24E-517E-88D6-A0FA-484D4F2B066E}"/>
              </a:ext>
            </a:extLst>
          </p:cNvPr>
          <p:cNvSpPr>
            <a:spLocks noGrp="1"/>
          </p:cNvSpPr>
          <p:nvPr>
            <p:ph type="title"/>
          </p:nvPr>
        </p:nvSpPr>
        <p:spPr>
          <a:xfrm>
            <a:off x="680321" y="753228"/>
            <a:ext cx="4136123" cy="1080938"/>
          </a:xfrm>
        </p:spPr>
        <p:txBody>
          <a:bodyPr>
            <a:normAutofit/>
          </a:bodyPr>
          <a:lstStyle/>
          <a:p>
            <a:r>
              <a:rPr lang="tr-TR" sz="2400"/>
              <a:t>2.2 Başlangıç</a:t>
            </a:r>
          </a:p>
        </p:txBody>
      </p:sp>
      <p:pic>
        <p:nvPicPr>
          <p:cNvPr id="18" name="Picture 17">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8A181CA7-1EFA-8D8C-61AC-81AC127E37B7}"/>
              </a:ext>
            </a:extLst>
          </p:cNvPr>
          <p:cNvSpPr>
            <a:spLocks noGrp="1"/>
          </p:cNvSpPr>
          <p:nvPr>
            <p:ph idx="1"/>
          </p:nvPr>
        </p:nvSpPr>
        <p:spPr>
          <a:xfrm>
            <a:off x="228600" y="2336873"/>
            <a:ext cx="4727449" cy="3599316"/>
          </a:xfrm>
        </p:spPr>
        <p:txBody>
          <a:bodyPr>
            <a:normAutofit/>
          </a:bodyPr>
          <a:lstStyle/>
          <a:p>
            <a:r>
              <a:rPr lang="tr-TR" sz="1800" dirty="0"/>
              <a:t>En küçültme problemleri için, tüm kan emici sülükler aşağıdaki denklemde gösterilir (2), arasında, kan emici sülükler en küçük uygunluk değeri elde eden mevcut yineleme olarak optimal çözüm olarak kabul edilir. Geçmiş en iyi çözüm, mevcut yinelemede daha küçük bir uygunluk değeri ile değiştirilir. Burada </a:t>
            </a:r>
            <a:r>
              <a:rPr lang="tr-TR" sz="1800" dirty="0" err="1"/>
              <a:t>Xall</a:t>
            </a:r>
            <a:r>
              <a:rPr lang="tr-TR" sz="1800" dirty="0"/>
              <a:t>, (3) denklemi ile başlatılan kan emici sülükleri temsil eder. </a:t>
            </a:r>
            <a:r>
              <a:rPr lang="tr-TR" sz="1800" dirty="0" err="1"/>
              <a:t>xi,j</a:t>
            </a:r>
            <a:r>
              <a:rPr lang="tr-TR" sz="1800" dirty="0"/>
              <a:t> ise </a:t>
            </a:r>
            <a:r>
              <a:rPr lang="tr-TR" sz="1800" dirty="0" err="1"/>
              <a:t>ith</a:t>
            </a:r>
            <a:r>
              <a:rPr lang="tr-TR" sz="1800" dirty="0"/>
              <a:t> kan emici sülüğün </a:t>
            </a:r>
            <a:r>
              <a:rPr lang="tr-TR" sz="1800" dirty="0" err="1"/>
              <a:t>jth</a:t>
            </a:r>
            <a:r>
              <a:rPr lang="tr-TR" sz="1800" dirty="0"/>
              <a:t> pozisyonunu ve N kan emici sülük sayısını gösterir.</a:t>
            </a:r>
          </a:p>
          <a:p>
            <a:endParaRPr lang="tr-TR" sz="1800" dirty="0"/>
          </a:p>
          <a:p>
            <a:endParaRPr lang="tr-TR" sz="1800" dirty="0"/>
          </a:p>
          <a:p>
            <a:endParaRPr lang="tr-TR" sz="1800" dirty="0"/>
          </a:p>
        </p:txBody>
      </p:sp>
      <p:pic>
        <p:nvPicPr>
          <p:cNvPr id="7" name="Picture 6" descr="A black and white text&#10;&#10;Description automatically generated">
            <a:extLst>
              <a:ext uri="{FF2B5EF4-FFF2-40B4-BE49-F238E27FC236}">
                <a16:creationId xmlns:a16="http://schemas.microsoft.com/office/drawing/2014/main" id="{4D4E9E23-5F76-C452-2D70-A49711BE5C7F}"/>
              </a:ext>
            </a:extLst>
          </p:cNvPr>
          <p:cNvPicPr>
            <a:picLocks noChangeAspect="1"/>
          </p:cNvPicPr>
          <p:nvPr/>
        </p:nvPicPr>
        <p:blipFill>
          <a:blip r:embed="rId4"/>
          <a:stretch>
            <a:fillRect/>
          </a:stretch>
        </p:blipFill>
        <p:spPr>
          <a:xfrm>
            <a:off x="4938372" y="2334348"/>
            <a:ext cx="7098054" cy="2431083"/>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155321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F24E-517E-88D6-A0FA-484D4F2B066E}"/>
              </a:ext>
            </a:extLst>
          </p:cNvPr>
          <p:cNvSpPr>
            <a:spLocks noGrp="1"/>
          </p:cNvSpPr>
          <p:nvPr>
            <p:ph type="title"/>
          </p:nvPr>
        </p:nvSpPr>
        <p:spPr>
          <a:xfrm>
            <a:off x="680321" y="753228"/>
            <a:ext cx="4136123" cy="1080938"/>
          </a:xfrm>
        </p:spPr>
        <p:txBody>
          <a:bodyPr>
            <a:normAutofit/>
          </a:bodyPr>
          <a:lstStyle/>
          <a:p>
            <a:r>
              <a:rPr lang="tr-TR" sz="2400"/>
              <a:t>2.2 Başlangıç</a:t>
            </a:r>
          </a:p>
        </p:txBody>
      </p:sp>
      <p:sp>
        <p:nvSpPr>
          <p:cNvPr id="3" name="Content Placeholder 2">
            <a:extLst>
              <a:ext uri="{FF2B5EF4-FFF2-40B4-BE49-F238E27FC236}">
                <a16:creationId xmlns:a16="http://schemas.microsoft.com/office/drawing/2014/main" id="{8A181CA7-1EFA-8D8C-61AC-81AC127E37B7}"/>
              </a:ext>
            </a:extLst>
          </p:cNvPr>
          <p:cNvSpPr>
            <a:spLocks noGrp="1"/>
          </p:cNvSpPr>
          <p:nvPr>
            <p:ph idx="1"/>
          </p:nvPr>
        </p:nvSpPr>
        <p:spPr>
          <a:xfrm>
            <a:off x="228600" y="2336873"/>
            <a:ext cx="4727449" cy="3599316"/>
          </a:xfrm>
        </p:spPr>
        <p:txBody>
          <a:bodyPr>
            <a:normAutofit/>
          </a:bodyPr>
          <a:lstStyle/>
          <a:p>
            <a:r>
              <a:rPr lang="tr-TR" sz="1800" dirty="0"/>
              <a:t>Burada, </a:t>
            </a:r>
            <a:r>
              <a:rPr lang="tr-TR" sz="1800" dirty="0" err="1"/>
              <a:t>rand</a:t>
            </a:r>
            <a:r>
              <a:rPr lang="tr-TR" sz="1800" dirty="0"/>
              <a:t> [0, 1] aralığında rastgele bir değer alırken, </a:t>
            </a:r>
            <a:r>
              <a:rPr lang="tr-TR" sz="1800" dirty="0" err="1"/>
              <a:t>ub</a:t>
            </a:r>
            <a:r>
              <a:rPr lang="tr-TR" sz="1800" dirty="0"/>
              <a:t> ve lb sırasıyla optimizasyon problemlerinin üst ve alt sınırlarını gösterir.</a:t>
            </a:r>
          </a:p>
        </p:txBody>
      </p:sp>
      <p:pic>
        <p:nvPicPr>
          <p:cNvPr id="7" name="Picture 6">
            <a:extLst>
              <a:ext uri="{FF2B5EF4-FFF2-40B4-BE49-F238E27FC236}">
                <a16:creationId xmlns:a16="http://schemas.microsoft.com/office/drawing/2014/main" id="{4D4E9E23-5F76-C452-2D70-A49711BE5C7F}"/>
              </a:ext>
            </a:extLst>
          </p:cNvPr>
          <p:cNvPicPr>
            <a:picLocks noChangeAspect="1"/>
          </p:cNvPicPr>
          <p:nvPr/>
        </p:nvPicPr>
        <p:blipFill>
          <a:blip r:embed="rId2"/>
          <a:srcRect/>
          <a:stretch/>
        </p:blipFill>
        <p:spPr>
          <a:xfrm>
            <a:off x="4938372" y="3372860"/>
            <a:ext cx="7098054" cy="354059"/>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915071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F24E-517E-88D6-A0FA-484D4F2B066E}"/>
              </a:ext>
            </a:extLst>
          </p:cNvPr>
          <p:cNvSpPr>
            <a:spLocks noGrp="1"/>
          </p:cNvSpPr>
          <p:nvPr>
            <p:ph type="title"/>
          </p:nvPr>
        </p:nvSpPr>
        <p:spPr/>
        <p:txBody>
          <a:bodyPr/>
          <a:lstStyle/>
          <a:p>
            <a:r>
              <a:rPr lang="tr-TR" dirty="0"/>
              <a:t>2.3 </a:t>
            </a:r>
            <a:r>
              <a:rPr lang="tr-TR" dirty="0" err="1"/>
              <a:t>BSLO’nun</a:t>
            </a:r>
            <a:r>
              <a:rPr lang="tr-TR" dirty="0"/>
              <a:t> Matematiksel Modeli</a:t>
            </a:r>
          </a:p>
        </p:txBody>
      </p:sp>
      <p:sp>
        <p:nvSpPr>
          <p:cNvPr id="3" name="Content Placeholder 2">
            <a:extLst>
              <a:ext uri="{FF2B5EF4-FFF2-40B4-BE49-F238E27FC236}">
                <a16:creationId xmlns:a16="http://schemas.microsoft.com/office/drawing/2014/main" id="{8A181CA7-1EFA-8D8C-61AC-81AC127E37B7}"/>
              </a:ext>
            </a:extLst>
          </p:cNvPr>
          <p:cNvSpPr>
            <a:spLocks noGrp="1"/>
          </p:cNvSpPr>
          <p:nvPr>
            <p:ph idx="1"/>
          </p:nvPr>
        </p:nvSpPr>
        <p:spPr>
          <a:xfrm>
            <a:off x="298938" y="2153600"/>
            <a:ext cx="11746524" cy="4827492"/>
          </a:xfrm>
        </p:spPr>
        <p:txBody>
          <a:bodyPr>
            <a:normAutofit/>
          </a:bodyPr>
          <a:lstStyle/>
          <a:p>
            <a:r>
              <a:rPr lang="tr-TR" dirty="0"/>
              <a:t>Kan emici sülüklerin avlanma davranışı Şekil 1'de açıklanmaktadır. Sülükler, yönlendirilmiş ve yönsüz olmak üzere iki türe ayrılır, sırasıyla Denklem (4) ve Denklem (5)'te gösterildiği gibi. Yönlendirilmiş sülükler, insanlar tarafından üretilen dairesel dalga uyarıcılarıyla temas ettiklerinde </a:t>
            </a:r>
            <a:r>
              <a:rPr lang="el-GR" dirty="0"/>
              <a:t>α○</a:t>
            </a:r>
            <a:r>
              <a:rPr lang="tr-TR" dirty="0"/>
              <a:t>C'de avın yönüne doğru yüzebilirler. Diğer yönsüz sülükler ise rastgele bir şekilde arama alanında yüzerler. Bir süre insanları ısırıktan sonra, sülükler insanlar tarafından rastgele olarak pirinç tarlalarına geri atılır ve tekrar insan ararlar.</a:t>
            </a:r>
          </a:p>
        </p:txBody>
      </p:sp>
      <p:pic>
        <p:nvPicPr>
          <p:cNvPr id="4" name="Picture 3" descr="A black and white math equation&#10;&#10;Description automatically generated">
            <a:extLst>
              <a:ext uri="{FF2B5EF4-FFF2-40B4-BE49-F238E27FC236}">
                <a16:creationId xmlns:a16="http://schemas.microsoft.com/office/drawing/2014/main" id="{AD68D471-4CAE-A2D2-7F05-831CF3EAF436}"/>
              </a:ext>
            </a:extLst>
          </p:cNvPr>
          <p:cNvPicPr>
            <a:picLocks noChangeAspect="1"/>
          </p:cNvPicPr>
          <p:nvPr/>
        </p:nvPicPr>
        <p:blipFill>
          <a:blip r:embed="rId2"/>
          <a:stretch>
            <a:fillRect/>
          </a:stretch>
        </p:blipFill>
        <p:spPr>
          <a:xfrm>
            <a:off x="2136908" y="4743192"/>
            <a:ext cx="7918184" cy="1519841"/>
          </a:xfrm>
          <a:prstGeom prst="rect">
            <a:avLst/>
          </a:prstGeom>
        </p:spPr>
      </p:pic>
    </p:spTree>
    <p:extLst>
      <p:ext uri="{BB962C8B-B14F-4D97-AF65-F5344CB8AC3E}">
        <p14:creationId xmlns:p14="http://schemas.microsoft.com/office/powerpoint/2010/main" val="1869564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F24E-517E-88D6-A0FA-484D4F2B066E}"/>
              </a:ext>
            </a:extLst>
          </p:cNvPr>
          <p:cNvSpPr>
            <a:spLocks noGrp="1"/>
          </p:cNvSpPr>
          <p:nvPr>
            <p:ph type="title"/>
          </p:nvPr>
        </p:nvSpPr>
        <p:spPr/>
        <p:txBody>
          <a:bodyPr/>
          <a:lstStyle/>
          <a:p>
            <a:r>
              <a:rPr lang="tr-TR" dirty="0"/>
              <a:t>2.3 </a:t>
            </a:r>
            <a:r>
              <a:rPr lang="tr-TR" dirty="0" err="1"/>
              <a:t>BSLO’nun</a:t>
            </a:r>
            <a:r>
              <a:rPr lang="tr-TR" dirty="0"/>
              <a:t> Matematiksel Modeli</a:t>
            </a:r>
          </a:p>
        </p:txBody>
      </p:sp>
      <p:sp>
        <p:nvSpPr>
          <p:cNvPr id="3" name="Content Placeholder 2">
            <a:extLst>
              <a:ext uri="{FF2B5EF4-FFF2-40B4-BE49-F238E27FC236}">
                <a16:creationId xmlns:a16="http://schemas.microsoft.com/office/drawing/2014/main" id="{8A181CA7-1EFA-8D8C-61AC-81AC127E37B7}"/>
              </a:ext>
            </a:extLst>
          </p:cNvPr>
          <p:cNvSpPr>
            <a:spLocks noGrp="1"/>
          </p:cNvSpPr>
          <p:nvPr>
            <p:ph idx="1"/>
          </p:nvPr>
        </p:nvSpPr>
        <p:spPr>
          <a:xfrm>
            <a:off x="298938" y="2153600"/>
            <a:ext cx="11746524" cy="4827492"/>
          </a:xfrm>
        </p:spPr>
        <p:txBody>
          <a:bodyPr>
            <a:normAutofit/>
          </a:bodyPr>
          <a:lstStyle/>
          <a:p>
            <a:r>
              <a:rPr lang="tr-TR" dirty="0"/>
              <a:t>Burada, N1 ve N2 sırasıyla yönlü sülüklerin ve yönsüz sülüklerin sayılarıdır. </a:t>
            </a:r>
            <a:r>
              <a:rPr lang="tr-TR" dirty="0" err="1"/>
              <a:t>floor</a:t>
            </a:r>
            <a:r>
              <a:rPr lang="tr-TR" dirty="0"/>
              <a:t>, </a:t>
            </a:r>
            <a:r>
              <a:rPr lang="tr-TR" dirty="0" err="1"/>
              <a:t>MATLAB'da</a:t>
            </a:r>
            <a:r>
              <a:rPr lang="tr-TR" dirty="0"/>
              <a:t> aşağı yuvarlama işlevidir. T ve t maksimum ve mevcut yinelemeleri belirtir. m, yönlü sülüklerin ve yönsüz sülüklerin sayısını belirleyen oran parametresini temsil eder ve bu makalede 0.8 olarak ayarlanmıştır. Bu nedenle, sülüklerin çoğu avlanma davranışlarından dolayı başlangıçta yönlü olarak insanları arayabilir. Ayrıca, yinelemeler arttıkça daha fazla sülük insanları bulabilir.</a:t>
            </a:r>
          </a:p>
        </p:txBody>
      </p:sp>
    </p:spTree>
    <p:extLst>
      <p:ext uri="{BB962C8B-B14F-4D97-AF65-F5344CB8AC3E}">
        <p14:creationId xmlns:p14="http://schemas.microsoft.com/office/powerpoint/2010/main" val="147204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Title 1">
            <a:extLst>
              <a:ext uri="{FF2B5EF4-FFF2-40B4-BE49-F238E27FC236}">
                <a16:creationId xmlns:a16="http://schemas.microsoft.com/office/drawing/2014/main" id="{F8ABF24E-517E-88D6-A0FA-484D4F2B066E}"/>
              </a:ext>
            </a:extLst>
          </p:cNvPr>
          <p:cNvSpPr>
            <a:spLocks noGrp="1"/>
          </p:cNvSpPr>
          <p:nvPr>
            <p:ph type="title"/>
          </p:nvPr>
        </p:nvSpPr>
        <p:spPr>
          <a:xfrm>
            <a:off x="680321" y="753228"/>
            <a:ext cx="4136123" cy="1080938"/>
          </a:xfrm>
        </p:spPr>
        <p:txBody>
          <a:bodyPr>
            <a:normAutofit/>
          </a:bodyPr>
          <a:lstStyle/>
          <a:p>
            <a:r>
              <a:rPr lang="tr-TR" sz="2400" dirty="0"/>
              <a:t>2.3.1 Yönlü Sülüklerin Keşif Stratejisi</a:t>
            </a:r>
          </a:p>
        </p:txBody>
      </p:sp>
      <p:pic>
        <p:nvPicPr>
          <p:cNvPr id="15" name="Picture 14">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8A181CA7-1EFA-8D8C-61AC-81AC127E37B7}"/>
              </a:ext>
            </a:extLst>
          </p:cNvPr>
          <p:cNvSpPr>
            <a:spLocks noGrp="1"/>
          </p:cNvSpPr>
          <p:nvPr>
            <p:ph idx="1"/>
          </p:nvPr>
        </p:nvSpPr>
        <p:spPr>
          <a:xfrm>
            <a:off x="128147" y="2113873"/>
            <a:ext cx="4688298" cy="4744127"/>
          </a:xfrm>
        </p:spPr>
        <p:txBody>
          <a:bodyPr>
            <a:normAutofit/>
          </a:bodyPr>
          <a:lstStyle/>
          <a:p>
            <a:r>
              <a:rPr lang="tr-TR" sz="1400" dirty="0"/>
              <a:t>Kan emici sülükler, su dalgası gibi uyarıcıları hissettiğinde, N1 sülük hafif bir açıyla insanlara doğru yüzebilirler. Şekil 1'de gösterildiği gibi, "t" ve "</a:t>
            </a:r>
            <a:r>
              <a:rPr lang="tr-TR" sz="1400" dirty="0" err="1"/>
              <a:t>t+n</a:t>
            </a:r>
            <a:r>
              <a:rPr lang="tr-TR" sz="1400" dirty="0"/>
              <a:t>" farklı yinelemelerdeki sülüğün farklı pozisyonları gösterir, yeşil yay uzunluğu, "t" ve "</a:t>
            </a:r>
            <a:r>
              <a:rPr lang="tr-TR" sz="1400" dirty="0" err="1"/>
              <a:t>t+n</a:t>
            </a:r>
            <a:r>
              <a:rPr lang="tr-TR" sz="1400" dirty="0"/>
              <a:t>" pozisyonundaki aynı sülüğün su dalgalarına doğru yüzmesini temsil eder. Bu nedenle, yay uzunluğu L, sülükler insanlara doğru giderek azalır. İterasyonlar arttıkça, sülükler küresel optimuma doğru yaklaşır ve yay uzunluğu L 0'a yaklaşır. Yay uzunluğu L bir boyuta yansıtılır, yeşil L sülüklerin olası bir sonraki pozisyonunu temsil eder. Sülükler, insanlardan uzak L bölgesinde arama yapabilirler, bu da sülüklerin keşif aşaması olarak kabul edilir. Sülüklerin keşfi, aşağıdaki denklemle gösterilmiştir (6).</a:t>
            </a:r>
          </a:p>
        </p:txBody>
      </p:sp>
      <p:pic>
        <p:nvPicPr>
          <p:cNvPr id="4" name="Picture 3" descr="A group of black and white text&#10;&#10;Description automatically generated">
            <a:extLst>
              <a:ext uri="{FF2B5EF4-FFF2-40B4-BE49-F238E27FC236}">
                <a16:creationId xmlns:a16="http://schemas.microsoft.com/office/drawing/2014/main" id="{0750E8F9-32DF-78BA-8B98-3EDFA0E629B1}"/>
              </a:ext>
            </a:extLst>
          </p:cNvPr>
          <p:cNvPicPr>
            <a:picLocks noChangeAspect="1"/>
          </p:cNvPicPr>
          <p:nvPr/>
        </p:nvPicPr>
        <p:blipFill>
          <a:blip r:embed="rId4"/>
          <a:stretch>
            <a:fillRect/>
          </a:stretch>
        </p:blipFill>
        <p:spPr>
          <a:xfrm>
            <a:off x="4956050" y="2282866"/>
            <a:ext cx="7107803" cy="229226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508166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F24E-517E-88D6-A0FA-484D4F2B066E}"/>
              </a:ext>
            </a:extLst>
          </p:cNvPr>
          <p:cNvSpPr>
            <a:spLocks noGrp="1"/>
          </p:cNvSpPr>
          <p:nvPr>
            <p:ph type="title"/>
          </p:nvPr>
        </p:nvSpPr>
        <p:spPr/>
        <p:txBody>
          <a:bodyPr/>
          <a:lstStyle/>
          <a:p>
            <a:r>
              <a:rPr lang="tr-TR" sz="3600" dirty="0"/>
              <a:t>2.3.1 Yönlü Sülüklerin Keşif Stratejisi</a:t>
            </a:r>
            <a:endParaRPr lang="tr-TR" dirty="0"/>
          </a:p>
        </p:txBody>
      </p:sp>
      <p:sp>
        <p:nvSpPr>
          <p:cNvPr id="3" name="Content Placeholder 2">
            <a:extLst>
              <a:ext uri="{FF2B5EF4-FFF2-40B4-BE49-F238E27FC236}">
                <a16:creationId xmlns:a16="http://schemas.microsoft.com/office/drawing/2014/main" id="{8A181CA7-1EFA-8D8C-61AC-81AC127E37B7}"/>
              </a:ext>
            </a:extLst>
          </p:cNvPr>
          <p:cNvSpPr>
            <a:spLocks noGrp="1"/>
          </p:cNvSpPr>
          <p:nvPr>
            <p:ph idx="1"/>
          </p:nvPr>
        </p:nvSpPr>
        <p:spPr>
          <a:xfrm>
            <a:off x="298938" y="2153600"/>
            <a:ext cx="11746524" cy="4827492"/>
          </a:xfrm>
        </p:spPr>
        <p:txBody>
          <a:bodyPr>
            <a:normAutofit lnSpcReduction="10000"/>
          </a:bodyPr>
          <a:lstStyle/>
          <a:p>
            <a:r>
              <a:rPr lang="tr-TR" dirty="0"/>
              <a:t>İterasyon t mevcut yinelemeyi belirtirken, </a:t>
            </a:r>
            <a:r>
              <a:rPr lang="tr-TR" dirty="0" err="1"/>
              <a:t>Xt</a:t>
            </a:r>
            <a:r>
              <a:rPr lang="tr-TR" dirty="0"/>
              <a:t>(</a:t>
            </a:r>
            <a:r>
              <a:rPr lang="tr-TR" dirty="0" err="1"/>
              <a:t>i,j</a:t>
            </a:r>
            <a:r>
              <a:rPr lang="tr-TR" dirty="0"/>
              <a:t>) ve Xt+1 (</a:t>
            </a:r>
            <a:r>
              <a:rPr lang="tr-TR" dirty="0" err="1"/>
              <a:t>i,j</a:t>
            </a:r>
            <a:r>
              <a:rPr lang="tr-TR" dirty="0"/>
              <a:t>) sırasıyla mevcut ve bir sonraki yinelemedeki i'nin j. pozisyonunu gösterir. k [1, D] aralığında rastgele bir tam sayıdır. </a:t>
            </a:r>
            <a:r>
              <a:rPr lang="tr-TR" dirty="0" err="1"/>
              <a:t>Xt</a:t>
            </a:r>
            <a:r>
              <a:rPr lang="tr-TR" dirty="0"/>
              <a:t>(</a:t>
            </a:r>
            <a:r>
              <a:rPr lang="tr-TR" dirty="0" err="1"/>
              <a:t>i,k</a:t>
            </a:r>
            <a:r>
              <a:rPr lang="tr-TR" dirty="0"/>
              <a:t>) i'nin k. rastgele pozisyonunu temsil eder. Xt+1 (</a:t>
            </a:r>
            <a:r>
              <a:rPr lang="tr-TR" dirty="0" err="1"/>
              <a:t>i,j</a:t>
            </a:r>
            <a:r>
              <a:rPr lang="tr-TR" dirty="0"/>
              <a:t>) '</a:t>
            </a:r>
            <a:r>
              <a:rPr lang="tr-TR" dirty="0" err="1"/>
              <a:t>nin</a:t>
            </a:r>
            <a:r>
              <a:rPr lang="tr-TR" dirty="0"/>
              <a:t> son iki formülü, i'nin diğer boyutlarının mevcut boyutla olan bağlantısını sağlar, bu da i'nin diğer boyutsal pozisyonunun i'nin bir sonraki mevcut boyutsal pozisyonunu etkileyebileceği anlamına gelir. Bu yöntem, keşif aşamasında çeşitliliği artırabilir, ancak i'nin bir sonraki j. pozisyonu üzerindeki ana etki hala mevcut boyutsal pozisyondur. Bu nedenle, a bu çalışmada 0.97 olarak ayarlanmıştır. Burada, </a:t>
            </a:r>
            <a:r>
              <a:rPr lang="tr-TR" dirty="0" err="1"/>
              <a:t>rand</a:t>
            </a:r>
            <a:r>
              <a:rPr lang="tr-TR" dirty="0"/>
              <a:t> [0, 1] aralığında rasgele bir değerdir. Eğer </a:t>
            </a:r>
            <a:r>
              <a:rPr lang="tr-TR" dirty="0" err="1"/>
              <a:t>rand</a:t>
            </a:r>
            <a:r>
              <a:rPr lang="tr-TR" dirty="0"/>
              <a:t> a'dan küçükse, Xt+1 (</a:t>
            </a:r>
            <a:r>
              <a:rPr lang="tr-TR" dirty="0" err="1"/>
              <a:t>i,j</a:t>
            </a:r>
            <a:r>
              <a:rPr lang="tr-TR" dirty="0"/>
              <a:t>) ilk iki formülle hesaplanır. Aksi takdirde, Xt+1 (</a:t>
            </a:r>
            <a:r>
              <a:rPr lang="tr-TR" dirty="0" err="1"/>
              <a:t>i,j</a:t>
            </a:r>
            <a:r>
              <a:rPr lang="tr-TR" dirty="0"/>
              <a:t>) son iki formülle hesaplanır. </a:t>
            </a:r>
            <a:r>
              <a:rPr lang="tr-TR" dirty="0" err="1"/>
              <a:t>Prey</a:t>
            </a:r>
            <a:r>
              <a:rPr lang="tr-TR" dirty="0"/>
              <a:t>(j), şimdiye kadar elde edilen en iyi çözümün j. pozisyonunu temsil eder. W1, </a:t>
            </a:r>
            <a:r>
              <a:rPr lang="tr-TR" dirty="0" err="1"/>
              <a:t>leeches</a:t>
            </a:r>
            <a:r>
              <a:rPr lang="tr-TR" dirty="0"/>
              <a:t> için küçük bir rahatsızlık katsayısıdır, keşif aşamasında çeşitliliği artırır, Denklem (7) olarak verilmiştir. L1 ve L2, Denklem (8) ve Denklem (9) ile hesaplanan L'nin iki boyutudur. İ'nin bir sonraki j. pozisyonu mevcut boyutsal pozisyon tarafından etkileniyorsa, L1 seçilir. Aksi takdirde, L2 seçilir.</a:t>
            </a:r>
          </a:p>
        </p:txBody>
      </p:sp>
    </p:spTree>
    <p:extLst>
      <p:ext uri="{BB962C8B-B14F-4D97-AF65-F5344CB8AC3E}">
        <p14:creationId xmlns:p14="http://schemas.microsoft.com/office/powerpoint/2010/main" val="961928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2EC9-CF29-4812-8446-1F152E668EF5}"/>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FB62AAEA-EA83-84B6-11F0-151213570D1D}"/>
              </a:ext>
            </a:extLst>
          </p:cNvPr>
          <p:cNvSpPr>
            <a:spLocks noGrp="1"/>
          </p:cNvSpPr>
          <p:nvPr>
            <p:ph idx="1"/>
          </p:nvPr>
        </p:nvSpPr>
        <p:spPr/>
        <p:txBody>
          <a:bodyPr/>
          <a:lstStyle/>
          <a:p>
            <a:endParaRPr lang="tr-TR"/>
          </a:p>
        </p:txBody>
      </p:sp>
      <p:grpSp>
        <p:nvGrpSpPr>
          <p:cNvPr id="4" name="Group 3">
            <a:extLst>
              <a:ext uri="{FF2B5EF4-FFF2-40B4-BE49-F238E27FC236}">
                <a16:creationId xmlns:a16="http://schemas.microsoft.com/office/drawing/2014/main" id="{8BB614D6-9F3B-2472-B286-BE3A23C23732}"/>
              </a:ext>
            </a:extLst>
          </p:cNvPr>
          <p:cNvGrpSpPr/>
          <p:nvPr/>
        </p:nvGrpSpPr>
        <p:grpSpPr>
          <a:xfrm>
            <a:off x="14832" y="1424354"/>
            <a:ext cx="12177168" cy="4009292"/>
            <a:chOff x="667621" y="3376246"/>
            <a:chExt cx="5372100" cy="1768746"/>
          </a:xfrm>
        </p:grpSpPr>
        <p:pic>
          <p:nvPicPr>
            <p:cNvPr id="5" name="Picture 4">
              <a:extLst>
                <a:ext uri="{FF2B5EF4-FFF2-40B4-BE49-F238E27FC236}">
                  <a16:creationId xmlns:a16="http://schemas.microsoft.com/office/drawing/2014/main" id="{872F84AE-45D8-5717-50E5-5984F49CE7D4}"/>
                </a:ext>
              </a:extLst>
            </p:cNvPr>
            <p:cNvPicPr>
              <a:picLocks noChangeAspect="1"/>
            </p:cNvPicPr>
            <p:nvPr/>
          </p:nvPicPr>
          <p:blipFill>
            <a:blip r:embed="rId2"/>
            <a:stretch>
              <a:fillRect/>
            </a:stretch>
          </p:blipFill>
          <p:spPr>
            <a:xfrm>
              <a:off x="680321" y="3376246"/>
              <a:ext cx="5359400" cy="546100"/>
            </a:xfrm>
            <a:prstGeom prst="rect">
              <a:avLst/>
            </a:prstGeom>
          </p:spPr>
        </p:pic>
        <p:pic>
          <p:nvPicPr>
            <p:cNvPr id="6" name="Picture 5" descr="A close-up of math equations&#10;&#10;Description automatically generated">
              <a:extLst>
                <a:ext uri="{FF2B5EF4-FFF2-40B4-BE49-F238E27FC236}">
                  <a16:creationId xmlns:a16="http://schemas.microsoft.com/office/drawing/2014/main" id="{410CEAA9-C770-31F5-8AD0-7E9468033DF2}"/>
                </a:ext>
              </a:extLst>
            </p:cNvPr>
            <p:cNvPicPr>
              <a:picLocks noChangeAspect="1"/>
            </p:cNvPicPr>
            <p:nvPr/>
          </p:nvPicPr>
          <p:blipFill>
            <a:blip r:embed="rId3"/>
            <a:stretch>
              <a:fillRect/>
            </a:stretch>
          </p:blipFill>
          <p:spPr>
            <a:xfrm>
              <a:off x="667621" y="3887692"/>
              <a:ext cx="5372100" cy="1257300"/>
            </a:xfrm>
            <a:prstGeom prst="rect">
              <a:avLst/>
            </a:prstGeom>
          </p:spPr>
        </p:pic>
      </p:grpSp>
    </p:spTree>
    <p:extLst>
      <p:ext uri="{BB962C8B-B14F-4D97-AF65-F5344CB8AC3E}">
        <p14:creationId xmlns:p14="http://schemas.microsoft.com/office/powerpoint/2010/main" val="286962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F24E-517E-88D6-A0FA-484D4F2B066E}"/>
              </a:ext>
            </a:extLst>
          </p:cNvPr>
          <p:cNvSpPr>
            <a:spLocks noGrp="1"/>
          </p:cNvSpPr>
          <p:nvPr>
            <p:ph type="title"/>
          </p:nvPr>
        </p:nvSpPr>
        <p:spPr/>
        <p:txBody>
          <a:bodyPr/>
          <a:lstStyle/>
          <a:p>
            <a:r>
              <a:rPr lang="tr-TR" sz="3600" dirty="0"/>
              <a:t>2.3.1 Yönlü Sülüklerin Keşif Stratejisi</a:t>
            </a:r>
            <a:endParaRPr lang="tr-TR" dirty="0"/>
          </a:p>
        </p:txBody>
      </p:sp>
      <p:sp>
        <p:nvSpPr>
          <p:cNvPr id="3" name="Content Placeholder 2">
            <a:extLst>
              <a:ext uri="{FF2B5EF4-FFF2-40B4-BE49-F238E27FC236}">
                <a16:creationId xmlns:a16="http://schemas.microsoft.com/office/drawing/2014/main" id="{8A181CA7-1EFA-8D8C-61AC-81AC127E37B7}"/>
              </a:ext>
            </a:extLst>
          </p:cNvPr>
          <p:cNvSpPr>
            <a:spLocks noGrp="1"/>
          </p:cNvSpPr>
          <p:nvPr>
            <p:ph idx="1"/>
          </p:nvPr>
        </p:nvSpPr>
        <p:spPr>
          <a:xfrm>
            <a:off x="298938" y="2153600"/>
            <a:ext cx="11746524" cy="4827492"/>
          </a:xfrm>
        </p:spPr>
        <p:txBody>
          <a:bodyPr>
            <a:normAutofit/>
          </a:bodyPr>
          <a:lstStyle/>
          <a:p>
            <a:r>
              <a:rPr lang="tr-TR" dirty="0"/>
              <a:t>Burada, W1 bozulma katsayısının çok küçük olmasını sağlamak için küçük bir değer olan b olarak ayarlanmıştır, 0.001'e. LV(</a:t>
            </a:r>
            <a:r>
              <a:rPr lang="tr-TR" dirty="0" err="1"/>
              <a:t>i,j</a:t>
            </a:r>
            <a:r>
              <a:rPr lang="tr-TR" dirty="0"/>
              <a:t>), rastgele bozulmayı sağlayabilen (10) numaralı denkleme göre hesaplanan rastgele bir vektördür.</a:t>
            </a:r>
          </a:p>
        </p:txBody>
      </p:sp>
      <p:pic>
        <p:nvPicPr>
          <p:cNvPr id="7" name="Picture 6" descr="A math equations with numbers&#10;&#10;Description automatically generated with medium confidence">
            <a:extLst>
              <a:ext uri="{FF2B5EF4-FFF2-40B4-BE49-F238E27FC236}">
                <a16:creationId xmlns:a16="http://schemas.microsoft.com/office/drawing/2014/main" id="{7002FECA-4E5D-3CDB-FA74-C62BD2094FEA}"/>
              </a:ext>
            </a:extLst>
          </p:cNvPr>
          <p:cNvPicPr>
            <a:picLocks noChangeAspect="1"/>
          </p:cNvPicPr>
          <p:nvPr/>
        </p:nvPicPr>
        <p:blipFill>
          <a:blip r:embed="rId2"/>
          <a:stretch>
            <a:fillRect/>
          </a:stretch>
        </p:blipFill>
        <p:spPr>
          <a:xfrm>
            <a:off x="2315059" y="3429000"/>
            <a:ext cx="7561882" cy="2497015"/>
          </a:xfrm>
          <a:prstGeom prst="rect">
            <a:avLst/>
          </a:prstGeom>
        </p:spPr>
      </p:pic>
    </p:spTree>
    <p:extLst>
      <p:ext uri="{BB962C8B-B14F-4D97-AF65-F5344CB8AC3E}">
        <p14:creationId xmlns:p14="http://schemas.microsoft.com/office/powerpoint/2010/main" val="1829156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F24E-517E-88D6-A0FA-484D4F2B066E}"/>
              </a:ext>
            </a:extLst>
          </p:cNvPr>
          <p:cNvSpPr>
            <a:spLocks noGrp="1"/>
          </p:cNvSpPr>
          <p:nvPr>
            <p:ph type="title"/>
          </p:nvPr>
        </p:nvSpPr>
        <p:spPr>
          <a:xfrm>
            <a:off x="680321" y="753228"/>
            <a:ext cx="9613861" cy="1080938"/>
          </a:xfrm>
        </p:spPr>
        <p:txBody>
          <a:bodyPr>
            <a:normAutofit/>
          </a:bodyPr>
          <a:lstStyle/>
          <a:p>
            <a:r>
              <a:rPr lang="tr-TR" sz="3600" dirty="0"/>
              <a:t>2.3.1 Yönlü Sülüklerin Keşif Stratejisi</a:t>
            </a:r>
            <a:endParaRPr lang="tr-TR" dirty="0"/>
          </a:p>
        </p:txBody>
      </p:sp>
      <p:sp>
        <p:nvSpPr>
          <p:cNvPr id="3" name="Content Placeholder 2">
            <a:extLst>
              <a:ext uri="{FF2B5EF4-FFF2-40B4-BE49-F238E27FC236}">
                <a16:creationId xmlns:a16="http://schemas.microsoft.com/office/drawing/2014/main" id="{8A181CA7-1EFA-8D8C-61AC-81AC127E37B7}"/>
              </a:ext>
            </a:extLst>
          </p:cNvPr>
          <p:cNvSpPr>
            <a:spLocks noGrp="1"/>
          </p:cNvSpPr>
          <p:nvPr>
            <p:ph idx="1"/>
          </p:nvPr>
        </p:nvSpPr>
        <p:spPr>
          <a:xfrm>
            <a:off x="212860" y="2336873"/>
            <a:ext cx="3956804" cy="4081512"/>
          </a:xfrm>
        </p:spPr>
        <p:txBody>
          <a:bodyPr>
            <a:normAutofit/>
          </a:bodyPr>
          <a:lstStyle/>
          <a:p>
            <a:r>
              <a:rPr lang="tr-TR" sz="1500" dirty="0"/>
              <a:t>Burada r1, [-1, 1] aralığında rasgele bir değeri, k2 ise [1, </a:t>
            </a:r>
            <a:r>
              <a:rPr lang="tr-TR" sz="1500" dirty="0" err="1"/>
              <a:t>floor</a:t>
            </a:r>
            <a:r>
              <a:rPr lang="tr-TR" sz="1500" dirty="0"/>
              <a:t>(N × (1 + t/T))] aralığından rasgele bir tamsayıyı ifade eder. PD, insanlardan sülükler tarafından algılanan mesafeyi taklit etmek için kullanılan, aşağıdaki denklemle hesaplanan algılanan mesafe olarak adlandırılır (12).</a:t>
            </a:r>
          </a:p>
          <a:p>
            <a:r>
              <a:rPr lang="tr-TR" sz="1500" dirty="0" err="1"/>
              <a:t>Lévy</a:t>
            </a:r>
            <a:r>
              <a:rPr lang="tr-TR" sz="1500" dirty="0"/>
              <a:t>(y), </a:t>
            </a:r>
            <a:r>
              <a:rPr lang="tr-TR" sz="1500" dirty="0" err="1"/>
              <a:t>levy</a:t>
            </a:r>
            <a:r>
              <a:rPr lang="tr-TR" sz="1500" dirty="0"/>
              <a:t> uçuş dağılım fonksiyonudur; </a:t>
            </a:r>
            <a:r>
              <a:rPr lang="el-GR" sz="1500" dirty="0"/>
              <a:t>μ </a:t>
            </a:r>
            <a:r>
              <a:rPr lang="tr-TR" sz="1500" dirty="0"/>
              <a:t>ve v, [0, 1] aralığında rastgele değerler alır; </a:t>
            </a:r>
            <a:r>
              <a:rPr lang="el-GR" sz="1500" dirty="0"/>
              <a:t>σ, </a:t>
            </a:r>
            <a:r>
              <a:rPr lang="tr-TR" sz="1500" dirty="0"/>
              <a:t>Denklem (11)'in ikinci ifadesine dayanarak hesaplanır ve </a:t>
            </a:r>
            <a:r>
              <a:rPr lang="el-GR" sz="1500" dirty="0"/>
              <a:t>β </a:t>
            </a:r>
            <a:r>
              <a:rPr lang="tr-TR" sz="1500" dirty="0"/>
              <a:t>ise Denklem (14) ile hesaplanır.</a:t>
            </a:r>
          </a:p>
        </p:txBody>
      </p:sp>
      <p:pic>
        <p:nvPicPr>
          <p:cNvPr id="4" name="Picture 3" descr="A white background with black text&#10;&#10;Description automatically generated">
            <a:extLst>
              <a:ext uri="{FF2B5EF4-FFF2-40B4-BE49-F238E27FC236}">
                <a16:creationId xmlns:a16="http://schemas.microsoft.com/office/drawing/2014/main" id="{703FBEF2-6C81-A3C6-D72E-BE8D248C427B}"/>
              </a:ext>
            </a:extLst>
          </p:cNvPr>
          <p:cNvPicPr>
            <a:picLocks noChangeAspect="1"/>
          </p:cNvPicPr>
          <p:nvPr/>
        </p:nvPicPr>
        <p:blipFill>
          <a:blip r:embed="rId2"/>
          <a:stretch>
            <a:fillRect/>
          </a:stretch>
        </p:blipFill>
        <p:spPr>
          <a:xfrm>
            <a:off x="4377897" y="2336873"/>
            <a:ext cx="7537839" cy="3599316"/>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406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18325-0BDA-8FC4-DFE3-3A7E0B37C7E6}"/>
              </a:ext>
            </a:extLst>
          </p:cNvPr>
          <p:cNvSpPr>
            <a:spLocks noGrp="1"/>
          </p:cNvSpPr>
          <p:nvPr>
            <p:ph type="title"/>
          </p:nvPr>
        </p:nvSpPr>
        <p:spPr/>
        <p:txBody>
          <a:bodyPr/>
          <a:lstStyle/>
          <a:p>
            <a:r>
              <a:rPr lang="tr-TR" dirty="0"/>
              <a:t>Özet</a:t>
            </a:r>
          </a:p>
        </p:txBody>
      </p:sp>
      <p:sp>
        <p:nvSpPr>
          <p:cNvPr id="3" name="Content Placeholder 2">
            <a:extLst>
              <a:ext uri="{FF2B5EF4-FFF2-40B4-BE49-F238E27FC236}">
                <a16:creationId xmlns:a16="http://schemas.microsoft.com/office/drawing/2014/main" id="{9C5AE102-AB47-8C4A-838B-1F588CEDFB39}"/>
              </a:ext>
            </a:extLst>
          </p:cNvPr>
          <p:cNvSpPr>
            <a:spLocks noGrp="1"/>
          </p:cNvSpPr>
          <p:nvPr>
            <p:ph idx="1"/>
          </p:nvPr>
        </p:nvSpPr>
        <p:spPr>
          <a:xfrm>
            <a:off x="680321" y="2336872"/>
            <a:ext cx="10204556" cy="4362865"/>
          </a:xfrm>
        </p:spPr>
        <p:txBody>
          <a:bodyPr>
            <a:normAutofit fontScale="92500" lnSpcReduction="20000"/>
          </a:bodyPr>
          <a:lstStyle/>
          <a:p>
            <a:r>
              <a:rPr lang="tr-TR" dirty="0"/>
              <a:t>Bu makale, pirinç tarlalarında kan emici sülüklerin yiyecek arama davranışından ilham alarak geliştirilen Kan Emici Sülük </a:t>
            </a:r>
            <a:r>
              <a:rPr lang="tr-TR" dirty="0" err="1"/>
              <a:t>Optimizatörü</a:t>
            </a:r>
            <a:r>
              <a:rPr lang="tr-TR" dirty="0"/>
              <a:t> (BSLO) adlı yeni bir meta-sezgisel optimizasyon algoritmasını tanıtmaktadır. BSLO, yönlü sülüklerin keşfi, yönlü sülüklerin sömürüsü, geçiş mekanizması, yönsüz sülüklerin arama stratejisi ve yeniden izleme stratejisi gibi beş avlanma stratejisine dayanmaktadır. BSLO, yirmi üç klasik </a:t>
            </a:r>
            <a:r>
              <a:rPr lang="tr-TR" dirty="0" err="1"/>
              <a:t>benchmark</a:t>
            </a:r>
            <a:r>
              <a:rPr lang="tr-TR" dirty="0"/>
              <a:t> fonksiyonu, CEC 2017 ve CEC 2019'u optimize etmek için kullanılmış ve güçlü dayanıklılığı ve optimizasyon verimliliği, dört nitel analiz, iki istatistiksel test ve yakınsama eğrileri ile doğrulanmıştır. Ayrıca, </a:t>
            </a:r>
            <a:r>
              <a:rPr lang="tr-TR" dirty="0" err="1"/>
              <a:t>BSLO'nun</a:t>
            </a:r>
            <a:r>
              <a:rPr lang="tr-TR" dirty="0"/>
              <a:t> kısıtlar altındaki gerçek dünya problemlerindeki üstünlüğü, beş klasik mühendislik problemi kullanılarak gösterilmiştir. Son olarak, BSLO tabanlı Yapay Sinir Ağı (ANN) ile eritme </a:t>
            </a:r>
            <a:r>
              <a:rPr lang="tr-TR" dirty="0" err="1"/>
              <a:t>elektrospinning</a:t>
            </a:r>
            <a:r>
              <a:rPr lang="tr-TR" dirty="0"/>
              <a:t> yazma lifinin çap tahmini için bir model önerilmiş ve bu da </a:t>
            </a:r>
            <a:r>
              <a:rPr lang="tr-TR" dirty="0" err="1"/>
              <a:t>BSLO'nun</a:t>
            </a:r>
            <a:r>
              <a:rPr lang="tr-TR" dirty="0"/>
              <a:t> gerçek dünya problemleri için uygulanabilirliğini daha da doğrulamıştır. Bu nedenle, BSLO çeşitli problemleri optimize etmek için potansiyel bir optimizasyon aracı olarak değerlendirilmektedir. </a:t>
            </a:r>
            <a:r>
              <a:rPr lang="tr-TR" dirty="0" err="1"/>
              <a:t>BSLO'nun</a:t>
            </a:r>
            <a:r>
              <a:rPr lang="tr-TR" dirty="0"/>
              <a:t> kaynak kodları kamuya açık olarak erişilebilir durumdadır.</a:t>
            </a:r>
          </a:p>
        </p:txBody>
      </p:sp>
    </p:spTree>
    <p:extLst>
      <p:ext uri="{BB962C8B-B14F-4D97-AF65-F5344CB8AC3E}">
        <p14:creationId xmlns:p14="http://schemas.microsoft.com/office/powerpoint/2010/main" val="3704334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F24E-517E-88D6-A0FA-484D4F2B066E}"/>
              </a:ext>
            </a:extLst>
          </p:cNvPr>
          <p:cNvSpPr>
            <a:spLocks noGrp="1"/>
          </p:cNvSpPr>
          <p:nvPr>
            <p:ph type="title"/>
          </p:nvPr>
        </p:nvSpPr>
        <p:spPr>
          <a:xfrm>
            <a:off x="680321" y="753228"/>
            <a:ext cx="9613861" cy="1080938"/>
          </a:xfrm>
        </p:spPr>
        <p:txBody>
          <a:bodyPr>
            <a:normAutofit/>
          </a:bodyPr>
          <a:lstStyle/>
          <a:p>
            <a:r>
              <a:rPr lang="tr-TR" sz="3600" dirty="0"/>
              <a:t>2.3.1 Yönlü Sülüklerin Keşif Stratejisi</a:t>
            </a:r>
            <a:endParaRPr lang="tr-TR" dirty="0"/>
          </a:p>
        </p:txBody>
      </p:sp>
      <p:sp>
        <p:nvSpPr>
          <p:cNvPr id="3" name="Content Placeholder 2">
            <a:extLst>
              <a:ext uri="{FF2B5EF4-FFF2-40B4-BE49-F238E27FC236}">
                <a16:creationId xmlns:a16="http://schemas.microsoft.com/office/drawing/2014/main" id="{8A181CA7-1EFA-8D8C-61AC-81AC127E37B7}"/>
              </a:ext>
            </a:extLst>
          </p:cNvPr>
          <p:cNvSpPr>
            <a:spLocks noGrp="1"/>
          </p:cNvSpPr>
          <p:nvPr>
            <p:ph idx="1"/>
          </p:nvPr>
        </p:nvSpPr>
        <p:spPr>
          <a:xfrm>
            <a:off x="212860" y="2336873"/>
            <a:ext cx="11979140" cy="4081512"/>
          </a:xfrm>
        </p:spPr>
        <p:txBody>
          <a:bodyPr>
            <a:normAutofit/>
          </a:bodyPr>
          <a:lstStyle/>
          <a:p>
            <a:r>
              <a:rPr lang="el-GR" sz="2800" dirty="0"/>
              <a:t>β, </a:t>
            </a:r>
            <a:r>
              <a:rPr lang="tr-TR" sz="2800" dirty="0"/>
              <a:t>artan iterasyonlarla birlikte 1.5'ten 2'ye yükselir, bu da </a:t>
            </a:r>
            <a:r>
              <a:rPr lang="tr-TR" sz="2800" dirty="0" err="1"/>
              <a:t>Lévy</a:t>
            </a:r>
            <a:r>
              <a:rPr lang="tr-TR" sz="2800" dirty="0"/>
              <a:t>(y) değerlerini azaltabilir (Denklem 2'de gösterildiği gibi). Bu nedenle, sülükler başlangıçta büyük adımlarla çözüm uzayını arayabilir ve sonraki iterasyonlarda küçük adımlarla potansiyel bölgeleri sömürebilir, bu da sülüklerin insanları aramasına yardımcı olur.</a:t>
            </a:r>
          </a:p>
        </p:txBody>
      </p:sp>
    </p:spTree>
    <p:extLst>
      <p:ext uri="{BB962C8B-B14F-4D97-AF65-F5344CB8AC3E}">
        <p14:creationId xmlns:p14="http://schemas.microsoft.com/office/powerpoint/2010/main" val="735787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Title 1">
            <a:extLst>
              <a:ext uri="{FF2B5EF4-FFF2-40B4-BE49-F238E27FC236}">
                <a16:creationId xmlns:a16="http://schemas.microsoft.com/office/drawing/2014/main" id="{C093816C-ACF4-1ADA-DE66-77261EAF4777}"/>
              </a:ext>
            </a:extLst>
          </p:cNvPr>
          <p:cNvSpPr>
            <a:spLocks noGrp="1"/>
          </p:cNvSpPr>
          <p:nvPr>
            <p:ph type="title"/>
          </p:nvPr>
        </p:nvSpPr>
        <p:spPr>
          <a:xfrm>
            <a:off x="680321" y="753228"/>
            <a:ext cx="4136123" cy="1080938"/>
          </a:xfrm>
        </p:spPr>
        <p:txBody>
          <a:bodyPr>
            <a:normAutofit/>
          </a:bodyPr>
          <a:lstStyle/>
          <a:p>
            <a:r>
              <a:rPr lang="tr-TR" sz="2400"/>
              <a:t>2.3.2 Yönlendirilmiş Sülüklerin Sömürü Stratejisi</a:t>
            </a:r>
          </a:p>
        </p:txBody>
      </p:sp>
      <p:pic>
        <p:nvPicPr>
          <p:cNvPr id="15" name="Picture 14">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BA23FD2D-C663-3093-79D6-B0B37DD13603}"/>
              </a:ext>
            </a:extLst>
          </p:cNvPr>
          <p:cNvSpPr>
            <a:spLocks noGrp="1"/>
          </p:cNvSpPr>
          <p:nvPr>
            <p:ph idx="1"/>
          </p:nvPr>
        </p:nvSpPr>
        <p:spPr>
          <a:xfrm>
            <a:off x="680321" y="2336873"/>
            <a:ext cx="4136123" cy="3599316"/>
          </a:xfrm>
        </p:spPr>
        <p:txBody>
          <a:bodyPr>
            <a:normAutofit/>
          </a:bodyPr>
          <a:lstStyle/>
          <a:p>
            <a:r>
              <a:rPr lang="tr-TR" sz="1800"/>
              <a:t>SI algoritmaları, keşif ve sömürü aşamalarına ayrılır ve önerilen BSLO da bu kurala uyar. Arama alanını birçok iterasyon boyunca keşfettikten sonra, N1 sülükleri yavaş yavaş insanlara yaklaşır ve daha yoğun uyarıcılara maruz kalarak insanların potansiyel bölgesini belirler. Bu aşamadan sonra, sülükler insanların yakınındaki L bölgesinde sömürü aşamasına girer, bu da Denklem (15) ile hesaplanır.</a:t>
            </a:r>
          </a:p>
        </p:txBody>
      </p:sp>
      <p:pic>
        <p:nvPicPr>
          <p:cNvPr id="4" name="Picture 3" descr="A white background with black text&#10;&#10;Description automatically generated">
            <a:extLst>
              <a:ext uri="{FF2B5EF4-FFF2-40B4-BE49-F238E27FC236}">
                <a16:creationId xmlns:a16="http://schemas.microsoft.com/office/drawing/2014/main" id="{36EB0D69-02A6-BA25-C76E-3BCDE2A230B4}"/>
              </a:ext>
            </a:extLst>
          </p:cNvPr>
          <p:cNvPicPr>
            <a:picLocks noChangeAspect="1"/>
          </p:cNvPicPr>
          <p:nvPr/>
        </p:nvPicPr>
        <p:blipFill>
          <a:blip r:embed="rId4"/>
          <a:stretch>
            <a:fillRect/>
          </a:stretch>
        </p:blipFill>
        <p:spPr>
          <a:xfrm>
            <a:off x="5276090" y="2263438"/>
            <a:ext cx="6303134" cy="2300644"/>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929910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Title 1">
            <a:extLst>
              <a:ext uri="{FF2B5EF4-FFF2-40B4-BE49-F238E27FC236}">
                <a16:creationId xmlns:a16="http://schemas.microsoft.com/office/drawing/2014/main" id="{C093816C-ACF4-1ADA-DE66-77261EAF4777}"/>
              </a:ext>
            </a:extLst>
          </p:cNvPr>
          <p:cNvSpPr>
            <a:spLocks noGrp="1"/>
          </p:cNvSpPr>
          <p:nvPr>
            <p:ph type="title"/>
          </p:nvPr>
        </p:nvSpPr>
        <p:spPr>
          <a:xfrm>
            <a:off x="680321" y="753228"/>
            <a:ext cx="4136123" cy="1080938"/>
          </a:xfrm>
        </p:spPr>
        <p:txBody>
          <a:bodyPr>
            <a:normAutofit/>
          </a:bodyPr>
          <a:lstStyle/>
          <a:p>
            <a:r>
              <a:rPr lang="tr-TR" sz="2400"/>
              <a:t>2.3.2 Yönlendirilmiş Sülüklerin Sömürü Stratejisi</a:t>
            </a:r>
          </a:p>
        </p:txBody>
      </p:sp>
      <p:pic>
        <p:nvPicPr>
          <p:cNvPr id="15" name="Picture 14">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BA23FD2D-C663-3093-79D6-B0B37DD13603}"/>
              </a:ext>
            </a:extLst>
          </p:cNvPr>
          <p:cNvSpPr>
            <a:spLocks noGrp="1"/>
          </p:cNvSpPr>
          <p:nvPr>
            <p:ph idx="1"/>
          </p:nvPr>
        </p:nvSpPr>
        <p:spPr>
          <a:xfrm>
            <a:off x="680321" y="2336873"/>
            <a:ext cx="4136123" cy="3599316"/>
          </a:xfrm>
        </p:spPr>
        <p:txBody>
          <a:bodyPr>
            <a:normAutofit fontScale="85000" lnSpcReduction="10000"/>
          </a:bodyPr>
          <a:lstStyle/>
          <a:p>
            <a:r>
              <a:rPr lang="tr-TR" sz="1800" dirty="0" err="1"/>
              <a:t>Wi</a:t>
            </a:r>
            <a:r>
              <a:rPr lang="tr-TR" sz="1800" dirty="0"/>
              <a:t>, av için çok küçük bir rahatsızlık katsayısıdır ve Denklem (7) ile hesaplanır. W değerinin ve keşif aşamasının farkı, b'nin yinelemelere dayanmasıdır. t &lt; 0.1 x T olduğunda, b değeri keşif aşamasındaki ile aynıdır. Birçok yinelemeden sonra (t &gt; 0.1 x T), sülükler potansiyel bölgeyi bulurlar. En iyi çözümü daha doğru bir şekilde aramak için daha küçük bir rahatsızlık katsayısı gereklidir. Bu nedenle, b 0.00001 olarak ayarlanır. L ve L4, L'nin iki boyutudur ve Denklem (16) ve Denklem (17) ile hesaplanır. Keşif aşamasında belirtildiği gibi, mevcut boyutsal konum, istismar aşamasında </a:t>
            </a:r>
            <a:r>
              <a:rPr lang="tr-TR" sz="1800" dirty="0" err="1"/>
              <a:t>i'nci</a:t>
            </a:r>
            <a:r>
              <a:rPr lang="tr-TR" sz="1800" dirty="0"/>
              <a:t> sülüğün bir sonraki </a:t>
            </a:r>
            <a:r>
              <a:rPr lang="tr-TR" sz="1800" dirty="0" err="1"/>
              <a:t>j'nci</a:t>
            </a:r>
            <a:r>
              <a:rPr lang="tr-TR" sz="1800" dirty="0"/>
              <a:t> konumunu etkileyecek ana faktördür. Bu nedenle, </a:t>
            </a:r>
            <a:r>
              <a:rPr lang="tr-TR" sz="1800" dirty="0" err="1"/>
              <a:t>rand</a:t>
            </a:r>
            <a:r>
              <a:rPr lang="tr-TR" sz="1800" dirty="0"/>
              <a:t> &lt; a olduğunda L3, aksi halde </a:t>
            </a:r>
            <a:r>
              <a:rPr lang="tr-TR" sz="1800" dirty="0" err="1"/>
              <a:t>Ly</a:t>
            </a:r>
            <a:r>
              <a:rPr lang="tr-TR" sz="1800" dirty="0"/>
              <a:t> seçilir:</a:t>
            </a:r>
          </a:p>
        </p:txBody>
      </p:sp>
      <p:pic>
        <p:nvPicPr>
          <p:cNvPr id="4" name="Picture 3">
            <a:extLst>
              <a:ext uri="{FF2B5EF4-FFF2-40B4-BE49-F238E27FC236}">
                <a16:creationId xmlns:a16="http://schemas.microsoft.com/office/drawing/2014/main" id="{36EB0D69-02A6-BA25-C76E-3BCDE2A230B4}"/>
              </a:ext>
            </a:extLst>
          </p:cNvPr>
          <p:cNvPicPr>
            <a:picLocks noChangeAspect="1"/>
          </p:cNvPicPr>
          <p:nvPr/>
        </p:nvPicPr>
        <p:blipFill>
          <a:blip r:embed="rId4"/>
          <a:srcRect/>
          <a:stretch/>
        </p:blipFill>
        <p:spPr>
          <a:xfrm>
            <a:off x="5276090" y="2688981"/>
            <a:ext cx="6303134" cy="1449557"/>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333182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E1A7-A568-F16C-FFB1-06D08314302E}"/>
              </a:ext>
            </a:extLst>
          </p:cNvPr>
          <p:cNvSpPr>
            <a:spLocks noGrp="1"/>
          </p:cNvSpPr>
          <p:nvPr>
            <p:ph type="title"/>
          </p:nvPr>
        </p:nvSpPr>
        <p:spPr/>
        <p:txBody>
          <a:bodyPr/>
          <a:lstStyle/>
          <a:p>
            <a:r>
              <a:rPr lang="tr-TR" dirty="0"/>
              <a:t>İki çalışmada 1000 iterasyon boyunca algılanan mesafe değerleri</a:t>
            </a:r>
          </a:p>
        </p:txBody>
      </p:sp>
      <p:sp>
        <p:nvSpPr>
          <p:cNvPr id="3" name="Content Placeholder 2">
            <a:extLst>
              <a:ext uri="{FF2B5EF4-FFF2-40B4-BE49-F238E27FC236}">
                <a16:creationId xmlns:a16="http://schemas.microsoft.com/office/drawing/2014/main" id="{C6505F34-8354-F821-1A07-3168F55B3F5F}"/>
              </a:ext>
            </a:extLst>
          </p:cNvPr>
          <p:cNvSpPr>
            <a:spLocks noGrp="1"/>
          </p:cNvSpPr>
          <p:nvPr>
            <p:ph idx="1"/>
          </p:nvPr>
        </p:nvSpPr>
        <p:spPr/>
        <p:txBody>
          <a:bodyPr/>
          <a:lstStyle/>
          <a:p>
            <a:endParaRPr lang="tr-TR"/>
          </a:p>
        </p:txBody>
      </p:sp>
      <p:pic>
        <p:nvPicPr>
          <p:cNvPr id="4" name="Picture 3" descr="A green and red line graph&#10;&#10;Description automatically generated">
            <a:extLst>
              <a:ext uri="{FF2B5EF4-FFF2-40B4-BE49-F238E27FC236}">
                <a16:creationId xmlns:a16="http://schemas.microsoft.com/office/drawing/2014/main" id="{669F93C5-4BF5-28D0-03E1-A0984DF2959F}"/>
              </a:ext>
            </a:extLst>
          </p:cNvPr>
          <p:cNvPicPr>
            <a:picLocks noChangeAspect="1"/>
          </p:cNvPicPr>
          <p:nvPr/>
        </p:nvPicPr>
        <p:blipFill>
          <a:blip r:embed="rId2"/>
          <a:stretch>
            <a:fillRect/>
          </a:stretch>
        </p:blipFill>
        <p:spPr>
          <a:xfrm>
            <a:off x="2391508" y="1792541"/>
            <a:ext cx="6748515" cy="5065459"/>
          </a:xfrm>
          <a:prstGeom prst="rect">
            <a:avLst/>
          </a:prstGeom>
        </p:spPr>
      </p:pic>
    </p:spTree>
    <p:extLst>
      <p:ext uri="{BB962C8B-B14F-4D97-AF65-F5344CB8AC3E}">
        <p14:creationId xmlns:p14="http://schemas.microsoft.com/office/powerpoint/2010/main" val="570163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A865E47-4365-4F21-B8EA-13B2C12BCB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2" name="Rectangle 11">
              <a:extLst>
                <a:ext uri="{FF2B5EF4-FFF2-40B4-BE49-F238E27FC236}">
                  <a16:creationId xmlns:a16="http://schemas.microsoft.com/office/drawing/2014/main" id="{0CE24988-BB27-40E5-A961-9FA7ED0DB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0BDE80E-ADE0-4E16-8F80-306A15F4D3F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3" name="Content Placeholder 2">
            <a:extLst>
              <a:ext uri="{FF2B5EF4-FFF2-40B4-BE49-F238E27FC236}">
                <a16:creationId xmlns:a16="http://schemas.microsoft.com/office/drawing/2014/main" id="{E2D3C425-8C37-947D-FA14-C3079996FB03}"/>
              </a:ext>
            </a:extLst>
          </p:cNvPr>
          <p:cNvSpPr>
            <a:spLocks noGrp="1"/>
          </p:cNvSpPr>
          <p:nvPr>
            <p:ph idx="1"/>
          </p:nvPr>
        </p:nvSpPr>
        <p:spPr>
          <a:xfrm>
            <a:off x="680322" y="2336873"/>
            <a:ext cx="5041628" cy="3599316"/>
          </a:xfrm>
        </p:spPr>
        <p:txBody>
          <a:bodyPr>
            <a:normAutofit/>
          </a:bodyPr>
          <a:lstStyle/>
          <a:p>
            <a:endParaRPr lang="tr-TR" sz="2000"/>
          </a:p>
        </p:txBody>
      </p:sp>
      <p:sp>
        <p:nvSpPr>
          <p:cNvPr id="15" name="Rectangle 14">
            <a:extLst>
              <a:ext uri="{FF2B5EF4-FFF2-40B4-BE49-F238E27FC236}">
                <a16:creationId xmlns:a16="http://schemas.microsoft.com/office/drawing/2014/main" id="{13BC1C09-8FD1-4619-B317-E9EED5E55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Title 1">
            <a:extLst>
              <a:ext uri="{FF2B5EF4-FFF2-40B4-BE49-F238E27FC236}">
                <a16:creationId xmlns:a16="http://schemas.microsoft.com/office/drawing/2014/main" id="{ABFA67C8-15A7-F46F-EFDF-9D147DE2FC3B}"/>
              </a:ext>
            </a:extLst>
          </p:cNvPr>
          <p:cNvSpPr>
            <a:spLocks noGrp="1"/>
          </p:cNvSpPr>
          <p:nvPr>
            <p:ph type="title"/>
          </p:nvPr>
        </p:nvSpPr>
        <p:spPr>
          <a:xfrm>
            <a:off x="680321" y="753228"/>
            <a:ext cx="5041629" cy="1080938"/>
          </a:xfrm>
        </p:spPr>
        <p:txBody>
          <a:bodyPr>
            <a:normAutofit/>
          </a:bodyPr>
          <a:lstStyle/>
          <a:p>
            <a:r>
              <a:rPr lang="tr-TR" dirty="0"/>
              <a:t>BSLO </a:t>
            </a:r>
            <a:r>
              <a:rPr lang="tr-TR" dirty="0" err="1"/>
              <a:t>Pseudo</a:t>
            </a:r>
            <a:r>
              <a:rPr lang="tr-TR" dirty="0"/>
              <a:t>-kodu</a:t>
            </a:r>
          </a:p>
        </p:txBody>
      </p:sp>
      <p:pic>
        <p:nvPicPr>
          <p:cNvPr id="17" name="Picture 16">
            <a:extLst>
              <a:ext uri="{FF2B5EF4-FFF2-40B4-BE49-F238E27FC236}">
                <a16:creationId xmlns:a16="http://schemas.microsoft.com/office/drawing/2014/main" id="{D3143E80-C928-46DB-9299-0BD06348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AEB8C6D1-561D-2F52-88AB-FB96CBDB24DD}"/>
              </a:ext>
            </a:extLst>
          </p:cNvPr>
          <p:cNvPicPr>
            <a:picLocks noChangeAspect="1"/>
          </p:cNvPicPr>
          <p:nvPr/>
        </p:nvPicPr>
        <p:blipFill rotWithShape="1">
          <a:blip r:embed="rId4"/>
          <a:srcRect r="-1" b="691"/>
          <a:stretch/>
        </p:blipFill>
        <p:spPr>
          <a:xfrm>
            <a:off x="6092824" y="-1"/>
            <a:ext cx="6092823" cy="6856310"/>
          </a:xfrm>
          <a:prstGeom prst="rect">
            <a:avLst/>
          </a:prstGeom>
          <a:ln>
            <a:noFill/>
          </a:ln>
          <a:effectLst/>
        </p:spPr>
      </p:pic>
    </p:spTree>
    <p:extLst>
      <p:ext uri="{BB962C8B-B14F-4D97-AF65-F5344CB8AC3E}">
        <p14:creationId xmlns:p14="http://schemas.microsoft.com/office/powerpoint/2010/main" val="2195429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F24E-517E-88D6-A0FA-484D4F2B066E}"/>
              </a:ext>
            </a:extLst>
          </p:cNvPr>
          <p:cNvSpPr>
            <a:spLocks noGrp="1"/>
          </p:cNvSpPr>
          <p:nvPr>
            <p:ph type="title"/>
          </p:nvPr>
        </p:nvSpPr>
        <p:spPr>
          <a:xfrm>
            <a:off x="680321" y="753228"/>
            <a:ext cx="9613861" cy="1080938"/>
          </a:xfrm>
        </p:spPr>
        <p:txBody>
          <a:bodyPr>
            <a:normAutofit/>
          </a:bodyPr>
          <a:lstStyle/>
          <a:p>
            <a:r>
              <a:rPr lang="tr-TR" sz="3600" dirty="0"/>
              <a:t>2.3.3 Yönlü Sülüklerin Yönlendirme Mekanizması</a:t>
            </a:r>
            <a:endParaRPr lang="tr-TR" dirty="0"/>
          </a:p>
        </p:txBody>
      </p:sp>
      <p:sp>
        <p:nvSpPr>
          <p:cNvPr id="3" name="Content Placeholder 2">
            <a:extLst>
              <a:ext uri="{FF2B5EF4-FFF2-40B4-BE49-F238E27FC236}">
                <a16:creationId xmlns:a16="http://schemas.microsoft.com/office/drawing/2014/main" id="{8A181CA7-1EFA-8D8C-61AC-81AC127E37B7}"/>
              </a:ext>
            </a:extLst>
          </p:cNvPr>
          <p:cNvSpPr>
            <a:spLocks noGrp="1"/>
          </p:cNvSpPr>
          <p:nvPr>
            <p:ph idx="1"/>
          </p:nvPr>
        </p:nvSpPr>
        <p:spPr>
          <a:xfrm>
            <a:off x="212860" y="2336873"/>
            <a:ext cx="11979140" cy="4081512"/>
          </a:xfrm>
        </p:spPr>
        <p:txBody>
          <a:bodyPr>
            <a:normAutofit fontScale="70000" lnSpcReduction="20000"/>
          </a:bodyPr>
          <a:lstStyle/>
          <a:p>
            <a:pPr>
              <a:lnSpc>
                <a:spcPct val="120000"/>
              </a:lnSpc>
            </a:pPr>
            <a:r>
              <a:rPr lang="en-US" sz="2800" dirty="0" err="1"/>
              <a:t>Keşif</a:t>
            </a:r>
            <a:r>
              <a:rPr lang="en-US" sz="2800" dirty="0"/>
              <a:t> </a:t>
            </a:r>
            <a:r>
              <a:rPr lang="en-US" sz="2800" dirty="0" err="1"/>
              <a:t>ve</a:t>
            </a:r>
            <a:r>
              <a:rPr lang="en-US" sz="2800" dirty="0"/>
              <a:t> </a:t>
            </a:r>
            <a:r>
              <a:rPr lang="en-US" sz="2800" dirty="0" err="1"/>
              <a:t>sömürü</a:t>
            </a:r>
            <a:r>
              <a:rPr lang="en-US" sz="2800" dirty="0"/>
              <a:t> </a:t>
            </a:r>
            <a:r>
              <a:rPr lang="en-US" sz="2800" dirty="0" err="1"/>
              <a:t>için</a:t>
            </a:r>
            <a:r>
              <a:rPr lang="en-US" sz="2800" dirty="0"/>
              <a:t> </a:t>
            </a:r>
            <a:r>
              <a:rPr lang="en-US" sz="2800" dirty="0" err="1"/>
              <a:t>bir</a:t>
            </a:r>
            <a:r>
              <a:rPr lang="en-US" sz="2800" dirty="0"/>
              <a:t> </a:t>
            </a:r>
            <a:r>
              <a:rPr lang="en-US" sz="2800" dirty="0" err="1"/>
              <a:t>geçiş</a:t>
            </a:r>
            <a:r>
              <a:rPr lang="en-US" sz="2800" dirty="0"/>
              <a:t> </a:t>
            </a:r>
            <a:r>
              <a:rPr lang="en-US" sz="2800" dirty="0" err="1"/>
              <a:t>mekanizması</a:t>
            </a:r>
            <a:r>
              <a:rPr lang="en-US" sz="2800" dirty="0"/>
              <a:t> </a:t>
            </a:r>
            <a:r>
              <a:rPr lang="en-US" sz="2800" dirty="0" err="1"/>
              <a:t>gereklidir</a:t>
            </a:r>
            <a:r>
              <a:rPr lang="en-US" sz="2800" dirty="0"/>
              <a:t>. </a:t>
            </a:r>
            <a:r>
              <a:rPr lang="en-US" sz="2800" dirty="0" err="1"/>
              <a:t>Algılanan</a:t>
            </a:r>
            <a:r>
              <a:rPr lang="en-US" sz="2800" dirty="0"/>
              <a:t> </a:t>
            </a:r>
            <a:r>
              <a:rPr lang="en-US" sz="2800" dirty="0" err="1"/>
              <a:t>mesafe</a:t>
            </a:r>
            <a:r>
              <a:rPr lang="en-US" sz="2800" dirty="0"/>
              <a:t> (PD), </a:t>
            </a:r>
            <a:r>
              <a:rPr lang="en-US" sz="2800" dirty="0" err="1"/>
              <a:t>sülüklerin</a:t>
            </a:r>
            <a:r>
              <a:rPr lang="en-US" sz="2800" dirty="0"/>
              <a:t> </a:t>
            </a:r>
            <a:r>
              <a:rPr lang="en-US" sz="2800" dirty="0" err="1"/>
              <a:t>insanlardan</a:t>
            </a:r>
            <a:r>
              <a:rPr lang="en-US" sz="2800" dirty="0"/>
              <a:t> </a:t>
            </a:r>
            <a:r>
              <a:rPr lang="en-US" sz="2800" dirty="0" err="1"/>
              <a:t>algıladıkları</a:t>
            </a:r>
            <a:r>
              <a:rPr lang="en-US" sz="2800" dirty="0"/>
              <a:t> </a:t>
            </a:r>
            <a:r>
              <a:rPr lang="en-US" sz="2800" dirty="0" err="1"/>
              <a:t>mesafeyi</a:t>
            </a:r>
            <a:r>
              <a:rPr lang="en-US" sz="2800" dirty="0"/>
              <a:t> </a:t>
            </a:r>
            <a:r>
              <a:rPr lang="en-US" sz="2800" dirty="0" err="1"/>
              <a:t>taklit</a:t>
            </a:r>
            <a:r>
              <a:rPr lang="en-US" sz="2800" dirty="0"/>
              <a:t> </a:t>
            </a:r>
            <a:r>
              <a:rPr lang="en-US" sz="2800" dirty="0" err="1"/>
              <a:t>etmek</a:t>
            </a:r>
            <a:r>
              <a:rPr lang="en-US" sz="2800" dirty="0"/>
              <a:t> </a:t>
            </a:r>
            <a:r>
              <a:rPr lang="en-US" sz="2800" dirty="0" err="1"/>
              <a:t>üzere</a:t>
            </a:r>
            <a:r>
              <a:rPr lang="en-US" sz="2800" dirty="0"/>
              <a:t> </a:t>
            </a:r>
            <a:r>
              <a:rPr lang="en-US" sz="2800" dirty="0" err="1"/>
              <a:t>tasarlanmıştır</a:t>
            </a:r>
            <a:r>
              <a:rPr lang="en-US" sz="2800" dirty="0"/>
              <a:t>. </a:t>
            </a:r>
            <a:r>
              <a:rPr lang="en-US" sz="2800" dirty="0" err="1"/>
              <a:t>Çoğu</a:t>
            </a:r>
            <a:r>
              <a:rPr lang="en-US" sz="2800" dirty="0"/>
              <a:t> </a:t>
            </a:r>
            <a:r>
              <a:rPr lang="en-US" sz="2800" dirty="0" err="1"/>
              <a:t>yönlü</a:t>
            </a:r>
            <a:r>
              <a:rPr lang="en-US" sz="2800" dirty="0"/>
              <a:t> </a:t>
            </a:r>
            <a:r>
              <a:rPr lang="en-US" sz="2800" dirty="0" err="1"/>
              <a:t>sülük</a:t>
            </a:r>
            <a:r>
              <a:rPr lang="en-US" sz="2800" dirty="0"/>
              <a:t> </a:t>
            </a:r>
            <a:r>
              <a:rPr lang="en-US" sz="2800" dirty="0" err="1"/>
              <a:t>başlangıçta</a:t>
            </a:r>
            <a:r>
              <a:rPr lang="en-US" sz="2800" dirty="0"/>
              <a:t> </a:t>
            </a:r>
            <a:r>
              <a:rPr lang="en-US" sz="2800" dirty="0" err="1"/>
              <a:t>insanları</a:t>
            </a:r>
            <a:r>
              <a:rPr lang="en-US" sz="2800" dirty="0"/>
              <a:t> </a:t>
            </a:r>
            <a:r>
              <a:rPr lang="en-US" sz="2800" dirty="0" err="1"/>
              <a:t>keşfeder</a:t>
            </a:r>
            <a:r>
              <a:rPr lang="en-US" sz="2800" dirty="0"/>
              <a:t>. </a:t>
            </a:r>
            <a:r>
              <a:rPr lang="en-US" sz="2800" dirty="0" err="1"/>
              <a:t>Başlangıçta</a:t>
            </a:r>
            <a:r>
              <a:rPr lang="en-US" sz="2800" dirty="0"/>
              <a:t>, </a:t>
            </a:r>
            <a:r>
              <a:rPr lang="en-US" sz="2800" dirty="0" err="1"/>
              <a:t>sülükler</a:t>
            </a:r>
            <a:r>
              <a:rPr lang="en-US" sz="2800" dirty="0"/>
              <a:t> </a:t>
            </a:r>
            <a:r>
              <a:rPr lang="en-US" sz="2800" dirty="0" err="1"/>
              <a:t>genellikle</a:t>
            </a:r>
            <a:r>
              <a:rPr lang="en-US" sz="2800" dirty="0"/>
              <a:t> </a:t>
            </a:r>
            <a:r>
              <a:rPr lang="en-US" sz="2800" dirty="0" err="1"/>
              <a:t>insanlardan</a:t>
            </a:r>
            <a:r>
              <a:rPr lang="en-US" sz="2800" dirty="0"/>
              <a:t> </a:t>
            </a:r>
            <a:r>
              <a:rPr lang="en-US" sz="2800" dirty="0" err="1"/>
              <a:t>uzak</a:t>
            </a:r>
            <a:r>
              <a:rPr lang="en-US" sz="2800" dirty="0"/>
              <a:t> </a:t>
            </a:r>
            <a:r>
              <a:rPr lang="en-US" sz="2800" dirty="0" err="1"/>
              <a:t>olduklarını</a:t>
            </a:r>
            <a:r>
              <a:rPr lang="en-US" sz="2800" dirty="0"/>
              <a:t> </a:t>
            </a:r>
            <a:r>
              <a:rPr lang="en-US" sz="2800" dirty="0" err="1"/>
              <a:t>hisseder</a:t>
            </a:r>
            <a:r>
              <a:rPr lang="en-US" sz="2800" dirty="0"/>
              <a:t>, </a:t>
            </a:r>
            <a:r>
              <a:rPr lang="en-US" sz="2800" dirty="0" err="1"/>
              <a:t>bu</a:t>
            </a:r>
            <a:r>
              <a:rPr lang="en-US" sz="2800" dirty="0"/>
              <a:t> </a:t>
            </a:r>
            <a:r>
              <a:rPr lang="en-US" sz="2800" dirty="0" err="1"/>
              <a:t>nedenle</a:t>
            </a:r>
            <a:r>
              <a:rPr lang="en-US" sz="2800" dirty="0"/>
              <a:t> PD </a:t>
            </a:r>
            <a:r>
              <a:rPr lang="en-US" sz="2800" dirty="0" err="1"/>
              <a:t>değerleri</a:t>
            </a:r>
            <a:r>
              <a:rPr lang="en-US" sz="2800" dirty="0"/>
              <a:t> </a:t>
            </a:r>
            <a:r>
              <a:rPr lang="en-US" sz="2800" dirty="0" err="1"/>
              <a:t>büyük</a:t>
            </a:r>
            <a:r>
              <a:rPr lang="en-US" sz="2800" dirty="0"/>
              <a:t> </a:t>
            </a:r>
            <a:r>
              <a:rPr lang="en-US" sz="2800" dirty="0" err="1"/>
              <a:t>olur</a:t>
            </a:r>
            <a:r>
              <a:rPr lang="en-US" sz="2800" dirty="0"/>
              <a:t>. </a:t>
            </a:r>
            <a:r>
              <a:rPr lang="en-US" sz="2800" dirty="0" err="1"/>
              <a:t>Ancak</a:t>
            </a:r>
            <a:r>
              <a:rPr lang="en-US" sz="2800" dirty="0"/>
              <a:t> </a:t>
            </a:r>
            <a:r>
              <a:rPr lang="en-US" sz="2800" dirty="0" err="1"/>
              <a:t>bazı</a:t>
            </a:r>
            <a:r>
              <a:rPr lang="en-US" sz="2800" dirty="0"/>
              <a:t> </a:t>
            </a:r>
            <a:r>
              <a:rPr lang="en-US" sz="2800" dirty="0" err="1"/>
              <a:t>sülükler</a:t>
            </a:r>
            <a:r>
              <a:rPr lang="en-US" sz="2800" dirty="0"/>
              <a:t> </a:t>
            </a:r>
            <a:r>
              <a:rPr lang="en-US" sz="2800" dirty="0" err="1"/>
              <a:t>başlangıçta</a:t>
            </a:r>
            <a:r>
              <a:rPr lang="en-US" sz="2800" dirty="0"/>
              <a:t> </a:t>
            </a:r>
            <a:r>
              <a:rPr lang="en-US" sz="2800" dirty="0" err="1"/>
              <a:t>insanlara</a:t>
            </a:r>
            <a:r>
              <a:rPr lang="en-US" sz="2800" dirty="0"/>
              <a:t> </a:t>
            </a:r>
            <a:r>
              <a:rPr lang="en-US" sz="2800" dirty="0" err="1"/>
              <a:t>daha</a:t>
            </a:r>
            <a:r>
              <a:rPr lang="en-US" sz="2800" dirty="0"/>
              <a:t> </a:t>
            </a:r>
            <a:r>
              <a:rPr lang="en-US" sz="2800" dirty="0" err="1"/>
              <a:t>yakın</a:t>
            </a:r>
            <a:r>
              <a:rPr lang="en-US" sz="2800" dirty="0"/>
              <a:t> </a:t>
            </a:r>
            <a:r>
              <a:rPr lang="en-US" sz="2800" dirty="0" err="1"/>
              <a:t>olabilir</a:t>
            </a:r>
            <a:r>
              <a:rPr lang="en-US" sz="2800" dirty="0"/>
              <a:t>, </a:t>
            </a:r>
            <a:r>
              <a:rPr lang="en-US" sz="2800" dirty="0" err="1"/>
              <a:t>bu</a:t>
            </a:r>
            <a:r>
              <a:rPr lang="en-US" sz="2800" dirty="0"/>
              <a:t> </a:t>
            </a:r>
            <a:r>
              <a:rPr lang="en-US" sz="2800" dirty="0" err="1"/>
              <a:t>durumu</a:t>
            </a:r>
            <a:r>
              <a:rPr lang="en-US" sz="2800" dirty="0"/>
              <a:t> </a:t>
            </a:r>
            <a:r>
              <a:rPr lang="en-US" sz="2800" dirty="0" err="1"/>
              <a:t>taklit</a:t>
            </a:r>
            <a:r>
              <a:rPr lang="en-US" sz="2800" dirty="0"/>
              <a:t> </a:t>
            </a:r>
            <a:r>
              <a:rPr lang="en-US" sz="2800" dirty="0" err="1"/>
              <a:t>etmek</a:t>
            </a:r>
            <a:r>
              <a:rPr lang="en-US" sz="2800" dirty="0"/>
              <a:t> </a:t>
            </a:r>
            <a:r>
              <a:rPr lang="en-US" sz="2800" dirty="0" err="1"/>
              <a:t>için</a:t>
            </a:r>
            <a:r>
              <a:rPr lang="en-US" sz="2800" dirty="0"/>
              <a:t> PD </a:t>
            </a:r>
            <a:r>
              <a:rPr lang="en-US" sz="2800" dirty="0" err="1"/>
              <a:t>Denklem</a:t>
            </a:r>
            <a:r>
              <a:rPr lang="en-US" sz="2800" dirty="0"/>
              <a:t> (12) </a:t>
            </a:r>
            <a:r>
              <a:rPr lang="en-US" sz="2800" dirty="0" err="1"/>
              <a:t>ile</a:t>
            </a:r>
            <a:r>
              <a:rPr lang="en-US" sz="2800" dirty="0"/>
              <a:t> </a:t>
            </a:r>
            <a:r>
              <a:rPr lang="en-US" sz="2800" dirty="0" err="1"/>
              <a:t>hesaplanır</a:t>
            </a:r>
            <a:r>
              <a:rPr lang="en-US" sz="2800" dirty="0"/>
              <a:t>; </a:t>
            </a:r>
            <a:r>
              <a:rPr lang="en-US" sz="2800" dirty="0" err="1"/>
              <a:t>Denklem</a:t>
            </a:r>
            <a:r>
              <a:rPr lang="en-US" sz="2800" dirty="0"/>
              <a:t> (12), </a:t>
            </a:r>
            <a:r>
              <a:rPr lang="en-US" sz="2800" dirty="0" err="1"/>
              <a:t>Denklem</a:t>
            </a:r>
            <a:r>
              <a:rPr lang="en-US" sz="2800" dirty="0"/>
              <a:t> (13)'de </a:t>
            </a:r>
            <a:r>
              <a:rPr lang="en-US" sz="2800" dirty="0" err="1"/>
              <a:t>gösterilen</a:t>
            </a:r>
            <a:r>
              <a:rPr lang="en-US" sz="2800" dirty="0"/>
              <a:t> </a:t>
            </a:r>
            <a:r>
              <a:rPr lang="en-US" sz="2800" dirty="0" err="1"/>
              <a:t>iki</a:t>
            </a:r>
            <a:r>
              <a:rPr lang="en-US" sz="2800" dirty="0"/>
              <a:t> </a:t>
            </a:r>
            <a:r>
              <a:rPr lang="en-US" sz="2800" dirty="0" err="1"/>
              <a:t>senaryoya</a:t>
            </a:r>
            <a:r>
              <a:rPr lang="en-US" sz="2800" dirty="0"/>
              <a:t> </a:t>
            </a:r>
            <a:r>
              <a:rPr lang="en-US" sz="2800" dirty="0" err="1"/>
              <a:t>dayanmaktadır</a:t>
            </a:r>
            <a:r>
              <a:rPr lang="en-US" sz="2800" dirty="0"/>
              <a:t>. </a:t>
            </a:r>
            <a:r>
              <a:rPr lang="en-US" sz="2800" dirty="0" err="1"/>
              <a:t>İterasyonlar</a:t>
            </a:r>
            <a:r>
              <a:rPr lang="en-US" sz="2800" dirty="0"/>
              <a:t> </a:t>
            </a:r>
            <a:r>
              <a:rPr lang="en-US" sz="2800" dirty="0" err="1"/>
              <a:t>ilerledikçe</a:t>
            </a:r>
            <a:r>
              <a:rPr lang="en-US" sz="2800" dirty="0"/>
              <a:t>, </a:t>
            </a:r>
            <a:r>
              <a:rPr lang="en-US" sz="2800" dirty="0" err="1"/>
              <a:t>sülükler</a:t>
            </a:r>
            <a:r>
              <a:rPr lang="en-US" sz="2800" dirty="0"/>
              <a:t> optimal </a:t>
            </a:r>
            <a:r>
              <a:rPr lang="en-US" sz="2800" dirty="0" err="1"/>
              <a:t>çözüme</a:t>
            </a:r>
            <a:r>
              <a:rPr lang="en-US" sz="2800" dirty="0"/>
              <a:t> </a:t>
            </a:r>
            <a:r>
              <a:rPr lang="en-US" sz="2800" dirty="0" err="1"/>
              <a:t>daha</a:t>
            </a:r>
            <a:r>
              <a:rPr lang="en-US" sz="2800" dirty="0"/>
              <a:t> </a:t>
            </a:r>
            <a:r>
              <a:rPr lang="en-US" sz="2800" dirty="0" err="1"/>
              <a:t>yakın</a:t>
            </a:r>
            <a:r>
              <a:rPr lang="en-US" sz="2800" dirty="0"/>
              <a:t> hale </a:t>
            </a:r>
            <a:r>
              <a:rPr lang="en-US" sz="2800" dirty="0" err="1"/>
              <a:t>gelir</a:t>
            </a:r>
            <a:r>
              <a:rPr lang="en-US" sz="2800" dirty="0"/>
              <a:t> </a:t>
            </a:r>
            <a:r>
              <a:rPr lang="en-US" sz="2800" dirty="0" err="1"/>
              <a:t>veya</a:t>
            </a:r>
            <a:r>
              <a:rPr lang="en-US" sz="2800" dirty="0"/>
              <a:t> </a:t>
            </a:r>
            <a:r>
              <a:rPr lang="en-US" sz="2800" dirty="0" err="1"/>
              <a:t>ona</a:t>
            </a:r>
            <a:r>
              <a:rPr lang="en-US" sz="2800" dirty="0"/>
              <a:t> </a:t>
            </a:r>
            <a:r>
              <a:rPr lang="en-US" sz="2800" dirty="0" err="1"/>
              <a:t>ulaşabilir</a:t>
            </a:r>
            <a:r>
              <a:rPr lang="en-US" sz="2800" dirty="0"/>
              <a:t>. Bu </a:t>
            </a:r>
            <a:r>
              <a:rPr lang="en-US" sz="2800" dirty="0" err="1"/>
              <a:t>nedenle</a:t>
            </a:r>
            <a:r>
              <a:rPr lang="en-US" sz="2800" dirty="0"/>
              <a:t>, PD </a:t>
            </a:r>
            <a:r>
              <a:rPr lang="en-US" sz="2800" dirty="0" err="1"/>
              <a:t>değeri</a:t>
            </a:r>
            <a:r>
              <a:rPr lang="en-US" sz="2800" dirty="0"/>
              <a:t> </a:t>
            </a:r>
            <a:r>
              <a:rPr lang="en-US" sz="2800" dirty="0" err="1"/>
              <a:t>zamanla</a:t>
            </a:r>
            <a:r>
              <a:rPr lang="en-US" sz="2800" dirty="0"/>
              <a:t> </a:t>
            </a:r>
            <a:r>
              <a:rPr lang="en-US" sz="2800" dirty="0" err="1"/>
              <a:t>azalır</a:t>
            </a:r>
            <a:r>
              <a:rPr lang="en-US" sz="2800" dirty="0"/>
              <a:t>. PD ≥ 1 </a:t>
            </a:r>
            <a:r>
              <a:rPr lang="en-US" sz="2800" dirty="0" err="1"/>
              <a:t>olduğunda</a:t>
            </a:r>
            <a:r>
              <a:rPr lang="en-US" sz="2800" dirty="0"/>
              <a:t>, </a:t>
            </a:r>
            <a:r>
              <a:rPr lang="en-US" sz="2800" dirty="0" err="1"/>
              <a:t>sülükler</a:t>
            </a:r>
            <a:r>
              <a:rPr lang="en-US" sz="2800" dirty="0"/>
              <a:t> </a:t>
            </a:r>
            <a:r>
              <a:rPr lang="en-US" sz="2800" dirty="0" err="1"/>
              <a:t>kendilerini</a:t>
            </a:r>
            <a:r>
              <a:rPr lang="en-US" sz="2800" dirty="0"/>
              <a:t> </a:t>
            </a:r>
            <a:r>
              <a:rPr lang="en-US" sz="2800" dirty="0" err="1"/>
              <a:t>insanlardan</a:t>
            </a:r>
            <a:r>
              <a:rPr lang="en-US" sz="2800" dirty="0"/>
              <a:t> </a:t>
            </a:r>
            <a:r>
              <a:rPr lang="en-US" sz="2800" dirty="0" err="1"/>
              <a:t>uzakta</a:t>
            </a:r>
            <a:r>
              <a:rPr lang="en-US" sz="2800" dirty="0"/>
              <a:t> </a:t>
            </a:r>
            <a:r>
              <a:rPr lang="en-US" sz="2800" dirty="0" err="1"/>
              <a:t>hisseder</a:t>
            </a:r>
            <a:r>
              <a:rPr lang="en-US" sz="2800" dirty="0"/>
              <a:t> </a:t>
            </a:r>
            <a:r>
              <a:rPr lang="en-US" sz="2800" dirty="0" err="1"/>
              <a:t>ve</a:t>
            </a:r>
            <a:r>
              <a:rPr lang="en-US" sz="2800" dirty="0"/>
              <a:t> </a:t>
            </a:r>
            <a:r>
              <a:rPr lang="en-US" sz="2800" dirty="0" err="1"/>
              <a:t>BSLO'nun</a:t>
            </a:r>
            <a:r>
              <a:rPr lang="en-US" sz="2800" dirty="0"/>
              <a:t> </a:t>
            </a:r>
            <a:r>
              <a:rPr lang="en-US" sz="2800" dirty="0" err="1"/>
              <a:t>keşif</a:t>
            </a:r>
            <a:r>
              <a:rPr lang="en-US" sz="2800" dirty="0"/>
              <a:t> </a:t>
            </a:r>
            <a:r>
              <a:rPr lang="en-US" sz="2800" dirty="0" err="1"/>
              <a:t>aşamasına</a:t>
            </a:r>
            <a:r>
              <a:rPr lang="en-US" sz="2800" dirty="0"/>
              <a:t> </a:t>
            </a:r>
            <a:r>
              <a:rPr lang="en-US" sz="2800" dirty="0" err="1"/>
              <a:t>girer</a:t>
            </a:r>
            <a:r>
              <a:rPr lang="en-US" sz="2800" dirty="0"/>
              <a:t>. </a:t>
            </a:r>
            <a:r>
              <a:rPr lang="en-US" sz="2800" dirty="0" err="1"/>
              <a:t>Aksi</a:t>
            </a:r>
            <a:r>
              <a:rPr lang="en-US" sz="2800" dirty="0"/>
              <a:t> </a:t>
            </a:r>
            <a:r>
              <a:rPr lang="en-US" sz="2800" dirty="0" err="1"/>
              <a:t>takdirde</a:t>
            </a:r>
            <a:r>
              <a:rPr lang="en-US" sz="2800" dirty="0"/>
              <a:t>, </a:t>
            </a:r>
            <a:r>
              <a:rPr lang="en-US" sz="2800" dirty="0" err="1"/>
              <a:t>sülükler</a:t>
            </a:r>
            <a:r>
              <a:rPr lang="en-US" sz="2800" dirty="0"/>
              <a:t> </a:t>
            </a:r>
            <a:r>
              <a:rPr lang="en-US" sz="2800" dirty="0" err="1"/>
              <a:t>kendilerini</a:t>
            </a:r>
            <a:r>
              <a:rPr lang="en-US" sz="2800" dirty="0"/>
              <a:t> </a:t>
            </a:r>
            <a:r>
              <a:rPr lang="en-US" sz="2800" dirty="0" err="1"/>
              <a:t>insanlara</a:t>
            </a:r>
            <a:r>
              <a:rPr lang="en-US" sz="2800" dirty="0"/>
              <a:t> </a:t>
            </a:r>
            <a:r>
              <a:rPr lang="en-US" sz="2800" dirty="0" err="1"/>
              <a:t>daha</a:t>
            </a:r>
            <a:r>
              <a:rPr lang="en-US" sz="2800" dirty="0"/>
              <a:t> </a:t>
            </a:r>
            <a:r>
              <a:rPr lang="en-US" sz="2800" dirty="0" err="1"/>
              <a:t>yakın</a:t>
            </a:r>
            <a:r>
              <a:rPr lang="en-US" sz="2800" dirty="0"/>
              <a:t> </a:t>
            </a:r>
            <a:r>
              <a:rPr lang="en-US" sz="2800" dirty="0" err="1"/>
              <a:t>hisseder</a:t>
            </a:r>
            <a:r>
              <a:rPr lang="en-US" sz="2800" dirty="0"/>
              <a:t> </a:t>
            </a:r>
            <a:r>
              <a:rPr lang="en-US" sz="2800" dirty="0" err="1"/>
              <a:t>ve</a:t>
            </a:r>
            <a:r>
              <a:rPr lang="en-US" sz="2800" dirty="0"/>
              <a:t> </a:t>
            </a:r>
            <a:r>
              <a:rPr lang="en-US" sz="2800" dirty="0" err="1"/>
              <a:t>BSLO'nun</a:t>
            </a:r>
            <a:r>
              <a:rPr lang="en-US" sz="2800" dirty="0"/>
              <a:t> </a:t>
            </a:r>
            <a:r>
              <a:rPr lang="en-US" sz="2800" dirty="0" err="1"/>
              <a:t>sömürü</a:t>
            </a:r>
            <a:r>
              <a:rPr lang="en-US" sz="2800" dirty="0"/>
              <a:t> </a:t>
            </a:r>
            <a:r>
              <a:rPr lang="en-US" sz="2800" dirty="0" err="1"/>
              <a:t>aşamasına</a:t>
            </a:r>
            <a:r>
              <a:rPr lang="en-US" sz="2800" dirty="0"/>
              <a:t> </a:t>
            </a:r>
            <a:r>
              <a:rPr lang="en-US" sz="2800" dirty="0" err="1"/>
              <a:t>girer</a:t>
            </a:r>
            <a:r>
              <a:rPr lang="en-US" sz="2800" dirty="0"/>
              <a:t>. </a:t>
            </a:r>
            <a:r>
              <a:rPr lang="en-US" sz="2800" dirty="0" err="1"/>
              <a:t>İterasyonlar</a:t>
            </a:r>
            <a:r>
              <a:rPr lang="en-US" sz="2800" dirty="0"/>
              <a:t> </a:t>
            </a:r>
            <a:r>
              <a:rPr lang="en-US" sz="2800" dirty="0" err="1"/>
              <a:t>boyunca</a:t>
            </a:r>
            <a:r>
              <a:rPr lang="en-US" sz="2800" dirty="0"/>
              <a:t> PD </a:t>
            </a:r>
            <a:r>
              <a:rPr lang="en-US" sz="2800" dirty="0" err="1"/>
              <a:t>değerleri</a:t>
            </a:r>
            <a:r>
              <a:rPr lang="en-US" sz="2800" dirty="0"/>
              <a:t> </a:t>
            </a:r>
            <a:r>
              <a:rPr lang="en-US" sz="2800" dirty="0" err="1"/>
              <a:t>Şekil</a:t>
            </a:r>
            <a:r>
              <a:rPr lang="en-US" sz="2800" dirty="0"/>
              <a:t> 3'te </a:t>
            </a:r>
            <a:r>
              <a:rPr lang="en-US" sz="2800" dirty="0" err="1"/>
              <a:t>gösterilmiştir</a:t>
            </a:r>
            <a:r>
              <a:rPr lang="en-US" sz="2800" dirty="0"/>
              <a:t>. </a:t>
            </a:r>
            <a:r>
              <a:rPr lang="en-US" sz="2800" dirty="0" err="1"/>
              <a:t>Yönlü</a:t>
            </a:r>
            <a:r>
              <a:rPr lang="en-US" sz="2800" dirty="0"/>
              <a:t> </a:t>
            </a:r>
            <a:r>
              <a:rPr lang="en-US" sz="2800" dirty="0" err="1"/>
              <a:t>sülükler</a:t>
            </a:r>
            <a:r>
              <a:rPr lang="en-US" sz="2800" dirty="0"/>
              <a:t> </a:t>
            </a:r>
            <a:r>
              <a:rPr lang="en-US" sz="2800" dirty="0" err="1"/>
              <a:t>genellikle</a:t>
            </a:r>
            <a:r>
              <a:rPr lang="en-US" sz="2800" dirty="0"/>
              <a:t> </a:t>
            </a:r>
            <a:r>
              <a:rPr lang="en-US" sz="2800" dirty="0" err="1"/>
              <a:t>başlangıçta</a:t>
            </a:r>
            <a:r>
              <a:rPr lang="en-US" sz="2800" dirty="0"/>
              <a:t> </a:t>
            </a:r>
            <a:r>
              <a:rPr lang="en-US" sz="2800" dirty="0" err="1"/>
              <a:t>keşif</a:t>
            </a:r>
            <a:r>
              <a:rPr lang="en-US" sz="2800" dirty="0"/>
              <a:t> </a:t>
            </a:r>
            <a:r>
              <a:rPr lang="en-US" sz="2800" dirty="0" err="1"/>
              <a:t>yapar</a:t>
            </a:r>
            <a:r>
              <a:rPr lang="en-US" sz="2800" dirty="0"/>
              <a:t> </a:t>
            </a:r>
            <a:r>
              <a:rPr lang="en-US" sz="2800" dirty="0" err="1"/>
              <a:t>ve</a:t>
            </a:r>
            <a:r>
              <a:rPr lang="en-US" sz="2800" dirty="0"/>
              <a:t> </a:t>
            </a:r>
            <a:r>
              <a:rPr lang="en-US" sz="2800" dirty="0" err="1"/>
              <a:t>sonraki</a:t>
            </a:r>
            <a:r>
              <a:rPr lang="en-US" sz="2800" dirty="0"/>
              <a:t> </a:t>
            </a:r>
            <a:r>
              <a:rPr lang="en-US" sz="2800" dirty="0" err="1"/>
              <a:t>iterasyonlarda</a:t>
            </a:r>
            <a:r>
              <a:rPr lang="en-US" sz="2800" dirty="0"/>
              <a:t> </a:t>
            </a:r>
            <a:r>
              <a:rPr lang="en-US" sz="2800" dirty="0" err="1"/>
              <a:t>sömürü</a:t>
            </a:r>
            <a:r>
              <a:rPr lang="en-US" sz="2800" dirty="0"/>
              <a:t> </a:t>
            </a:r>
            <a:r>
              <a:rPr lang="en-US" sz="2800" dirty="0" err="1"/>
              <a:t>yapar</a:t>
            </a:r>
            <a:r>
              <a:rPr lang="en-US" sz="2800" dirty="0"/>
              <a:t>. </a:t>
            </a:r>
            <a:r>
              <a:rPr lang="en-US" sz="2800" dirty="0" err="1"/>
              <a:t>Sömürü</a:t>
            </a:r>
            <a:r>
              <a:rPr lang="en-US" sz="2800" dirty="0"/>
              <a:t> </a:t>
            </a:r>
            <a:r>
              <a:rPr lang="en-US" sz="2800" dirty="0" err="1"/>
              <a:t>süreci</a:t>
            </a:r>
            <a:r>
              <a:rPr lang="en-US" sz="2800" dirty="0"/>
              <a:t> </a:t>
            </a:r>
            <a:r>
              <a:rPr lang="en-US" sz="2800" dirty="0" err="1"/>
              <a:t>tüm</a:t>
            </a:r>
            <a:r>
              <a:rPr lang="en-US" sz="2800" dirty="0"/>
              <a:t> </a:t>
            </a:r>
            <a:r>
              <a:rPr lang="en-US" sz="2800" dirty="0" err="1"/>
              <a:t>iterasyonlar</a:t>
            </a:r>
            <a:r>
              <a:rPr lang="en-US" sz="2800" dirty="0"/>
              <a:t> </a:t>
            </a:r>
            <a:r>
              <a:rPr lang="en-US" sz="2800" dirty="0" err="1"/>
              <a:t>boyunca</a:t>
            </a:r>
            <a:r>
              <a:rPr lang="en-US" sz="2800" dirty="0"/>
              <a:t> </a:t>
            </a:r>
            <a:r>
              <a:rPr lang="en-US" sz="2800" dirty="0" err="1"/>
              <a:t>devam</a:t>
            </a:r>
            <a:r>
              <a:rPr lang="en-US" sz="2800" dirty="0"/>
              <a:t> </a:t>
            </a:r>
            <a:r>
              <a:rPr lang="en-US" sz="2800" dirty="0" err="1"/>
              <a:t>eder</a:t>
            </a:r>
            <a:r>
              <a:rPr lang="en-US" sz="2800" dirty="0"/>
              <a:t>.</a:t>
            </a:r>
            <a:endParaRPr lang="tr-TR" sz="2800" dirty="0"/>
          </a:p>
        </p:txBody>
      </p:sp>
    </p:spTree>
    <p:extLst>
      <p:ext uri="{BB962C8B-B14F-4D97-AF65-F5344CB8AC3E}">
        <p14:creationId xmlns:p14="http://schemas.microsoft.com/office/powerpoint/2010/main" val="3381873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F24E-517E-88D6-A0FA-484D4F2B066E}"/>
              </a:ext>
            </a:extLst>
          </p:cNvPr>
          <p:cNvSpPr>
            <a:spLocks noGrp="1"/>
          </p:cNvSpPr>
          <p:nvPr>
            <p:ph type="title"/>
          </p:nvPr>
        </p:nvSpPr>
        <p:spPr>
          <a:xfrm>
            <a:off x="680321" y="753228"/>
            <a:ext cx="9613861" cy="1080938"/>
          </a:xfrm>
        </p:spPr>
        <p:txBody>
          <a:bodyPr>
            <a:normAutofit/>
          </a:bodyPr>
          <a:lstStyle/>
          <a:p>
            <a:r>
              <a:rPr lang="tr-TR"/>
              <a:t>2.3.4 Yönsüz Sülüklerin Arama Stratejisi</a:t>
            </a:r>
            <a:endParaRPr lang="tr-TR" dirty="0"/>
          </a:p>
        </p:txBody>
      </p:sp>
      <p:sp>
        <p:nvSpPr>
          <p:cNvPr id="3" name="Content Placeholder 2">
            <a:extLst>
              <a:ext uri="{FF2B5EF4-FFF2-40B4-BE49-F238E27FC236}">
                <a16:creationId xmlns:a16="http://schemas.microsoft.com/office/drawing/2014/main" id="{8A181CA7-1EFA-8D8C-61AC-81AC127E37B7}"/>
              </a:ext>
            </a:extLst>
          </p:cNvPr>
          <p:cNvSpPr>
            <a:spLocks noGrp="1"/>
          </p:cNvSpPr>
          <p:nvPr>
            <p:ph idx="1"/>
          </p:nvPr>
        </p:nvSpPr>
        <p:spPr>
          <a:xfrm>
            <a:off x="152782" y="2248949"/>
            <a:ext cx="11886435" cy="3599316"/>
          </a:xfrm>
        </p:spPr>
        <p:txBody>
          <a:bodyPr>
            <a:normAutofit/>
          </a:bodyPr>
          <a:lstStyle/>
          <a:p>
            <a:r>
              <a:rPr lang="en-US" sz="2000" dirty="0" err="1"/>
              <a:t>Uyarılara</a:t>
            </a:r>
            <a:r>
              <a:rPr lang="en-US" sz="2000" dirty="0"/>
              <a:t> </a:t>
            </a:r>
            <a:r>
              <a:rPr lang="en-US" sz="2000" dirty="0" err="1"/>
              <a:t>tepki</a:t>
            </a:r>
            <a:r>
              <a:rPr lang="en-US" sz="2000" dirty="0"/>
              <a:t> </a:t>
            </a:r>
            <a:r>
              <a:rPr lang="en-US" sz="2000" dirty="0" err="1"/>
              <a:t>veren</a:t>
            </a:r>
            <a:r>
              <a:rPr lang="en-US" sz="2000" dirty="0"/>
              <a:t> </a:t>
            </a:r>
            <a:r>
              <a:rPr lang="en-US" sz="2000" dirty="0" err="1"/>
              <a:t>bazı</a:t>
            </a:r>
            <a:r>
              <a:rPr lang="en-US" sz="2000" dirty="0"/>
              <a:t> </a:t>
            </a:r>
            <a:r>
              <a:rPr lang="en-US" sz="2000" dirty="0" err="1"/>
              <a:t>sülükler</a:t>
            </a:r>
            <a:r>
              <a:rPr lang="en-US" sz="2000" dirty="0"/>
              <a:t> (N2), </a:t>
            </a:r>
            <a:r>
              <a:rPr lang="en-US" sz="2000" dirty="0" err="1"/>
              <a:t>bilgiyi</a:t>
            </a:r>
            <a:r>
              <a:rPr lang="en-US" sz="2000" dirty="0"/>
              <a:t> </a:t>
            </a:r>
            <a:r>
              <a:rPr lang="en-US" sz="2000" dirty="0" err="1"/>
              <a:t>yanlış</a:t>
            </a:r>
            <a:r>
              <a:rPr lang="en-US" sz="2000" dirty="0"/>
              <a:t> </a:t>
            </a:r>
            <a:r>
              <a:rPr lang="en-US" sz="2000" dirty="0" err="1"/>
              <a:t>değerlendirir</a:t>
            </a:r>
            <a:r>
              <a:rPr lang="en-US" sz="2000" dirty="0"/>
              <a:t> </a:t>
            </a:r>
            <a:r>
              <a:rPr lang="en-US" sz="2000" dirty="0" err="1"/>
              <a:t>ve</a:t>
            </a:r>
            <a:r>
              <a:rPr lang="en-US" sz="2000" dirty="0"/>
              <a:t> </a:t>
            </a:r>
            <a:r>
              <a:rPr lang="en-US" sz="2000" dirty="0" err="1"/>
              <a:t>yanlış</a:t>
            </a:r>
            <a:r>
              <a:rPr lang="en-US" sz="2000" dirty="0"/>
              <a:t> </a:t>
            </a:r>
            <a:r>
              <a:rPr lang="en-US" sz="2000" dirty="0" err="1"/>
              <a:t>yöne</a:t>
            </a:r>
            <a:r>
              <a:rPr lang="en-US" sz="2000" dirty="0"/>
              <a:t> </a:t>
            </a:r>
            <a:r>
              <a:rPr lang="en-US" sz="2000" dirty="0" err="1"/>
              <a:t>yüzerler</a:t>
            </a:r>
            <a:r>
              <a:rPr lang="en-US" sz="2000" dirty="0"/>
              <a:t>. </a:t>
            </a:r>
            <a:r>
              <a:rPr lang="en-US" sz="2000" dirty="0" err="1"/>
              <a:t>İterasyonlar</a:t>
            </a:r>
            <a:r>
              <a:rPr lang="en-US" sz="2000" dirty="0"/>
              <a:t> </a:t>
            </a:r>
            <a:r>
              <a:rPr lang="en-US" sz="2000" dirty="0" err="1"/>
              <a:t>arttıkça</a:t>
            </a:r>
            <a:r>
              <a:rPr lang="en-US" sz="2000" dirty="0"/>
              <a:t>, </a:t>
            </a:r>
            <a:r>
              <a:rPr lang="en-US" sz="2000" dirty="0" err="1"/>
              <a:t>daha</a:t>
            </a:r>
            <a:r>
              <a:rPr lang="en-US" sz="2000" dirty="0"/>
              <a:t> </a:t>
            </a:r>
            <a:r>
              <a:rPr lang="en-US" sz="2000" dirty="0" err="1"/>
              <a:t>fazla</a:t>
            </a:r>
            <a:r>
              <a:rPr lang="en-US" sz="2000" dirty="0"/>
              <a:t> </a:t>
            </a:r>
            <a:r>
              <a:rPr lang="en-US" sz="2000" dirty="0" err="1"/>
              <a:t>sülük</a:t>
            </a:r>
            <a:r>
              <a:rPr lang="en-US" sz="2000" dirty="0"/>
              <a:t> </a:t>
            </a:r>
            <a:r>
              <a:rPr lang="en-US" sz="2000" dirty="0" err="1"/>
              <a:t>insanları</a:t>
            </a:r>
            <a:r>
              <a:rPr lang="en-US" sz="2000" dirty="0"/>
              <a:t> </a:t>
            </a:r>
            <a:r>
              <a:rPr lang="en-US" sz="2000" dirty="0" err="1"/>
              <a:t>bulur</a:t>
            </a:r>
            <a:r>
              <a:rPr lang="en-US" sz="2000" dirty="0"/>
              <a:t> </a:t>
            </a:r>
            <a:r>
              <a:rPr lang="en-US" sz="2000" dirty="0" err="1"/>
              <a:t>veya</a:t>
            </a:r>
            <a:r>
              <a:rPr lang="en-US" sz="2000" dirty="0"/>
              <a:t> </a:t>
            </a:r>
            <a:r>
              <a:rPr lang="en-US" sz="2000" dirty="0" err="1"/>
              <a:t>onlara</a:t>
            </a:r>
            <a:r>
              <a:rPr lang="en-US" sz="2000" dirty="0"/>
              <a:t> </a:t>
            </a:r>
            <a:r>
              <a:rPr lang="en-US" sz="2000" dirty="0" err="1"/>
              <a:t>yaklaşırken</a:t>
            </a:r>
            <a:r>
              <a:rPr lang="en-US" sz="2000" dirty="0"/>
              <a:t>, N2 </a:t>
            </a:r>
            <a:r>
              <a:rPr lang="en-US" sz="2000" dirty="0" err="1"/>
              <a:t>sülüklerinin</a:t>
            </a:r>
            <a:r>
              <a:rPr lang="en-US" sz="2000" dirty="0"/>
              <a:t> </a:t>
            </a:r>
            <a:r>
              <a:rPr lang="en-US" sz="2000" dirty="0" err="1"/>
              <a:t>sayısı</a:t>
            </a:r>
            <a:r>
              <a:rPr lang="en-US" sz="2000" dirty="0"/>
              <a:t> </a:t>
            </a:r>
            <a:r>
              <a:rPr lang="en-US" sz="2000" dirty="0" err="1"/>
              <a:t>giderek</a:t>
            </a:r>
            <a:r>
              <a:rPr lang="en-US" sz="2000" dirty="0"/>
              <a:t> </a:t>
            </a:r>
            <a:r>
              <a:rPr lang="en-US" sz="2000" dirty="0" err="1"/>
              <a:t>azalır</a:t>
            </a:r>
            <a:r>
              <a:rPr lang="en-US" sz="2000" dirty="0"/>
              <a:t>. </a:t>
            </a:r>
            <a:r>
              <a:rPr lang="en-US" sz="2000" dirty="0" err="1"/>
              <a:t>Yönsüz</a:t>
            </a:r>
            <a:r>
              <a:rPr lang="en-US" sz="2000" dirty="0"/>
              <a:t> </a:t>
            </a:r>
            <a:r>
              <a:rPr lang="en-US" sz="2000" dirty="0" err="1"/>
              <a:t>sülüklerin</a:t>
            </a:r>
            <a:r>
              <a:rPr lang="en-US" sz="2000" dirty="0"/>
              <a:t> </a:t>
            </a:r>
            <a:r>
              <a:rPr lang="en-US" sz="2000" dirty="0" err="1"/>
              <a:t>matematiksel</a:t>
            </a:r>
            <a:r>
              <a:rPr lang="en-US" sz="2000" dirty="0"/>
              <a:t> </a:t>
            </a:r>
            <a:r>
              <a:rPr lang="en-US" sz="2000" dirty="0" err="1"/>
              <a:t>modelini</a:t>
            </a:r>
            <a:r>
              <a:rPr lang="en-US" sz="2000" dirty="0"/>
              <a:t> </a:t>
            </a:r>
            <a:r>
              <a:rPr lang="en-US" sz="2000" dirty="0" err="1"/>
              <a:t>tasarlamak</a:t>
            </a:r>
            <a:r>
              <a:rPr lang="en-US" sz="2000" dirty="0"/>
              <a:t> </a:t>
            </a:r>
            <a:r>
              <a:rPr lang="en-US" sz="2000" dirty="0" err="1"/>
              <a:t>için</a:t>
            </a:r>
            <a:r>
              <a:rPr lang="en-US" sz="2000" dirty="0"/>
              <a:t> Lévy </a:t>
            </a:r>
            <a:r>
              <a:rPr lang="en-US" sz="2000" dirty="0" err="1"/>
              <a:t>uçuşu</a:t>
            </a:r>
            <a:r>
              <a:rPr lang="en-US" sz="2000" dirty="0"/>
              <a:t> </a:t>
            </a:r>
            <a:r>
              <a:rPr lang="en-US" sz="2000" dirty="0" err="1"/>
              <a:t>adı</a:t>
            </a:r>
            <a:r>
              <a:rPr lang="en-US" sz="2000" dirty="0"/>
              <a:t> </a:t>
            </a:r>
            <a:r>
              <a:rPr lang="en-US" sz="2000" dirty="0" err="1"/>
              <a:t>verilen</a:t>
            </a:r>
            <a:r>
              <a:rPr lang="en-US" sz="2000" dirty="0"/>
              <a:t> </a:t>
            </a:r>
            <a:r>
              <a:rPr lang="en-US" sz="2000" dirty="0" err="1"/>
              <a:t>bir</a:t>
            </a:r>
            <a:r>
              <a:rPr lang="en-US" sz="2000" dirty="0"/>
              <a:t> </a:t>
            </a:r>
            <a:r>
              <a:rPr lang="en-US" sz="2000" dirty="0" err="1"/>
              <a:t>dağılım</a:t>
            </a:r>
            <a:r>
              <a:rPr lang="en-US" sz="2000" dirty="0"/>
              <a:t> </a:t>
            </a:r>
            <a:r>
              <a:rPr lang="en-US" sz="2000" dirty="0" err="1"/>
              <a:t>fonksiyonu</a:t>
            </a:r>
            <a:r>
              <a:rPr lang="en-US" sz="2000" dirty="0"/>
              <a:t> </a:t>
            </a:r>
            <a:r>
              <a:rPr lang="en-US" sz="2000" dirty="0" err="1"/>
              <a:t>eklenir</a:t>
            </a:r>
            <a:r>
              <a:rPr lang="en-US" sz="2000" dirty="0"/>
              <a:t>. Bu </a:t>
            </a:r>
            <a:r>
              <a:rPr lang="en-US" sz="2000" dirty="0" err="1"/>
              <a:t>sayede</a:t>
            </a:r>
            <a:r>
              <a:rPr lang="en-US" sz="2000" dirty="0"/>
              <a:t>, </a:t>
            </a:r>
            <a:r>
              <a:rPr lang="en-US" sz="2000" dirty="0" err="1"/>
              <a:t>yönsüz</a:t>
            </a:r>
            <a:r>
              <a:rPr lang="en-US" sz="2000" dirty="0"/>
              <a:t> </a:t>
            </a:r>
            <a:r>
              <a:rPr lang="en-US" sz="2000" dirty="0" err="1"/>
              <a:t>sülükler</a:t>
            </a:r>
            <a:r>
              <a:rPr lang="en-US" sz="2000" dirty="0"/>
              <a:t> </a:t>
            </a:r>
            <a:r>
              <a:rPr lang="en-US" sz="2000" dirty="0" err="1"/>
              <a:t>pirinç</a:t>
            </a:r>
            <a:r>
              <a:rPr lang="en-US" sz="2000" dirty="0"/>
              <a:t> </a:t>
            </a:r>
            <a:r>
              <a:rPr lang="en-US" sz="2000" dirty="0" err="1"/>
              <a:t>tarlalarında</a:t>
            </a:r>
            <a:r>
              <a:rPr lang="en-US" sz="2000" dirty="0"/>
              <a:t> </a:t>
            </a:r>
            <a:r>
              <a:rPr lang="en-US" sz="2000" dirty="0" err="1"/>
              <a:t>rastgele</a:t>
            </a:r>
            <a:r>
              <a:rPr lang="en-US" sz="2000" dirty="0"/>
              <a:t> </a:t>
            </a:r>
            <a:r>
              <a:rPr lang="en-US" sz="2000" dirty="0" err="1"/>
              <a:t>olarak</a:t>
            </a:r>
            <a:r>
              <a:rPr lang="en-US" sz="2000" dirty="0"/>
              <a:t> </a:t>
            </a:r>
            <a:r>
              <a:rPr lang="en-US" sz="2000" dirty="0" err="1"/>
              <a:t>insanları</a:t>
            </a:r>
            <a:r>
              <a:rPr lang="en-US" sz="2000" dirty="0"/>
              <a:t> </a:t>
            </a:r>
            <a:r>
              <a:rPr lang="en-US" sz="2000" dirty="0" err="1"/>
              <a:t>ararlar</a:t>
            </a:r>
            <a:r>
              <a:rPr lang="en-US" sz="2000" dirty="0"/>
              <a:t>, </a:t>
            </a:r>
            <a:r>
              <a:rPr lang="en-US" sz="2000" dirty="0" err="1"/>
              <a:t>bu</a:t>
            </a:r>
            <a:r>
              <a:rPr lang="en-US" sz="2000" dirty="0"/>
              <a:t> da </a:t>
            </a:r>
            <a:r>
              <a:rPr lang="en-US" sz="2000" dirty="0" err="1"/>
              <a:t>BSLO'nun</a:t>
            </a:r>
            <a:r>
              <a:rPr lang="en-US" sz="2000" dirty="0"/>
              <a:t> </a:t>
            </a:r>
            <a:r>
              <a:rPr lang="en-US" sz="2000" dirty="0" err="1"/>
              <a:t>çeşitliliğini</a:t>
            </a:r>
            <a:r>
              <a:rPr lang="en-US" sz="2000" dirty="0"/>
              <a:t> </a:t>
            </a:r>
            <a:r>
              <a:rPr lang="en-US" sz="2000" dirty="0" err="1"/>
              <a:t>ve</a:t>
            </a:r>
            <a:r>
              <a:rPr lang="en-US" sz="2000" dirty="0"/>
              <a:t> </a:t>
            </a:r>
            <a:r>
              <a:rPr lang="en-US" sz="2000" dirty="0" err="1"/>
              <a:t>yerel</a:t>
            </a:r>
            <a:r>
              <a:rPr lang="en-US" sz="2000" dirty="0"/>
              <a:t> </a:t>
            </a:r>
            <a:r>
              <a:rPr lang="en-US" sz="2000" dirty="0" err="1"/>
              <a:t>optimumlardan</a:t>
            </a:r>
            <a:r>
              <a:rPr lang="en-US" sz="2000" dirty="0"/>
              <a:t> </a:t>
            </a:r>
            <a:r>
              <a:rPr lang="en-US" sz="2000" dirty="0" err="1"/>
              <a:t>kaçınma</a:t>
            </a:r>
            <a:r>
              <a:rPr lang="en-US" sz="2000" dirty="0"/>
              <a:t> </a:t>
            </a:r>
            <a:r>
              <a:rPr lang="en-US" sz="2000" dirty="0" err="1"/>
              <a:t>yeteneğini</a:t>
            </a:r>
            <a:r>
              <a:rPr lang="en-US" sz="2000" dirty="0"/>
              <a:t> </a:t>
            </a:r>
            <a:r>
              <a:rPr lang="en-US" sz="2000" dirty="0" err="1"/>
              <a:t>artırır</a:t>
            </a:r>
            <a:r>
              <a:rPr lang="en-US" sz="2000" dirty="0"/>
              <a:t>. </a:t>
            </a:r>
            <a:r>
              <a:rPr lang="en-US" sz="2000" dirty="0" err="1"/>
              <a:t>Ayrıca</a:t>
            </a:r>
            <a:r>
              <a:rPr lang="en-US" sz="2000" dirty="0"/>
              <a:t>, </a:t>
            </a:r>
            <a:r>
              <a:rPr lang="en-US" sz="2000" dirty="0" err="1"/>
              <a:t>yönsüz</a:t>
            </a:r>
            <a:r>
              <a:rPr lang="en-US" sz="2000" dirty="0"/>
              <a:t> </a:t>
            </a:r>
            <a:r>
              <a:rPr lang="en-US" sz="2000" dirty="0" err="1"/>
              <a:t>sülükler</a:t>
            </a:r>
            <a:r>
              <a:rPr lang="en-US" sz="2000" dirty="0"/>
              <a:t> </a:t>
            </a:r>
            <a:r>
              <a:rPr lang="en-US" sz="2000" dirty="0" err="1"/>
              <a:t>kendileri</a:t>
            </a:r>
            <a:r>
              <a:rPr lang="en-US" sz="2000" dirty="0"/>
              <a:t> </a:t>
            </a:r>
            <a:r>
              <a:rPr lang="en-US" sz="2000" dirty="0" err="1"/>
              <a:t>etrafında</a:t>
            </a:r>
            <a:r>
              <a:rPr lang="en-US" sz="2000" dirty="0"/>
              <a:t> </a:t>
            </a:r>
            <a:r>
              <a:rPr lang="en-US" sz="2000" dirty="0" err="1"/>
              <a:t>veya</a:t>
            </a:r>
            <a:r>
              <a:rPr lang="en-US" sz="2000" dirty="0"/>
              <a:t> </a:t>
            </a:r>
            <a:r>
              <a:rPr lang="en-US" sz="2000" dirty="0" err="1"/>
              <a:t>insanların</a:t>
            </a:r>
            <a:r>
              <a:rPr lang="en-US" sz="2000" dirty="0"/>
              <a:t> </a:t>
            </a:r>
            <a:r>
              <a:rPr lang="en-US" sz="2000" dirty="0" err="1"/>
              <a:t>etrafında</a:t>
            </a:r>
            <a:r>
              <a:rPr lang="en-US" sz="2000" dirty="0"/>
              <a:t> </a:t>
            </a:r>
            <a:r>
              <a:rPr lang="en-US" sz="2000" dirty="0" err="1"/>
              <a:t>rastgele</a:t>
            </a:r>
            <a:r>
              <a:rPr lang="en-US" sz="2000" dirty="0"/>
              <a:t> </a:t>
            </a:r>
            <a:r>
              <a:rPr lang="en-US" sz="2000" dirty="0" err="1"/>
              <a:t>dolaşabilirler</a:t>
            </a:r>
            <a:r>
              <a:rPr lang="en-US" sz="2000" dirty="0"/>
              <a:t>. Bu </a:t>
            </a:r>
            <a:r>
              <a:rPr lang="en-US" sz="2000" dirty="0" err="1"/>
              <a:t>sülüklerin</a:t>
            </a:r>
            <a:r>
              <a:rPr lang="en-US" sz="2000" dirty="0"/>
              <a:t> </a:t>
            </a:r>
            <a:r>
              <a:rPr lang="en-US" sz="2000" dirty="0" err="1"/>
              <a:t>sonraki</a:t>
            </a:r>
            <a:r>
              <a:rPr lang="en-US" sz="2000" dirty="0"/>
              <a:t> </a:t>
            </a:r>
            <a:r>
              <a:rPr lang="en-US" sz="2000" dirty="0" err="1"/>
              <a:t>konumları</a:t>
            </a:r>
            <a:r>
              <a:rPr lang="en-US" sz="2000" dirty="0"/>
              <a:t> </a:t>
            </a:r>
            <a:r>
              <a:rPr lang="en-US" sz="2000" dirty="0" err="1"/>
              <a:t>Denklem</a:t>
            </a:r>
            <a:r>
              <a:rPr lang="en-US" sz="2000" dirty="0"/>
              <a:t> (18) </a:t>
            </a:r>
            <a:r>
              <a:rPr lang="en-US" sz="2000" dirty="0" err="1"/>
              <a:t>ile</a:t>
            </a:r>
            <a:r>
              <a:rPr lang="en-US" sz="2000" dirty="0"/>
              <a:t> </a:t>
            </a:r>
            <a:r>
              <a:rPr lang="en-US" sz="2000" dirty="0" err="1"/>
              <a:t>elde</a:t>
            </a:r>
            <a:r>
              <a:rPr lang="en-US" sz="2000" dirty="0"/>
              <a:t> </a:t>
            </a:r>
            <a:r>
              <a:rPr lang="en-US" sz="2000" dirty="0" err="1"/>
              <a:t>edilir</a:t>
            </a:r>
            <a:r>
              <a:rPr lang="en-US" sz="2000" dirty="0"/>
              <a:t>.</a:t>
            </a:r>
            <a:endParaRPr lang="tr-TR" sz="2000" dirty="0"/>
          </a:p>
        </p:txBody>
      </p:sp>
      <p:pic>
        <p:nvPicPr>
          <p:cNvPr id="4" name="Picture 3" descr="A group of math equations&#10;&#10;Description automatically generated">
            <a:extLst>
              <a:ext uri="{FF2B5EF4-FFF2-40B4-BE49-F238E27FC236}">
                <a16:creationId xmlns:a16="http://schemas.microsoft.com/office/drawing/2014/main" id="{E833F45B-9C2B-A735-F224-B35DC0A3EAD6}"/>
              </a:ext>
            </a:extLst>
          </p:cNvPr>
          <p:cNvPicPr>
            <a:picLocks noChangeAspect="1"/>
          </p:cNvPicPr>
          <p:nvPr/>
        </p:nvPicPr>
        <p:blipFill>
          <a:blip r:embed="rId2"/>
          <a:stretch>
            <a:fillRect/>
          </a:stretch>
        </p:blipFill>
        <p:spPr>
          <a:xfrm>
            <a:off x="2903978" y="4555500"/>
            <a:ext cx="6384043" cy="129276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406684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F24E-517E-88D6-A0FA-484D4F2B066E}"/>
              </a:ext>
            </a:extLst>
          </p:cNvPr>
          <p:cNvSpPr>
            <a:spLocks noGrp="1"/>
          </p:cNvSpPr>
          <p:nvPr>
            <p:ph type="title"/>
          </p:nvPr>
        </p:nvSpPr>
        <p:spPr/>
        <p:txBody>
          <a:bodyPr/>
          <a:lstStyle/>
          <a:p>
            <a:r>
              <a:rPr lang="tr-TR" dirty="0"/>
              <a:t>1. Giriş</a:t>
            </a:r>
          </a:p>
        </p:txBody>
      </p:sp>
      <p:sp>
        <p:nvSpPr>
          <p:cNvPr id="3" name="Content Placeholder 2">
            <a:extLst>
              <a:ext uri="{FF2B5EF4-FFF2-40B4-BE49-F238E27FC236}">
                <a16:creationId xmlns:a16="http://schemas.microsoft.com/office/drawing/2014/main" id="{8A181CA7-1EFA-8D8C-61AC-81AC127E37B7}"/>
              </a:ext>
            </a:extLst>
          </p:cNvPr>
          <p:cNvSpPr>
            <a:spLocks noGrp="1"/>
          </p:cNvSpPr>
          <p:nvPr>
            <p:ph idx="1"/>
          </p:nvPr>
        </p:nvSpPr>
        <p:spPr>
          <a:xfrm>
            <a:off x="680321" y="2336872"/>
            <a:ext cx="10397987" cy="4345281"/>
          </a:xfrm>
        </p:spPr>
        <p:txBody>
          <a:bodyPr>
            <a:normAutofit/>
          </a:bodyPr>
          <a:lstStyle/>
          <a:p>
            <a:r>
              <a:rPr lang="tr-TR" dirty="0"/>
              <a:t>Optimizasyon, maksimum veya minimum değer arayışını hedefleyen algoritmalar genellikle deterministik veya meta-sezgisel yöntemler olarak adlandırılır [1]. Deterministik yöntemler küçük ölçekli ve basit problemler için kesin çözümler üretebilir ancak genellikle yerel optimumlarda sıkışabilir, türev bilgisine ihtiyaç duyar ve hesaplama süreçleri zaman alıcı olabilir. Bilim ve toplumun ilerlemesiyle birlikte, daha büyük ölçekli ve karmaşık problemlerin çözümü için meta-sezgisel optimizasyon algoritmalarına olan ihtiyaç artmaktadır [2]. Meta-sezgisel algoritmalar, genellikle deterministik yöntemlere göre daha etkili olarak kabul edilir çünkü türev bilgisine ihtiyaç duymazlar ve çeşitli alanlardaki optimizasyon problemleri için yaygın olarak kullanılırlar [3,4].</a:t>
            </a:r>
          </a:p>
          <a:p>
            <a:endParaRPr lang="tr-TR" dirty="0"/>
          </a:p>
          <a:p>
            <a:endParaRPr lang="tr-TR" dirty="0"/>
          </a:p>
        </p:txBody>
      </p:sp>
    </p:spTree>
    <p:extLst>
      <p:ext uri="{BB962C8B-B14F-4D97-AF65-F5344CB8AC3E}">
        <p14:creationId xmlns:p14="http://schemas.microsoft.com/office/powerpoint/2010/main" val="292981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F24E-517E-88D6-A0FA-484D4F2B066E}"/>
              </a:ext>
            </a:extLst>
          </p:cNvPr>
          <p:cNvSpPr>
            <a:spLocks noGrp="1"/>
          </p:cNvSpPr>
          <p:nvPr>
            <p:ph type="title"/>
          </p:nvPr>
        </p:nvSpPr>
        <p:spPr/>
        <p:txBody>
          <a:bodyPr/>
          <a:lstStyle/>
          <a:p>
            <a:r>
              <a:rPr lang="tr-TR" dirty="0"/>
              <a:t>1. Giriş</a:t>
            </a:r>
          </a:p>
        </p:txBody>
      </p:sp>
      <p:sp>
        <p:nvSpPr>
          <p:cNvPr id="3" name="Content Placeholder 2">
            <a:extLst>
              <a:ext uri="{FF2B5EF4-FFF2-40B4-BE49-F238E27FC236}">
                <a16:creationId xmlns:a16="http://schemas.microsoft.com/office/drawing/2014/main" id="{8A181CA7-1EFA-8D8C-61AC-81AC127E37B7}"/>
              </a:ext>
            </a:extLst>
          </p:cNvPr>
          <p:cNvSpPr>
            <a:spLocks noGrp="1"/>
          </p:cNvSpPr>
          <p:nvPr>
            <p:ph idx="1"/>
          </p:nvPr>
        </p:nvSpPr>
        <p:spPr>
          <a:xfrm>
            <a:off x="680321" y="2336872"/>
            <a:ext cx="10397987" cy="4345281"/>
          </a:xfrm>
        </p:spPr>
        <p:txBody>
          <a:bodyPr>
            <a:normAutofit lnSpcReduction="10000"/>
          </a:bodyPr>
          <a:lstStyle/>
          <a:p>
            <a:r>
              <a:rPr lang="tr-TR" dirty="0"/>
              <a:t>Meta-sezgisel optimizasyon algoritmaları, "deneme-yanılma" yöntemiyle optimal çözüm arayışında dört kategoriye ayrılır: Evrimsel Algoritmalar (EA), Fizik Tabanlı Algoritmalar (</a:t>
            </a:r>
            <a:r>
              <a:rPr lang="tr-TR" dirty="0" err="1"/>
              <a:t>PhA</a:t>
            </a:r>
            <a:r>
              <a:rPr lang="tr-TR" dirty="0"/>
              <a:t>), İnsan Tabanlı Algoritmalar (HBA) ve Sürü Zekası (SI) Algoritmaları [5]. Evrimsel Algoritmalar, genetik algoritma gibi evrime dayalı yaklaşımlarla popülerdir ve çeşitli optimizasyon problemlerinde kullanılır [6-8]. Fizik Tabanlı Algoritmalar arasında Simüle Edilmiş Tavlama gibi yöntemler, termodinamik ilkelerden esinlenmiştir ve yerel optimumlardan kaçınma yetenekleri ile bilinir [14]. İnsan Tabanlı Algoritmalar, insan toplumundaki davranışlardan ilham alarak geliştirilmiştir; örneğin Öğretme-Öğrenme Tabanlı Optimizasyon (TLBO) bu kategoriye örnektir [23]. Sürü Zekası Algoritmaları ise hayvanların avlanma ve sosyal davranışlarından ilham alır ve geniş bir uygulama yelpazesine sahiptir [32-36].</a:t>
            </a:r>
          </a:p>
        </p:txBody>
      </p:sp>
    </p:spTree>
    <p:extLst>
      <p:ext uri="{BB962C8B-B14F-4D97-AF65-F5344CB8AC3E}">
        <p14:creationId xmlns:p14="http://schemas.microsoft.com/office/powerpoint/2010/main" val="1878119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F24E-517E-88D6-A0FA-484D4F2B066E}"/>
              </a:ext>
            </a:extLst>
          </p:cNvPr>
          <p:cNvSpPr>
            <a:spLocks noGrp="1"/>
          </p:cNvSpPr>
          <p:nvPr>
            <p:ph type="title"/>
          </p:nvPr>
        </p:nvSpPr>
        <p:spPr/>
        <p:txBody>
          <a:bodyPr/>
          <a:lstStyle/>
          <a:p>
            <a:r>
              <a:rPr lang="tr-TR" dirty="0"/>
              <a:t>1. Giriş</a:t>
            </a:r>
          </a:p>
        </p:txBody>
      </p:sp>
      <p:sp>
        <p:nvSpPr>
          <p:cNvPr id="3" name="Content Placeholder 2">
            <a:extLst>
              <a:ext uri="{FF2B5EF4-FFF2-40B4-BE49-F238E27FC236}">
                <a16:creationId xmlns:a16="http://schemas.microsoft.com/office/drawing/2014/main" id="{8A181CA7-1EFA-8D8C-61AC-81AC127E37B7}"/>
              </a:ext>
            </a:extLst>
          </p:cNvPr>
          <p:cNvSpPr>
            <a:spLocks noGrp="1"/>
          </p:cNvSpPr>
          <p:nvPr>
            <p:ph idx="1"/>
          </p:nvPr>
        </p:nvSpPr>
        <p:spPr>
          <a:xfrm>
            <a:off x="680321" y="2336872"/>
            <a:ext cx="10397987" cy="4345281"/>
          </a:xfrm>
        </p:spPr>
        <p:txBody>
          <a:bodyPr>
            <a:normAutofit/>
          </a:bodyPr>
          <a:lstStyle/>
          <a:p>
            <a:r>
              <a:rPr lang="tr-TR" dirty="0"/>
              <a:t>SI algoritmaları, keşif ve sömürü aşamalarını kullanarak optimal çözüm ararlar. Keşif, aday çözümlerin geniş bir çözüm uzayını araştırmasıyla karakterizedir; sömürü ise keşif aşamasında elde edilen potansiyel çözümleri daha hassas bir şekilde işlemekle ilgilidir [74]. Bu süreçte denge sağlamak zorlu bir görevdir; aşırı keşif düşük doğrulukla sonuçlanabilirken, aşırı sömürü ise yerel optimumlarda sıkışmaya neden olabilir [75]. Bu nedenle, yeni denge stratejileri ve iyileştirmeler sürekli olarak araştırma konusudur ve örneğin WOA ve GWO gibi algoritmaların performanslarını artırmak için çeşitli yaklaşımlar geliştirilmiştir [76-83].</a:t>
            </a:r>
          </a:p>
        </p:txBody>
      </p:sp>
    </p:spTree>
    <p:extLst>
      <p:ext uri="{BB962C8B-B14F-4D97-AF65-F5344CB8AC3E}">
        <p14:creationId xmlns:p14="http://schemas.microsoft.com/office/powerpoint/2010/main" val="4266383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F24E-517E-88D6-A0FA-484D4F2B066E}"/>
              </a:ext>
            </a:extLst>
          </p:cNvPr>
          <p:cNvSpPr>
            <a:spLocks noGrp="1"/>
          </p:cNvSpPr>
          <p:nvPr>
            <p:ph type="title"/>
          </p:nvPr>
        </p:nvSpPr>
        <p:spPr/>
        <p:txBody>
          <a:bodyPr/>
          <a:lstStyle/>
          <a:p>
            <a:r>
              <a:rPr lang="tr-TR" dirty="0"/>
              <a:t>1. Giriş</a:t>
            </a:r>
          </a:p>
        </p:txBody>
      </p:sp>
      <p:sp>
        <p:nvSpPr>
          <p:cNvPr id="3" name="Content Placeholder 2">
            <a:extLst>
              <a:ext uri="{FF2B5EF4-FFF2-40B4-BE49-F238E27FC236}">
                <a16:creationId xmlns:a16="http://schemas.microsoft.com/office/drawing/2014/main" id="{8A181CA7-1EFA-8D8C-61AC-81AC127E37B7}"/>
              </a:ext>
            </a:extLst>
          </p:cNvPr>
          <p:cNvSpPr>
            <a:spLocks noGrp="1"/>
          </p:cNvSpPr>
          <p:nvPr>
            <p:ph idx="1"/>
          </p:nvPr>
        </p:nvSpPr>
        <p:spPr>
          <a:xfrm>
            <a:off x="680321" y="2336872"/>
            <a:ext cx="10397987" cy="4345281"/>
          </a:xfrm>
        </p:spPr>
        <p:txBody>
          <a:bodyPr>
            <a:normAutofit/>
          </a:bodyPr>
          <a:lstStyle/>
          <a:p>
            <a:r>
              <a:rPr lang="tr-TR" dirty="0"/>
              <a:t>Meta-sezgisel optimizasyon algoritmaları, çeşitli problem tipleri için güçlü bir araç olup, keşif ve sömürü arasında etkili bir denge sağlama potansiyeline sahiptirler.</a:t>
            </a:r>
          </a:p>
          <a:p>
            <a:endParaRPr lang="tr-TR" dirty="0"/>
          </a:p>
          <a:p>
            <a:r>
              <a:rPr lang="tr-TR" dirty="0"/>
              <a:t>Sonuç olarak, meta-sezgisel optimizasyon algoritmaları, bilimsel ve endüstriyel uygulamalarda geniş bir kullanım alanına sahiptir ve sürekli olarak geliştirilmektedir.</a:t>
            </a:r>
          </a:p>
        </p:txBody>
      </p:sp>
    </p:spTree>
    <p:extLst>
      <p:ext uri="{BB962C8B-B14F-4D97-AF65-F5344CB8AC3E}">
        <p14:creationId xmlns:p14="http://schemas.microsoft.com/office/powerpoint/2010/main" val="2339665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610D2AE-07EF-436A-9755-AA8DF4B93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6CACDD17-9043-46DF-882D-420365B79C1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CF2D8AD5-434A-4C0E-9F5B-C1AFD645F3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Title 1">
            <a:extLst>
              <a:ext uri="{FF2B5EF4-FFF2-40B4-BE49-F238E27FC236}">
                <a16:creationId xmlns:a16="http://schemas.microsoft.com/office/drawing/2014/main" id="{A6F39306-E0EE-701D-7DB5-00222A70171F}"/>
              </a:ext>
            </a:extLst>
          </p:cNvPr>
          <p:cNvSpPr>
            <a:spLocks noGrp="1"/>
          </p:cNvSpPr>
          <p:nvPr>
            <p:ph type="title"/>
          </p:nvPr>
        </p:nvSpPr>
        <p:spPr>
          <a:xfrm>
            <a:off x="680321" y="753228"/>
            <a:ext cx="4136123" cy="1080938"/>
          </a:xfrm>
        </p:spPr>
        <p:txBody>
          <a:bodyPr>
            <a:normAutofit/>
          </a:bodyPr>
          <a:lstStyle/>
          <a:p>
            <a:endParaRPr lang="tr-TR" sz="2400"/>
          </a:p>
        </p:txBody>
      </p:sp>
      <p:pic>
        <p:nvPicPr>
          <p:cNvPr id="24" name="Picture 23">
            <a:extLst>
              <a:ext uri="{FF2B5EF4-FFF2-40B4-BE49-F238E27FC236}">
                <a16:creationId xmlns:a16="http://schemas.microsoft.com/office/drawing/2014/main" id="{E92B246D-47CC-40F8-8DE7-B65D409E9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9365D6FE-518F-A83B-720A-D03F4CC7FE5D}"/>
              </a:ext>
            </a:extLst>
          </p:cNvPr>
          <p:cNvSpPr>
            <a:spLocks noGrp="1"/>
          </p:cNvSpPr>
          <p:nvPr>
            <p:ph idx="1"/>
          </p:nvPr>
        </p:nvSpPr>
        <p:spPr>
          <a:xfrm>
            <a:off x="680321" y="2336873"/>
            <a:ext cx="4136123" cy="3599316"/>
          </a:xfrm>
        </p:spPr>
        <p:txBody>
          <a:bodyPr>
            <a:normAutofit/>
          </a:bodyPr>
          <a:lstStyle/>
          <a:p>
            <a:endParaRPr lang="tr-TR" sz="1800"/>
          </a:p>
        </p:txBody>
      </p:sp>
      <p:pic>
        <p:nvPicPr>
          <p:cNvPr id="6" name="Picture 5" descr="A diagram of a cell division&#10;&#10;Description automatically generated">
            <a:extLst>
              <a:ext uri="{FF2B5EF4-FFF2-40B4-BE49-F238E27FC236}">
                <a16:creationId xmlns:a16="http://schemas.microsoft.com/office/drawing/2014/main" id="{EA84A711-2A25-FE50-F966-1BEA14E6019C}"/>
              </a:ext>
            </a:extLst>
          </p:cNvPr>
          <p:cNvPicPr>
            <a:picLocks noChangeAspect="1"/>
          </p:cNvPicPr>
          <p:nvPr/>
        </p:nvPicPr>
        <p:blipFill>
          <a:blip r:embed="rId4"/>
          <a:stretch>
            <a:fillRect/>
          </a:stretch>
        </p:blipFill>
        <p:spPr>
          <a:xfrm>
            <a:off x="1978024" y="4215"/>
            <a:ext cx="8232776" cy="6853785"/>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830608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D6EC5AD-977D-4411-AC6F-5677D6D5C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3DC4F7D-6CBC-4B88-80C9-3E5BBFA8D7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7" name="Rectangle 16">
            <a:extLst>
              <a:ext uri="{FF2B5EF4-FFF2-40B4-BE49-F238E27FC236}">
                <a16:creationId xmlns:a16="http://schemas.microsoft.com/office/drawing/2014/main" id="{1F5CD2AA-865E-46EF-BE02-B7F59735C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Title 1">
            <a:extLst>
              <a:ext uri="{FF2B5EF4-FFF2-40B4-BE49-F238E27FC236}">
                <a16:creationId xmlns:a16="http://schemas.microsoft.com/office/drawing/2014/main" id="{18A27D94-0808-62FB-D21A-90CE57A1121F}"/>
              </a:ext>
            </a:extLst>
          </p:cNvPr>
          <p:cNvSpPr>
            <a:spLocks noGrp="1"/>
          </p:cNvSpPr>
          <p:nvPr>
            <p:ph type="title"/>
          </p:nvPr>
        </p:nvSpPr>
        <p:spPr>
          <a:xfrm>
            <a:off x="680321" y="4714194"/>
            <a:ext cx="8129353" cy="1311176"/>
          </a:xfrm>
        </p:spPr>
        <p:txBody>
          <a:bodyPr anchor="b">
            <a:normAutofit/>
          </a:bodyPr>
          <a:lstStyle/>
          <a:p>
            <a:pPr marL="0" marR="0" lvl="0" indent="0" algn="r" defTabSz="914400" rtl="0" eaLnBrk="0" fontAlgn="base" latinLnBrk="0" hangingPunct="0">
              <a:spcBef>
                <a:spcPct val="0"/>
              </a:spcBef>
              <a:spcAft>
                <a:spcPct val="0"/>
              </a:spcAft>
              <a:buClrTx/>
              <a:buSzTx/>
              <a:buFontTx/>
              <a:buNone/>
              <a:tabLst/>
            </a:pPr>
            <a:r>
              <a:rPr kumimoji="0" lang="en-TR" altLang="en-TR" sz="4400" b="0" i="1" u="none" strike="noStrike" cap="none" normalizeH="0" baseline="0">
                <a:ln>
                  <a:noFill/>
                </a:ln>
                <a:effectLst/>
                <a:latin typeface="Arial" panose="020B0604020202020204" pitchFamily="34" charset="0"/>
                <a:ea typeface="Times New Roman" panose="02020603050405020304" pitchFamily="18" charset="0"/>
              </a:rPr>
              <a:t>Tablo 1 - Kısmi SI Algoritmaları</a:t>
            </a:r>
            <a:endParaRPr kumimoji="0" lang="en-TR" altLang="en-TR" sz="4400" b="0" i="0" u="none" strike="noStrike" cap="none" normalizeH="0" baseline="0">
              <a:ln>
                <a:noFill/>
              </a:ln>
              <a:effectLst/>
              <a:latin typeface="Arial" panose="020B0604020202020204" pitchFamily="34" charset="0"/>
            </a:endParaRPr>
          </a:p>
        </p:txBody>
      </p:sp>
      <p:sp>
        <p:nvSpPr>
          <p:cNvPr id="19" name="Rectangle 18">
            <a:extLst>
              <a:ext uri="{FF2B5EF4-FFF2-40B4-BE49-F238E27FC236}">
                <a16:creationId xmlns:a16="http://schemas.microsoft.com/office/drawing/2014/main" id="{9836E79C-DAF3-497B-8829-B578C6330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6CBA651-59F0-4056-852B-7BA312B84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3" name="Rectangle 22">
            <a:extLst>
              <a:ext uri="{FF2B5EF4-FFF2-40B4-BE49-F238E27FC236}">
                <a16:creationId xmlns:a16="http://schemas.microsoft.com/office/drawing/2014/main" id="{86549CAF-504A-44ED-AD20-0880DCFE74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18940"/>
            <a:ext cx="8968085" cy="275942"/>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318056C-6EA6-4474-B02E-6C914AE04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6">
            <a:extLst>
              <a:ext uri="{FF2B5EF4-FFF2-40B4-BE49-F238E27FC236}">
                <a16:creationId xmlns:a16="http://schemas.microsoft.com/office/drawing/2014/main" id="{D771513F-CFF2-0D45-8D38-E36A7C2F3B47}"/>
              </a:ext>
            </a:extLst>
          </p:cNvPr>
          <p:cNvGraphicFramePr>
            <a:graphicFrameLocks noGrp="1"/>
          </p:cNvGraphicFramePr>
          <p:nvPr>
            <p:ph idx="1"/>
            <p:extLst>
              <p:ext uri="{D42A27DB-BD31-4B8C-83A1-F6EECF244321}">
                <p14:modId xmlns:p14="http://schemas.microsoft.com/office/powerpoint/2010/main" val="282278295"/>
              </p:ext>
            </p:extLst>
          </p:nvPr>
        </p:nvGraphicFramePr>
        <p:xfrm>
          <a:off x="2539236" y="123092"/>
          <a:ext cx="7506300" cy="4406348"/>
        </p:xfrm>
        <a:graphic>
          <a:graphicData uri="http://schemas.openxmlformats.org/drawingml/2006/table">
            <a:tbl>
              <a:tblPr firstRow="1" firstCol="1" bandRow="1">
                <a:noFill/>
                <a:tableStyleId>{5C22544A-7EE6-4342-B048-85BDC9FD1C3A}</a:tableStyleId>
              </a:tblPr>
              <a:tblGrid>
                <a:gridCol w="4521622">
                  <a:extLst>
                    <a:ext uri="{9D8B030D-6E8A-4147-A177-3AD203B41FA5}">
                      <a16:colId xmlns:a16="http://schemas.microsoft.com/office/drawing/2014/main" val="2744811695"/>
                    </a:ext>
                  </a:extLst>
                </a:gridCol>
                <a:gridCol w="2320541">
                  <a:extLst>
                    <a:ext uri="{9D8B030D-6E8A-4147-A177-3AD203B41FA5}">
                      <a16:colId xmlns:a16="http://schemas.microsoft.com/office/drawing/2014/main" val="4281462051"/>
                    </a:ext>
                  </a:extLst>
                </a:gridCol>
                <a:gridCol w="664137">
                  <a:extLst>
                    <a:ext uri="{9D8B030D-6E8A-4147-A177-3AD203B41FA5}">
                      <a16:colId xmlns:a16="http://schemas.microsoft.com/office/drawing/2014/main" val="1013868698"/>
                    </a:ext>
                  </a:extLst>
                </a:gridCol>
              </a:tblGrid>
              <a:tr h="217289">
                <a:tc>
                  <a:txBody>
                    <a:bodyPr/>
                    <a:lstStyle/>
                    <a:p>
                      <a:pPr algn="ctr"/>
                      <a:r>
                        <a:rPr lang="en-TR" sz="1000" b="0" kern="100" cap="none" spc="60">
                          <a:solidFill>
                            <a:schemeClr val="bg1"/>
                          </a:solidFill>
                          <a:effectLst/>
                        </a:rPr>
                        <a:t>İsim</a:t>
                      </a:r>
                      <a:endParaRPr lang="en-TR" sz="1000" b="0" kern="100" cap="none" spc="60">
                        <a:solidFill>
                          <a:schemeClr val="bg1"/>
                        </a:solidFill>
                        <a:effectLst/>
                        <a:latin typeface="Times New Roman" panose="02020603050405020304" pitchFamily="18" charset="0"/>
                        <a:ea typeface="Times New Roman" panose="02020603050405020304" pitchFamily="18" charset="0"/>
                      </a:endParaRPr>
                    </a:p>
                  </a:txBody>
                  <a:tcPr marL="34286" marR="34286" marT="53431"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a:r>
                        <a:rPr lang="en-TR" sz="1000" b="0" kern="100" cap="none" spc="60">
                          <a:solidFill>
                            <a:schemeClr val="bg1"/>
                          </a:solidFill>
                          <a:effectLst/>
                        </a:rPr>
                        <a:t>İlham</a:t>
                      </a:r>
                      <a:endParaRPr lang="en-TR" sz="1000" b="0" kern="100" cap="none" spc="60">
                        <a:solidFill>
                          <a:schemeClr val="bg1"/>
                        </a:solidFill>
                        <a:effectLst/>
                        <a:latin typeface="Times New Roman" panose="02020603050405020304" pitchFamily="18" charset="0"/>
                        <a:ea typeface="Times New Roman" panose="02020603050405020304" pitchFamily="18" charset="0"/>
                      </a:endParaRPr>
                    </a:p>
                  </a:txBody>
                  <a:tcPr marL="34286" marR="34286" marT="53431" marB="0" anchor="ctr">
                    <a:lnL w="12700" cmpd="sng">
                      <a:noFill/>
                    </a:lnL>
                    <a:lnR w="12700" cmpd="sng">
                      <a:noFill/>
                    </a:lnR>
                    <a:lnT w="19050" cap="flat" cmpd="sng" algn="ctr">
                      <a:noFill/>
                      <a:prstDash val="solid"/>
                    </a:lnT>
                    <a:lnB w="38100" cmpd="sng">
                      <a:noFill/>
                    </a:lnB>
                    <a:solidFill>
                      <a:schemeClr val="accent1"/>
                    </a:solidFill>
                  </a:tcPr>
                </a:tc>
                <a:tc>
                  <a:txBody>
                    <a:bodyPr/>
                    <a:lstStyle/>
                    <a:p>
                      <a:pPr algn="ctr"/>
                      <a:r>
                        <a:rPr lang="en-TR" sz="1000" b="0" kern="100" cap="none" spc="60">
                          <a:solidFill>
                            <a:schemeClr val="bg1"/>
                          </a:solidFill>
                          <a:effectLst/>
                        </a:rPr>
                        <a:t>Yıl</a:t>
                      </a:r>
                      <a:endParaRPr lang="en-TR" sz="1000" b="0" kern="100" cap="none" spc="60">
                        <a:solidFill>
                          <a:schemeClr val="bg1"/>
                        </a:solidFill>
                        <a:effectLst/>
                        <a:latin typeface="Times New Roman" panose="02020603050405020304" pitchFamily="18" charset="0"/>
                        <a:ea typeface="Times New Roman" panose="02020603050405020304" pitchFamily="18" charset="0"/>
                      </a:endParaRPr>
                    </a:p>
                  </a:txBody>
                  <a:tcPr marL="34286" marR="34286" marT="53431"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840872402"/>
                  </a:ext>
                </a:extLst>
              </a:tr>
              <a:tr h="199479">
                <a:tc>
                  <a:txBody>
                    <a:bodyPr/>
                    <a:lstStyle/>
                    <a:p>
                      <a:r>
                        <a:rPr lang="en-TR" sz="900" b="1" kern="100" cap="none" spc="0">
                          <a:solidFill>
                            <a:schemeClr val="tx1"/>
                          </a:solidFill>
                          <a:effectLst/>
                        </a:rPr>
                        <a:t>Karınca Aslanı Optimizasyonu (ALO)</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38100" cmpd="sng">
                      <a:noFill/>
                    </a:lnT>
                    <a:lnB w="12700" cap="flat" cmpd="sng" algn="ctr">
                      <a:noFill/>
                      <a:prstDash val="solid"/>
                    </a:lnB>
                    <a:noFill/>
                  </a:tcPr>
                </a:tc>
                <a:tc>
                  <a:txBody>
                    <a:bodyPr/>
                    <a:lstStyle/>
                    <a:p>
                      <a:r>
                        <a:rPr lang="en-TR" sz="900" kern="100" cap="none" spc="0">
                          <a:solidFill>
                            <a:schemeClr val="tx1"/>
                          </a:solidFill>
                          <a:effectLst/>
                        </a:rPr>
                        <a:t>Karınca aslanları</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38100" cmpd="sng">
                      <a:noFill/>
                    </a:lnT>
                    <a:lnB w="12700" cap="flat" cmpd="sng" algn="ctr">
                      <a:noFill/>
                      <a:prstDash val="solid"/>
                    </a:lnB>
                    <a:noFill/>
                  </a:tcPr>
                </a:tc>
                <a:tc>
                  <a:txBody>
                    <a:bodyPr/>
                    <a:lstStyle/>
                    <a:p>
                      <a:r>
                        <a:rPr lang="en-TR" sz="900" kern="100" cap="none" spc="0">
                          <a:solidFill>
                            <a:schemeClr val="tx1"/>
                          </a:solidFill>
                          <a:effectLst/>
                        </a:rPr>
                        <a:t>2015</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3742722531"/>
                  </a:ext>
                </a:extLst>
              </a:tr>
              <a:tr h="199479">
                <a:tc>
                  <a:txBody>
                    <a:bodyPr/>
                    <a:lstStyle/>
                    <a:p>
                      <a:r>
                        <a:rPr lang="en-TR" sz="900" b="1" kern="100" cap="none" spc="0">
                          <a:solidFill>
                            <a:schemeClr val="tx1"/>
                          </a:solidFill>
                          <a:effectLst/>
                        </a:rPr>
                        <a:t>Gizemli Alev Optimizasyonu (MFO)</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Güveler</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2015</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313422486"/>
                  </a:ext>
                </a:extLst>
              </a:tr>
              <a:tr h="199479">
                <a:tc>
                  <a:txBody>
                    <a:bodyPr/>
                    <a:lstStyle/>
                    <a:p>
                      <a:r>
                        <a:rPr lang="en-TR" sz="900" b="1" kern="100" cap="none" spc="0">
                          <a:solidFill>
                            <a:schemeClr val="tx1"/>
                          </a:solidFill>
                          <a:effectLst/>
                        </a:rPr>
                        <a:t>Salp Sürüsü Algoritması (SSA)</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TR" sz="900" kern="100" cap="none" spc="0">
                          <a:solidFill>
                            <a:schemeClr val="tx1"/>
                          </a:solidFill>
                          <a:effectLst/>
                        </a:rPr>
                        <a:t>Salp sürüleri</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TR" sz="900" kern="100" cap="none" spc="0">
                          <a:solidFill>
                            <a:schemeClr val="tx1"/>
                          </a:solidFill>
                          <a:effectLst/>
                        </a:rPr>
                        <a:t>2017</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936532674"/>
                  </a:ext>
                </a:extLst>
              </a:tr>
              <a:tr h="199479">
                <a:tc>
                  <a:txBody>
                    <a:bodyPr/>
                    <a:lstStyle/>
                    <a:p>
                      <a:r>
                        <a:rPr lang="en-TR" sz="900" b="1" kern="100" cap="none" spc="0">
                          <a:solidFill>
                            <a:schemeClr val="tx1"/>
                          </a:solidFill>
                          <a:effectLst/>
                        </a:rPr>
                        <a:t>Çekirge Optimizasyon Algoritması (GOA)</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Çekirge sürüleri</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2017</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825003240"/>
                  </a:ext>
                </a:extLst>
              </a:tr>
              <a:tr h="199479">
                <a:tc>
                  <a:txBody>
                    <a:bodyPr/>
                    <a:lstStyle/>
                    <a:p>
                      <a:r>
                        <a:rPr lang="en-TR" sz="900" b="1" kern="100" cap="none" spc="0">
                          <a:solidFill>
                            <a:schemeClr val="tx1"/>
                          </a:solidFill>
                          <a:effectLst/>
                        </a:rPr>
                        <a:t>Ayçiçeği Optimizasyon Algoritması (SFO)</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TR" sz="900" kern="100" cap="none" spc="0">
                          <a:solidFill>
                            <a:schemeClr val="tx1"/>
                          </a:solidFill>
                          <a:effectLst/>
                        </a:rPr>
                        <a:t>Ayçiçekleri</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TR" sz="900" kern="100" cap="none" spc="0">
                          <a:solidFill>
                            <a:schemeClr val="tx1"/>
                          </a:solidFill>
                          <a:effectLst/>
                        </a:rPr>
                        <a:t>2018</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624499471"/>
                  </a:ext>
                </a:extLst>
              </a:tr>
              <a:tr h="199479">
                <a:tc>
                  <a:txBody>
                    <a:bodyPr/>
                    <a:lstStyle/>
                    <a:p>
                      <a:r>
                        <a:rPr lang="en-TR" sz="900" b="1" kern="100" cap="none" spc="0">
                          <a:solidFill>
                            <a:schemeClr val="tx1"/>
                          </a:solidFill>
                          <a:effectLst/>
                        </a:rPr>
                        <a:t>Manta Ray Yemleme Optimizasyonu (MRFO)</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Manta yılanbalıkları</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2020</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958952612"/>
                  </a:ext>
                </a:extLst>
              </a:tr>
              <a:tr h="199479">
                <a:tc>
                  <a:txBody>
                    <a:bodyPr/>
                    <a:lstStyle/>
                    <a:p>
                      <a:r>
                        <a:rPr lang="en-TR" sz="900" b="1" kern="100" cap="none" spc="0">
                          <a:solidFill>
                            <a:schemeClr val="tx1"/>
                          </a:solidFill>
                          <a:effectLst/>
                        </a:rPr>
                        <a:t>Dengeli Bileşik Hareket Optimizasyonu</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TR" sz="900" kern="100" cap="none" spc="0">
                          <a:solidFill>
                            <a:schemeClr val="tx1"/>
                          </a:solidFill>
                          <a:effectLst/>
                        </a:rPr>
                        <a:t>Çözüm uzayı</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TR" sz="900" kern="100" cap="none" spc="0">
                          <a:solidFill>
                            <a:schemeClr val="tx1"/>
                          </a:solidFill>
                          <a:effectLst/>
                        </a:rPr>
                        <a:t>2020</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033443420"/>
                  </a:ext>
                </a:extLst>
              </a:tr>
              <a:tr h="199479">
                <a:tc>
                  <a:txBody>
                    <a:bodyPr/>
                    <a:lstStyle/>
                    <a:p>
                      <a:r>
                        <a:rPr lang="en-TR" sz="900" b="1" kern="100" cap="none" spc="0">
                          <a:solidFill>
                            <a:schemeClr val="tx1"/>
                          </a:solidFill>
                          <a:effectLst/>
                        </a:rPr>
                        <a:t>Yeni Kaledonya Karga Öğrenme Algoritması (NCCLA)</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Yeni Kaledonya kargaları</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2020</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419773937"/>
                  </a:ext>
                </a:extLst>
              </a:tr>
              <a:tr h="199479">
                <a:tc>
                  <a:txBody>
                    <a:bodyPr/>
                    <a:lstStyle/>
                    <a:p>
                      <a:r>
                        <a:rPr lang="en-TR" sz="900" b="1" kern="100" cap="none" spc="0">
                          <a:solidFill>
                            <a:schemeClr val="tx1"/>
                          </a:solidFill>
                          <a:effectLst/>
                        </a:rPr>
                        <a:t>Orca Yırtıcılığı Algoritması (OPA)</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TR" sz="900" kern="100" cap="none" spc="0">
                          <a:solidFill>
                            <a:schemeClr val="tx1"/>
                          </a:solidFill>
                          <a:effectLst/>
                        </a:rPr>
                        <a:t>Orkalar</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TR" sz="900" kern="100" cap="none" spc="0">
                          <a:solidFill>
                            <a:schemeClr val="tx1"/>
                          </a:solidFill>
                          <a:effectLst/>
                        </a:rPr>
                        <a:t>2021</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298362552"/>
                  </a:ext>
                </a:extLst>
              </a:tr>
              <a:tr h="199479">
                <a:tc>
                  <a:txBody>
                    <a:bodyPr/>
                    <a:lstStyle/>
                    <a:p>
                      <a:r>
                        <a:rPr lang="en-TR" sz="900" b="1" kern="100" cap="none" spc="0">
                          <a:solidFill>
                            <a:schemeClr val="tx1"/>
                          </a:solidFill>
                          <a:effectLst/>
                        </a:rPr>
                        <a:t>Yapay Süzme Kuş Algoritması (AHA)</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Süzme kuşlar</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2021</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762794759"/>
                  </a:ext>
                </a:extLst>
              </a:tr>
              <a:tr h="199479">
                <a:tc>
                  <a:txBody>
                    <a:bodyPr/>
                    <a:lstStyle/>
                    <a:p>
                      <a:r>
                        <a:rPr lang="en-TR" sz="900" b="1" kern="100" cap="none" spc="0">
                          <a:solidFill>
                            <a:schemeClr val="tx1"/>
                          </a:solidFill>
                          <a:effectLst/>
                        </a:rPr>
                        <a:t>Bal Örümcek Algoritması (HBA)</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TR" sz="900" kern="100" cap="none" spc="0">
                          <a:solidFill>
                            <a:schemeClr val="tx1"/>
                          </a:solidFill>
                          <a:effectLst/>
                        </a:rPr>
                        <a:t>Bal örümcekleri</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TR" sz="900" kern="100" cap="none" spc="0">
                          <a:solidFill>
                            <a:schemeClr val="tx1"/>
                          </a:solidFill>
                          <a:effectLst/>
                        </a:rPr>
                        <a:t>2021</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242862113"/>
                  </a:ext>
                </a:extLst>
              </a:tr>
              <a:tr h="199479">
                <a:tc>
                  <a:txBody>
                    <a:bodyPr/>
                    <a:lstStyle/>
                    <a:p>
                      <a:r>
                        <a:rPr lang="en-TR" sz="900" b="1" kern="100" cap="none" spc="0">
                          <a:solidFill>
                            <a:schemeClr val="tx1"/>
                          </a:solidFill>
                          <a:effectLst/>
                        </a:rPr>
                        <a:t>Kızıl Tilki Optimizasyon Algoritması (RFO)</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Tilki</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2021</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484455959"/>
                  </a:ext>
                </a:extLst>
              </a:tr>
              <a:tr h="199479">
                <a:tc>
                  <a:txBody>
                    <a:bodyPr/>
                    <a:lstStyle/>
                    <a:p>
                      <a:r>
                        <a:rPr lang="en-TR" sz="900" b="1" kern="100" cap="none" spc="0">
                          <a:solidFill>
                            <a:schemeClr val="tx1"/>
                          </a:solidFill>
                          <a:effectLst/>
                        </a:rPr>
                        <a:t>Yapay Tavşanlar Optimizasyonu (ARO)</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TR" sz="900" kern="100" cap="none" spc="0">
                          <a:solidFill>
                            <a:schemeClr val="tx1"/>
                          </a:solidFill>
                          <a:effectLst/>
                        </a:rPr>
                        <a:t>Tavşanlar</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TR" sz="900" kern="100" cap="none" spc="0">
                          <a:solidFill>
                            <a:schemeClr val="tx1"/>
                          </a:solidFill>
                          <a:effectLst/>
                        </a:rPr>
                        <a:t>2022</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4135833476"/>
                  </a:ext>
                </a:extLst>
              </a:tr>
              <a:tr h="199479">
                <a:tc>
                  <a:txBody>
                    <a:bodyPr/>
                    <a:lstStyle/>
                    <a:p>
                      <a:r>
                        <a:rPr lang="en-TR" sz="900" b="1" kern="100" cap="none" spc="0">
                          <a:solidFill>
                            <a:schemeClr val="tx1"/>
                          </a:solidFill>
                          <a:effectLst/>
                        </a:rPr>
                        <a:t>Martı Optimizasyon Algoritması (GOA)</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Martılar</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2022</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908993574"/>
                  </a:ext>
                </a:extLst>
              </a:tr>
              <a:tr h="199479">
                <a:tc>
                  <a:txBody>
                    <a:bodyPr/>
                    <a:lstStyle/>
                    <a:p>
                      <a:r>
                        <a:rPr lang="en-TR" sz="900" b="1" kern="100" cap="none" spc="0">
                          <a:solidFill>
                            <a:schemeClr val="tx1"/>
                          </a:solidFill>
                          <a:effectLst/>
                        </a:rPr>
                        <a:t>Koati Optimizasyon Algoritması (COA)</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TR" sz="900" kern="100" cap="none" spc="0">
                          <a:solidFill>
                            <a:schemeClr val="tx1"/>
                          </a:solidFill>
                          <a:effectLst/>
                        </a:rPr>
                        <a:t>Koatiler</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TR" sz="900" kern="100" cap="none" spc="0">
                          <a:solidFill>
                            <a:schemeClr val="tx1"/>
                          </a:solidFill>
                          <a:effectLst/>
                        </a:rPr>
                        <a:t>2022</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919248870"/>
                  </a:ext>
                </a:extLst>
              </a:tr>
              <a:tr h="199479">
                <a:tc>
                  <a:txBody>
                    <a:bodyPr/>
                    <a:lstStyle/>
                    <a:p>
                      <a:r>
                        <a:rPr lang="en-TR" sz="900" b="1" kern="100" cap="none" spc="0">
                          <a:solidFill>
                            <a:schemeClr val="tx1"/>
                          </a:solidFill>
                          <a:effectLst/>
                        </a:rPr>
                        <a:t>Sığırcık Sürüsü Optimizasyonu (SMO)</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Sığırcıklar</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2022</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120860777"/>
                  </a:ext>
                </a:extLst>
              </a:tr>
              <a:tr h="199479">
                <a:tc>
                  <a:txBody>
                    <a:bodyPr/>
                    <a:lstStyle/>
                    <a:p>
                      <a:r>
                        <a:rPr lang="en-TR" sz="900" b="1" kern="100" cap="none" spc="0">
                          <a:solidFill>
                            <a:schemeClr val="tx1"/>
                          </a:solidFill>
                          <a:effectLst/>
                        </a:rPr>
                        <a:t>Termit Hayat Döngüsü Optimizasyonu (TLCO)</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TR" sz="900" kern="100" cap="none" spc="0">
                          <a:solidFill>
                            <a:schemeClr val="tx1"/>
                          </a:solidFill>
                          <a:effectLst/>
                        </a:rPr>
                        <a:t>Termit kolonisi</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TR" sz="900" kern="100" cap="none" spc="0">
                          <a:solidFill>
                            <a:schemeClr val="tx1"/>
                          </a:solidFill>
                          <a:effectLst/>
                        </a:rPr>
                        <a:t>2022</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953652497"/>
                  </a:ext>
                </a:extLst>
              </a:tr>
              <a:tr h="199479">
                <a:tc>
                  <a:txBody>
                    <a:bodyPr/>
                    <a:lstStyle/>
                    <a:p>
                      <a:r>
                        <a:rPr lang="en-TR" sz="900" b="1" kern="100" cap="none" spc="0">
                          <a:solidFill>
                            <a:schemeClr val="tx1"/>
                          </a:solidFill>
                          <a:effectLst/>
                        </a:rPr>
                        <a:t>Yangın Şahin Optimizasyonu (FHO)</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Şahinler</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2023</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70824765"/>
                  </a:ext>
                </a:extLst>
              </a:tr>
              <a:tr h="199479">
                <a:tc>
                  <a:txBody>
                    <a:bodyPr/>
                    <a:lstStyle/>
                    <a:p>
                      <a:r>
                        <a:rPr lang="en-TR" sz="900" b="1" kern="100" cap="none" spc="0">
                          <a:solidFill>
                            <a:schemeClr val="tx1"/>
                          </a:solidFill>
                          <a:effectLst/>
                        </a:rPr>
                        <a:t>Surikat Optimizasyon Algoritması (MOA)</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TR" sz="900" kern="100" cap="none" spc="0">
                          <a:solidFill>
                            <a:schemeClr val="tx1"/>
                          </a:solidFill>
                          <a:effectLst/>
                        </a:rPr>
                        <a:t>Surikatlar</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TR" sz="900" kern="100" cap="none" spc="0">
                          <a:solidFill>
                            <a:schemeClr val="tx1"/>
                          </a:solidFill>
                          <a:effectLst/>
                        </a:rPr>
                        <a:t>2023</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515369582"/>
                  </a:ext>
                </a:extLst>
              </a:tr>
              <a:tr h="199479">
                <a:tc>
                  <a:txBody>
                    <a:bodyPr/>
                    <a:lstStyle/>
                    <a:p>
                      <a:r>
                        <a:rPr lang="en-TR" sz="900" b="1" kern="100" cap="none" spc="0">
                          <a:solidFill>
                            <a:schemeClr val="tx1"/>
                          </a:solidFill>
                          <a:effectLst/>
                        </a:rPr>
                        <a:t>Cengiz Han Köpekbalığı Optimizasyonu (GKSO)</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Cengiz Han köpekbalıkları</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TR" sz="900" kern="100" cap="none" spc="0">
                          <a:solidFill>
                            <a:schemeClr val="tx1"/>
                          </a:solidFill>
                          <a:effectLst/>
                        </a:rPr>
                        <a:t>2023</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998195867"/>
                  </a:ext>
                </a:extLst>
              </a:tr>
              <a:tr h="199479">
                <a:tc>
                  <a:txBody>
                    <a:bodyPr/>
                    <a:lstStyle/>
                    <a:p>
                      <a:r>
                        <a:rPr lang="en-TR" sz="900" b="1" kern="100" cap="none" spc="0">
                          <a:solidFill>
                            <a:schemeClr val="tx1"/>
                          </a:solidFill>
                          <a:effectLst/>
                        </a:rPr>
                        <a:t>Mors Optimizasyon Algoritması (WO)</a:t>
                      </a:r>
                      <a:endParaRPr lang="en-TR" sz="900" b="1"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mpd="sng">
                      <a:noFill/>
                      <a:prstDash val="solid"/>
                    </a:lnB>
                    <a:noFill/>
                  </a:tcPr>
                </a:tc>
                <a:tc>
                  <a:txBody>
                    <a:bodyPr/>
                    <a:lstStyle/>
                    <a:p>
                      <a:r>
                        <a:rPr lang="en-TR" sz="900" kern="100" cap="none" spc="0">
                          <a:solidFill>
                            <a:schemeClr val="tx1"/>
                          </a:solidFill>
                          <a:effectLst/>
                        </a:rPr>
                        <a:t>Morslar</a:t>
                      </a:r>
                      <a:endParaRPr lang="en-TR" sz="900" kern="100" cap="none" spc="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mpd="sng">
                      <a:noFill/>
                      <a:prstDash val="solid"/>
                    </a:lnB>
                    <a:noFill/>
                  </a:tcPr>
                </a:tc>
                <a:tc>
                  <a:txBody>
                    <a:bodyPr/>
                    <a:lstStyle/>
                    <a:p>
                      <a:r>
                        <a:rPr lang="en-TR" sz="900" kern="100" cap="none" spc="0" dirty="0">
                          <a:solidFill>
                            <a:schemeClr val="tx1"/>
                          </a:solidFill>
                          <a:effectLst/>
                        </a:rPr>
                        <a:t>2023</a:t>
                      </a:r>
                      <a:endParaRPr lang="en-TR" sz="900" kern="100" cap="none" spc="0" dirty="0">
                        <a:solidFill>
                          <a:schemeClr val="tx1"/>
                        </a:solidFill>
                        <a:effectLst/>
                        <a:latin typeface="Times New Roman" panose="02020603050405020304" pitchFamily="18" charset="0"/>
                        <a:ea typeface="Times New Roman" panose="02020603050405020304" pitchFamily="18" charset="0"/>
                      </a:endParaRPr>
                    </a:p>
                  </a:txBody>
                  <a:tcPr marL="34286" marR="34286" marT="53431" marB="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17360205"/>
                  </a:ext>
                </a:extLst>
              </a:tr>
            </a:tbl>
          </a:graphicData>
        </a:graphic>
      </p:graphicFrame>
    </p:spTree>
    <p:extLst>
      <p:ext uri="{BB962C8B-B14F-4D97-AF65-F5344CB8AC3E}">
        <p14:creationId xmlns:p14="http://schemas.microsoft.com/office/powerpoint/2010/main" val="29582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F24E-517E-88D6-A0FA-484D4F2B066E}"/>
              </a:ext>
            </a:extLst>
          </p:cNvPr>
          <p:cNvSpPr>
            <a:spLocks noGrp="1"/>
          </p:cNvSpPr>
          <p:nvPr>
            <p:ph type="title"/>
          </p:nvPr>
        </p:nvSpPr>
        <p:spPr/>
        <p:txBody>
          <a:bodyPr/>
          <a:lstStyle/>
          <a:p>
            <a:r>
              <a:rPr lang="tr-TR" dirty="0"/>
              <a:t>2. Kan Emici Sülük Optimizasyonu</a:t>
            </a:r>
            <a:br>
              <a:rPr lang="tr-TR" dirty="0"/>
            </a:br>
            <a:r>
              <a:rPr lang="tr-TR" sz="2800" dirty="0"/>
              <a:t>2.1 Fikrin Ortaya Çıkışı</a:t>
            </a:r>
            <a:endParaRPr lang="tr-TR" dirty="0"/>
          </a:p>
        </p:txBody>
      </p:sp>
      <p:sp>
        <p:nvSpPr>
          <p:cNvPr id="3" name="Content Placeholder 2">
            <a:extLst>
              <a:ext uri="{FF2B5EF4-FFF2-40B4-BE49-F238E27FC236}">
                <a16:creationId xmlns:a16="http://schemas.microsoft.com/office/drawing/2014/main" id="{8A181CA7-1EFA-8D8C-61AC-81AC127E37B7}"/>
              </a:ext>
            </a:extLst>
          </p:cNvPr>
          <p:cNvSpPr>
            <a:spLocks noGrp="1"/>
          </p:cNvSpPr>
          <p:nvPr>
            <p:ph idx="1"/>
          </p:nvPr>
        </p:nvSpPr>
        <p:spPr>
          <a:xfrm>
            <a:off x="298938" y="2153600"/>
            <a:ext cx="11746524" cy="4827492"/>
          </a:xfrm>
        </p:spPr>
        <p:txBody>
          <a:bodyPr>
            <a:normAutofit fontScale="92500" lnSpcReduction="20000"/>
          </a:bodyPr>
          <a:lstStyle/>
          <a:p>
            <a:r>
              <a:rPr lang="tr-TR" dirty="0"/>
              <a:t>Sülükler binlerce yıldır tıbbi tedavi için yoğun olarak araştırılan bir hayvan türüdür ve günümüzde kardiyovasküler hastalıklar, rekonstrüktif ve mikrocerrahi, kanser ve metastaz, </a:t>
            </a:r>
            <a:r>
              <a:rPr lang="tr-TR" dirty="0" err="1"/>
              <a:t>diabetes</a:t>
            </a:r>
            <a:r>
              <a:rPr lang="tr-TR" dirty="0"/>
              <a:t> </a:t>
            </a:r>
            <a:r>
              <a:rPr lang="tr-TR" dirty="0" err="1"/>
              <a:t>mellitus</a:t>
            </a:r>
            <a:r>
              <a:rPr lang="tr-TR" dirty="0"/>
              <a:t> ve komplikasyonları ile enfeksiyon hastalıkları gibi modern tıbbi uygulamalarda hala kullanılmaktadır [89]. Dünya genelinde binlerce sülük türü bulunmakta olup, kan emici sülükler </a:t>
            </a:r>
            <a:r>
              <a:rPr lang="tr-TR" dirty="0" err="1"/>
              <a:t>tatlısu</a:t>
            </a:r>
            <a:r>
              <a:rPr lang="tr-TR" dirty="0"/>
              <a:t> ortamlarında, örneğin pirinç tarlalarında yaşamayı tercih etmektedir. Özellikle Çin pirinç tarlalarında yaygın olan bu sülükler, insanlar dahil omurgalıların kanını emerek beslenirler. Kan emici sülükler, mekanoreseptörler ve </a:t>
            </a:r>
            <a:r>
              <a:rPr lang="tr-TR" dirty="0" err="1"/>
              <a:t>kemoreseptörler</a:t>
            </a:r>
            <a:r>
              <a:rPr lang="tr-TR" dirty="0"/>
              <a:t> gibi çeşitli reseptörlere sahiptir [90–92]. Kan emici sülükler su dalgalarıyla, sıcaklık gradyanlarıyla ve suyun taşıdığı besin kokularıyla temas ettiğinde, bu reseptörler aracılığıyla sürekli olarak avlarını takip edebilirler. Avları hareket ettiğinde, sülükler avlarının yeni konumunu belirlerler. Ayrıca, bu uyaranları hissettiklerinde çoğu sülük, hafif bir açıyla avlarına yüzerek yönelebilir; yalnızca az bir kısmı yönlendirme yeteneğini kaybeder [93]. Bu sayede kan emici sülükler, avlarını etkili bir şekilde takip edip yakalayabilirler. İnsanların pirinç tarlalarında ayaklarını ısırdıktan ve kanlarını emdikten sonra insanlar tarafından tekrar rastgele pirinç tarlalarına atılan bu sülükler, tekrar insanları aramaya devam ederler. BSLO, bu kan emici sülüklerin avlanma davranışlarından ilham almakta olup, </a:t>
            </a:r>
            <a:r>
              <a:rPr lang="tr-TR" dirty="0" err="1"/>
              <a:t>BSLO'nun</a:t>
            </a:r>
            <a:r>
              <a:rPr lang="tr-TR" dirty="0"/>
              <a:t> matematiksel modeli ilerleyen bölümlerde sunulacaktır.</a:t>
            </a:r>
          </a:p>
        </p:txBody>
      </p:sp>
    </p:spTree>
    <p:extLst>
      <p:ext uri="{BB962C8B-B14F-4D97-AF65-F5344CB8AC3E}">
        <p14:creationId xmlns:p14="http://schemas.microsoft.com/office/powerpoint/2010/main" val="1324615225"/>
      </p:ext>
    </p:extLst>
  </p:cSld>
  <p:clrMapOvr>
    <a:masterClrMapping/>
  </p:clrMapOvr>
</p:sld>
</file>

<file path=ppt/theme/theme1.xml><?xml version="1.0" encoding="utf-8"?>
<a:theme xmlns:a="http://schemas.openxmlformats.org/drawingml/2006/main" name="Berlin">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63</TotalTime>
  <Words>2382</Words>
  <Application>Microsoft Macintosh PowerPoint</Application>
  <PresentationFormat>Widescreen</PresentationFormat>
  <Paragraphs>114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Times New Roman</vt:lpstr>
      <vt:lpstr>Trebuchet MS</vt:lpstr>
      <vt:lpstr>Berlin</vt:lpstr>
      <vt:lpstr>Kan Emici Sülük Optimizasyonu</vt:lpstr>
      <vt:lpstr>Özet</vt:lpstr>
      <vt:lpstr>1. Giriş</vt:lpstr>
      <vt:lpstr>1. Giriş</vt:lpstr>
      <vt:lpstr>1. Giriş</vt:lpstr>
      <vt:lpstr>1. Giriş</vt:lpstr>
      <vt:lpstr>PowerPoint Presentation</vt:lpstr>
      <vt:lpstr>Tablo 1 - Kısmi SI Algoritmaları</vt:lpstr>
      <vt:lpstr>2. Kan Emici Sülük Optimizasyonu 2.1 Fikrin Ortaya Çıkışı</vt:lpstr>
      <vt:lpstr>2.2 Başlangıç</vt:lpstr>
      <vt:lpstr>2.2 Başlangıç</vt:lpstr>
      <vt:lpstr>2.2 Başlangıç</vt:lpstr>
      <vt:lpstr>2.3 BSLO’nun Matematiksel Modeli</vt:lpstr>
      <vt:lpstr>2.3 BSLO’nun Matematiksel Modeli</vt:lpstr>
      <vt:lpstr>2.3.1 Yönlü Sülüklerin Keşif Stratejisi</vt:lpstr>
      <vt:lpstr>2.3.1 Yönlü Sülüklerin Keşif Stratejisi</vt:lpstr>
      <vt:lpstr>PowerPoint Presentation</vt:lpstr>
      <vt:lpstr>2.3.1 Yönlü Sülüklerin Keşif Stratejisi</vt:lpstr>
      <vt:lpstr>2.3.1 Yönlü Sülüklerin Keşif Stratejisi</vt:lpstr>
      <vt:lpstr>2.3.1 Yönlü Sülüklerin Keşif Stratejisi</vt:lpstr>
      <vt:lpstr>2.3.2 Yönlendirilmiş Sülüklerin Sömürü Stratejisi</vt:lpstr>
      <vt:lpstr>2.3.2 Yönlendirilmiş Sülüklerin Sömürü Stratejisi</vt:lpstr>
      <vt:lpstr>İki çalışmada 1000 iterasyon boyunca algılanan mesafe değerleri</vt:lpstr>
      <vt:lpstr>BSLO Pseudo-kodu</vt:lpstr>
      <vt:lpstr>2.3.3 Yönlü Sülüklerin Yönlendirme Mekanizması</vt:lpstr>
      <vt:lpstr>2.3.4 Yönsüz Sülüklerin Arama Stratejisi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Furkan Erdoğan</dc:creator>
  <cp:lastModifiedBy>Furkan Erdoğan</cp:lastModifiedBy>
  <cp:revision>1</cp:revision>
  <dcterms:created xsi:type="dcterms:W3CDTF">2024-07-04T21:35:46Z</dcterms:created>
  <dcterms:modified xsi:type="dcterms:W3CDTF">2024-07-04T22:39:38Z</dcterms:modified>
</cp:coreProperties>
</file>