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33CFB0-3905-4E73-BFCC-99909FCE9E34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1C652C-3CE0-4916-A634-53D66570B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992888" cy="273630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椭圆曲线加密算法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Elliptic Curve Cryptosystem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ECC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7772400" cy="119970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设计任务之四：</a:t>
            </a:r>
            <a:endParaRPr lang="zh-CN" altLang="en-US" b="1" dirty="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149080"/>
            <a:ext cx="7298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ndalus" pitchFamily="18" charset="-78"/>
                <a:cs typeface="Andalus" pitchFamily="18" charset="-78"/>
              </a:rPr>
              <a:t>email</a:t>
            </a:r>
            <a:r>
              <a:rPr lang="zh-CN" altLang="en-US" sz="2800" dirty="0" smtClean="0">
                <a:latin typeface="Andalus" pitchFamily="18" charset="-78"/>
                <a:cs typeface="Andalus" pitchFamily="18" charset="-78"/>
              </a:rPr>
              <a:t>： </a:t>
            </a:r>
            <a:r>
              <a:rPr lang="en-US" altLang="zh-CN" sz="2800" dirty="0" smtClean="0">
                <a:latin typeface="Andalus" pitchFamily="18" charset="-78"/>
                <a:cs typeface="Andalus" pitchFamily="18" charset="-78"/>
              </a:rPr>
              <a:t>xjfang@aliyun.com</a:t>
            </a:r>
          </a:p>
          <a:p>
            <a:r>
              <a:rPr lang="en-US" altLang="zh-CN" sz="2800" dirty="0" smtClean="0">
                <a:latin typeface="Andalus" pitchFamily="18" charset="-78"/>
                <a:cs typeface="Andalus" pitchFamily="18" charset="-78"/>
              </a:rPr>
              <a:t>personal website:  http://star.aust.edu.cn/~xjfang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8783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Hasse's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theorem on elliptic curves</a:t>
            </a: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Hasse's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theorem on elliptic curves, also referred to as the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Hasse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bound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provides an estimate of the number of points on an elliptic curve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 a finite field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bounding the value below.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the number of points on the elliptic curve E over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finite field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elements, then Helmut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Hasse's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result states that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87824" y="4725144"/>
          <a:ext cx="2694615" cy="648072"/>
        </p:xfrm>
        <a:graphic>
          <a:graphicData uri="http://schemas.openxmlformats.org/presentationml/2006/ole">
            <p:oleObj spid="_x0000_s21506" name="Equation" r:id="rId3" imgW="1002960" imgH="2412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87831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the generation algorithm for pointers on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348880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x=0,1,…, p-1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+ax+b(mod p)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得到的每一结果确定它是否有一个模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的平方根，如果没有，则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中没有以该结果相应的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为横坐标的点；如果有，就有两个平方根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p-y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，从而点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(x, y)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(x, p-y)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上的点。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011567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椭圆曲线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61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(-1,0)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E: y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-x mod 61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pic>
        <p:nvPicPr>
          <p:cNvPr id="23554" name="Picture 2" descr="https://upload.wikimedia.org/wikipedia/commons/thumb/7/7e/Elliptic_curve_on_Z61.svg/987px-Elliptic_curve_on_Z6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6371881" cy="39380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2348880"/>
            <a:ext cx="100811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点集合</a:t>
            </a:r>
            <a:r>
              <a:rPr lang="en-US" altLang="zh-CN" dirty="0" smtClean="0"/>
              <a:t>(0,0)</a:t>
            </a:r>
          </a:p>
          <a:p>
            <a:r>
              <a:rPr lang="en-US" altLang="zh-CN" dirty="0" smtClean="0"/>
              <a:t>(1,0)</a:t>
            </a:r>
          </a:p>
          <a:p>
            <a:r>
              <a:rPr lang="en-US" altLang="zh-CN" dirty="0" smtClean="0"/>
              <a:t>(4,11)</a:t>
            </a:r>
          </a:p>
          <a:p>
            <a:r>
              <a:rPr lang="en-US" altLang="zh-CN" dirty="0" smtClean="0"/>
              <a:t>(4,50)</a:t>
            </a:r>
          </a:p>
          <a:p>
            <a:r>
              <a:rPr lang="en-US" altLang="zh-CN" dirty="0" smtClean="0"/>
              <a:t>(8,4)</a:t>
            </a:r>
          </a:p>
          <a:p>
            <a:r>
              <a:rPr lang="en-US" altLang="zh-CN" dirty="0" smtClean="0"/>
              <a:t>(8,57)</a:t>
            </a:r>
          </a:p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99592" y="3356992"/>
            <a:ext cx="136815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71600" y="2924944"/>
            <a:ext cx="12961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7584" y="3861048"/>
            <a:ext cx="187220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71600" y="2492896"/>
            <a:ext cx="172819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011567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椭圆曲线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(1,1)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E: y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+x+1 mod 23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57475"/>
            <a:ext cx="69151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011567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椭圆曲线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(1,1)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E: y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+x+1 mod 23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95774"/>
            <a:ext cx="6120680" cy="404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>
            <a:off x="4941277" y="2913185"/>
            <a:ext cx="1090246" cy="348761"/>
          </a:xfrm>
          <a:custGeom>
            <a:avLst/>
            <a:gdLst>
              <a:gd name="connsiteX0" fmla="*/ 0 w 1090246"/>
              <a:gd name="connsiteY0" fmla="*/ 348761 h 348761"/>
              <a:gd name="connsiteX1" fmla="*/ 430823 w 1090246"/>
              <a:gd name="connsiteY1" fmla="*/ 5861 h 348761"/>
              <a:gd name="connsiteX2" fmla="*/ 1090246 w 1090246"/>
              <a:gd name="connsiteY2" fmla="*/ 313592 h 34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246" h="348761">
                <a:moveTo>
                  <a:pt x="0" y="348761"/>
                </a:moveTo>
                <a:cubicBezTo>
                  <a:pt x="124557" y="180241"/>
                  <a:pt x="249115" y="11722"/>
                  <a:pt x="430823" y="5861"/>
                </a:cubicBezTo>
                <a:cubicBezTo>
                  <a:pt x="612531" y="0"/>
                  <a:pt x="851388" y="156796"/>
                  <a:pt x="1090246" y="313592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708920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smtClean="0"/>
              <a:t>mod 23</a:t>
            </a:r>
            <a:r>
              <a:rPr lang="zh-CN" altLang="en-US" sz="1600" dirty="0" smtClean="0"/>
              <a:t>互为逆元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011567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椭圆曲线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(1,1)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E: y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+x+1 mod 23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46146"/>
            <a:ext cx="6408712" cy="348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三、椭圆曲线上点的计算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250320" cy="475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的密钥生成算法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3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椭圆曲线上所有点都落在某一个区域内，组成一个</a:t>
            </a:r>
            <a:r>
              <a:rPr lang="en-US" altLang="zh-CN" sz="2800" dirty="0" smtClean="0"/>
              <a:t>Abel</a:t>
            </a:r>
            <a:r>
              <a:rPr lang="zh-CN" altLang="en-US" sz="2800" dirty="0" smtClean="0"/>
              <a:t>群，与秘钥长度对应，秘钥长度越长，这个长度越大，这个区域越大，安全层次越高，但计算速度慢；反之亦然。</a:t>
            </a:r>
            <a:endParaRPr lang="zh-CN" altLang="en-US" sz="2800" dirty="0"/>
          </a:p>
        </p:txBody>
      </p:sp>
      <p:pic>
        <p:nvPicPr>
          <p:cNvPr id="27650" name="Picture 2" descr="https://upload.wikimedia.org/wikipedia/commons/thumb/f/f4/Elliptic_curve_on_Z89.svg/987px-Elliptic_curve_on_Z89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852691"/>
            <a:ext cx="5904656" cy="36492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3573016"/>
            <a:ext cx="2376264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of affine points of elliptic curve</a:t>
            </a:r>
          </a:p>
          <a:p>
            <a:r>
              <a:rPr lang="en-US" altLang="zh-CN" dirty="0" smtClean="0"/>
              <a:t> 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 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− 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over finite field </a:t>
            </a:r>
            <a:r>
              <a:rPr lang="en-US" altLang="zh-CN" b="1" dirty="0" smtClean="0"/>
              <a:t>F</a:t>
            </a:r>
            <a:r>
              <a:rPr lang="en-US" altLang="zh-CN" dirty="0" smtClean="0"/>
              <a:t>89(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=89).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6453336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Source from: https://en.wikipedia.org/wiki/Elliptic_curve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的密钥生成算法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3"/>
            <a:ext cx="8064896" cy="391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构成的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Abel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群</a:t>
            </a:r>
            <a:r>
              <a:rPr lang="zh-CN" altLang="en-US" sz="2800" dirty="0" smtClean="0"/>
              <a:t>中，考虑方程</a:t>
            </a:r>
            <a:r>
              <a:rPr lang="en-US" altLang="zh-CN" sz="2800" dirty="0" smtClean="0"/>
              <a:t>Q=</a:t>
            </a:r>
            <a:r>
              <a:rPr lang="en-US" altLang="zh-CN" sz="2800" dirty="0" err="1" smtClean="0"/>
              <a:t>kP</a:t>
            </a:r>
            <a:r>
              <a:rPr lang="zh-CN" altLang="en-US" sz="2800" dirty="0" smtClean="0"/>
              <a:t>，其中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∈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且为生成元，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的倍点，即存在正整数</a:t>
            </a:r>
            <a:r>
              <a:rPr lang="en-US" altLang="zh-CN" sz="2800" dirty="0" smtClean="0"/>
              <a:t>k(k&lt;p)</a:t>
            </a:r>
            <a:r>
              <a:rPr lang="zh-CN" altLang="en-US" sz="2800" dirty="0" smtClean="0"/>
              <a:t>，则由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易求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由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求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称为椭圆曲线上的离散对数问题</a:t>
            </a:r>
            <a:r>
              <a:rPr lang="zh-CN" altLang="en-US" sz="2800" dirty="0" smtClean="0"/>
              <a:t>。事实上，</a:t>
            </a:r>
            <a:r>
              <a:rPr lang="zh-CN" altLang="en-US" sz="2800" dirty="0" smtClean="0">
                <a:solidFill>
                  <a:srgbClr val="FF0000"/>
                </a:solidFill>
              </a:rPr>
              <a:t>对大素数构成的群</a:t>
            </a:r>
            <a:r>
              <a:rPr lang="en-US" altLang="zh-CN" sz="2800" dirty="0" smtClean="0">
                <a:solidFill>
                  <a:srgbClr val="FF0000"/>
                </a:solidFill>
              </a:rPr>
              <a:t>E</a:t>
            </a:r>
            <a:r>
              <a:rPr lang="zh-CN" altLang="en-US" sz="2800" dirty="0" smtClean="0">
                <a:solidFill>
                  <a:srgbClr val="FF0000"/>
                </a:solidFill>
              </a:rPr>
              <a:t>，目前还不存在多项式时间算法求解椭圆曲线上的离散对数问题，所以是一个数学难题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的密钥生成算法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生成一个用户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的公钥、私钥对的算法如下：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）选择一个椭圆曲线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y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=x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+ax+b(mod p)</a:t>
            </a:r>
            <a:r>
              <a:rPr lang="zh-CN" altLang="en-US" sz="2800" dirty="0" smtClean="0"/>
              <a:t>，构造一个椭圆</a:t>
            </a:r>
            <a:r>
              <a:rPr lang="en-US" altLang="zh-CN" sz="2800" dirty="0" smtClean="0"/>
              <a:t>Abel</a:t>
            </a:r>
            <a:r>
              <a:rPr lang="zh-CN" altLang="en-US" sz="2800" dirty="0" smtClean="0"/>
              <a:t>群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(a, b);</a:t>
            </a:r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(a, b)</a:t>
            </a:r>
            <a:r>
              <a:rPr lang="zh-CN" altLang="en-US" sz="2800" dirty="0" smtClean="0"/>
              <a:t>中挑选</a:t>
            </a:r>
            <a:r>
              <a:rPr lang="zh-CN" altLang="en-US" sz="2800" dirty="0" smtClean="0">
                <a:solidFill>
                  <a:srgbClr val="FF0000"/>
                </a:solidFill>
              </a:rPr>
              <a:t>生成元</a:t>
            </a:r>
            <a:r>
              <a:rPr lang="en-US" altLang="zh-CN" sz="2800" dirty="0" smtClean="0">
                <a:solidFill>
                  <a:srgbClr val="FF0000"/>
                </a:solidFill>
              </a:rPr>
              <a:t>G=(x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FF0000"/>
                </a:solidFill>
              </a:rPr>
              <a:t>,y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FF0000"/>
                </a:solidFill>
              </a:rPr>
              <a:t>), 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应使得满足</a:t>
            </a:r>
            <a:r>
              <a:rPr lang="en-US" altLang="zh-CN" sz="2800" dirty="0" err="1" smtClean="0"/>
              <a:t>nG</a:t>
            </a:r>
            <a:r>
              <a:rPr lang="en-US" altLang="zh-CN" sz="2800" dirty="0" smtClean="0"/>
              <a:t>=O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最小</a:t>
            </a:r>
            <a:r>
              <a:rPr lang="en-US" altLang="zh-CN" sz="2800" dirty="0" smtClean="0">
                <a:solidFill>
                  <a:srgbClr val="FF0000"/>
                </a:solidFill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(n</a:t>
            </a:r>
            <a:r>
              <a:rPr lang="zh-CN" altLang="en-US" sz="2800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dirty="0" smtClean="0">
                <a:solidFill>
                  <a:srgbClr val="FF0000"/>
                </a:solidFill>
              </a:rPr>
              <a:t>G</a:t>
            </a:r>
            <a:r>
              <a:rPr lang="zh-CN" altLang="en-US" sz="2800" dirty="0" smtClean="0">
                <a:solidFill>
                  <a:srgbClr val="FF0000"/>
                </a:solidFill>
              </a:rPr>
              <a:t>的阶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/>
              <a:t>是一个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非常大的素数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）选择一个小于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的整数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B</a:t>
            </a:r>
            <a:r>
              <a:rPr lang="zh-CN" altLang="en-US" sz="2800" dirty="0" smtClean="0">
                <a:solidFill>
                  <a:srgbClr val="FF0000"/>
                </a:solidFill>
              </a:rPr>
              <a:t>作为私钥</a:t>
            </a:r>
            <a:r>
              <a:rPr lang="zh-CN" altLang="en-US" sz="2800" dirty="0" smtClean="0"/>
              <a:t>，公钥为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n</a:t>
            </a:r>
            <a:r>
              <a:rPr lang="en-US" altLang="zh-CN" sz="2800" baseline="-25000" dirty="0" err="1" smtClean="0"/>
              <a:t>B</a:t>
            </a:r>
            <a:r>
              <a:rPr lang="en-US" altLang="zh-CN" sz="2800" dirty="0" err="1" smtClean="0"/>
              <a:t>G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即：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用户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public key=(n, G, P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32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(a, b))</a:t>
            </a: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用户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secure key=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3200" b="1" baseline="-250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小于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椭圆曲线是指威尔斯特拉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Weierstrass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方程所确定的平面曲线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一、什么是椭圆曲线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9672" y="2060848"/>
          <a:ext cx="5564730" cy="647948"/>
        </p:xfrm>
        <a:graphic>
          <a:graphicData uri="http://schemas.openxmlformats.org/presentationml/2006/ole">
            <p:oleObj spid="_x0000_s1026" name="Equation" r:id="rId3" imgW="1854000" imgH="215640" progId="Equation.KSEE3">
              <p:embed/>
            </p:oleObj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467544" y="2924944"/>
            <a:ext cx="8229600" cy="651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996953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a,b,c,d,e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属于域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F, F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可以是有理数域、复数域或有限域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椭圆曲线有一个特殊的点，记为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，它并不在椭圆曲线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上，此点称为无限远的点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(the point at infinity)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。在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平面上，可以看作是平行于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轴的所有直线的集合的一种抽象。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https://upload.wikimedia.org/wikipedia/commons/thumb/d/d0/ECClines-3.svg/335px-ECClines-3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257506"/>
            <a:ext cx="3888432" cy="2205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五、椭圆曲线密码体制的加解密算法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假设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</a:rPr>
              <a:t>发送端</a:t>
            </a:r>
            <a:r>
              <a:rPr lang="en-US" altLang="zh-CN" sz="3200" dirty="0" smtClean="0">
                <a:solidFill>
                  <a:srgbClr val="FF0000"/>
                </a:solidFill>
              </a:rPr>
              <a:t>)A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B(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接收端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ym typeface="Wingdings" pitchFamily="2" charset="2"/>
              </a:rPr>
              <a:t>实现保密通信。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</a:t>
            </a:r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）发送端</a:t>
            </a:r>
            <a:r>
              <a:rPr lang="en-US" altLang="zh-CN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</a:t>
            </a:r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的加密算法</a:t>
            </a:r>
            <a:endParaRPr lang="en-US" altLang="zh-CN" sz="32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step1</a:t>
            </a:r>
            <a:r>
              <a:rPr lang="zh-CN" altLang="en-US" sz="3200" dirty="0" smtClean="0">
                <a:sym typeface="Wingdings" pitchFamily="2" charset="2"/>
              </a:rPr>
              <a:t>：将明文消息编码成一个数</a:t>
            </a:r>
            <a:r>
              <a:rPr lang="en-US" altLang="zh-CN" sz="3200" i="1" dirty="0" smtClean="0">
                <a:sym typeface="Wingdings" pitchFamily="2" charset="2"/>
              </a:rPr>
              <a:t>m</a:t>
            </a:r>
            <a:r>
              <a:rPr lang="en-US" altLang="zh-CN" sz="3200" dirty="0" smtClean="0">
                <a:sym typeface="Wingdings" pitchFamily="2" charset="2"/>
              </a:rPr>
              <a:t>&lt;p</a:t>
            </a:r>
            <a:r>
              <a:rPr lang="zh-CN" altLang="en-US" sz="3200" dirty="0" smtClean="0">
                <a:sym typeface="Wingdings" pitchFamily="2" charset="2"/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将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zh-CN" altLang="en-US" sz="3600" u="sng" dirty="0" smtClean="0">
                <a:solidFill>
                  <a:srgbClr val="FF0000"/>
                </a:solidFill>
                <a:sym typeface="Wingdings" pitchFamily="2" charset="2"/>
              </a:rPr>
              <a:t>镶嵌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到曲线上得点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=(</a:t>
            </a:r>
            <a:r>
              <a:rPr lang="en-US" altLang="zh-CN" sz="3200" dirty="0" err="1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altLang="zh-CN" sz="3200" baseline="-25000" dirty="0" err="1" smtClean="0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en-US" altLang="zh-CN" sz="3200" dirty="0" err="1" smtClean="0">
                <a:solidFill>
                  <a:srgbClr val="FF0000"/>
                </a:solidFill>
                <a:sym typeface="Wingdings" pitchFamily="2" charset="2"/>
              </a:rPr>
              <a:t>,y</a:t>
            </a:r>
            <a:r>
              <a:rPr lang="en-US" altLang="zh-CN" sz="3200" baseline="-25000" dirty="0" err="1" smtClean="0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ym typeface="Wingdings" pitchFamily="2" charset="2"/>
              </a:rPr>
              <a:t>，再对点</a:t>
            </a:r>
            <a:r>
              <a:rPr lang="en-US" altLang="zh-CN" sz="3200" dirty="0" smtClean="0"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sym typeface="Wingdings" pitchFamily="2" charset="2"/>
              </a:rPr>
              <a:t>m</a:t>
            </a:r>
            <a:r>
              <a:rPr lang="zh-CN" altLang="en-US" sz="3200" dirty="0" smtClean="0">
                <a:sym typeface="Wingdings" pitchFamily="2" charset="2"/>
              </a:rPr>
              <a:t>做加密变换。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step2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在</a:t>
            </a:r>
            <a:r>
              <a:rPr lang="en-US" altLang="zh-CN" sz="3200" dirty="0" smtClean="0">
                <a:sym typeface="Wingdings" pitchFamily="2" charset="2"/>
              </a:rPr>
              <a:t>[1,n-1]</a:t>
            </a:r>
            <a:r>
              <a:rPr lang="zh-CN" altLang="en-US" sz="3200" dirty="0" smtClean="0">
                <a:sym typeface="Wingdings" pitchFamily="2" charset="2"/>
              </a:rPr>
              <a:t>内选取一个随机整数</a:t>
            </a:r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k, </a:t>
            </a:r>
            <a:r>
              <a:rPr lang="zh-CN" altLang="en-US" sz="3200" dirty="0" smtClean="0">
                <a:sym typeface="Wingdings" pitchFamily="2" charset="2"/>
              </a:rPr>
              <a:t>计算点</a:t>
            </a:r>
            <a:r>
              <a:rPr lang="en-US" altLang="zh-CN" sz="3200" dirty="0" smtClean="0"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sym typeface="Wingdings" pitchFamily="2" charset="2"/>
              </a:rPr>
              <a:t>1</a:t>
            </a:r>
            <a:r>
              <a:rPr lang="en-US" altLang="zh-CN" sz="3200" dirty="0" smtClean="0">
                <a:sym typeface="Wingdings" pitchFamily="2" charset="2"/>
              </a:rPr>
              <a:t>=</a:t>
            </a:r>
            <a:r>
              <a:rPr lang="en-US" altLang="zh-CN" sz="3200" i="1" dirty="0" err="1" smtClean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k</a:t>
            </a:r>
            <a:r>
              <a:rPr lang="en-US" altLang="zh-CN" sz="3200" dirty="0" err="1" smtClean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zh-CN" altLang="en-US" sz="3200" dirty="0" smtClean="0">
                <a:sym typeface="Wingdings" pitchFamily="2" charset="2"/>
              </a:rPr>
              <a:t>。</a:t>
            </a:r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k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是保密的，但接收端无需知道。</a:t>
            </a:r>
            <a:endParaRPr lang="en-US" altLang="zh-CN" sz="32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step3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根据</a:t>
            </a:r>
            <a:r>
              <a:rPr lang="en-US" altLang="zh-CN" sz="3200" dirty="0" smtClean="0">
                <a:sym typeface="Wingdings" pitchFamily="2" charset="2"/>
              </a:rPr>
              <a:t>B</a:t>
            </a:r>
            <a:r>
              <a:rPr lang="zh-CN" altLang="en-US" sz="3200" dirty="0" smtClean="0">
                <a:sym typeface="Wingdings" pitchFamily="2" charset="2"/>
              </a:rPr>
              <a:t>的公钥</a:t>
            </a:r>
            <a:r>
              <a:rPr lang="en-US" altLang="zh-CN" sz="3200" dirty="0" smtClean="0"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sym typeface="Wingdings" pitchFamily="2" charset="2"/>
              </a:rPr>
              <a:t>B</a:t>
            </a:r>
            <a:r>
              <a:rPr lang="en-US" altLang="zh-CN" sz="3200" dirty="0" smtClean="0">
                <a:sym typeface="Wingdings" pitchFamily="2" charset="2"/>
              </a:rPr>
              <a:t>, </a:t>
            </a:r>
            <a:r>
              <a:rPr lang="zh-CN" altLang="en-US" sz="3200" dirty="0" smtClean="0">
                <a:sym typeface="Wingdings" pitchFamily="2" charset="2"/>
              </a:rPr>
              <a:t>计算点</a:t>
            </a:r>
            <a:r>
              <a:rPr lang="en-US" altLang="zh-CN" sz="3200" dirty="0" smtClean="0"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sym typeface="Wingdings" pitchFamily="2" charset="2"/>
              </a:rPr>
              <a:t>2</a:t>
            </a:r>
            <a:r>
              <a:rPr lang="en-US" altLang="zh-CN" sz="3200" dirty="0" smtClean="0">
                <a:sym typeface="Wingdings" pitchFamily="2" charset="2"/>
              </a:rPr>
              <a:t>=</a:t>
            </a:r>
            <a:r>
              <a:rPr lang="en-US" altLang="zh-CN" sz="3200" i="1" dirty="0" err="1" smtClean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k</a:t>
            </a:r>
            <a:r>
              <a:rPr lang="en-US" altLang="zh-CN" sz="3200" dirty="0" err="1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zh-CN" sz="3200" baseline="-25000" dirty="0" err="1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zh-CN" altLang="en-US" sz="3200" dirty="0" smtClean="0">
                <a:sym typeface="Wingdings" pitchFamily="2" charset="2"/>
              </a:rPr>
              <a:t>。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step4</a:t>
            </a:r>
            <a:r>
              <a:rPr lang="en-US" altLang="zh-CN" sz="3200" dirty="0" smtClean="0">
                <a:sym typeface="Wingdings" pitchFamily="2" charset="2"/>
              </a:rPr>
              <a:t>: A</a:t>
            </a:r>
            <a:r>
              <a:rPr lang="zh-CN" altLang="en-US" sz="3200" dirty="0" smtClean="0">
                <a:sym typeface="Wingdings" pitchFamily="2" charset="2"/>
              </a:rPr>
              <a:t>端传送加密数据</a:t>
            </a:r>
            <a:r>
              <a:rPr lang="en-US" altLang="zh-CN" sz="3200" dirty="0" smtClean="0">
                <a:sym typeface="Wingdings" pitchFamily="2" charset="2"/>
              </a:rPr>
              <a:t>C</a:t>
            </a:r>
            <a:r>
              <a:rPr lang="en-US" altLang="zh-CN" sz="3200" baseline="-25000" dirty="0" smtClean="0">
                <a:sym typeface="Wingdings" pitchFamily="2" charset="2"/>
              </a:rPr>
              <a:t>m</a:t>
            </a:r>
            <a:r>
              <a:rPr lang="en-US" altLang="zh-CN" sz="3200" dirty="0" smtClean="0">
                <a:sym typeface="Wingdings" pitchFamily="2" charset="2"/>
              </a:rPr>
              <a:t>={P</a:t>
            </a:r>
            <a:r>
              <a:rPr lang="en-US" altLang="zh-CN" sz="3200" baseline="-25000" dirty="0" smtClean="0">
                <a:sym typeface="Wingdings" pitchFamily="2" charset="2"/>
              </a:rPr>
              <a:t>1</a:t>
            </a:r>
            <a:r>
              <a:rPr lang="en-US" altLang="zh-CN" sz="3200" dirty="0" smtClean="0">
                <a:sym typeface="Wingdings" pitchFamily="2" charset="2"/>
              </a:rPr>
              <a:t>, P</a:t>
            </a:r>
            <a:r>
              <a:rPr lang="en-US" altLang="zh-CN" sz="3200" baseline="-25000" dirty="0" smtClean="0">
                <a:sym typeface="Wingdings" pitchFamily="2" charset="2"/>
              </a:rPr>
              <a:t>m</a:t>
            </a:r>
            <a:r>
              <a:rPr lang="en-US" altLang="zh-CN" sz="3200" dirty="0" smtClean="0">
                <a:sym typeface="Wingdings" pitchFamily="2" charset="2"/>
              </a:rPr>
              <a:t>+P</a:t>
            </a:r>
            <a:r>
              <a:rPr lang="en-US" altLang="zh-CN" sz="3200" baseline="-25000" dirty="0" smtClean="0">
                <a:sym typeface="Wingdings" pitchFamily="2" charset="2"/>
              </a:rPr>
              <a:t>2</a:t>
            </a:r>
            <a:r>
              <a:rPr lang="en-US" altLang="zh-CN" sz="3200" dirty="0" smtClean="0">
                <a:sym typeface="Wingdings" pitchFamily="2" charset="2"/>
              </a:rPr>
              <a:t>}</a:t>
            </a:r>
            <a:r>
              <a:rPr lang="zh-CN" altLang="en-US" sz="3200" dirty="0" smtClean="0">
                <a:sym typeface="Wingdings" pitchFamily="2" charset="2"/>
              </a:rPr>
              <a:t>，       其为</a:t>
            </a:r>
            <a:r>
              <a:rPr lang="en-US" altLang="zh-CN" sz="3200" dirty="0" smtClean="0">
                <a:sym typeface="Wingdings" pitchFamily="2" charset="2"/>
              </a:rPr>
              <a:t>2</a:t>
            </a:r>
            <a:r>
              <a:rPr lang="zh-CN" altLang="en-US" sz="3200" dirty="0" smtClean="0">
                <a:sym typeface="Wingdings" pitchFamily="2" charset="2"/>
              </a:rPr>
              <a:t>个点。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五、椭圆曲线密码体制的加解密算法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发送端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B(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接收端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实现保密通信。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）用户</a:t>
            </a:r>
            <a:r>
              <a:rPr lang="en-US" altLang="zh-CN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端的解密算法</a:t>
            </a:r>
            <a:endParaRPr lang="en-US" altLang="zh-CN" sz="32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step1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：接收方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接收到的是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个点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+kP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，其用自己的私钥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做如下计算：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+P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32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即可解密，因为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+k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+k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32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32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=P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</a:p>
          <a:p>
            <a:r>
              <a:rPr lang="en-US" altLang="zh-CN" sz="32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step2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根据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，接收端再根据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发送方的明文编码的</a:t>
            </a: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镶嵌方法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即可得到明文编码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，进一步得到明文。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五、椭圆曲线密码体制的加解密算法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</a:t>
            </a:r>
            <a:r>
              <a:rPr lang="zh-CN" altLang="en-US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）消息如何镶嵌到椭圆曲线上</a:t>
            </a:r>
            <a:endParaRPr lang="en-US" altLang="zh-CN" sz="28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step1</a:t>
            </a:r>
            <a:r>
              <a:rPr lang="zh-CN" altLang="en-US" sz="2800" dirty="0" smtClean="0">
                <a:sym typeface="Wingdings" pitchFamily="2" charset="2"/>
              </a:rPr>
              <a:t>：将明文消息编码为一个整数</a:t>
            </a:r>
            <a:r>
              <a:rPr lang="en-US" altLang="zh-CN" sz="2800" dirty="0" smtClean="0">
                <a:sym typeface="Wingdings" pitchFamily="2" charset="2"/>
              </a:rPr>
              <a:t>m</a:t>
            </a:r>
            <a:r>
              <a:rPr lang="zh-CN" altLang="en-US" sz="2800" dirty="0" smtClean="0">
                <a:sym typeface="Wingdings" pitchFamily="2" charset="2"/>
              </a:rPr>
              <a:t>，要求</a:t>
            </a:r>
            <a:r>
              <a:rPr lang="en-US" altLang="zh-CN" sz="2800" dirty="0" smtClean="0">
                <a:sym typeface="Wingdings" pitchFamily="2" charset="2"/>
              </a:rPr>
              <a:t>m&lt;p;</a:t>
            </a:r>
          </a:p>
          <a:p>
            <a:pPr>
              <a:lnSpc>
                <a:spcPct val="15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Georgia" pitchFamily="18" charset="0"/>
                <a:ea typeface="Cambria Math" pitchFamily="18" charset="0"/>
                <a:sym typeface="Wingdings" pitchFamily="2" charset="2"/>
              </a:rPr>
              <a:t>step2: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zh-CN" altLang="en-US" sz="2800" dirty="0" smtClean="0">
                <a:sym typeface="Wingdings" pitchFamily="2" charset="2"/>
              </a:rPr>
              <a:t>对椭圆曲线</a:t>
            </a:r>
            <a:r>
              <a:rPr lang="en-US" altLang="zh-CN" sz="2800" dirty="0" smtClean="0">
                <a:sym typeface="Wingdings" pitchFamily="2" charset="2"/>
              </a:rPr>
              <a:t>E: y</a:t>
            </a:r>
            <a:r>
              <a:rPr lang="en-US" altLang="zh-CN" sz="2800" baseline="30000" dirty="0" smtClean="0">
                <a:sym typeface="Wingdings" pitchFamily="2" charset="2"/>
              </a:rPr>
              <a:t>2</a:t>
            </a:r>
            <a:r>
              <a:rPr lang="en-US" altLang="zh-CN" sz="2800" dirty="0" smtClean="0">
                <a:sym typeface="Wingdings" pitchFamily="2" charset="2"/>
              </a:rPr>
              <a:t>=x</a:t>
            </a:r>
            <a:r>
              <a:rPr lang="en-US" altLang="zh-CN" sz="2800" baseline="30000" dirty="0" smtClean="0">
                <a:sym typeface="Wingdings" pitchFamily="2" charset="2"/>
              </a:rPr>
              <a:t>3</a:t>
            </a:r>
            <a:r>
              <a:rPr lang="en-US" altLang="zh-CN" sz="2800" dirty="0" smtClean="0">
                <a:sym typeface="Wingdings" pitchFamily="2" charset="2"/>
              </a:rPr>
              <a:t>+ax+b (mod p), </a:t>
            </a:r>
            <a:r>
              <a:rPr lang="zh-CN" altLang="en-US" sz="2800" dirty="0" smtClean="0">
                <a:sym typeface="Wingdings" pitchFamily="2" charset="2"/>
              </a:rPr>
              <a:t>设置一个足够大的整数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zh-CN" sz="2800" dirty="0" smtClean="0">
                <a:sym typeface="Wingdings" pitchFamily="2" charset="2"/>
              </a:rPr>
              <a:t>, </a:t>
            </a:r>
            <a:r>
              <a:rPr lang="zh-CN" altLang="en-US" sz="2800" dirty="0" smtClean="0">
                <a:sym typeface="Wingdings" pitchFamily="2" charset="2"/>
              </a:rPr>
              <a:t>将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sz="2800" dirty="0" smtClean="0">
                <a:sym typeface="Wingdings" pitchFamily="2" charset="2"/>
              </a:rPr>
              <a:t>镶嵌到椭圆曲线上，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可以在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30~50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之间，</a:t>
            </a:r>
            <a:r>
              <a:rPr lang="zh-CN" altLang="en-US" sz="2800" dirty="0" smtClean="0">
                <a:sym typeface="Wingdings" pitchFamily="2" charset="2"/>
              </a:rPr>
              <a:t>计算一系列</a:t>
            </a:r>
            <a:r>
              <a:rPr lang="en-US" altLang="zh-CN" sz="2800" dirty="0" smtClean="0">
                <a:sym typeface="Wingdings" pitchFamily="2" charset="2"/>
              </a:rPr>
              <a:t>x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sz="2800" dirty="0" smtClean="0">
                <a:latin typeface="Georgia" pitchFamily="18" charset="0"/>
                <a:sym typeface="Wingdings" pitchFamily="2" charset="2"/>
              </a:rPr>
              <a:t>={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CN" sz="2800" dirty="0" smtClean="0">
                <a:latin typeface="Georgia" pitchFamily="18" charset="0"/>
                <a:sym typeface="Wingdings" pitchFamily="2" charset="2"/>
              </a:rPr>
              <a:t>*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zh-CN" sz="2800" dirty="0" err="1" smtClean="0">
                <a:latin typeface="Georgia" pitchFamily="18" charset="0"/>
                <a:sym typeface="Wingdings" pitchFamily="2" charset="2"/>
              </a:rPr>
              <a:t>+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altLang="zh-CN" sz="2800" dirty="0" smtClean="0">
                <a:latin typeface="Georgia" pitchFamily="18" charset="0"/>
                <a:sym typeface="Wingdings" pitchFamily="2" charset="2"/>
              </a:rPr>
              <a:t>, 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altLang="zh-CN" sz="2800" dirty="0" smtClean="0">
                <a:latin typeface="Georgia" pitchFamily="18" charset="0"/>
                <a:sym typeface="Wingdings" pitchFamily="2" charset="2"/>
              </a:rPr>
              <a:t>=0,1,…,</a:t>
            </a:r>
            <a:r>
              <a:rPr lang="en-US" altLang="zh-CN" sz="2800" i="1" dirty="0" smtClean="0">
                <a:latin typeface="Georgia" pitchFamily="18" charset="0"/>
                <a:sym typeface="Wingdings" pitchFamily="2" charset="2"/>
              </a:rPr>
              <a:t>r-</a:t>
            </a:r>
            <a:r>
              <a:rPr lang="en-US" altLang="zh-CN" sz="2800" dirty="0" smtClean="0">
                <a:latin typeface="Georgia" pitchFamily="18" charset="0"/>
                <a:sym typeface="Wingdings" pitchFamily="2" charset="2"/>
              </a:rPr>
              <a:t>1}, </a:t>
            </a:r>
            <a:r>
              <a:rPr lang="zh-CN" altLang="en-US" sz="2800" dirty="0" smtClean="0">
                <a:latin typeface="Georgia" pitchFamily="18" charset="0"/>
                <a:sym typeface="Wingdings" pitchFamily="2" charset="2"/>
              </a:rPr>
              <a:t>直到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sz="2800" baseline="30000" dirty="0" smtClean="0">
                <a:sym typeface="Wingdings" pitchFamily="2" charset="2"/>
              </a:rPr>
              <a:t>3</a:t>
            </a:r>
            <a:r>
              <a:rPr lang="en-US" altLang="zh-CN" sz="2800" dirty="0" smtClean="0">
                <a:sym typeface="Wingdings" pitchFamily="2" charset="2"/>
              </a:rPr>
              <a:t>+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ax</a:t>
            </a:r>
            <a:r>
              <a:rPr lang="en-US" altLang="zh-CN" sz="2800" dirty="0" smtClean="0">
                <a:sym typeface="Wingdings" pitchFamily="2" charset="2"/>
              </a:rPr>
              <a:t>+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2800" dirty="0" smtClean="0">
                <a:sym typeface="Wingdings" pitchFamily="2" charset="2"/>
              </a:rPr>
              <a:t> (mod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r>
              <a:rPr lang="zh-CN" altLang="en-US" sz="2800" dirty="0" smtClean="0">
                <a:sym typeface="Wingdings" pitchFamily="2" charset="2"/>
              </a:rPr>
              <a:t>是一个数的平方，即得到椭圆曲线上的点：</a:t>
            </a:r>
            <a:endParaRPr lang="en-US" altLang="zh-CN" sz="2800" dirty="0" smtClean="0">
              <a:latin typeface="Georgia" pitchFamily="18" charset="0"/>
              <a:sym typeface="Wingdings" pitchFamily="2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70200" y="5661025"/>
          <a:ext cx="5635625" cy="784225"/>
        </p:xfrm>
        <a:graphic>
          <a:graphicData uri="http://schemas.openxmlformats.org/presentationml/2006/ole">
            <p:oleObj spid="_x0000_s34818" name="公式" r:id="rId3" imgW="20062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五、椭圆曲线密码体制的加解密算法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</a:t>
            </a:r>
            <a:r>
              <a:rPr lang="zh-CN" altLang="en-US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）消息如何镶嵌到椭圆曲线上</a:t>
            </a:r>
            <a:endParaRPr lang="en-US" altLang="zh-CN" sz="28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反过来，通过椭圆曲线上的点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 err="1" smtClean="0">
                <a:sym typeface="Wingdings" pitchFamily="2" charset="2"/>
              </a:rPr>
              <a:t>x,y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r>
              <a:rPr lang="zh-CN" altLang="en-US" sz="2800" dirty="0" smtClean="0">
                <a:sym typeface="Wingdings" pitchFamily="2" charset="2"/>
              </a:rPr>
              <a:t>，也可计算明文消息编码</a:t>
            </a:r>
            <a:endParaRPr lang="en-US" altLang="zh-CN" sz="2800" dirty="0" smtClean="0">
              <a:latin typeface="Georgia" pitchFamily="18" charset="0"/>
              <a:sym typeface="Wingdings" pitchFamily="2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35696" y="2204864"/>
          <a:ext cx="1533525" cy="1211262"/>
        </p:xfrm>
        <a:graphic>
          <a:graphicData uri="http://schemas.openxmlformats.org/presentationml/2006/ole">
            <p:oleObj spid="_x0000_s35842" name="公式" r:id="rId3" imgW="54576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42900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那么是不是一定能将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镶嵌到椭圆曲线上呢？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因为在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0~p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的整数中，有一半是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 p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的平方剩余，有一半是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 p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的非平方剩余。所以在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次找到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(mod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是一个数的平方的概率不小于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1-2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n-US" altLang="zh-CN" sz="3200" i="1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endParaRPr lang="zh-CN" altLang="en-US" sz="32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五、椭圆曲线密码体制的加解密算法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</a:t>
            </a:r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）消息如何镶嵌到椭圆曲线上</a:t>
            </a:r>
            <a:endParaRPr lang="en-US" altLang="zh-CN" sz="32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700808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E: y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+3x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(mod 4177)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m=2174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x={r*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m+j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=30*2174+j, j=0,1,…}, 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j=15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x=30*2174+15=65235, x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+3x=1444 mod 4177=38</a:t>
            </a:r>
            <a:r>
              <a:rPr lang="en-US" altLang="zh-CN" sz="3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因此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m=2174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就镶嵌到椭圆曲线上的点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=(65235, 38)</a:t>
            </a:r>
          </a:p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反之，已知椭圆曲线上的点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(65235, 38)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，可计算明文消息编码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3419872" y="5373216"/>
          <a:ext cx="5292537" cy="1152128"/>
        </p:xfrm>
        <a:graphic>
          <a:graphicData uri="http://schemas.openxmlformats.org/presentationml/2006/ole">
            <p:oleObj spid="_x0000_s36867" name="公式" r:id="rId3" imgW="1981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六、椭圆曲线密码体制设计任务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）给定椭圆曲线</a:t>
            </a:r>
            <a:endParaRPr lang="en-US" altLang="zh-CN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2129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椭圆曲线为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600" baseline="-25000" dirty="0" smtClean="0">
                <a:latin typeface="Times New Roman" pitchFamily="18" charset="0"/>
                <a:cs typeface="Times New Roman" pitchFamily="18" charset="0"/>
              </a:rPr>
              <a:t>89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(-1,0)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sz="3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sz="3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(mod 89)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六、椭圆曲线密码体制设计任务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）设计任务</a:t>
            </a:r>
            <a:endParaRPr lang="en-US" altLang="zh-CN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lphaLcParenR"/>
            </a:pP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编程计算该椭圆曲线上所有在有限域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GF(89)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上的点；</a:t>
            </a:r>
            <a:endParaRPr lang="en-US" altLang="zh-CN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lphaLcParenR"/>
            </a:pP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编程实现椭圆曲线上任意一个点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P(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例如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P=(12,5))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倍点运算的递归算法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，即计算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k*P(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k=2,3,…)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；（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重点！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en-US" altLang="zh-CN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lphaLcParenR"/>
            </a:pP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利用此递归算法找出椭圆曲线上的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所有生成元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以及它们的阶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，即满足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n*G=O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；</a:t>
            </a:r>
            <a:endParaRPr lang="en-US" altLang="zh-CN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六、椭圆曲线密码体制设计任务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（</a:t>
            </a:r>
            <a:r>
              <a:rPr lang="en-US" altLang="zh-CN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）设计任务</a:t>
            </a:r>
            <a:endParaRPr lang="en-US" altLang="zh-CN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 startAt="4"/>
            </a:pP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设计实现某一用户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的公钥、私钥算法，即得到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public key=(n, G, P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32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(a, b))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secure key=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3200" b="1" baseline="-250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小于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 startAt="4"/>
            </a:pP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假如用户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发送明文消息“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yes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”并加密传输给用户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，用户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接收消息后要能解密为明文。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试用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ECC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密码体制实现此功能。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>
                <a:solidFill>
                  <a:srgbClr val="7030A0"/>
                </a:solidFill>
              </a:rPr>
              <a:t>Thanks</a:t>
            </a:r>
            <a:r>
              <a:rPr lang="zh-CN" altLang="en-US" sz="6000" dirty="0" smtClean="0">
                <a:solidFill>
                  <a:srgbClr val="7030A0"/>
                </a:solidFill>
              </a:rPr>
              <a:t>！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密码学</a:t>
            </a:r>
            <a:r>
              <a:rPr lang="zh-CN" altLang="en-US" dirty="0" smtClean="0"/>
              <a:t>中普遍采用有限域上的椭圆曲线，它是指椭圆曲线方程的定义中，所有</a:t>
            </a:r>
            <a:r>
              <a:rPr lang="zh-CN" altLang="en-US" dirty="0" smtClean="0">
                <a:solidFill>
                  <a:srgbClr val="FF0000"/>
                </a:solidFill>
              </a:rPr>
              <a:t>系数、方程的根</a:t>
            </a:r>
            <a:r>
              <a:rPr lang="zh-CN" altLang="en-US" dirty="0" smtClean="0"/>
              <a:t>都是某一有限域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GF(p)</a:t>
            </a:r>
            <a:r>
              <a:rPr lang="zh-CN" altLang="en-US" dirty="0" smtClean="0"/>
              <a:t>中的元素。其最简单的表示为：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1720" y="3068960"/>
          <a:ext cx="4824536" cy="1304405"/>
        </p:xfrm>
        <a:graphic>
          <a:graphicData uri="http://schemas.openxmlformats.org/presentationml/2006/ole">
            <p:oleObj spid="_x0000_s15362" name="Equation" r:id="rId3" imgW="1473120" imgH="44424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4581128"/>
            <a:ext cx="777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是一个大素数，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a, b, x, y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均在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GF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(p)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且满足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4a</a:t>
            </a:r>
            <a:r>
              <a:rPr lang="en-US" altLang="zh-CN" sz="2000" i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+27b</a:t>
            </a:r>
            <a:r>
              <a:rPr lang="en-US" altLang="zh-CN" sz="2000" i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(mod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)≠0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，以保证在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有限域中，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上的所有点构成一个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群。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定理：</a:t>
            </a:r>
            <a:r>
              <a:rPr lang="en-US" altLang="zh-CN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上的点，对于如下定义的加法规则构成一个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群。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776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（一）加法规则：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O+O=O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对任意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P=(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P+O=O+P=P;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对任意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P=(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P+(-P)=O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的逆元为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-P =(x,-y)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P=(x1,y1)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Q=(x2, y2)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P+Q=R=(x3,y3)</a:t>
            </a:r>
          </a:p>
          <a:p>
            <a:pPr marL="914400" lvl="1" indent="-457200"/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6" y="4663804"/>
          <a:ext cx="2664296" cy="1085454"/>
        </p:xfrm>
        <a:graphic>
          <a:graphicData uri="http://schemas.openxmlformats.org/presentationml/2006/ole">
            <p:oleObj spid="_x0000_s16387" name="Equation" r:id="rId3" imgW="1028520" imgH="41904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54755" y="4581128"/>
          <a:ext cx="3097565" cy="1296144"/>
        </p:xfrm>
        <a:graphic>
          <a:graphicData uri="http://schemas.openxmlformats.org/presentationml/2006/ole">
            <p:oleObj spid="_x0000_s16388" name="Equation" r:id="rId4" imgW="1790640" imgH="7491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定理：</a:t>
            </a:r>
            <a:r>
              <a:rPr lang="en-US" altLang="zh-CN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上的点，对于如下定义的加法规则构成一个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群（交换群）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7768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（一）加法规则：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对所有的点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P, Q,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满足加法交换律， 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P+Q=Q+P;</a:t>
            </a: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对所有的点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P,  Q, R,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满足加法结合律，即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P+(Q+R)=(P+Q)+R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（二）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上的点在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群上加法规则的几何意义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2132856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是单位元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互为逆元点相加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一条与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轴垂直的线与曲线相交于两个点，这两个点的横坐标相同，即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P=(x, y), Q=(x, -y),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同时它也与曲线相交于无穷远点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 因此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Q=-P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。故椭圆曲线的性质决定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与其逆元成对地出现在椭圆曲线上。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s://upload.wikimedia.org/wikipedia/commons/thumb/c/c1/ECClines.svg/680px-ECClines.svg.png"/>
          <p:cNvPicPr>
            <a:picLocks noChangeAspect="1" noChangeArrowheads="1"/>
          </p:cNvPicPr>
          <p:nvPr/>
        </p:nvPicPr>
        <p:blipFill>
          <a:blip r:embed="rId2" cstate="print"/>
          <a:srcRect l="51140" r="24401"/>
          <a:stretch>
            <a:fillRect/>
          </a:stretch>
        </p:blipFill>
        <p:spPr bwMode="auto">
          <a:xfrm>
            <a:off x="5148064" y="3504293"/>
            <a:ext cx="2304256" cy="2854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（二）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上的点在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群上加法规则的几何意义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2132856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不同点相加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横坐标不同的两个点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相加时，先在它们之间画一条直线并求直线与曲线的第三个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P+Q+R=O,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P+Q=-R.</a:t>
            </a:r>
          </a:p>
        </p:txBody>
      </p:sp>
      <p:pic>
        <p:nvPicPr>
          <p:cNvPr id="19458" name="Picture 2" descr="https://upload.wikimedia.org/wikipedia/commons/thumb/c/c1/ECClines.svg/680px-ECClines.svg.png"/>
          <p:cNvPicPr>
            <a:picLocks noChangeAspect="1" noChangeArrowheads="1"/>
          </p:cNvPicPr>
          <p:nvPr/>
        </p:nvPicPr>
        <p:blipFill>
          <a:blip r:embed="rId2" cstate="print"/>
          <a:srcRect r="74430"/>
          <a:stretch>
            <a:fillRect/>
          </a:stretch>
        </p:blipFill>
        <p:spPr bwMode="auto">
          <a:xfrm>
            <a:off x="4067944" y="3068960"/>
            <a:ext cx="2520280" cy="2985880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6084168" y="5130904"/>
            <a:ext cx="72008" cy="144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114648" y="3212976"/>
            <a:ext cx="0" cy="2160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7452320" y="4437112"/>
            <a:ext cx="1691680" cy="576064"/>
          </a:xfrm>
          <a:prstGeom prst="wedgeEllipseCallout">
            <a:avLst>
              <a:gd name="adj1" fmla="val -128038"/>
              <a:gd name="adj2" fmla="val 81019"/>
            </a:avLst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P+Q</a:t>
            </a:r>
            <a:r>
              <a:rPr lang="zh-CN" altLang="en-US" dirty="0" smtClean="0">
                <a:solidFill>
                  <a:schemeClr val="tx1"/>
                </a:solidFill>
              </a:rPr>
              <a:t>之值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（二）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上的点在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群上加法规则的几何意义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2132856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相同点相加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两个相同的点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相加时，通过该点画一条切线，切线与曲线交于另一个点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Q+Q=2Q=-P.</a:t>
            </a:r>
          </a:p>
        </p:txBody>
      </p:sp>
      <p:pic>
        <p:nvPicPr>
          <p:cNvPr id="20482" name="Picture 2" descr="https://upload.wikimedia.org/wikipedia/commons/thumb/c/c1/ECClines.svg/680px-ECClines.svg.png"/>
          <p:cNvPicPr>
            <a:picLocks noChangeAspect="1" noChangeArrowheads="1"/>
          </p:cNvPicPr>
          <p:nvPr/>
        </p:nvPicPr>
        <p:blipFill>
          <a:blip r:embed="rId2" cstate="print"/>
          <a:srcRect l="25199" r="48860"/>
          <a:stretch>
            <a:fillRect/>
          </a:stretch>
        </p:blipFill>
        <p:spPr bwMode="auto">
          <a:xfrm>
            <a:off x="4139952" y="2905447"/>
            <a:ext cx="2520280" cy="2943226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4731256" y="3356992"/>
            <a:ext cx="0" cy="1584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644008" y="443711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2267744" y="4149080"/>
            <a:ext cx="1691680" cy="576064"/>
          </a:xfrm>
          <a:prstGeom prst="wedgeEllipseCallout">
            <a:avLst>
              <a:gd name="adj1" fmla="val 95380"/>
              <a:gd name="adj2" fmla="val 12235"/>
            </a:avLst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2Q</a:t>
            </a:r>
            <a:r>
              <a:rPr lang="zh-CN" altLang="en-US" dirty="0" smtClean="0">
                <a:solidFill>
                  <a:schemeClr val="tx1"/>
                </a:solidFill>
              </a:rPr>
              <a:t>之值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（三）椭圆曲线点乘规则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二、有限域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/>
              <a:t>上的椭圆曲线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21328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=P+P+…+P 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相加）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s, 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为整数，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s+t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)P=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sP+tP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914400" lvl="1" indent="-457200"/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3414479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椭圆曲线的阶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：椭圆曲线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(a, b)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在有限域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所有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离散点的个数，记为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，称为椭圆曲线的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阶。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点的阶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(a, b),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若存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在最小的整数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=O,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为椭圆曲线上点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的阶。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生成元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：除了无穷远点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之外，椭圆曲线上任何可以生成所有点的点都可称为椭圆曲线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的生成元，但并不是所有点都是生成元。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888</TotalTime>
  <Words>2750</Words>
  <Application>Microsoft Office PowerPoint</Application>
  <PresentationFormat>全屏显示(4:3)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聚合</vt:lpstr>
      <vt:lpstr>Equation</vt:lpstr>
      <vt:lpstr>公式</vt:lpstr>
      <vt:lpstr>椭圆曲线加密算法(Elliptic Curve Cryptosystem，ECC)的设计与实现</vt:lpstr>
      <vt:lpstr>一、什么是椭圆曲线</vt:lpstr>
      <vt:lpstr>二、有限域GF(p)上的椭圆曲线</vt:lpstr>
      <vt:lpstr>二、有限域GF(p)上的椭圆曲线</vt:lpstr>
      <vt:lpstr>二、有限域GF(p)上的椭圆曲线</vt:lpstr>
      <vt:lpstr>二、有限域GF(p)上的椭圆曲线</vt:lpstr>
      <vt:lpstr>二、有限域GF(p)上的椭圆曲线</vt:lpstr>
      <vt:lpstr>二、有限域GF(p)上的椭圆曲线</vt:lpstr>
      <vt:lpstr>二、有限域GF(p)上的椭圆曲线</vt:lpstr>
      <vt:lpstr>三、椭圆曲线上点的计算</vt:lpstr>
      <vt:lpstr>三、椭圆曲线上点的计算</vt:lpstr>
      <vt:lpstr>三、椭圆曲线上点的计算</vt:lpstr>
      <vt:lpstr>三、椭圆曲线上点的计算</vt:lpstr>
      <vt:lpstr>三、椭圆曲线上点的计算</vt:lpstr>
      <vt:lpstr>三、椭圆曲线上点的计算</vt:lpstr>
      <vt:lpstr>三、椭圆曲线上点的计算</vt:lpstr>
      <vt:lpstr>四、ECC的密钥生成算法</vt:lpstr>
      <vt:lpstr>四、ECC的密钥生成算法</vt:lpstr>
      <vt:lpstr>四、ECC的密钥生成算法</vt:lpstr>
      <vt:lpstr>五、椭圆曲线密码体制的加解密算法</vt:lpstr>
      <vt:lpstr>五、椭圆曲线密码体制的加解密算法</vt:lpstr>
      <vt:lpstr>五、椭圆曲线密码体制的加解密算法</vt:lpstr>
      <vt:lpstr>五、椭圆曲线密码体制的加解密算法</vt:lpstr>
      <vt:lpstr>五、椭圆曲线密码体制的加解密算法</vt:lpstr>
      <vt:lpstr>六、椭圆曲线密码体制设计任务</vt:lpstr>
      <vt:lpstr>六、椭圆曲线密码体制设计任务</vt:lpstr>
      <vt:lpstr>六、椭圆曲线密码体制设计任务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椭圆曲线加密算法(ECC)的设计与实现</dc:title>
  <dc:creator>Administrator</dc:creator>
  <cp:lastModifiedBy>Administrator</cp:lastModifiedBy>
  <cp:revision>175</cp:revision>
  <dcterms:created xsi:type="dcterms:W3CDTF">2016-12-23T00:40:04Z</dcterms:created>
  <dcterms:modified xsi:type="dcterms:W3CDTF">2017-06-15T07:55:06Z</dcterms:modified>
</cp:coreProperties>
</file>