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4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4" r:id="rId6"/>
    <p:sldId id="258" r:id="rId7"/>
    <p:sldId id="278" r:id="rId8"/>
    <p:sldId id="279" r:id="rId9"/>
    <p:sldId id="280" r:id="rId10"/>
    <p:sldId id="260" r:id="rId11"/>
    <p:sldId id="281" r:id="rId12"/>
    <p:sldId id="282" r:id="rId13"/>
    <p:sldId id="283" r:id="rId14"/>
    <p:sldId id="284" r:id="rId15"/>
    <p:sldId id="285" r:id="rId16"/>
    <p:sldId id="286" r:id="rId17"/>
    <p:sldId id="28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646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826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68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4DD17-6266-594E-9CE2-8B6F4B3B0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72719F-D521-2B1E-ABE1-5D6F56D4E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A907E-8F19-C98E-FB81-52DED10C4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D98F6-611D-6D4C-9144-CB2123BD9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1BDE6-54F9-2896-7445-0B3475EA4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12603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006B9-61F5-6420-597E-55AD44AB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C8EB3A-C0A1-7E04-F73A-CF7744A77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3972F-B5D8-8C33-2451-E5B7173F6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B6D77-58C6-6989-41F3-8A8121E3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0F956-80AC-030A-2222-8BAE2410C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63691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E9108C-4079-D0A2-A8A7-D6FCE6FA5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DA7D8E-578A-976C-036F-FBB2C4C8B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050E6-DF13-098A-4860-0D438575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15C02-C4DE-CAFF-F4FA-4CD1C03A8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CA3E0-5C1A-E9BC-23CE-D67162C7D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4963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528054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122C2-1A7D-2A31-6B4A-EBC98B98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83A9D-D209-0958-0A79-23551DDCD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870D9-FE26-BAF6-0CE5-54452053D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5864E-0190-3639-2601-FF5E8AFC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31774-DFE6-5AA2-1945-AF03BA493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5509DB-005C-B100-7C71-61DAB6D45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1F563E90-4E75-C4DF-863D-E2EA05324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4">
              <a:extLst>
                <a:ext uri="{FF2B5EF4-FFF2-40B4-BE49-F238E27FC236}">
                  <a16:creationId xmlns:a16="http://schemas.microsoft.com/office/drawing/2014/main" id="{BCAB1DFE-0382-48BB-3735-96780E1EA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59C47928-F9B1-A662-2DC0-3E565938C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F57A893-8C1E-F314-F189-9B611CDBD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12" name="Freeform 6">
                <a:extLst>
                  <a:ext uri="{FF2B5EF4-FFF2-40B4-BE49-F238E27FC236}">
                    <a16:creationId xmlns:a16="http://schemas.microsoft.com/office/drawing/2014/main" id="{878ECF67-71DB-7549-6CEB-4D13B4F4D9DE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13" name="Freeform 7">
                <a:extLst>
                  <a:ext uri="{FF2B5EF4-FFF2-40B4-BE49-F238E27FC236}">
                    <a16:creationId xmlns:a16="http://schemas.microsoft.com/office/drawing/2014/main" id="{4E4323F6-606B-E8DE-4BAB-A9CCF3D5C089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2442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67C9-200A-6370-BBBF-90A5694C6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9A5DA-2C8F-2272-66AA-A1B0101FA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8DC6D-1960-6B8F-247D-AE6D3251E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E606E-F53B-C95E-B8CC-50B133F37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B4068-4F4B-9C05-A725-D2BF0D912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5077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20220-69C0-6160-41A0-3D5B05A60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8B-70C5-74F2-3E74-CAAABB2DC6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6F229-0013-37A3-0475-335906FEB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EFCF5-2AB2-068C-74A0-D0F7C7CFE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A3391-C3B3-D4CE-4DA7-1D3C7A13D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4EA27-C726-55B6-8701-7225B8471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56260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CE7B1-78B9-A8FF-1964-AED392DC3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DD2D4-EC8B-5028-9471-32A0770A3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7FB19A-B8C9-1986-1920-987B3521A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9525E-9BD7-45ED-55EC-281F871097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9EC79B-6FB2-8A0B-1323-4E702099BC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11B26B-2DDE-E5CD-B03E-2C5DD2B81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BF43AF-EB0E-7041-CB5A-E241FC8DD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A0DA91-5107-854D-142F-44DF5E6CC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42510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1831F-BC53-ABB4-E29F-402AAD24B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EE82AC-64F5-E010-3CCA-5186B669E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D6E50-98BF-3857-88B8-426910148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111E9C-2D63-E06D-921B-612468B7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43868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0401E0-7D55-70FD-9617-C3491CFA7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7F658F-4649-A595-0D1B-15C8E537A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D7048-1D7A-CAB9-2416-4C9BE500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87430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DE6CE-54E4-AC98-0E21-6EE4D7A1C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FD940-8F5D-2EE1-DD54-BB08435E1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5811F-38A3-6559-DDB3-99C953E1C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9DD10-37E5-40F5-1B38-A33D4190E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2F000-46FE-52C0-F208-32EEFB74E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CF86C-7262-F96D-813A-094450B16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86319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AE91A-49AC-4307-7B48-02534FB87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15E6DA-DA3B-0362-87DA-53B02B0A4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5050BC-9DB3-8254-ABD9-545CFE713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11A00-3AAF-4C83-59D2-DFCA8045C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A19EC-F9A0-7C3B-DBAB-626DA688B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DF4EE-97C3-5C50-CE2A-44EC4146E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361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AFD33D-F610-DB46-417D-A5DA373BE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773AD-2433-2393-3B8E-05706B70A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8DEA2-CEB1-8933-CE7D-3AC4215E1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56B28-0392-D88F-2DDE-3DDCCDA898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3D34A-E095-5B9F-E7A0-B8F3D9C82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49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671" r:id="rId13"/>
    <p:sldLayoutId id="2147483668" r:id="rId14"/>
    <p:sldLayoutId id="2147483669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An Overview on</a:t>
            </a:r>
            <a:br>
              <a:rPr lang="en-US" sz="5400" dirty="0"/>
            </a:br>
            <a:r>
              <a:rPr lang="en-US" sz="5400" dirty="0"/>
              <a:t>Deep Neural Networks:</a:t>
            </a:r>
            <a:br>
              <a:rPr lang="en-US" sz="5400" dirty="0"/>
            </a:br>
            <a:r>
              <a:rPr lang="en-US" sz="5400" dirty="0"/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A9C43-658B-8C5B-D02E-96D30E2EE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BEF087-2953-B865-64E8-3CA6C59B6E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Commonly used in regression.</a:t>
                </a:r>
              </a:p>
              <a:p>
                <a:r>
                  <a:rPr lang="en-US" dirty="0"/>
                  <a:t>The sum is divided by two for easier derivative calculation.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kern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𝑌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𝑌</m:t>
                              </m:r>
                            </m:e>
                          </m:acc>
                        </m:e>
                      </m:d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1</m:t>
                          </m:r>
                        </m:num>
                        <m:den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𝑖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=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𝑗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=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800" b="0" i="1" kern="0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0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800" b="0" i="1" kern="0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𝑦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800" i="1" kern="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B Nazanin" panose="00000400000000000000" pitchFamily="2" charset="-78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8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8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sz="28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8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BEF087-2953-B865-64E8-3CA6C59B6E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9934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A9C43-658B-8C5B-D02E-96D30E2EE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BEF087-2953-B865-64E8-3CA6C59B6E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Commonly used in binary or multi-label classification.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kern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𝑌</m:t>
                          </m:r>
                          <m:r>
                            <a:rPr lang="en-US" sz="24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𝑌</m:t>
                              </m:r>
                            </m:e>
                          </m:acc>
                        </m:e>
                      </m:d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𝑖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=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𝑗</m:t>
                              </m:r>
                              <m:r>
                                <a:rPr lang="en-US" sz="24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=</m:t>
                              </m:r>
                              <m:r>
                                <a:rPr lang="en-US" sz="24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400" b="0" i="1" kern="0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ker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b="0" i="1" kern="0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𝑦</m:t>
                                  </m:r>
                                </m:sub>
                              </m:sSub>
                            </m:sup>
                            <m:e>
                              <m:d>
                                <m:dPr>
                                  <m:ctrlP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𝑖</m:t>
                                      </m:r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,</m:t>
                                      </m:r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sz="2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 kern="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8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8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800" i="1" kern="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B Nazanin" panose="00000400000000000000" pitchFamily="2" charset="-78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800" i="1" kern="0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800" i="1" kern="0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800" i="1" kern="0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1</m:t>
                                      </m:r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sz="28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8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sz="2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 kern="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8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B Nazanin" panose="00000400000000000000" pitchFamily="2" charset="-78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8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B Nazanin" panose="00000400000000000000" pitchFamily="2" charset="-78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8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800" i="1" kern="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B Nazanin" panose="00000400000000000000" pitchFamily="2" charset="-78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800" i="1" kern="0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800" i="1" kern="0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800" i="1" kern="0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BEF087-2953-B865-64E8-3CA6C59B6E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1192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A9C43-658B-8C5B-D02E-96D30E2EE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BEF087-2953-B865-64E8-3CA6C59B6E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Commonly used in multi-class classification.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kern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𝑌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𝑌</m:t>
                              </m:r>
                            </m:e>
                          </m:acc>
                        </m:e>
                      </m:d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𝑖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=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𝑗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=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800" b="0" i="1" kern="0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800" b="0" i="1" kern="0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𝑦</m:t>
                                  </m:r>
                                </m:sub>
                              </m:sSub>
                            </m:sup>
                            <m:e>
                              <m:d>
                                <m:d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𝑖</m:t>
                                      </m:r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,</m:t>
                                      </m:r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800" i="1" kern="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B Nazanin" panose="00000400000000000000" pitchFamily="2" charset="-78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800" i="1" kern="0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800" i="1" kern="0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800" i="1" kern="0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BEF087-2953-B865-64E8-3CA6C59B6E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7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2D696-5C85-97F1-7FFE-063F0278C2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 of Activation and Loss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9AAE2-E47C-6B4F-A57D-84E5E0A03C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124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A9C43-658B-8C5B-D02E-96D30E2EE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Activation and Loss Functions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9FEEB654-57F2-6AFD-5646-B59B996F3B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8869859"/>
              </p:ext>
            </p:extLst>
          </p:nvPr>
        </p:nvGraphicFramePr>
        <p:xfrm>
          <a:off x="838200" y="2976658"/>
          <a:ext cx="10515600" cy="163322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4037990">
                  <a:extLst>
                    <a:ext uri="{9D8B030D-6E8A-4147-A177-3AD203B41FA5}">
                      <a16:colId xmlns:a16="http://schemas.microsoft.com/office/drawing/2014/main" val="1874821602"/>
                    </a:ext>
                  </a:extLst>
                </a:gridCol>
                <a:gridCol w="3977000">
                  <a:extLst>
                    <a:ext uri="{9D8B030D-6E8A-4147-A177-3AD203B41FA5}">
                      <a16:colId xmlns:a16="http://schemas.microsoft.com/office/drawing/2014/main" val="2758099881"/>
                    </a:ext>
                  </a:extLst>
                </a:gridCol>
                <a:gridCol w="2500610">
                  <a:extLst>
                    <a:ext uri="{9D8B030D-6E8A-4147-A177-3AD203B41FA5}">
                      <a16:colId xmlns:a16="http://schemas.microsoft.com/office/drawing/2014/main" val="764133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Task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Output Layer Activation Function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Loss Function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793320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Regression</a:t>
                      </a:r>
                      <a:endParaRPr lang="en-US" sz="2000" b="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ReLU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SSE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77360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kern="100">
                          <a:effectLst/>
                        </a:rPr>
                        <a:t>Binary of Multi-Label Classification</a:t>
                      </a:r>
                      <a:endParaRPr lang="en-US" sz="2000" b="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Sigmoid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BCE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17485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Multi-Class Classification</a:t>
                      </a:r>
                      <a:endParaRPr lang="en-US" sz="2000" b="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Softmax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CCE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76880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9290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2D696-5C85-97F1-7FFE-063F0278C2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Backward Propagation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9AAE2-E47C-6B4F-A57D-84E5E0A03C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69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the Loss and Cost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lnSpc>
                    <a:spcPct val="15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𝑋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  </a:t>
                </a: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marR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𝑍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1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,…,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</m:oMath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marR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]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,…,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</m:oMath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marR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𝑌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  <m:t>𝐿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</a:t>
                </a:r>
              </a:p>
              <a:p>
                <a:pPr marL="0" marR="0" lvl="0" indent="0" rtl="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𝐶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𝑚</m:t>
                        </m:r>
                      </m:den>
                    </m:f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𝐽</m:t>
                    </m:r>
                    <m:d>
                      <m:d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𝑌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  <m:t>𝑌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</a:t>
                </a:r>
              </a:p>
              <a:p>
                <a:pPr marL="0" marR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5822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and Chain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[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𝑙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]</m:t>
                        </m:r>
                      </m:sup>
                    </m:sSup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		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∀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𝑙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2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,…,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</m:oMath>
                </a14:m>
                <a:endParaRPr lang="en-US" dirty="0">
                  <a:solidFill>
                    <a:prstClr val="black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𝑌</m:t>
                        </m:r>
                      </m:e>
                    </m:acc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  <m:t>𝐿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𝐶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𝑚</m:t>
                        </m:r>
                      </m:den>
                    </m:f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𝐽</m:t>
                    </m:r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𝑌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  <m:t>𝑌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</a:t>
                </a:r>
              </a:p>
              <a:p>
                <a:pPr marL="0" lvl="0" indent="0">
                  <a:buNone/>
                </a:pP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lvl="0" indent="0">
                  <a:lnSpc>
                    <a:spcPct val="15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𝐶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𝑌</m:t>
                            </m:r>
                          </m:e>
                        </m:acc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𝑚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𝐽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𝑌</m:t>
                            </m:r>
                          </m:e>
                        </m:acc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</a:t>
                </a:r>
              </a:p>
              <a:p>
                <a:pPr marL="0" marR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𝐶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𝐿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𝐶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𝑌</m:t>
                            </m:r>
                          </m:e>
                        </m:acc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</a:t>
                </a:r>
              </a:p>
              <a:p>
                <a:pPr marL="0" marR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′</m:t>
                            </m:r>
                          </m:sup>
                        </m:sSup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,…,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</m:oMath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490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and </a:t>
            </a:r>
            <a:r>
              <a:rPr lang="en-US"/>
              <a:t>Chain Rule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𝑍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1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+</m:t>
                    </m:r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		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∀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𝑙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2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,…,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</m:oMath>
                </a14:m>
                <a:endParaRPr lang="en-US" dirty="0">
                  <a:solidFill>
                    <a:prstClr val="black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lnSpc>
                    <a:spcPct val="15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,…,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</m:oMath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marR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1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,…,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</m:oMath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marR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latin typeface="Californian FB" panose="0207040306080B0302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	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,…,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2</m:t>
                    </m:r>
                  </m:oMath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lv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001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lnSpc>
                    <a:spcPct val="15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𝐶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den>
                    </m:f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𝐶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[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]</m:t>
                                </m:r>
                              </m:sup>
                            </m:sSup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: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𝐴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p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𝑍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1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𝐶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𝐴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: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′</m:t>
                                </m:r>
                              </m:sup>
                            </m:sSup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𝑍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∀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𝑙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,…,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marR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𝐶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den>
                    </m:f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𝐶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[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]</m:t>
                                </m:r>
                              </m:sup>
                            </m:sSup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: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𝐴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p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𝑍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1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𝐶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𝐴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: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′</m:t>
                                </m:r>
                              </m:sup>
                            </m:sSup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𝑍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∀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𝑙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,…,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marR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𝐶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𝐴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[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1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]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𝐶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[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]</m:t>
                                </m:r>
                              </m:sup>
                            </m:sSup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: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𝐴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p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𝑍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</m:e>
                    </m:d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𝐶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𝐴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: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′</m:t>
                                </m:r>
                              </m:sup>
                            </m:sSup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𝑍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d>
                    <m:sSup>
                      <m:sSup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</m:e>
                        </m:d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,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∀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𝑙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,…,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2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537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the Weights and the Biases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lnSpc>
                    <a:spcPct val="15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∆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=−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𝛼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𝐶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,…,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</m:oMath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marR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∆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=−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𝛼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𝐶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,…,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</m:oMath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723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2D696-5C85-97F1-7FFE-063F0278C2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Loss Function Examples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9AAE2-E47C-6B4F-A57D-84E5E0A03C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23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A9C43-658B-8C5B-D02E-96D30E2EE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EF087-2953-B865-64E8-3CA6C59B6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 of Squared Errors (SSE)</a:t>
            </a:r>
          </a:p>
          <a:p>
            <a:r>
              <a:rPr lang="en-US" dirty="0"/>
              <a:t>Binary Cross Entropy (BCE)</a:t>
            </a:r>
          </a:p>
          <a:p>
            <a:r>
              <a:rPr lang="en-US" dirty="0"/>
              <a:t>Categorical Cross Entropy (CCE)</a:t>
            </a:r>
          </a:p>
        </p:txBody>
      </p:sp>
    </p:spTree>
    <p:extLst>
      <p:ext uri="{BB962C8B-B14F-4D97-AF65-F5344CB8AC3E}">
        <p14:creationId xmlns:p14="http://schemas.microsoft.com/office/powerpoint/2010/main" val="881152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387</Words>
  <Application>Microsoft Office PowerPoint</Application>
  <PresentationFormat>Widescreen</PresentationFormat>
  <Paragraphs>64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Californian FB</vt:lpstr>
      <vt:lpstr>Cambria Math</vt:lpstr>
      <vt:lpstr>Times New Roman</vt:lpstr>
      <vt:lpstr>Office Theme</vt:lpstr>
      <vt:lpstr>An Overview on Deep Neural Networks: Part 2</vt:lpstr>
      <vt:lpstr>Backward Propagation</vt:lpstr>
      <vt:lpstr>Calculating the Loss and Cost</vt:lpstr>
      <vt:lpstr>Gradient Descent and Chain Rule</vt:lpstr>
      <vt:lpstr>Gradient Descent and Chain Rule</vt:lpstr>
      <vt:lpstr>Putting It All Together</vt:lpstr>
      <vt:lpstr>Updating the Weights and the Biases</vt:lpstr>
      <vt:lpstr>Loss Function Examples</vt:lpstr>
      <vt:lpstr>Loss Function Examples</vt:lpstr>
      <vt:lpstr>SSE</vt:lpstr>
      <vt:lpstr>BCE</vt:lpstr>
      <vt:lpstr>CCE</vt:lpstr>
      <vt:lpstr>Summary of Activation and Loss Functions</vt:lpstr>
      <vt:lpstr>Summary of Activation and Loss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on Deep Neural Networks: Part 1</dc:title>
  <dc:creator>Hamed Araab</dc:creator>
  <cp:lastModifiedBy>Hamed Araab</cp:lastModifiedBy>
  <cp:revision>6</cp:revision>
  <dcterms:created xsi:type="dcterms:W3CDTF">2024-04-05T15:44:54Z</dcterms:created>
  <dcterms:modified xsi:type="dcterms:W3CDTF">2024-04-07T17:48:20Z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